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0" r:id="rId4"/>
    <p:sldId id="269" r:id="rId5"/>
    <p:sldId id="263" r:id="rId6"/>
    <p:sldId id="268" r:id="rId7"/>
    <p:sldId id="267" r:id="rId8"/>
    <p:sldId id="266" r:id="rId9"/>
    <p:sldId id="265" r:id="rId10"/>
    <p:sldId id="264" r:id="rId11"/>
    <p:sldId id="273" r:id="rId12"/>
    <p:sldId id="272" r:id="rId13"/>
    <p:sldId id="271" r:id="rId14"/>
    <p:sldId id="25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du-2010/p/4621258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elutins/dbscan-what-is-it-when-to-use-it-how-to-use-it-8bd50629381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brucewong0516/article/details/79158758" TargetMode="External"/><Relationship Id="rId3" Type="http://schemas.openxmlformats.org/officeDocument/2006/relationships/hyperlink" Target="https://medium.com/jameslearningnote/%E8%B3%87%E6%96%99%E5%88%86%E6%9E%90-%E6%A9%9F%E5%99%A8%E5%AD%B8%E7%BF%92-%E7%AC%AC2-1%E8%AC%9B-%E5%A6%82%E4%BD%95%E7%8D%B2%E5%8F%96%E8%B3%87%E6%96%99-sklearn%E5%85%A7%E5%BB%BA%E8%B3%87%E6%96%99%E9%9B%86-baa8f027ed7b" TargetMode="External"/><Relationship Id="rId7" Type="http://schemas.openxmlformats.org/officeDocument/2006/relationships/hyperlink" Target="https://blog.csdn.net/zyl1042635242/article/details/43162031" TargetMode="External"/><Relationship Id="rId12" Type="http://schemas.openxmlformats.org/officeDocument/2006/relationships/hyperlink" Target="https://itw01.com/NR6SEHC.html" TargetMode="External"/><Relationship Id="rId2" Type="http://schemas.openxmlformats.org/officeDocument/2006/relationships/hyperlink" Target="https://scikit-learn.org/stable/modules/generated/sklearn.datasets.make_circ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cc.idv.tw/python-play-with-data_2.html" TargetMode="External"/><Relationship Id="rId11" Type="http://schemas.openxmlformats.org/officeDocument/2006/relationships/hyperlink" Target="https://www.jianshu.com/p/b004861105f4" TargetMode="External"/><Relationship Id="rId5" Type="http://schemas.openxmlformats.org/officeDocument/2006/relationships/hyperlink" Target="https://zhuanlan.zhihu.com/p/26388833" TargetMode="External"/><Relationship Id="rId10" Type="http://schemas.openxmlformats.org/officeDocument/2006/relationships/hyperlink" Target="https://www.cnblogs.com/pinard/p/6217852.html" TargetMode="External"/><Relationship Id="rId4" Type="http://schemas.openxmlformats.org/officeDocument/2006/relationships/hyperlink" Target="https://www.jianshu.com/p/faeee62d60c4" TargetMode="External"/><Relationship Id="rId9" Type="http://schemas.openxmlformats.org/officeDocument/2006/relationships/hyperlink" Target="https://scikit-learn.org/stable/modules/generated/sklearn.cluster.DBSCA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oleiniu1314/article/details/80046668" TargetMode="External"/><Relationship Id="rId7" Type="http://schemas.openxmlformats.org/officeDocument/2006/relationships/hyperlink" Target="https://medium.com/@elutins/dbscan-what-is-it-when-to-use-it-how-to-use-it-8bd506293818" TargetMode="External"/><Relationship Id="rId2" Type="http://schemas.openxmlformats.org/officeDocument/2006/relationships/hyperlink" Target="https://www.cnblogs.com/denny402/p/512259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hdu-2010/p/4621258.html" TargetMode="External"/><Relationship Id="rId5" Type="http://schemas.openxmlformats.org/officeDocument/2006/relationships/hyperlink" Target="https://zh.wikipedia.org/wiki/DBSCAN" TargetMode="External"/><Relationship Id="rId4" Type="http://schemas.openxmlformats.org/officeDocument/2006/relationships/hyperlink" Target="https://blog.csdn.net/zhouxianen1987/article/details/689458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DBSC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nblogs.com/hdu-2010/p/462125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DBscan-</a:t>
            </a:r>
            <a:r>
              <a:rPr lang="zh-TW" altLang="en-US" dirty="0"/>
              <a:t>分群演算法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9594" y="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DBSCAN</a:t>
            </a:r>
            <a:r>
              <a:rPr lang="zh-TW" altLang="en-US" dirty="0"/>
              <a:t>和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比較</a:t>
            </a:r>
            <a:r>
              <a:rPr lang="en-US" altLang="zh-TW" u="sng" dirty="0">
                <a:solidFill>
                  <a:schemeClr val="tx1"/>
                </a:solidFill>
                <a:hlinkClick r:id="rId2"/>
              </a:rPr>
              <a:t>DB-scan vs K-means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6167" y="565265"/>
            <a:ext cx="10349346" cy="5985164"/>
          </a:xfrm>
        </p:spPr>
        <p:txBody>
          <a:bodyPr>
            <a:noAutofit/>
          </a:bodyPr>
          <a:lstStyle/>
          <a:p>
            <a:r>
              <a:rPr lang="zh-TW" altLang="en-US" sz="1150" dirty="0"/>
              <a:t>來自</a:t>
            </a:r>
            <a:r>
              <a:rPr lang="en-US" altLang="zh-TW" sz="1150" dirty="0"/>
              <a:t>《</a:t>
            </a:r>
            <a:r>
              <a:rPr lang="zh-TW" altLang="en-US" sz="1150" dirty="0"/>
              <a:t>數據挖掘導論</a:t>
            </a:r>
            <a:r>
              <a:rPr lang="en-US" altLang="zh-TW" sz="1150" dirty="0"/>
              <a:t>》[</a:t>
            </a:r>
            <a:r>
              <a:rPr lang="zh-TW" altLang="en-US" sz="1150" dirty="0"/>
              <a:t>美</a:t>
            </a:r>
            <a:r>
              <a:rPr lang="en-US" altLang="zh-TW" sz="1150" dirty="0"/>
              <a:t>]Pang-Ning Tan,Michael Steinbach,Vipin Kumar </a:t>
            </a:r>
            <a:r>
              <a:rPr lang="zh-TW" altLang="en-US" sz="1150" dirty="0"/>
              <a:t>著</a:t>
            </a:r>
            <a:r>
              <a:rPr lang="en-US" altLang="zh-TW" sz="1150" dirty="0"/>
              <a:t>page355-356</a:t>
            </a:r>
          </a:p>
          <a:p>
            <a:r>
              <a:rPr lang="zh-TW" altLang="en-US" sz="1150" dirty="0"/>
              <a:t>為了簡化比較，我們假定對於</a:t>
            </a:r>
            <a:r>
              <a:rPr lang="en-US" altLang="zh-TW" sz="1150" dirty="0"/>
              <a:t>K</a:t>
            </a:r>
            <a:r>
              <a:rPr lang="zh-TW" altLang="en-US" sz="1150" dirty="0"/>
              <a:t>均值和</a:t>
            </a:r>
            <a:r>
              <a:rPr lang="en-US" altLang="zh-TW" sz="1150" dirty="0"/>
              <a:t>DBSCAN</a:t>
            </a:r>
            <a:r>
              <a:rPr lang="zh-TW" altLang="en-US" sz="1150" dirty="0"/>
              <a:t>都沒有距離的限制，並且</a:t>
            </a:r>
            <a:r>
              <a:rPr lang="en-US" altLang="zh-TW" sz="1150" dirty="0"/>
              <a:t>DBSCAN</a:t>
            </a:r>
            <a:r>
              <a:rPr lang="zh-TW" altLang="en-US" sz="1150" dirty="0"/>
              <a:t>總是將與若干個核心點相關聯的邊界點指派到最近的核心點。</a:t>
            </a:r>
            <a:br>
              <a:rPr lang="zh-TW" altLang="en-US" sz="1150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dirty="0"/>
              <a:t>1. K</a:t>
            </a:r>
            <a:r>
              <a:rPr lang="zh-TW" altLang="en-US" sz="1150" dirty="0"/>
              <a:t>均值和</a:t>
            </a:r>
            <a:r>
              <a:rPr lang="en-US" altLang="zh-TW" sz="1150" dirty="0"/>
              <a:t>DBSCAN</a:t>
            </a:r>
            <a:r>
              <a:rPr lang="zh-TW" altLang="en-US" sz="1150" dirty="0"/>
              <a:t>都是將每個對象指派到單個簇的劃分聚類算法，但是</a:t>
            </a:r>
            <a:r>
              <a:rPr lang="en-US" altLang="zh-TW" sz="1150" dirty="0"/>
              <a:t>K</a:t>
            </a:r>
            <a:r>
              <a:rPr lang="zh-TW" altLang="en-US" sz="1150" dirty="0"/>
              <a:t>均值一般聚類所有對象，而</a:t>
            </a:r>
            <a:r>
              <a:rPr lang="en-US" altLang="zh-TW" sz="1150" dirty="0"/>
              <a:t>DBSCAN</a:t>
            </a:r>
            <a:r>
              <a:rPr lang="zh-TW" altLang="en-US" sz="1150" dirty="0"/>
              <a:t>丟棄被它識別為噪聲的對象。</a:t>
            </a:r>
            <a:br>
              <a:rPr lang="zh-TW" altLang="en-US" sz="1150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dirty="0"/>
              <a:t>2. K</a:t>
            </a:r>
            <a:r>
              <a:rPr lang="zh-TW" altLang="en-US" sz="1150" dirty="0"/>
              <a:t>均值使用簇的基於原型的概念，而</a:t>
            </a:r>
            <a:r>
              <a:rPr lang="en-US" altLang="zh-TW" sz="1150" dirty="0"/>
              <a:t>DBSCAN</a:t>
            </a:r>
            <a:r>
              <a:rPr lang="zh-TW" altLang="en-US" sz="1150" dirty="0"/>
              <a:t>使用基於密度的概念。</a:t>
            </a:r>
            <a:br>
              <a:rPr lang="zh-TW" altLang="en-US" sz="1150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b="1" dirty="0"/>
              <a:t>3. K</a:t>
            </a:r>
            <a:r>
              <a:rPr lang="zh-TW" altLang="en-US" sz="1150" b="1" dirty="0"/>
              <a:t>均值很難處理非球形的簇和不同大小的簇。</a:t>
            </a:r>
            <a:r>
              <a:rPr lang="en-US" altLang="zh-TW" sz="1150" b="1" dirty="0"/>
              <a:t>DBSCAN</a:t>
            </a:r>
            <a:r>
              <a:rPr lang="zh-TW" altLang="en-US" sz="1150" b="1" dirty="0"/>
              <a:t>可以處理不同大小或形狀的簇，並且不太受噪聲和離群點的影響。當簇具有很不相同的密度時，兩種算法的性能都很差。</a:t>
            </a:r>
            <a:br>
              <a:rPr lang="zh-TW" altLang="en-US" sz="1150" b="1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dirty="0"/>
              <a:t>4. K</a:t>
            </a:r>
            <a:r>
              <a:rPr lang="zh-TW" altLang="en-US" sz="1150" dirty="0"/>
              <a:t>均值只能用於具有明確定義的質心（比如均值或中位數）的數據。</a:t>
            </a:r>
            <a:r>
              <a:rPr lang="en-US" altLang="zh-TW" sz="1150" dirty="0"/>
              <a:t>DBSCAN</a:t>
            </a:r>
            <a:r>
              <a:rPr lang="zh-TW" altLang="en-US" sz="1150" dirty="0"/>
              <a:t>要求密度定義（基於傳統的歐幾里得密度概念）對於數據是有意義的。</a:t>
            </a:r>
            <a:br>
              <a:rPr lang="zh-TW" altLang="en-US" sz="1150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dirty="0"/>
              <a:t>5. K</a:t>
            </a:r>
            <a:r>
              <a:rPr lang="zh-TW" altLang="en-US" sz="1150" dirty="0"/>
              <a:t>均值可以用於稀疏的高維數據，如文檔數據。</a:t>
            </a:r>
            <a:r>
              <a:rPr lang="en-US" altLang="zh-TW" sz="1150" dirty="0"/>
              <a:t>DBSCAN</a:t>
            </a:r>
            <a:r>
              <a:rPr lang="zh-TW" altLang="en-US" sz="1150" dirty="0"/>
              <a:t>通常在這類數據上的性能很差，因為對於高維數據，傳統的歐幾里得密度定義不能很好處理它們。</a:t>
            </a:r>
            <a:br>
              <a:rPr lang="zh-TW" altLang="en-US" sz="1150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dirty="0"/>
              <a:t>6. K</a:t>
            </a:r>
            <a:r>
              <a:rPr lang="zh-TW" altLang="en-US" sz="1150" dirty="0"/>
              <a:t>均值和</a:t>
            </a:r>
            <a:r>
              <a:rPr lang="en-US" altLang="zh-TW" sz="1150" dirty="0"/>
              <a:t>DBSCAN</a:t>
            </a:r>
            <a:r>
              <a:rPr lang="zh-TW" altLang="en-US" sz="1150" dirty="0"/>
              <a:t>的最初版本都是針對歐幾里得數據設計的，但是它們都被擴展，以便處理其他類型的數據。</a:t>
            </a:r>
            <a:br>
              <a:rPr lang="zh-TW" altLang="en-US" sz="1150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dirty="0"/>
              <a:t>7.</a:t>
            </a:r>
            <a:r>
              <a:rPr lang="zh-TW" altLang="en-US" sz="1150" dirty="0"/>
              <a:t>基本</a:t>
            </a:r>
            <a:r>
              <a:rPr lang="en-US" altLang="zh-TW" sz="1150" dirty="0"/>
              <a:t>K</a:t>
            </a:r>
            <a:r>
              <a:rPr lang="zh-TW" altLang="en-US" sz="1150" dirty="0"/>
              <a:t>均值算法等價於一種統計聚類方法（混合模型），假定所有的簇都來自球形高斯分佈，具有不同的均值，但具有相同的協方差矩陣。</a:t>
            </a:r>
            <a:r>
              <a:rPr lang="en-US" altLang="zh-TW" sz="1150" dirty="0"/>
              <a:t>DBSCAN</a:t>
            </a:r>
            <a:r>
              <a:rPr lang="zh-TW" altLang="en-US" sz="1150" dirty="0"/>
              <a:t>不對數據的分佈做任何假定。</a:t>
            </a:r>
            <a:br>
              <a:rPr lang="zh-TW" altLang="en-US" sz="1150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dirty="0"/>
              <a:t>8. K</a:t>
            </a:r>
            <a:r>
              <a:rPr lang="zh-TW" altLang="en-US" sz="1150" dirty="0"/>
              <a:t>均值</a:t>
            </a:r>
            <a:r>
              <a:rPr lang="en-US" altLang="zh-TW" sz="1150" dirty="0"/>
              <a:t>DBSCAN</a:t>
            </a:r>
            <a:r>
              <a:rPr lang="zh-TW" altLang="en-US" sz="1150" dirty="0"/>
              <a:t>和都尋找使用所有屬性的簇，即它們都不尋找可能只涉及某個屬性子集的簇。</a:t>
            </a:r>
            <a:br>
              <a:rPr lang="zh-TW" altLang="en-US" sz="1150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dirty="0"/>
              <a:t>9</a:t>
            </a:r>
            <a:r>
              <a:rPr lang="en-US" altLang="zh-TW" sz="1150" b="1" dirty="0"/>
              <a:t>. K</a:t>
            </a:r>
            <a:r>
              <a:rPr lang="zh-TW" altLang="en-US" sz="1150" b="1" dirty="0"/>
              <a:t>均值可以發現不是明顯分離的簇，即便簇有重疊也可以發現，但是</a:t>
            </a:r>
            <a:r>
              <a:rPr lang="en-US" altLang="zh-TW" sz="1150" b="1" dirty="0"/>
              <a:t>DBSCAN</a:t>
            </a:r>
            <a:r>
              <a:rPr lang="zh-TW" altLang="en-US" sz="1150" b="1" dirty="0"/>
              <a:t>會合併有重疊的簇。</a:t>
            </a:r>
            <a:br>
              <a:rPr lang="zh-TW" altLang="en-US" sz="1150" b="1" dirty="0"/>
            </a:br>
            <a:r>
              <a:rPr lang="zh-TW" altLang="en-US" sz="1150" b="1" dirty="0"/>
              <a:t/>
            </a:r>
            <a:br>
              <a:rPr lang="zh-TW" altLang="en-US" sz="1150" b="1" dirty="0"/>
            </a:br>
            <a:r>
              <a:rPr lang="en-US" altLang="zh-TW" sz="1150" dirty="0"/>
              <a:t>10. </a:t>
            </a:r>
            <a:r>
              <a:rPr lang="en-US" altLang="zh-TW" sz="1150" b="1" dirty="0"/>
              <a:t>K</a:t>
            </a:r>
            <a:r>
              <a:rPr lang="zh-TW" altLang="en-US" sz="1150" b="1" dirty="0"/>
              <a:t>均值算法的時間複雜度是</a:t>
            </a:r>
            <a:r>
              <a:rPr lang="en-US" altLang="zh-TW" sz="1150" b="1" dirty="0"/>
              <a:t>O(m)</a:t>
            </a:r>
            <a:r>
              <a:rPr lang="zh-TW" altLang="en-US" sz="1150" b="1" dirty="0"/>
              <a:t>，而</a:t>
            </a:r>
            <a:r>
              <a:rPr lang="en-US" altLang="zh-TW" sz="1150" b="1" dirty="0"/>
              <a:t>DBSCAN</a:t>
            </a:r>
            <a:r>
              <a:rPr lang="zh-TW" altLang="en-US" sz="1150" b="1" dirty="0"/>
              <a:t>的時間複雜度是</a:t>
            </a:r>
            <a:r>
              <a:rPr lang="en-US" altLang="zh-TW" sz="1150" b="1" dirty="0"/>
              <a:t>O(m^2)</a:t>
            </a:r>
            <a:r>
              <a:rPr lang="zh-TW" altLang="en-US" sz="1150" b="1" dirty="0"/>
              <a:t>，除非用於諸如低維歐幾里得數據這樣的特殊情況。</a:t>
            </a:r>
            <a:br>
              <a:rPr lang="zh-TW" altLang="en-US" sz="1150" b="1" dirty="0"/>
            </a:br>
            <a:r>
              <a:rPr lang="zh-TW" altLang="en-US" sz="1150" b="1" dirty="0"/>
              <a:t/>
            </a:r>
            <a:br>
              <a:rPr lang="zh-TW" altLang="en-US" sz="1150" b="1" dirty="0"/>
            </a:br>
            <a:r>
              <a:rPr lang="en-US" altLang="zh-TW" sz="1150" dirty="0"/>
              <a:t>11. DBSCAN</a:t>
            </a:r>
            <a:r>
              <a:rPr lang="zh-TW" altLang="en-US" sz="1150" dirty="0"/>
              <a:t>多次運行產生相同的結果，而</a:t>
            </a:r>
            <a:r>
              <a:rPr lang="en-US" altLang="zh-TW" sz="1150" dirty="0"/>
              <a:t>K</a:t>
            </a:r>
            <a:r>
              <a:rPr lang="zh-TW" altLang="en-US" sz="1150" dirty="0"/>
              <a:t>均值通常使用隨機初始化質心，不會產生相同的結果。</a:t>
            </a:r>
            <a:br>
              <a:rPr lang="zh-TW" altLang="en-US" sz="1150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dirty="0"/>
              <a:t>12. DBSCAN</a:t>
            </a:r>
            <a:r>
              <a:rPr lang="zh-TW" altLang="en-US" sz="1150" dirty="0"/>
              <a:t>自動地確定簇個數，對於</a:t>
            </a:r>
            <a:r>
              <a:rPr lang="en-US" altLang="zh-TW" sz="1150" dirty="0"/>
              <a:t>K</a:t>
            </a:r>
            <a:r>
              <a:rPr lang="zh-TW" altLang="en-US" sz="1150" dirty="0"/>
              <a:t>均值，簇個數需要作為參數指定。然而，</a:t>
            </a:r>
            <a:r>
              <a:rPr lang="en-US" altLang="zh-TW" sz="1150" dirty="0"/>
              <a:t>DBSCAN</a:t>
            </a:r>
            <a:r>
              <a:rPr lang="zh-TW" altLang="en-US" sz="1150" dirty="0"/>
              <a:t>必須指定另外兩個參數：</a:t>
            </a:r>
            <a:r>
              <a:rPr lang="en-US" altLang="zh-TW" sz="1150" dirty="0"/>
              <a:t>Eps</a:t>
            </a:r>
            <a:r>
              <a:rPr lang="zh-TW" altLang="en-US" sz="1150" dirty="0"/>
              <a:t>（鄰域半徑）和</a:t>
            </a:r>
            <a:r>
              <a:rPr lang="en-US" altLang="zh-TW" sz="1150" dirty="0"/>
              <a:t>MinPts</a:t>
            </a:r>
            <a:r>
              <a:rPr lang="zh-TW" altLang="en-US" sz="1150" dirty="0"/>
              <a:t>（最少點數）。</a:t>
            </a:r>
            <a:br>
              <a:rPr lang="zh-TW" altLang="en-US" sz="1150" dirty="0"/>
            </a:br>
            <a:r>
              <a:rPr lang="zh-TW" altLang="en-US" sz="1150" dirty="0"/>
              <a:t/>
            </a:r>
            <a:br>
              <a:rPr lang="zh-TW" altLang="en-US" sz="1150" dirty="0"/>
            </a:br>
            <a:r>
              <a:rPr lang="en-US" altLang="zh-TW" sz="1150" dirty="0"/>
              <a:t>13. K</a:t>
            </a:r>
            <a:r>
              <a:rPr lang="zh-TW" altLang="en-US" sz="1150" dirty="0"/>
              <a:t>均值聚類可以看作優化問題，即最小化每個點到最近質心的誤差平方和，並且可以看作一種統計聚類（混合模型）的特例。</a:t>
            </a:r>
            <a:r>
              <a:rPr lang="en-US" altLang="zh-TW" sz="1150" dirty="0"/>
              <a:t>DBSCAN</a:t>
            </a:r>
            <a:r>
              <a:rPr lang="zh-TW" altLang="en-US" sz="1150" dirty="0"/>
              <a:t>不基於任何形式化模型</a:t>
            </a:r>
            <a:r>
              <a:rPr lang="zh-TW" altLang="en-US" sz="1150" dirty="0" smtClean="0"/>
              <a:t>。</a:t>
            </a:r>
            <a:endParaRPr lang="zh-TW" altLang="en-US" sz="1150" dirty="0"/>
          </a:p>
        </p:txBody>
      </p:sp>
    </p:spTree>
    <p:extLst>
      <p:ext uri="{BB962C8B-B14F-4D97-AF65-F5344CB8AC3E}">
        <p14:creationId xmlns:p14="http://schemas.microsoft.com/office/powerpoint/2010/main" val="180187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DBSCAN</a:t>
            </a:r>
            <a:r>
              <a:rPr lang="zh-TW" altLang="en-US" dirty="0" smtClean="0"/>
              <a:t>優缺點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88720"/>
            <a:ext cx="8915400" cy="4722502"/>
          </a:xfrm>
        </p:spPr>
        <p:txBody>
          <a:bodyPr/>
          <a:lstStyle/>
          <a:p>
            <a:r>
              <a:rPr lang="zh-TW" altLang="en-US" b="1" dirty="0"/>
              <a:t>優點</a:t>
            </a:r>
            <a:r>
              <a:rPr lang="zh-TW" altLang="en-US" dirty="0"/>
              <a:t>：</a:t>
            </a:r>
          </a:p>
          <a:p>
            <a:pPr marL="0" indent="0">
              <a:buNone/>
            </a:pPr>
            <a:r>
              <a:rPr lang="zh-TW" altLang="en-US" dirty="0"/>
              <a:t>（</a:t>
            </a:r>
            <a:r>
              <a:rPr lang="en-US" altLang="zh-TW" dirty="0"/>
              <a:t>1 </a:t>
            </a:r>
            <a:r>
              <a:rPr lang="zh-TW" altLang="en-US" dirty="0"/>
              <a:t>）聚類速度快且能夠有效處理噪聲點和發現任意形狀的空間聚類；</a:t>
            </a:r>
          </a:p>
          <a:p>
            <a:pPr marL="0" indent="0">
              <a:buNone/>
            </a:pPr>
            <a:r>
              <a:rPr lang="zh-TW" altLang="en-US" dirty="0"/>
              <a:t>（</a:t>
            </a:r>
            <a:r>
              <a:rPr lang="en-US" altLang="zh-TW" dirty="0"/>
              <a:t>2 </a:t>
            </a:r>
            <a:r>
              <a:rPr lang="zh-TW" altLang="en-US" dirty="0"/>
              <a:t>）與</a:t>
            </a:r>
            <a:r>
              <a:rPr lang="en-US" altLang="zh-TW" dirty="0"/>
              <a:t>K-MEANS </a:t>
            </a:r>
            <a:r>
              <a:rPr lang="zh-TW" altLang="en-US" dirty="0"/>
              <a:t>比較起來，不需要輸入要劃分的聚類個數；</a:t>
            </a:r>
          </a:p>
          <a:p>
            <a:pPr marL="0" indent="0">
              <a:buNone/>
            </a:pPr>
            <a:r>
              <a:rPr lang="zh-TW" altLang="en-US" dirty="0"/>
              <a:t>（</a:t>
            </a:r>
            <a:r>
              <a:rPr lang="en-US" altLang="zh-TW" dirty="0"/>
              <a:t>3 </a:t>
            </a:r>
            <a:r>
              <a:rPr lang="zh-TW" altLang="en-US" dirty="0"/>
              <a:t>）聚類簇的形狀沒有偏倚；</a:t>
            </a:r>
          </a:p>
          <a:p>
            <a:pPr marL="0" indent="0">
              <a:buNone/>
            </a:pPr>
            <a:r>
              <a:rPr lang="zh-TW" altLang="en-US" dirty="0"/>
              <a:t>（</a:t>
            </a:r>
            <a:r>
              <a:rPr lang="en-US" altLang="zh-TW" dirty="0"/>
              <a:t>4 </a:t>
            </a:r>
            <a:r>
              <a:rPr lang="zh-TW" altLang="en-US" dirty="0"/>
              <a:t>）可以在需要時輸入過濾噪聲的參數。</a:t>
            </a:r>
          </a:p>
          <a:p>
            <a:r>
              <a:rPr lang="zh-TW" altLang="en-US" b="1" dirty="0"/>
              <a:t>缺點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dirty="0" smtClean="0"/>
              <a:t>（</a:t>
            </a:r>
            <a:r>
              <a:rPr lang="en-US" altLang="zh-TW" dirty="0"/>
              <a:t>1 </a:t>
            </a:r>
            <a:r>
              <a:rPr lang="zh-TW" altLang="en-US" dirty="0"/>
              <a:t>）當數據量增大時，要求較大的內存支持</a:t>
            </a:r>
            <a:r>
              <a:rPr lang="en-US" altLang="zh-TW" dirty="0"/>
              <a:t>I/O </a:t>
            </a:r>
            <a:r>
              <a:rPr lang="zh-TW" altLang="en-US" dirty="0"/>
              <a:t>消耗也很大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（</a:t>
            </a:r>
            <a:r>
              <a:rPr lang="en-US" altLang="zh-TW" dirty="0" smtClean="0"/>
              <a:t>2 </a:t>
            </a:r>
            <a:r>
              <a:rPr lang="zh-TW" altLang="en-US" dirty="0"/>
              <a:t>）當空間聚類的密度不均勻、聚類間距差相差很大時，聚類質量較差，因為這種情況下參數</a:t>
            </a:r>
            <a:r>
              <a:rPr lang="en-US" altLang="zh-TW" dirty="0"/>
              <a:t>MinPts </a:t>
            </a:r>
            <a:r>
              <a:rPr lang="zh-TW" altLang="en-US" dirty="0"/>
              <a:t>和</a:t>
            </a:r>
            <a:r>
              <a:rPr lang="en-US" altLang="zh-TW" dirty="0"/>
              <a:t>Eps </a:t>
            </a:r>
            <a:r>
              <a:rPr lang="zh-TW" altLang="en-US" dirty="0"/>
              <a:t>選取困難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（</a:t>
            </a:r>
            <a:r>
              <a:rPr lang="en-US" altLang="zh-TW" dirty="0"/>
              <a:t>3 </a:t>
            </a:r>
            <a:r>
              <a:rPr lang="zh-TW" altLang="en-US" dirty="0"/>
              <a:t>）算法聚類效果依賴與距離公式選取，實際應用中常用歐式距離，對於高維數據，存在“ 維數災難” 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8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DBscan</a:t>
            </a:r>
            <a:r>
              <a:rPr lang="zh-TW" altLang="en-US" dirty="0"/>
              <a:t>適合怎樣的案例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88720"/>
            <a:ext cx="8915400" cy="4722502"/>
          </a:xfrm>
        </p:spPr>
        <p:txBody>
          <a:bodyPr/>
          <a:lstStyle/>
          <a:p>
            <a:r>
              <a:rPr lang="zh-TW" altLang="en-US" dirty="0" smtClean="0"/>
              <a:t>有鑑於</a:t>
            </a:r>
            <a:r>
              <a:rPr lang="en-US" altLang="zh-TW" dirty="0" smtClean="0"/>
              <a:t>DBSCAN</a:t>
            </a:r>
            <a:r>
              <a:rPr lang="zh-TW" altLang="en-US" dirty="0" smtClean="0"/>
              <a:t>和</a:t>
            </a:r>
            <a:r>
              <a:rPr lang="en-US" altLang="zh-TW" dirty="0"/>
              <a:t>K-MEANS </a:t>
            </a:r>
            <a:r>
              <a:rPr lang="zh-TW" altLang="en-US" dirty="0" smtClean="0"/>
              <a:t>不同，</a:t>
            </a:r>
            <a:r>
              <a:rPr lang="zh-TW" altLang="en-US" dirty="0"/>
              <a:t>不需要輸入要劃分的聚類個數</a:t>
            </a:r>
            <a:r>
              <a:rPr lang="zh-TW" altLang="en-US" dirty="0" smtClean="0"/>
              <a:t>；也就意味著當我們不知道要分成幾類時就可以使用</a:t>
            </a:r>
            <a:r>
              <a:rPr lang="en-US" altLang="zh-TW" dirty="0" smtClean="0"/>
              <a:t>DBSCAN</a:t>
            </a:r>
          </a:p>
          <a:p>
            <a:r>
              <a:rPr lang="en-US" altLang="zh-TW" dirty="0"/>
              <a:t>K-MEANS</a:t>
            </a:r>
            <a:r>
              <a:rPr lang="zh-TW" altLang="en-US" dirty="0" smtClean="0"/>
              <a:t>很</a:t>
            </a:r>
            <a:r>
              <a:rPr lang="zh-TW" altLang="en-US" dirty="0"/>
              <a:t>難處理非球形的簇和不同大小的簇。</a:t>
            </a:r>
            <a:r>
              <a:rPr lang="en-US" altLang="zh-TW" dirty="0"/>
              <a:t>DBSCAN</a:t>
            </a:r>
            <a:r>
              <a:rPr lang="zh-TW" altLang="en-US" dirty="0"/>
              <a:t>可以處理不同大小或形狀的簇</a:t>
            </a:r>
            <a:r>
              <a:rPr lang="zh-TW" altLang="en-US" dirty="0" smtClean="0"/>
              <a:t>，且由於</a:t>
            </a:r>
            <a:r>
              <a:rPr lang="en-US" altLang="zh-TW" dirty="0" smtClean="0"/>
              <a:t>DBSCAN</a:t>
            </a:r>
            <a:r>
              <a:rPr lang="zh-TW" altLang="en-US" dirty="0" smtClean="0"/>
              <a:t>運算特性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自帶清洗離異值的情形</a:t>
            </a:r>
            <a:r>
              <a:rPr lang="en-US" altLang="zh-TW" dirty="0" smtClean="0"/>
              <a:t>,</a:t>
            </a:r>
            <a:r>
              <a:rPr lang="zh-TW" altLang="en-US" dirty="0" smtClean="0"/>
              <a:t>因</a:t>
            </a:r>
            <a:r>
              <a:rPr lang="zh-TW" altLang="en-US" dirty="0"/>
              <a:t>此</a:t>
            </a:r>
            <a:r>
              <a:rPr lang="zh-TW" altLang="en-US" dirty="0" smtClean="0"/>
              <a:t>不</a:t>
            </a:r>
            <a:r>
              <a:rPr lang="zh-TW" altLang="en-US" dirty="0"/>
              <a:t>太受噪聲和離群點的影響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DBSCAN </a:t>
            </a:r>
            <a:r>
              <a:rPr lang="zh-TW" altLang="en-US" dirty="0"/>
              <a:t>可以找出任何形狀的聚類，甚至能找出一個聚類，它包圍但不連接另一個聚類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也就意味著當有數據有包圍情況出現時就比較適合</a:t>
            </a:r>
            <a:r>
              <a:rPr lang="en-US" altLang="zh-TW" b="1" dirty="0" smtClean="0"/>
              <a:t>DBSCAN</a:t>
            </a:r>
            <a:r>
              <a:rPr lang="en-US" altLang="zh-TW" dirty="0" smtClean="0"/>
              <a:t>,</a:t>
            </a:r>
            <a:r>
              <a:rPr lang="zh-TW" altLang="en-US" dirty="0" smtClean="0"/>
              <a:t>另外</a:t>
            </a:r>
            <a:r>
              <a:rPr lang="zh-TW" altLang="en-US" dirty="0"/>
              <a:t>，由於 </a:t>
            </a:r>
            <a:r>
              <a:rPr lang="en-US" altLang="zh-TW" dirty="0"/>
              <a:t>MinPts </a:t>
            </a:r>
            <a:r>
              <a:rPr lang="zh-TW" altLang="en-US" dirty="0"/>
              <a:t>參數，</a:t>
            </a:r>
            <a:r>
              <a:rPr lang="en-US" altLang="zh-TW" dirty="0"/>
              <a:t>single-link effect </a:t>
            </a:r>
            <a:r>
              <a:rPr lang="zh-TW" altLang="en-US" dirty="0"/>
              <a:t>（不同聚類以一點或極幼的線相連而被當成一個聚類）能有效地被避免。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982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DBSCAN</a:t>
            </a:r>
            <a:r>
              <a:rPr lang="zh-TW" altLang="en-US" dirty="0" smtClean="0"/>
              <a:t>實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88720"/>
            <a:ext cx="8915400" cy="4722502"/>
          </a:xfrm>
        </p:spPr>
        <p:txBody>
          <a:bodyPr>
            <a:norm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Netflix</a:t>
            </a:r>
            <a:r>
              <a:rPr lang="zh-TW" altLang="en-US" dirty="0"/>
              <a:t>為例。根據您過去觀看過的先前節目，</a:t>
            </a:r>
            <a:r>
              <a:rPr lang="en-US" altLang="zh-TW" dirty="0"/>
              <a:t>Netflix</a:t>
            </a:r>
            <a:r>
              <a:rPr lang="zh-TW" altLang="en-US" dirty="0"/>
              <a:t>將推薦您接下來觀看的節目。曾經看過</a:t>
            </a:r>
            <a:r>
              <a:rPr lang="en-US" altLang="zh-TW" dirty="0"/>
              <a:t>Netflix</a:t>
            </a:r>
            <a:r>
              <a:rPr lang="zh-TW" altLang="en-US" dirty="0"/>
              <a:t>或在</a:t>
            </a:r>
            <a:r>
              <a:rPr lang="en-US" altLang="zh-TW" dirty="0"/>
              <a:t>Netflix</a:t>
            </a:r>
            <a:r>
              <a:rPr lang="zh-TW" altLang="en-US" dirty="0"/>
              <a:t>上觀看過視頻的人都看到了以下帶有建議的屏</a:t>
            </a:r>
            <a:r>
              <a:rPr lang="zh-TW" altLang="en-US" dirty="0" smtClean="0"/>
              <a:t>幕</a:t>
            </a:r>
            <a:endParaRPr lang="zh-TW" altLang="en-US" dirty="0"/>
          </a:p>
          <a:p>
            <a:r>
              <a:rPr lang="zh-TW" altLang="en-US" dirty="0"/>
              <a:t>由於我看過</a:t>
            </a:r>
            <a:r>
              <a:rPr lang="en-US" altLang="zh-TW" dirty="0" smtClean="0"/>
              <a:t>《</a:t>
            </a:r>
            <a:r>
              <a:rPr lang="en-US" altLang="zh-TW" dirty="0"/>
              <a:t>Shameless</a:t>
            </a:r>
            <a:r>
              <a:rPr lang="en-US" altLang="zh-TW" dirty="0" smtClean="0"/>
              <a:t>》</a:t>
            </a:r>
            <a:r>
              <a:rPr lang="zh-TW" altLang="en-US" dirty="0"/>
              <a:t>，因此</a:t>
            </a:r>
            <a:r>
              <a:rPr lang="en-US" altLang="zh-TW" dirty="0"/>
              <a:t>Netflix</a:t>
            </a:r>
            <a:r>
              <a:rPr lang="zh-TW" altLang="en-US" dirty="0"/>
              <a:t>建議您觀看其他幾部類似的節目。但是</a:t>
            </a:r>
            <a:r>
              <a:rPr lang="en-US" altLang="zh-TW" dirty="0"/>
              <a:t>Netflix</a:t>
            </a:r>
            <a:r>
              <a:rPr lang="zh-TW" altLang="en-US" dirty="0"/>
              <a:t>從哪裡收集這些建議？考慮到它正在嘗試用我接下來要看的節目來預測未來，</a:t>
            </a:r>
            <a:r>
              <a:rPr lang="en-US" altLang="zh-TW" dirty="0"/>
              <a:t>Netflix</a:t>
            </a:r>
            <a:r>
              <a:rPr lang="zh-TW" altLang="en-US" dirty="0"/>
              <a:t>沒有任何依據可以進行預測或提出建議（沒有明確的最終目標）。取而代之的是，</a:t>
            </a:r>
            <a:r>
              <a:rPr lang="en-US" altLang="zh-TW" dirty="0"/>
              <a:t>Netflix</a:t>
            </a:r>
            <a:r>
              <a:rPr lang="zh-TW" altLang="en-US" dirty="0"/>
              <a:t>會查看過去也看過</a:t>
            </a:r>
            <a:r>
              <a:rPr lang="zh-TW" altLang="en-US" dirty="0" smtClean="0"/>
              <a:t>“</a:t>
            </a:r>
            <a:r>
              <a:rPr lang="en-US" altLang="zh-TW" dirty="0"/>
              <a:t>Shameless</a:t>
            </a:r>
            <a:r>
              <a:rPr lang="zh-TW" altLang="en-US" dirty="0" smtClean="0"/>
              <a:t>”</a:t>
            </a:r>
            <a:r>
              <a:rPr lang="zh-TW" altLang="en-US" dirty="0"/>
              <a:t>的其他用戶，並查看這些用戶除了</a:t>
            </a:r>
            <a:r>
              <a:rPr lang="zh-TW" altLang="en-US" dirty="0" smtClean="0"/>
              <a:t>“</a:t>
            </a:r>
            <a:r>
              <a:rPr lang="en-US" altLang="zh-TW" dirty="0"/>
              <a:t>Shameless</a:t>
            </a:r>
            <a:r>
              <a:rPr lang="zh-TW" altLang="en-US" dirty="0" smtClean="0"/>
              <a:t>”</a:t>
            </a:r>
            <a:r>
              <a:rPr lang="zh-TW" altLang="en-US" dirty="0"/>
              <a:t>之外還觀看了什麼。通過這樣做，</a:t>
            </a:r>
            <a:r>
              <a:rPr lang="en-US" altLang="zh-TW" dirty="0"/>
              <a:t>Netflix</a:t>
            </a:r>
            <a:r>
              <a:rPr lang="zh-TW" altLang="en-US" dirty="0"/>
              <a:t>根據興趣的相似性將其用戶聚集在一起。這正是無監督學習的工作方式。只需根據相似性將觀察結果聚類在一起，以期基於聚類得出準確的結論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參考資料</a:t>
            </a:r>
            <a:r>
              <a:rPr lang="en-US" altLang="zh-TW" dirty="0" smtClean="0"/>
              <a:t>:</a:t>
            </a:r>
            <a:r>
              <a:rPr lang="en-US" altLang="zh-TW" dirty="0" smtClean="0">
                <a:hlinkClick r:id="rId2"/>
              </a:rPr>
              <a:t>DBSCAN: What is it? When to Use it? How to use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88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7737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13658"/>
            <a:ext cx="8915400" cy="469756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  <a:hlinkClick r:id="rId2"/>
              </a:rPr>
              <a:t>sklearn.datasets.make_circles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hlinkClick r:id="rId3"/>
              </a:rPr>
              <a:t>[</a:t>
            </a:r>
            <a:r>
              <a:rPr lang="zh-TW" altLang="en-US" dirty="0" smtClean="0">
                <a:solidFill>
                  <a:srgbClr val="C00000"/>
                </a:solidFill>
                <a:hlinkClick r:id="rId3"/>
              </a:rPr>
              <a:t>資料分析</a:t>
            </a:r>
            <a:r>
              <a:rPr lang="en-US" altLang="zh-TW" dirty="0" smtClean="0">
                <a:solidFill>
                  <a:srgbClr val="C00000"/>
                </a:solidFill>
                <a:hlinkClick r:id="rId3"/>
              </a:rPr>
              <a:t>&amp;</a:t>
            </a:r>
            <a:r>
              <a:rPr lang="zh-TW" altLang="en-US" dirty="0" smtClean="0">
                <a:solidFill>
                  <a:srgbClr val="C00000"/>
                </a:solidFill>
                <a:hlinkClick r:id="rId3"/>
              </a:rPr>
              <a:t>機器學習</a:t>
            </a:r>
            <a:r>
              <a:rPr lang="en-US" altLang="zh-TW" dirty="0" smtClean="0">
                <a:solidFill>
                  <a:srgbClr val="C00000"/>
                </a:solidFill>
                <a:hlinkClick r:id="rId3"/>
              </a:rPr>
              <a:t>] </a:t>
            </a:r>
            <a:r>
              <a:rPr lang="zh-TW" altLang="en-US" dirty="0" smtClean="0">
                <a:solidFill>
                  <a:srgbClr val="C00000"/>
                </a:solidFill>
                <a:hlinkClick r:id="rId3"/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  <a:hlinkClick r:id="rId3"/>
              </a:rPr>
              <a:t>2.1</a:t>
            </a:r>
            <a:r>
              <a:rPr lang="zh-TW" altLang="en-US" dirty="0" smtClean="0">
                <a:solidFill>
                  <a:srgbClr val="C00000"/>
                </a:solidFill>
                <a:hlinkClick r:id="rId3"/>
              </a:rPr>
              <a:t>講： 如何獲取資料？ </a:t>
            </a:r>
            <a:r>
              <a:rPr lang="en-US" altLang="zh-TW" dirty="0" smtClean="0">
                <a:solidFill>
                  <a:srgbClr val="C00000"/>
                </a:solidFill>
                <a:hlinkClick r:id="rId3"/>
              </a:rPr>
              <a:t>Sklearn</a:t>
            </a:r>
            <a:r>
              <a:rPr lang="zh-TW" altLang="en-US" dirty="0" smtClean="0">
                <a:solidFill>
                  <a:srgbClr val="C00000"/>
                </a:solidFill>
                <a:hlinkClick r:id="rId3"/>
              </a:rPr>
              <a:t>內建資料集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hlinkClick r:id="rId4"/>
              </a:rPr>
              <a:t>sklearn</a:t>
            </a:r>
            <a:r>
              <a:rPr lang="zh-TW" altLang="en-US" dirty="0" smtClean="0">
                <a:solidFill>
                  <a:srgbClr val="C00000"/>
                </a:solidFill>
                <a:hlinkClick r:id="rId4"/>
              </a:rPr>
              <a:t>的</a:t>
            </a:r>
            <a:r>
              <a:rPr lang="en-US" altLang="zh-TW" dirty="0" smtClean="0">
                <a:solidFill>
                  <a:srgbClr val="C00000"/>
                </a:solidFill>
                <a:hlinkClick r:id="rId4"/>
              </a:rPr>
              <a:t>datasets</a:t>
            </a:r>
            <a:r>
              <a:rPr lang="zh-TW" altLang="en-US" dirty="0" smtClean="0">
                <a:solidFill>
                  <a:srgbClr val="C00000"/>
                </a:solidFill>
                <a:hlinkClick r:id="rId4"/>
              </a:rPr>
              <a:t>使用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hlinkClick r:id="rId5"/>
              </a:rPr>
              <a:t>R</a:t>
            </a:r>
            <a:r>
              <a:rPr lang="zh-TW" altLang="en-US" dirty="0" smtClean="0">
                <a:solidFill>
                  <a:srgbClr val="C00000"/>
                </a:solidFill>
                <a:hlinkClick r:id="rId5"/>
              </a:rPr>
              <a:t>數據處理</a:t>
            </a:r>
            <a:r>
              <a:rPr lang="en-US" altLang="zh-TW" dirty="0" smtClean="0">
                <a:solidFill>
                  <a:srgbClr val="C00000"/>
                </a:solidFill>
                <a:hlinkClick r:id="rId5"/>
              </a:rPr>
              <a:t>|</a:t>
            </a:r>
            <a:r>
              <a:rPr lang="en-US" altLang="zh-TW" dirty="0" err="1" smtClean="0">
                <a:solidFill>
                  <a:srgbClr val="C00000"/>
                </a:solidFill>
                <a:hlinkClick r:id="rId5"/>
              </a:rPr>
              <a:t>data.table</a:t>
            </a:r>
            <a:r>
              <a:rPr lang="zh-TW" altLang="en-US" dirty="0" smtClean="0">
                <a:solidFill>
                  <a:srgbClr val="C00000"/>
                </a:solidFill>
                <a:hlinkClick r:id="rId5"/>
              </a:rPr>
              <a:t>篇</a:t>
            </a:r>
            <a:r>
              <a:rPr lang="en-US" altLang="zh-TW" dirty="0" smtClean="0">
                <a:solidFill>
                  <a:srgbClr val="C00000"/>
                </a:solidFill>
                <a:hlinkClick r:id="rId5"/>
              </a:rPr>
              <a:t>[[]]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hlinkClick r:id="rId6"/>
              </a:rPr>
              <a:t>Python</a:t>
            </a:r>
            <a:r>
              <a:rPr lang="zh-TW" altLang="en-US" dirty="0" smtClean="0">
                <a:solidFill>
                  <a:srgbClr val="C00000"/>
                </a:solidFill>
                <a:hlinkClick r:id="rId6"/>
              </a:rPr>
              <a:t>玩數據 </a:t>
            </a:r>
            <a:r>
              <a:rPr lang="en-US" altLang="zh-TW" dirty="0" smtClean="0">
                <a:solidFill>
                  <a:srgbClr val="C00000"/>
                </a:solidFill>
                <a:hlinkClick r:id="rId6"/>
              </a:rPr>
              <a:t>(2)</a:t>
            </a:r>
            <a:r>
              <a:rPr lang="zh-TW" altLang="en-US" dirty="0" smtClean="0">
                <a:solidFill>
                  <a:srgbClr val="C00000"/>
                </a:solidFill>
                <a:hlinkClick r:id="rId6"/>
              </a:rPr>
              <a:t>：</a:t>
            </a:r>
            <a:r>
              <a:rPr lang="en-US" altLang="zh-TW" dirty="0" smtClean="0">
                <a:solidFill>
                  <a:srgbClr val="C00000"/>
                </a:solidFill>
                <a:hlinkClick r:id="rId6"/>
              </a:rPr>
              <a:t>Numpy [1/2]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hlinkClick r:id="rId7"/>
              </a:rPr>
              <a:t>numpy</a:t>
            </a:r>
            <a:r>
              <a:rPr lang="zh-TW" altLang="en-US" dirty="0" smtClean="0">
                <a:solidFill>
                  <a:srgbClr val="C00000"/>
                </a:solidFill>
                <a:hlinkClick r:id="rId7"/>
              </a:rPr>
              <a:t>數組拼接方法介紹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hlinkClick r:id="rId8"/>
              </a:rPr>
              <a:t>【</a:t>
            </a:r>
            <a:r>
              <a:rPr lang="en-US" altLang="zh-TW" dirty="0" err="1" smtClean="0">
                <a:solidFill>
                  <a:srgbClr val="C00000"/>
                </a:solidFill>
                <a:hlinkClick r:id="rId8"/>
              </a:rPr>
              <a:t>python】numpy</a:t>
            </a:r>
            <a:r>
              <a:rPr lang="zh-TW" altLang="en-US" dirty="0" smtClean="0">
                <a:solidFill>
                  <a:srgbClr val="C00000"/>
                </a:solidFill>
                <a:hlinkClick r:id="rId8"/>
              </a:rPr>
              <a:t>庫數組拼接</a:t>
            </a:r>
            <a:r>
              <a:rPr lang="en-US" altLang="zh-TW" dirty="0" err="1" smtClean="0">
                <a:solidFill>
                  <a:srgbClr val="C00000"/>
                </a:solidFill>
                <a:hlinkClick r:id="rId8"/>
              </a:rPr>
              <a:t>np.concatenate</a:t>
            </a:r>
            <a:r>
              <a:rPr lang="zh-TW" altLang="en-US" dirty="0" smtClean="0">
                <a:solidFill>
                  <a:srgbClr val="C00000"/>
                </a:solidFill>
                <a:hlinkClick r:id="rId8"/>
              </a:rPr>
              <a:t>官方文檔詳解與實例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hlinkClick r:id="rId9"/>
              </a:rPr>
              <a:t>sklearn.cluster.DBSCAN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hlinkClick r:id="rId10"/>
              </a:rPr>
              <a:t>scikit-learn</a:t>
            </a:r>
            <a:r>
              <a:rPr lang="zh-TW" altLang="en-US" dirty="0" smtClean="0">
                <a:solidFill>
                  <a:srgbClr val="C00000"/>
                </a:solidFill>
                <a:hlinkClick r:id="rId10"/>
              </a:rPr>
              <a:t>中的</a:t>
            </a:r>
            <a:r>
              <a:rPr lang="en-US" altLang="zh-TW" dirty="0" smtClean="0">
                <a:solidFill>
                  <a:srgbClr val="C00000"/>
                </a:solidFill>
                <a:hlinkClick r:id="rId10"/>
              </a:rPr>
              <a:t>DBSCAN</a:t>
            </a:r>
            <a:r>
              <a:rPr lang="zh-TW" altLang="en-US" dirty="0" smtClean="0">
                <a:solidFill>
                  <a:srgbClr val="C00000"/>
                </a:solidFill>
                <a:hlinkClick r:id="rId10"/>
              </a:rPr>
              <a:t>類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hlinkClick r:id="rId11"/>
              </a:rPr>
              <a:t>Scikit-learn</a:t>
            </a:r>
            <a:r>
              <a:rPr lang="zh-TW" altLang="en-US" dirty="0" smtClean="0">
                <a:solidFill>
                  <a:srgbClr val="C00000"/>
                </a:solidFill>
                <a:hlinkClick r:id="rId11"/>
              </a:rPr>
              <a:t>中的</a:t>
            </a:r>
            <a:r>
              <a:rPr lang="en-US" altLang="zh-TW" dirty="0" smtClean="0">
                <a:solidFill>
                  <a:srgbClr val="C00000"/>
                </a:solidFill>
                <a:hlinkClick r:id="rId11"/>
              </a:rPr>
              <a:t>DBSCAN</a:t>
            </a:r>
            <a:r>
              <a:rPr lang="zh-TW" altLang="en-US" dirty="0" smtClean="0">
                <a:solidFill>
                  <a:srgbClr val="C00000"/>
                </a:solidFill>
                <a:hlinkClick r:id="rId11"/>
              </a:rPr>
              <a:t>及应用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  <a:hlinkClick r:id="rId12"/>
              </a:rPr>
              <a:t>機器學習</a:t>
            </a:r>
            <a:r>
              <a:rPr lang="en-US" altLang="zh-TW" dirty="0" smtClean="0">
                <a:solidFill>
                  <a:srgbClr val="C00000"/>
                </a:solidFill>
                <a:hlinkClick r:id="rId12"/>
              </a:rPr>
              <a:t>|</a:t>
            </a:r>
            <a:r>
              <a:rPr lang="zh-TW" altLang="en-US" dirty="0" smtClean="0">
                <a:solidFill>
                  <a:srgbClr val="C00000"/>
                </a:solidFill>
                <a:hlinkClick r:id="rId12"/>
              </a:rPr>
              <a:t>聚類演算法之</a:t>
            </a:r>
            <a:r>
              <a:rPr lang="en-US" altLang="zh-TW" dirty="0" smtClean="0">
                <a:solidFill>
                  <a:srgbClr val="C00000"/>
                </a:solidFill>
                <a:hlinkClick r:id="rId12"/>
              </a:rPr>
              <a:t>DBSCAN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35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55469"/>
            <a:ext cx="8915400" cy="475575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python</a:t>
            </a:r>
            <a:r>
              <a:rPr lang="zh-TW" altLang="en-US" dirty="0" smtClean="0">
                <a:hlinkClick r:id="rId2"/>
              </a:rPr>
              <a:t>數字圖像處理（</a:t>
            </a:r>
            <a:r>
              <a:rPr lang="en-US" altLang="zh-TW" dirty="0" smtClean="0">
                <a:hlinkClick r:id="rId2"/>
              </a:rPr>
              <a:t>5</a:t>
            </a:r>
            <a:r>
              <a:rPr lang="zh-TW" altLang="en-US" dirty="0" smtClean="0">
                <a:hlinkClick r:id="rId2"/>
              </a:rPr>
              <a:t>）：圖像的繪製 </a:t>
            </a:r>
            <a:r>
              <a:rPr lang="en-US" altLang="zh-TW" dirty="0" smtClean="0">
                <a:hlinkClick r:id="rId2"/>
              </a:rPr>
              <a:t>cmap</a:t>
            </a:r>
            <a:r>
              <a:rPr lang="zh-TW" altLang="en-US" dirty="0" smtClean="0">
                <a:hlinkClick r:id="rId2"/>
              </a:rPr>
              <a:t>應用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scikit-learn</a:t>
            </a:r>
            <a:r>
              <a:rPr lang="zh-TW" altLang="en-US" dirty="0" smtClean="0">
                <a:hlinkClick r:id="rId3"/>
              </a:rPr>
              <a:t>之聚類算法之</a:t>
            </a:r>
            <a:r>
              <a:rPr lang="en-US" altLang="zh-TW" dirty="0" smtClean="0">
                <a:hlinkClick r:id="rId3"/>
              </a:rPr>
              <a:t>DBSCAN</a:t>
            </a:r>
            <a:endParaRPr lang="en-US" altLang="zh-TW" dirty="0" smtClean="0"/>
          </a:p>
          <a:p>
            <a:r>
              <a:rPr lang="zh-TW" altLang="en-US" dirty="0" smtClean="0">
                <a:hlinkClick r:id="rId4"/>
              </a:rPr>
              <a:t>聚類方法：</a:t>
            </a:r>
            <a:r>
              <a:rPr lang="en-US" altLang="zh-TW" dirty="0" smtClean="0">
                <a:hlinkClick r:id="rId4"/>
              </a:rPr>
              <a:t>DBSCAN</a:t>
            </a:r>
            <a:r>
              <a:rPr lang="zh-TW" altLang="en-US" dirty="0" smtClean="0">
                <a:hlinkClick r:id="rId4"/>
              </a:rPr>
              <a:t>算法研究（</a:t>
            </a:r>
            <a:r>
              <a:rPr lang="en-US" altLang="zh-TW" dirty="0" smtClean="0">
                <a:hlinkClick r:id="rId4"/>
              </a:rPr>
              <a:t>1</a:t>
            </a:r>
            <a:r>
              <a:rPr lang="zh-TW" altLang="en-US" dirty="0" smtClean="0">
                <a:hlinkClick r:id="rId4"/>
              </a:rPr>
              <a:t>）</a:t>
            </a:r>
            <a:r>
              <a:rPr lang="en-US" altLang="zh-TW" dirty="0" smtClean="0">
                <a:hlinkClick r:id="rId4"/>
              </a:rPr>
              <a:t>--DBSCAN</a:t>
            </a:r>
            <a:r>
              <a:rPr lang="zh-TW" altLang="en-US" dirty="0" smtClean="0">
                <a:hlinkClick r:id="rId4"/>
              </a:rPr>
              <a:t>原理、流程、參數設置、優缺點以及算法</a:t>
            </a:r>
            <a:endParaRPr lang="en-US" altLang="zh-TW" dirty="0"/>
          </a:p>
          <a:p>
            <a:r>
              <a:rPr lang="en-US" altLang="zh-TW" dirty="0" smtClean="0">
                <a:hlinkClick r:id="rId5"/>
              </a:rPr>
              <a:t>DBSCAN wiki</a:t>
            </a:r>
            <a:endParaRPr lang="en-US" altLang="zh-TW" dirty="0" smtClean="0"/>
          </a:p>
          <a:p>
            <a:r>
              <a:rPr lang="en-US" altLang="zh-TW" u="sng" dirty="0">
                <a:solidFill>
                  <a:schemeClr val="tx1"/>
                </a:solidFill>
                <a:hlinkClick r:id="rId6"/>
              </a:rPr>
              <a:t>DB-scan vs </a:t>
            </a:r>
            <a:r>
              <a:rPr lang="en-US" altLang="zh-TW" u="sng" dirty="0" smtClean="0">
                <a:solidFill>
                  <a:schemeClr val="tx1"/>
                </a:solidFill>
                <a:hlinkClick r:id="rId6"/>
              </a:rPr>
              <a:t>K-means</a:t>
            </a:r>
            <a:endParaRPr lang="en-US" altLang="zh-TW" u="sng" dirty="0" smtClean="0">
              <a:solidFill>
                <a:schemeClr val="tx1"/>
              </a:solidFill>
            </a:endParaRPr>
          </a:p>
          <a:p>
            <a:r>
              <a:rPr lang="en-US" altLang="zh-TW" dirty="0">
                <a:hlinkClick r:id="rId7"/>
              </a:rPr>
              <a:t>DBSCAN: What is it? When to Use it? How to use it.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0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DBSCAN/</a:t>
            </a:r>
            <a:r>
              <a:rPr lang="zh-TW" altLang="en-US" dirty="0" smtClean="0"/>
              <a:t>概念原理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88720"/>
            <a:ext cx="8915400" cy="4722502"/>
          </a:xfrm>
        </p:spPr>
        <p:txBody>
          <a:bodyPr/>
          <a:lstStyle/>
          <a:p>
            <a:r>
              <a:rPr lang="en-US" altLang="zh-TW" dirty="0"/>
              <a:t>DBSCAN(Density-based spatial clustering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applications </a:t>
            </a:r>
            <a:r>
              <a:rPr lang="en-US" altLang="zh-TW" dirty="0"/>
              <a:t>with noise) </a:t>
            </a:r>
            <a:r>
              <a:rPr lang="zh-TW" altLang="en-US" dirty="0"/>
              <a:t>是</a:t>
            </a:r>
            <a:r>
              <a:rPr lang="en-US" altLang="zh-TW" dirty="0"/>
              <a:t>Martin Ester,  Hans-</a:t>
            </a:r>
            <a:r>
              <a:rPr lang="en-US" altLang="zh-TW" dirty="0" err="1"/>
              <a:t>PeterKriegel</a:t>
            </a:r>
            <a:r>
              <a:rPr lang="zh-TW" altLang="en-US" dirty="0"/>
              <a:t>等人於</a:t>
            </a:r>
            <a:r>
              <a:rPr lang="en-US" altLang="zh-TW" dirty="0"/>
              <a:t>1996 </a:t>
            </a:r>
            <a:r>
              <a:rPr lang="zh-TW" altLang="en-US" dirty="0"/>
              <a:t>年提出的一種基於密度的空間的數據聚類方法，該算法是最常用的一種聚類</a:t>
            </a:r>
            <a:r>
              <a:rPr lang="zh-TW" altLang="en-US" dirty="0" smtClean="0"/>
              <a:t>方法</a:t>
            </a:r>
            <a:endParaRPr lang="en-US" altLang="zh-TW" dirty="0"/>
          </a:p>
          <a:p>
            <a:r>
              <a:rPr lang="zh-TW" altLang="en-US" dirty="0"/>
              <a:t>該算法將具有足夠密度區域作為距離中心，不斷生長該區域</a:t>
            </a:r>
            <a:r>
              <a:rPr lang="en-US" altLang="zh-TW" dirty="0"/>
              <a:t>, </a:t>
            </a:r>
            <a:r>
              <a:rPr lang="zh-TW" altLang="en-US" dirty="0"/>
              <a:t>算法基於一個事實：一個聚類可以由其中的任何核心對象唯一確定 </a:t>
            </a:r>
            <a:r>
              <a:rPr lang="zh-TW" altLang="en-US" dirty="0" smtClean="0"/>
              <a:t>。</a:t>
            </a:r>
            <a:r>
              <a:rPr lang="zh-TW" altLang="en-US" dirty="0"/>
              <a:t>該算法利用基於密度的聚類的概念，即要求聚類空間中的一定區域內所包含對象（點或其他空間對象）的數目不小於某一給定閾值。該方法能在具有噪聲的空間數據庫中發現任意形狀的簇，可將密度足夠大的相鄰區域連接，能有效處理異常數據，主要用於對空間數據的聚</a:t>
            </a:r>
            <a:r>
              <a:rPr lang="zh-TW" altLang="en-US" dirty="0" smtClean="0"/>
              <a:t>類</a:t>
            </a:r>
            <a:endParaRPr lang="en-US" altLang="zh-TW" dirty="0" smtClean="0"/>
          </a:p>
          <a:p>
            <a:r>
              <a:rPr lang="en-US" altLang="zh-TW" dirty="0"/>
              <a:t>DBSCAN</a:t>
            </a:r>
            <a:r>
              <a:rPr lang="zh-TW" altLang="en-US" dirty="0"/>
              <a:t>將簇定義為密度相連的點的最大集合，並可在噪聲的空間中發現任意形狀的聚</a:t>
            </a:r>
            <a:r>
              <a:rPr lang="zh-TW" altLang="en-US" dirty="0" smtClean="0"/>
              <a:t>類</a:t>
            </a:r>
            <a:endParaRPr lang="en-US" altLang="zh-TW" dirty="0" smtClean="0"/>
          </a:p>
          <a:p>
            <a:r>
              <a:rPr lang="en-US" altLang="zh-TW" dirty="0"/>
              <a:t>DBSCAN</a:t>
            </a:r>
            <a:r>
              <a:rPr lang="zh-TW" altLang="en-US" dirty="0" smtClean="0"/>
              <a:t>目標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DBSCAN</a:t>
            </a:r>
            <a:r>
              <a:rPr lang="zh-TW" altLang="en-US" dirty="0"/>
              <a:t>目標是找到密度相連物件的最大集合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96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DBSCAN</a:t>
            </a:r>
            <a:r>
              <a:rPr lang="zh-TW" altLang="en-US" dirty="0"/>
              <a:t>演算法描述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88720"/>
            <a:ext cx="8915400" cy="4722502"/>
          </a:xfrm>
        </p:spPr>
        <p:txBody>
          <a:bodyPr/>
          <a:lstStyle/>
          <a:p>
            <a:r>
              <a:rPr lang="en-US" altLang="zh-TW" dirty="0"/>
              <a:t>DBSCAN</a:t>
            </a:r>
            <a:r>
              <a:rPr lang="zh-TW" altLang="en-US" dirty="0"/>
              <a:t>演算法描述： 輸入</a:t>
            </a:r>
            <a:r>
              <a:rPr lang="en-US" altLang="zh-TW" dirty="0"/>
              <a:t>: </a:t>
            </a:r>
            <a:r>
              <a:rPr lang="zh-TW" altLang="en-US" dirty="0"/>
              <a:t>包含</a:t>
            </a:r>
            <a:r>
              <a:rPr lang="en-US" altLang="zh-TW" dirty="0"/>
              <a:t>n</a:t>
            </a:r>
            <a:r>
              <a:rPr lang="zh-TW" altLang="en-US" dirty="0"/>
              <a:t>個物件的資料集，半徑</a:t>
            </a:r>
            <a:r>
              <a:rPr lang="en-US" altLang="zh-TW" dirty="0"/>
              <a:t>e</a:t>
            </a:r>
            <a:r>
              <a:rPr lang="zh-TW" altLang="en-US" dirty="0"/>
              <a:t>，最少數目</a:t>
            </a:r>
            <a:r>
              <a:rPr lang="en-US" altLang="zh-TW" dirty="0"/>
              <a:t>MinPts; </a:t>
            </a:r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所有生成的簇。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(</a:t>
            </a:r>
            <a:r>
              <a:rPr lang="en-US" altLang="zh-TW" dirty="0"/>
              <a:t>1)</a:t>
            </a:r>
            <a:r>
              <a:rPr lang="zh-TW" altLang="en-US" dirty="0"/>
              <a:t>從資料集中抽出一個未處理的點；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(</a:t>
            </a:r>
            <a:r>
              <a:rPr lang="en-US" altLang="zh-TW" dirty="0"/>
              <a:t>2)if </a:t>
            </a:r>
            <a:r>
              <a:rPr lang="zh-TW" altLang="en-US" dirty="0"/>
              <a:t>抽出的點是核心點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	then </a:t>
            </a:r>
            <a:r>
              <a:rPr lang="zh-TW" altLang="en-US" dirty="0"/>
              <a:t>找出所有從該點密度可達的物件，形成一個簇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</a:t>
            </a:r>
            <a:r>
              <a:rPr lang="en-US" altLang="zh-TW" dirty="0"/>
              <a:t>else: </a:t>
            </a:r>
            <a:r>
              <a:rPr lang="zh-TW" altLang="en-US" dirty="0"/>
              <a:t>抽出的點是邊緣點</a:t>
            </a:r>
            <a:r>
              <a:rPr lang="en-US" altLang="zh-TW" dirty="0"/>
              <a:t>(</a:t>
            </a:r>
            <a:r>
              <a:rPr lang="zh-TW" altLang="en-US" dirty="0"/>
              <a:t>非核心物件</a:t>
            </a:r>
            <a:r>
              <a:rPr lang="en-US" altLang="zh-TW" dirty="0"/>
              <a:t>)</a:t>
            </a:r>
            <a:r>
              <a:rPr lang="zh-TW" altLang="en-US" dirty="0"/>
              <a:t>，跳出本次迴圈，尋找下一個點； </a:t>
            </a:r>
            <a:r>
              <a:rPr lang="en-US" altLang="zh-TW" dirty="0"/>
              <a:t>until </a:t>
            </a:r>
            <a:r>
              <a:rPr lang="zh-TW" altLang="en-US" dirty="0"/>
              <a:t>所有的點都被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58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DBSCAN</a:t>
            </a:r>
            <a:r>
              <a:rPr lang="zh-TW" altLang="en-US" dirty="0" smtClean="0"/>
              <a:t>演算法</a:t>
            </a:r>
            <a:r>
              <a:rPr lang="en-US" altLang="zh-TW" dirty="0"/>
              <a:t>pseudocode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88720"/>
            <a:ext cx="8915400" cy="4722502"/>
          </a:xfrm>
        </p:spPr>
        <p:txBody>
          <a:bodyPr/>
          <a:lstStyle/>
          <a:p>
            <a:r>
              <a:rPr lang="en-US" altLang="zh-TW" dirty="0"/>
              <a:t>DBSCAN</a:t>
            </a:r>
            <a:r>
              <a:rPr lang="zh-TW" altLang="en-US" dirty="0"/>
              <a:t>演算法虛擬碼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zh-TW" altLang="en-US" dirty="0" smtClean="0"/>
              <a:t>標記</a:t>
            </a:r>
            <a:r>
              <a:rPr lang="zh-TW" altLang="en-US" dirty="0"/>
              <a:t>所有物件為 </a:t>
            </a:r>
            <a:r>
              <a:rPr lang="en-US" altLang="zh-TW" dirty="0"/>
              <a:t>unvisited while unvisited</a:t>
            </a:r>
            <a:r>
              <a:rPr lang="zh-TW" altLang="en-US" dirty="0"/>
              <a:t>元素個數</a:t>
            </a:r>
            <a:r>
              <a:rPr lang="en-US" altLang="zh-TW" dirty="0"/>
              <a:t>&gt;0: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zh-TW" altLang="en-US" dirty="0" smtClean="0"/>
              <a:t>隨機</a:t>
            </a:r>
            <a:r>
              <a:rPr lang="zh-TW" altLang="en-US" dirty="0"/>
              <a:t>選擇一個</a:t>
            </a:r>
            <a:r>
              <a:rPr lang="en-US" altLang="zh-TW" dirty="0"/>
              <a:t>unvisited</a:t>
            </a:r>
            <a:r>
              <a:rPr lang="zh-TW" altLang="en-US" dirty="0"/>
              <a:t>物件</a:t>
            </a:r>
            <a:r>
              <a:rPr lang="en-US" altLang="zh-TW" dirty="0"/>
              <a:t>p: </a:t>
            </a:r>
            <a:r>
              <a:rPr lang="zh-TW" altLang="en-US" dirty="0"/>
              <a:t>標記</a:t>
            </a:r>
            <a:r>
              <a:rPr lang="en-US" altLang="zh-TW" dirty="0"/>
              <a:t>p</a:t>
            </a:r>
            <a:r>
              <a:rPr lang="zh-TW" altLang="en-US" dirty="0"/>
              <a:t>為</a:t>
            </a:r>
            <a:r>
              <a:rPr lang="en-US" altLang="zh-TW" dirty="0"/>
              <a:t>visited if p </a:t>
            </a:r>
            <a:r>
              <a:rPr lang="zh-TW" altLang="en-US" dirty="0"/>
              <a:t>的鄰域至少有</a:t>
            </a:r>
            <a:r>
              <a:rPr lang="en-US" altLang="zh-TW" dirty="0"/>
              <a:t>MinPts</a:t>
            </a:r>
            <a:r>
              <a:rPr lang="zh-TW" altLang="en-US" dirty="0"/>
              <a:t>個物件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	 </a:t>
            </a:r>
            <a:r>
              <a:rPr lang="zh-TW" altLang="en-US" dirty="0"/>
              <a:t>建立一個新簇 </a:t>
            </a:r>
            <a:r>
              <a:rPr lang="en-US" altLang="zh-TW" dirty="0"/>
              <a:t>C</a:t>
            </a:r>
            <a:r>
              <a:rPr lang="zh-TW" altLang="en-US" dirty="0"/>
              <a:t>，並把 </a:t>
            </a:r>
            <a:r>
              <a:rPr lang="en-US" altLang="zh-TW" dirty="0"/>
              <a:t>p </a:t>
            </a:r>
            <a:r>
              <a:rPr lang="zh-TW" altLang="en-US" dirty="0"/>
              <a:t>新增到</a:t>
            </a:r>
            <a:r>
              <a:rPr lang="en-US" altLang="zh-TW" dirty="0"/>
              <a:t>C N = {p</a:t>
            </a:r>
            <a:r>
              <a:rPr lang="zh-TW" altLang="en-US" dirty="0"/>
              <a:t>的鄰域中的物件集合</a:t>
            </a:r>
            <a:r>
              <a:rPr lang="en-US" altLang="zh-TW" dirty="0"/>
              <a:t>} For p' in N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dirty="0"/>
              <a:t>if p'==unvisited: </a:t>
            </a:r>
            <a:r>
              <a:rPr lang="zh-TW" altLang="en-US" dirty="0"/>
              <a:t>標記 </a:t>
            </a:r>
            <a:r>
              <a:rPr lang="en-US" altLang="zh-TW" dirty="0"/>
              <a:t>p' </a:t>
            </a:r>
            <a:r>
              <a:rPr lang="zh-TW" altLang="en-US" dirty="0"/>
              <a:t>為 </a:t>
            </a:r>
            <a:r>
              <a:rPr lang="en-US" altLang="zh-TW" dirty="0"/>
              <a:t>visited if p'</a:t>
            </a:r>
            <a:r>
              <a:rPr lang="zh-TW" altLang="en-US" dirty="0"/>
              <a:t>的鄰域至少有</a:t>
            </a:r>
            <a:r>
              <a:rPr lang="en-US" altLang="zh-TW" dirty="0"/>
              <a:t>MinPts</a:t>
            </a:r>
            <a:r>
              <a:rPr lang="zh-TW" altLang="en-US" dirty="0"/>
              <a:t>物件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把</a:t>
            </a:r>
            <a:r>
              <a:rPr lang="zh-TW" altLang="en-US" dirty="0"/>
              <a:t>這些物件新增到</a:t>
            </a:r>
            <a:r>
              <a:rPr lang="en-US" altLang="zh-TW" dirty="0"/>
              <a:t>N</a:t>
            </a:r>
            <a:r>
              <a:rPr lang="zh-TW" altLang="en-US" dirty="0"/>
              <a:t>中 把 </a:t>
            </a:r>
            <a:r>
              <a:rPr lang="en-US" altLang="zh-TW" dirty="0"/>
              <a:t>p' </a:t>
            </a:r>
            <a:r>
              <a:rPr lang="zh-TW" altLang="en-US" dirty="0"/>
              <a:t>新增到 </a:t>
            </a:r>
            <a:r>
              <a:rPr lang="en-US" altLang="zh-TW" dirty="0"/>
              <a:t>C </a:t>
            </a:r>
            <a:r>
              <a:rPr lang="zh-TW" altLang="en-US" dirty="0"/>
              <a:t>屬於簇</a:t>
            </a:r>
            <a:r>
              <a:rPr lang="en-US" altLang="zh-TW" dirty="0"/>
              <a:t>C</a:t>
            </a:r>
            <a:r>
              <a:rPr lang="zh-TW" altLang="en-US" dirty="0"/>
              <a:t>的樣本點歸位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else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標記</a:t>
            </a:r>
            <a:r>
              <a:rPr lang="en-US" altLang="zh-TW" dirty="0"/>
              <a:t>p</a:t>
            </a:r>
            <a:r>
              <a:rPr lang="zh-TW" altLang="en-US" dirty="0"/>
              <a:t>為噪</a:t>
            </a:r>
            <a:r>
              <a:rPr lang="zh-TW" altLang="en-US" dirty="0" smtClean="0"/>
              <a:t>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74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DBSCAN</a:t>
            </a:r>
            <a:r>
              <a:rPr lang="zh-TW" altLang="en-US" dirty="0" smtClean="0"/>
              <a:t>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88720"/>
            <a:ext cx="8915400" cy="4722502"/>
          </a:xfrm>
        </p:spPr>
        <p:txBody>
          <a:bodyPr/>
          <a:lstStyle/>
          <a:p>
            <a:r>
              <a:rPr lang="en-US" altLang="zh-TW" dirty="0"/>
              <a:t>DBSCAN </a:t>
            </a:r>
            <a:r>
              <a:rPr lang="zh-TW" altLang="en-US" dirty="0"/>
              <a:t>需要兩個參數：</a:t>
            </a:r>
            <a:r>
              <a:rPr lang="en-US" altLang="zh-TW" dirty="0"/>
              <a:t>ε (eps) </a:t>
            </a:r>
            <a:r>
              <a:rPr lang="zh-TW" altLang="en-US" dirty="0"/>
              <a:t>和形成高密度區域所需要的最少點數 </a:t>
            </a:r>
            <a:r>
              <a:rPr lang="en-US" altLang="zh-TW" dirty="0"/>
              <a:t>(minPts)</a:t>
            </a:r>
            <a:r>
              <a:rPr lang="zh-TW" altLang="en-US" dirty="0"/>
              <a:t>，它由一個任意未被訪問的點開始，然後探索這個點的 </a:t>
            </a:r>
            <a:r>
              <a:rPr lang="en-US" altLang="zh-TW" dirty="0"/>
              <a:t>ε-</a:t>
            </a:r>
            <a:r>
              <a:rPr lang="zh-TW" altLang="en-US" dirty="0"/>
              <a:t>鄰域，如果 </a:t>
            </a:r>
            <a:r>
              <a:rPr lang="en-US" altLang="zh-TW" dirty="0"/>
              <a:t>ε-</a:t>
            </a:r>
            <a:r>
              <a:rPr lang="zh-TW" altLang="en-US" dirty="0"/>
              <a:t>鄰域裡有足夠的點，則建立一個新的聚類，否則這個點被標籤為雜音。注意這個點之後可能被發現在其它點的 </a:t>
            </a:r>
            <a:r>
              <a:rPr lang="en-US" altLang="zh-TW" dirty="0"/>
              <a:t>ε-</a:t>
            </a:r>
            <a:r>
              <a:rPr lang="zh-TW" altLang="en-US" dirty="0"/>
              <a:t>鄰域裡，而該 </a:t>
            </a:r>
            <a:r>
              <a:rPr lang="en-US" altLang="zh-TW" dirty="0"/>
              <a:t>ε-</a:t>
            </a:r>
            <a:r>
              <a:rPr lang="zh-TW" altLang="en-US" dirty="0"/>
              <a:t>鄰域可能有足夠的點，屆時這個點會被加入該聚類中。</a:t>
            </a:r>
          </a:p>
          <a:p>
            <a:r>
              <a:rPr lang="zh-TW" altLang="en-US" dirty="0"/>
              <a:t>如果一個點位於一個聚類的密集區域裡，它的 </a:t>
            </a:r>
            <a:r>
              <a:rPr lang="en-US" altLang="zh-TW" dirty="0"/>
              <a:t>ε-</a:t>
            </a:r>
            <a:r>
              <a:rPr lang="zh-TW" altLang="en-US" dirty="0"/>
              <a:t>鄰域裡的點也屬於該聚類，當這些新的點被加進聚類後，如果它</a:t>
            </a:r>
            <a:r>
              <a:rPr lang="en-US" altLang="zh-TW" dirty="0"/>
              <a:t>(</a:t>
            </a:r>
            <a:r>
              <a:rPr lang="zh-TW" altLang="en-US" dirty="0"/>
              <a:t>們</a:t>
            </a:r>
            <a:r>
              <a:rPr lang="en-US" altLang="zh-TW" dirty="0"/>
              <a:t>)</a:t>
            </a:r>
            <a:r>
              <a:rPr lang="zh-TW" altLang="en-US" dirty="0"/>
              <a:t>也在密集區域裡，它</a:t>
            </a:r>
            <a:r>
              <a:rPr lang="en-US" altLang="zh-TW" dirty="0"/>
              <a:t>(</a:t>
            </a:r>
            <a:r>
              <a:rPr lang="zh-TW" altLang="en-US" dirty="0"/>
              <a:t>們</a:t>
            </a:r>
            <a:r>
              <a:rPr lang="en-US" altLang="zh-TW" dirty="0"/>
              <a:t>)</a:t>
            </a:r>
            <a:r>
              <a:rPr lang="zh-TW" altLang="en-US" dirty="0"/>
              <a:t>的 </a:t>
            </a:r>
            <a:r>
              <a:rPr lang="en-US" altLang="zh-TW" dirty="0"/>
              <a:t>ε-</a:t>
            </a:r>
            <a:r>
              <a:rPr lang="zh-TW" altLang="en-US" dirty="0"/>
              <a:t>鄰域裡的點也會被加進聚類裡。這個過程將一直重覆，直至不能再加進更多的點為止，這樣，一個密度連結的聚類被完整地找出來。然後，一個未曾被訪問的點將被探索，從而發現一個新的聚類或雜音。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參考資料</a:t>
            </a:r>
            <a:r>
              <a:rPr lang="en-US" altLang="zh-TW" dirty="0" smtClean="0"/>
              <a:t>:</a:t>
            </a:r>
            <a:r>
              <a:rPr lang="en-US" altLang="zh-TW" dirty="0">
                <a:hlinkClick r:id="rId2"/>
              </a:rPr>
              <a:t>DBSCAN wiki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6600" y="61556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DBSCAN(eps</a:t>
            </a:r>
            <a:r>
              <a:rPr lang="en-US" altLang="zh-TW" dirty="0" smtClean="0"/>
              <a:t>)</a:t>
            </a:r>
            <a:r>
              <a:rPr lang="zh-TW" altLang="en-US" dirty="0" smtClean="0"/>
              <a:t>運作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2072" y="596281"/>
            <a:ext cx="10659928" cy="4722502"/>
          </a:xfrm>
        </p:spPr>
        <p:txBody>
          <a:bodyPr/>
          <a:lstStyle/>
          <a:p>
            <a:r>
              <a:rPr lang="en-US" altLang="zh-TW" dirty="0"/>
              <a:t>eps</a:t>
            </a:r>
            <a:r>
              <a:rPr lang="zh-TW" altLang="en-US" dirty="0"/>
              <a:t>： </a:t>
            </a:r>
            <a:r>
              <a:rPr lang="en-US" altLang="zh-TW" dirty="0"/>
              <a:t>DBSCAN</a:t>
            </a:r>
            <a:r>
              <a:rPr lang="zh-TW" altLang="en-US" dirty="0"/>
              <a:t>算法參數，即我們</a:t>
            </a:r>
            <a:r>
              <a:rPr lang="zh-TW" altLang="en-US" dirty="0" smtClean="0"/>
              <a:t>的</a:t>
            </a:r>
            <a:r>
              <a:rPr lang="en-US" altLang="zh-TW" dirty="0"/>
              <a:t>ε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zh-TW" altLang="en-US" dirty="0"/>
              <a:t>鄰域的距離閾值，和样本距離超過的樣本點不在 </a:t>
            </a:r>
            <a:r>
              <a:rPr lang="en-US" altLang="zh-TW" dirty="0"/>
              <a:t>ε </a:t>
            </a:r>
            <a:r>
              <a:rPr lang="en-US" altLang="zh-TW" dirty="0" smtClean="0"/>
              <a:t>-</a:t>
            </a:r>
            <a:r>
              <a:rPr lang="zh-TW" altLang="en-US" dirty="0"/>
              <a:t>鄰域內。</a:t>
            </a:r>
            <a:r>
              <a:rPr lang="zh-TW" altLang="en-US" b="1" dirty="0"/>
              <a:t>默認值是</a:t>
            </a:r>
            <a:r>
              <a:rPr lang="en-US" altLang="zh-TW" b="1" dirty="0" smtClean="0"/>
              <a:t>0.5</a:t>
            </a:r>
            <a:r>
              <a:rPr lang="en-US" altLang="zh-TW" dirty="0" smtClean="0"/>
              <a:t>,</a:t>
            </a:r>
            <a:r>
              <a:rPr lang="zh-TW" altLang="en-US" dirty="0" smtClean="0"/>
              <a:t>一般</a:t>
            </a:r>
            <a:r>
              <a:rPr lang="zh-TW" altLang="en-US" dirty="0"/>
              <a:t>需要通過在多組值裡面選擇一個合適的閾值。</a:t>
            </a:r>
            <a:r>
              <a:rPr lang="en-US" altLang="zh-TW" dirty="0"/>
              <a:t>eps</a:t>
            </a:r>
            <a:r>
              <a:rPr lang="zh-TW" altLang="en-US" dirty="0"/>
              <a:t>過大，則更多的點會落在核心對象的 </a:t>
            </a:r>
            <a:r>
              <a:rPr lang="en-US" altLang="zh-TW" dirty="0"/>
              <a:t>-</a:t>
            </a:r>
            <a:r>
              <a:rPr lang="zh-TW" altLang="en-US" dirty="0"/>
              <a:t>鄰域，此時我們的類別數可能會減少，本來不應該是一類的樣本也會被劃為一類。反之則類別數可能會增大，本來是一類的樣本卻被劃分開</a:t>
            </a:r>
            <a:r>
              <a:rPr lang="zh-TW" altLang="en-US" dirty="0" smtClean="0"/>
              <a:t>。以下圖為例</a:t>
            </a:r>
            <a:endParaRPr lang="en-US" altLang="zh-TW" dirty="0" smtClean="0"/>
          </a:p>
          <a:p>
            <a:r>
              <a:rPr lang="zh-TW" altLang="en-US" dirty="0" smtClean="0"/>
              <a:t>圖</a:t>
            </a:r>
            <a:r>
              <a:rPr lang="en-US" altLang="zh-TW" dirty="0" smtClean="0"/>
              <a:t>1eps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0.1</a:t>
            </a:r>
            <a:r>
              <a:rPr lang="zh-TW" altLang="en-US" dirty="0" smtClean="0"/>
              <a:t>時分出了</a:t>
            </a:r>
            <a:r>
              <a:rPr lang="en-US" altLang="zh-TW" dirty="0" smtClean="0"/>
              <a:t>3</a:t>
            </a:r>
            <a:r>
              <a:rPr lang="zh-TW" altLang="en-US" dirty="0" smtClean="0"/>
              <a:t>類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但是調為</a:t>
            </a:r>
            <a:r>
              <a:rPr lang="en-US" altLang="zh-TW" dirty="0" smtClean="0"/>
              <a:t>0.5</a:t>
            </a:r>
            <a:r>
              <a:rPr lang="zh-TW" altLang="en-US" dirty="0" smtClean="0"/>
              <a:t>時卻全部分成了一類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2),</a:t>
            </a:r>
          </a:p>
          <a:p>
            <a:pPr marL="0" indent="0">
              <a:buNone/>
            </a:pPr>
            <a:r>
              <a:rPr lang="zh-TW" altLang="en-US" dirty="0" smtClean="0"/>
              <a:t>     重新將</a:t>
            </a:r>
            <a:r>
              <a:rPr lang="en-US" altLang="zh-TW" dirty="0" smtClean="0"/>
              <a:t>eps</a:t>
            </a:r>
            <a:r>
              <a:rPr lang="zh-TW" altLang="en-US" dirty="0" smtClean="0"/>
              <a:t>訂為</a:t>
            </a:r>
            <a:r>
              <a:rPr lang="en-US" altLang="zh-TW" dirty="0" smtClean="0"/>
              <a:t>0.3</a:t>
            </a:r>
            <a:r>
              <a:rPr lang="zh-TW" altLang="en-US" dirty="0" smtClean="0"/>
              <a:t>時又變成分出兩類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3)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2" y="4227131"/>
            <a:ext cx="3832116" cy="25719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8634" y="4104020"/>
            <a:ext cx="38343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圖</a:t>
            </a:r>
            <a:r>
              <a:rPr lang="en-US" altLang="zh-TW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92" y="4350241"/>
            <a:ext cx="4427860" cy="26582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53558" y="4111062"/>
            <a:ext cx="38343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圖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52" y="4371131"/>
            <a:ext cx="3730635" cy="248686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89698" y="4124910"/>
            <a:ext cx="38343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圖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29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DBSCAN(eps)</a:t>
            </a:r>
            <a:r>
              <a:rPr lang="zh-TW" altLang="en-US" dirty="0"/>
              <a:t>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88720"/>
            <a:ext cx="8915400" cy="4722502"/>
          </a:xfrm>
        </p:spPr>
        <p:txBody>
          <a:bodyPr/>
          <a:lstStyle/>
          <a:p>
            <a:r>
              <a:rPr lang="zh-TW" altLang="en-US" dirty="0" smtClean="0"/>
              <a:t>因此可知</a:t>
            </a:r>
            <a:r>
              <a:rPr lang="en-US" altLang="zh-TW" dirty="0" smtClean="0"/>
              <a:t>,eps</a:t>
            </a:r>
            <a:r>
              <a:rPr lang="zh-TW" altLang="en-US" dirty="0" smtClean="0"/>
              <a:t>的值在定義時十分的重要</a:t>
            </a:r>
            <a:r>
              <a:rPr lang="en-US" altLang="zh-TW" dirty="0" smtClean="0"/>
              <a:t>,</a:t>
            </a:r>
            <a:r>
              <a:rPr lang="zh-TW" altLang="en-US" dirty="0" smtClean="0"/>
              <a:t>那怕是微小的不同都會造成不同的結果</a:t>
            </a:r>
            <a:endParaRPr lang="en-US" altLang="zh-TW" dirty="0" smtClean="0"/>
          </a:p>
          <a:p>
            <a:r>
              <a:rPr lang="zh-TW" altLang="en-US" dirty="0" smtClean="0"/>
              <a:t>由下圖</a:t>
            </a:r>
            <a:r>
              <a:rPr lang="en-US" altLang="zh-TW" dirty="0" smtClean="0"/>
              <a:t>4,</a:t>
            </a:r>
            <a:r>
              <a:rPr lang="zh-TW" altLang="en-US" dirty="0" smtClean="0"/>
              <a:t>圖</a:t>
            </a:r>
            <a:r>
              <a:rPr lang="en-US" altLang="zh-TW" dirty="0" smtClean="0"/>
              <a:t>5</a:t>
            </a:r>
            <a:r>
              <a:rPr lang="zh-TW" altLang="en-US" dirty="0" smtClean="0"/>
              <a:t>可知即便</a:t>
            </a:r>
            <a:r>
              <a:rPr lang="en-US" altLang="zh-TW" dirty="0" smtClean="0"/>
              <a:t>eps</a:t>
            </a:r>
            <a:r>
              <a:rPr lang="zh-TW" altLang="en-US" dirty="0" smtClean="0"/>
              <a:t>只是</a:t>
            </a:r>
            <a:r>
              <a:rPr lang="en-US" altLang="zh-TW" dirty="0" smtClean="0"/>
              <a:t>0.1</a:t>
            </a:r>
            <a:r>
              <a:rPr lang="zh-TW" altLang="en-US" dirty="0" smtClean="0"/>
              <a:t>和</a:t>
            </a:r>
            <a:r>
              <a:rPr lang="en-US" altLang="zh-TW" dirty="0" smtClean="0"/>
              <a:t>0.12</a:t>
            </a:r>
            <a:r>
              <a:rPr lang="zh-TW" altLang="en-US" dirty="0" smtClean="0"/>
              <a:t>的差別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</a:t>
            </a:r>
            <a:r>
              <a:rPr lang="en-US" altLang="zh-TW" dirty="0" smtClean="0"/>
              <a:t>0.1</a:t>
            </a:r>
            <a:r>
              <a:rPr lang="zh-TW" altLang="en-US" dirty="0" smtClean="0"/>
              <a:t>中有約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個點被歸類為噪音點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zh-TW" altLang="en-US" dirty="0" smtClean="0"/>
              <a:t>但是在</a:t>
            </a:r>
            <a:r>
              <a:rPr lang="en-US" altLang="zh-TW" dirty="0" smtClean="0"/>
              <a:t>0.12</a:t>
            </a:r>
            <a:r>
              <a:rPr lang="zh-TW" altLang="en-US" dirty="0" smtClean="0"/>
              <a:t>中卻被歸類為同一類</a:t>
            </a:r>
            <a:r>
              <a:rPr lang="zh-TW" altLang="en-US" dirty="0"/>
              <a:t>了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12" y="4121647"/>
            <a:ext cx="4585855" cy="27363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0050" y="382423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31416" y="380026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4" y="4193568"/>
            <a:ext cx="3978972" cy="24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1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565264"/>
            <a:ext cx="8911687" cy="532015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DBSCAN(metric='euclidean',metric='manhattan')</a:t>
            </a:r>
            <a:endParaRPr lang="zh-TW" altLang="en-US" sz="2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88720"/>
            <a:ext cx="8915400" cy="4722502"/>
          </a:xfrm>
        </p:spPr>
        <p:txBody>
          <a:bodyPr/>
          <a:lstStyle/>
          <a:p>
            <a:r>
              <a:rPr lang="en-US" altLang="zh-TW" b="1" dirty="0"/>
              <a:t>metric</a:t>
            </a:r>
            <a:r>
              <a:rPr lang="zh-TW" altLang="en-US" dirty="0"/>
              <a:t>：最近鄰距離度量參數。可以使用的距離度量較多，一般來說</a:t>
            </a:r>
            <a:r>
              <a:rPr lang="en-US" altLang="zh-TW" dirty="0"/>
              <a:t>DBSCAN</a:t>
            </a:r>
            <a:r>
              <a:rPr lang="zh-TW" altLang="en-US" dirty="0"/>
              <a:t>使用默認的歐式距離（即</a:t>
            </a:r>
            <a:r>
              <a:rPr lang="en-US" altLang="zh-TW" dirty="0"/>
              <a:t>p=2</a:t>
            </a:r>
            <a:r>
              <a:rPr lang="zh-TW" altLang="en-US" dirty="0"/>
              <a:t>的閔可夫斯基距離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因此根據不同的公式計算</a:t>
            </a:r>
            <a:r>
              <a:rPr lang="en-US" altLang="zh-TW" dirty="0" smtClean="0"/>
              <a:t>,</a:t>
            </a:r>
            <a:r>
              <a:rPr lang="zh-TW" altLang="en-US" dirty="0" smtClean="0"/>
              <a:t>即使相同的</a:t>
            </a:r>
            <a:r>
              <a:rPr lang="en-US" altLang="zh-TW" dirty="0" smtClean="0"/>
              <a:t>eps</a:t>
            </a:r>
            <a:r>
              <a:rPr lang="zh-TW" altLang="en-US" dirty="0" smtClean="0"/>
              <a:t>也會產生不同的結果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如下圖</a:t>
            </a:r>
            <a:r>
              <a:rPr lang="en-US" altLang="zh-TW" dirty="0" smtClean="0"/>
              <a:t>6</a:t>
            </a:r>
            <a:r>
              <a:rPr lang="zh-TW" altLang="en-US" dirty="0" smtClean="0"/>
              <a:t>和下圖</a:t>
            </a:r>
            <a:r>
              <a:rPr lang="en-US" altLang="zh-TW" dirty="0" smtClean="0"/>
              <a:t>7,</a:t>
            </a:r>
            <a:r>
              <a:rPr lang="zh-TW" altLang="en-US" dirty="0" smtClean="0"/>
              <a:t>即便是</a:t>
            </a:r>
            <a:r>
              <a:rPr lang="en-US" altLang="zh-TW" dirty="0" smtClean="0"/>
              <a:t>eps</a:t>
            </a:r>
            <a:r>
              <a:rPr lang="zh-TW" altLang="en-US" dirty="0" smtClean="0"/>
              <a:t>是相同的</a:t>
            </a:r>
            <a:r>
              <a:rPr lang="en-US" altLang="zh-TW" dirty="0" smtClean="0"/>
              <a:t>0.1,</a:t>
            </a:r>
            <a:r>
              <a:rPr lang="zh-TW" altLang="en-US" dirty="0" smtClean="0"/>
              <a:t>但計算公式不同時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分類從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類變成</a:t>
            </a:r>
            <a:r>
              <a:rPr lang="en-US" altLang="zh-TW" dirty="0" smtClean="0"/>
              <a:t>2</a:t>
            </a:r>
            <a:r>
              <a:rPr lang="zh-TW" altLang="en-US" dirty="0" smtClean="0"/>
              <a:t>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2186"/>
            <a:ext cx="2467319" cy="6096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31" y="4360076"/>
            <a:ext cx="4020536" cy="24979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53" y="4360076"/>
            <a:ext cx="3895898" cy="24757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58891"/>
            <a:ext cx="5020376" cy="5334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68" y="1935527"/>
            <a:ext cx="2381582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6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3170"/>
          </a:xfrm>
        </p:spPr>
        <p:txBody>
          <a:bodyPr>
            <a:normAutofit/>
          </a:bodyPr>
          <a:lstStyle/>
          <a:p>
            <a:r>
              <a:rPr lang="en-US" altLang="zh-TW" sz="2500" dirty="0" smtClean="0"/>
              <a:t>DBSCAN</a:t>
            </a:r>
            <a:r>
              <a:rPr lang="zh-TW" altLang="en-US" sz="2500" dirty="0" smtClean="0"/>
              <a:t>和</a:t>
            </a:r>
            <a:r>
              <a:rPr lang="en-US" altLang="zh-TW" sz="2500" dirty="0"/>
              <a:t>K-means</a:t>
            </a:r>
            <a:r>
              <a:rPr lang="zh-TW" altLang="en-US" sz="2500" dirty="0"/>
              <a:t>有何不同 </a:t>
            </a:r>
            <a:r>
              <a:rPr lang="en-US" altLang="zh-TW" sz="2500" u="sng" dirty="0">
                <a:solidFill>
                  <a:schemeClr val="tx1"/>
                </a:solidFill>
                <a:hlinkClick r:id="rId2"/>
              </a:rPr>
              <a:t>DB-scan vs K-means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923606"/>
            <a:ext cx="3799999" cy="293439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81" y="3808344"/>
            <a:ext cx="3843597" cy="30309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93" y="3923606"/>
            <a:ext cx="3644611" cy="2915689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2589212" y="1188720"/>
            <a:ext cx="8915400" cy="472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以下</a:t>
            </a:r>
            <a:r>
              <a:rPr lang="en-US" altLang="zh-TW" dirty="0" smtClean="0"/>
              <a:t>3</a:t>
            </a:r>
            <a:r>
              <a:rPr lang="zh-TW" altLang="en-US" dirty="0" smtClean="0"/>
              <a:t>圖分別為原始資料</a:t>
            </a:r>
            <a:r>
              <a:rPr lang="en-US" altLang="zh-TW" dirty="0" smtClean="0"/>
              <a:t>,DBSCAN,</a:t>
            </a:r>
            <a:r>
              <a:rPr lang="zh-TW" altLang="en-US" dirty="0" smtClean="0"/>
              <a:t>和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的圖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可以看出擁有鄰居關係的點在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K-means</a:t>
            </a:r>
            <a:r>
              <a:rPr lang="zh-TW" altLang="en-US" dirty="0" smtClean="0"/>
              <a:t>中被中心點影響而被分成了其他類</a:t>
            </a:r>
            <a:r>
              <a:rPr lang="en-US" altLang="zh-TW" dirty="0" smtClean="0"/>
              <a:t>,</a:t>
            </a:r>
            <a:r>
              <a:rPr lang="zh-TW" altLang="en-US" dirty="0" smtClean="0"/>
              <a:t>而在</a:t>
            </a:r>
            <a:r>
              <a:rPr lang="en-US" altLang="zh-TW" dirty="0" smtClean="0"/>
              <a:t>DBSCAN</a:t>
            </a:r>
            <a:r>
              <a:rPr lang="zh-TW" altLang="en-US" dirty="0" smtClean="0"/>
              <a:t>中則分為了同一類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4663440" y="3523496"/>
            <a:ext cx="12602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/>
              <a:t>K-means</a:t>
            </a:r>
            <a:endParaRPr lang="zh-TW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95248" y="3523496"/>
            <a:ext cx="12378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 smtClean="0"/>
              <a:t>DBSCAN</a:t>
            </a:r>
            <a:endParaRPr lang="zh-TW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46013" y="3523496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原始資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料</a:t>
            </a:r>
            <a:endParaRPr lang="zh-TW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659522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919</Words>
  <Application>Microsoft Office PowerPoint</Application>
  <PresentationFormat>寬螢幕</PresentationFormat>
  <Paragraphs>97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Century Gothic</vt:lpstr>
      <vt:lpstr>Wingdings 3</vt:lpstr>
      <vt:lpstr>絲縷</vt:lpstr>
      <vt:lpstr>DBscan-分群演算法</vt:lpstr>
      <vt:lpstr>何謂DBSCAN/概念原理</vt:lpstr>
      <vt:lpstr>DBSCAN演算法描述</vt:lpstr>
      <vt:lpstr>DBSCAN演算法pseudocode</vt:lpstr>
      <vt:lpstr>DBSCAN原理</vt:lpstr>
      <vt:lpstr>DBSCAN(eps)運作</vt:lpstr>
      <vt:lpstr>DBSCAN(eps)運作</vt:lpstr>
      <vt:lpstr>DBSCAN(metric='euclidean',metric='manhattan')</vt:lpstr>
      <vt:lpstr>DBSCAN和K-means有何不同 DB-scan vs K-means</vt:lpstr>
      <vt:lpstr>DBSCAN和K-means比較DB-scan vs K-means</vt:lpstr>
      <vt:lpstr>DBSCAN優缺點</vt:lpstr>
      <vt:lpstr>DBscan適合怎樣的案例</vt:lpstr>
      <vt:lpstr>DBSCAN實例</vt:lpstr>
      <vt:lpstr>參考資料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博仁 鄭</dc:creator>
  <cp:lastModifiedBy>博仁 鄭</cp:lastModifiedBy>
  <cp:revision>20</cp:revision>
  <dcterms:created xsi:type="dcterms:W3CDTF">2019-11-24T13:28:03Z</dcterms:created>
  <dcterms:modified xsi:type="dcterms:W3CDTF">2019-11-25T09:23:28Z</dcterms:modified>
</cp:coreProperties>
</file>