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562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4530"/>
            <a:ext cx="8915400" cy="4576692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37982408.html" TargetMode="External"/><Relationship Id="rId2" Type="http://schemas.openxmlformats.org/officeDocument/2006/relationships/hyperlink" Target="https://www.itread01.com/content/154894215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lleaya.pixnet.net/blog/post/43873939" TargetMode="External"/><Relationship Id="rId4" Type="http://schemas.openxmlformats.org/officeDocument/2006/relationships/hyperlink" Target="https://blog.csdn.net/matrix_space/article/details/503845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混淆矩陣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3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混淆矩陣與</a:t>
            </a:r>
            <a:r>
              <a:rPr lang="en-US" altLang="zh-TW" dirty="0"/>
              <a:t>TP</a:t>
            </a:r>
            <a:r>
              <a:rPr lang="zh-TW" altLang="en-US" dirty="0"/>
              <a:t>、</a:t>
            </a:r>
            <a:r>
              <a:rPr lang="en-US" altLang="zh-TW" dirty="0"/>
              <a:t>TN</a:t>
            </a:r>
            <a:r>
              <a:rPr lang="zh-TW" altLang="en-US" dirty="0"/>
              <a:t>、</a:t>
            </a:r>
            <a:r>
              <a:rPr lang="en-US" altLang="zh-TW" dirty="0"/>
              <a:t>FP</a:t>
            </a:r>
            <a:r>
              <a:rPr lang="zh-TW" altLang="en-US" dirty="0"/>
              <a:t>、</a:t>
            </a:r>
            <a:r>
              <a:rPr lang="en-US" altLang="zh-TW" dirty="0"/>
              <a:t>FN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21672"/>
            <a:ext cx="4572000" cy="4572000"/>
          </a:xfrm>
        </p:spPr>
      </p:pic>
      <p:sp>
        <p:nvSpPr>
          <p:cNvPr id="6" name="文字方塊 5"/>
          <p:cNvSpPr txBox="1"/>
          <p:nvPr/>
        </p:nvSpPr>
        <p:spPr>
          <a:xfrm>
            <a:off x="2635135" y="1471353"/>
            <a:ext cx="4984865" cy="419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+mn-ea"/>
              </a:rPr>
              <a:t>P(Positive)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>
                <a:latin typeface="+mn-ea"/>
              </a:rPr>
              <a:t>N(Negative) </a:t>
            </a:r>
            <a:r>
              <a:rPr lang="zh-TW" altLang="en-US" dirty="0">
                <a:latin typeface="+mn-ea"/>
              </a:rPr>
              <a:t>代表模型的判斷結果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+mn-ea"/>
              </a:rPr>
              <a:t>T(True)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>
                <a:latin typeface="+mn-ea"/>
              </a:rPr>
              <a:t>F(False) </a:t>
            </a:r>
            <a:r>
              <a:rPr lang="zh-TW" altLang="en-US" dirty="0">
                <a:latin typeface="+mn-ea"/>
              </a:rPr>
              <a:t>評價模型的判斷結果是否正確</a:t>
            </a:r>
            <a:endParaRPr lang="en-US" altLang="zh-TW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TP:</a:t>
            </a:r>
            <a:r>
              <a:rPr lang="zh-TW" altLang="en-US" dirty="0">
                <a:latin typeface="+mn-ea"/>
              </a:rPr>
              <a:t>真正例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預測為正，實際也為正，我們稱為</a:t>
            </a:r>
            <a:r>
              <a:rPr lang="en-US" altLang="zh-TW" dirty="0">
                <a:latin typeface="+mn-ea"/>
              </a:rPr>
              <a:t>true positive (TP)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FN:</a:t>
            </a:r>
            <a:r>
              <a:rPr lang="zh-TW" altLang="en-US" dirty="0">
                <a:latin typeface="+mn-ea"/>
              </a:rPr>
              <a:t>假負例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預測為負，實際為正，稱為</a:t>
            </a:r>
            <a:r>
              <a:rPr lang="en-US" altLang="zh-TW" dirty="0">
                <a:latin typeface="+mn-ea"/>
              </a:rPr>
              <a:t>false negative (FN)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+mn-ea"/>
              </a:rPr>
              <a:t>FP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假正</a:t>
            </a:r>
            <a:r>
              <a:rPr lang="zh-TW" altLang="en-US" dirty="0" smtClean="0">
                <a:latin typeface="+mn-ea"/>
              </a:rPr>
              <a:t>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預測為正，實際為負，我們稱為</a:t>
            </a:r>
            <a:r>
              <a:rPr lang="en-US" altLang="zh-TW" dirty="0">
                <a:latin typeface="+mn-ea"/>
              </a:rPr>
              <a:t>false positive (FP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+mn-ea"/>
              </a:rPr>
              <a:t>TN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真負</a:t>
            </a:r>
            <a:r>
              <a:rPr lang="zh-TW" altLang="en-US" dirty="0" smtClean="0">
                <a:latin typeface="+mn-ea"/>
              </a:rPr>
              <a:t>例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預測為負，實際也為負，稱為</a:t>
            </a:r>
            <a:r>
              <a:rPr lang="en-US" altLang="zh-TW" dirty="0">
                <a:latin typeface="+mn-ea"/>
              </a:rPr>
              <a:t>true negative (TN)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59756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精確率</a:t>
            </a:r>
            <a:r>
              <a:rPr lang="en-US" altLang="zh-TW" dirty="0"/>
              <a:t>(Precision),</a:t>
            </a:r>
            <a:r>
              <a:rPr lang="zh-TW" altLang="en-US" dirty="0"/>
              <a:t>召回率</a:t>
            </a:r>
            <a:r>
              <a:rPr lang="en-US" altLang="zh-TW" dirty="0"/>
              <a:t>(Recall),</a:t>
            </a:r>
            <a:r>
              <a:rPr lang="zh-TW" altLang="en-US" dirty="0"/>
              <a:t>準確率</a:t>
            </a:r>
            <a:r>
              <a:rPr lang="en-US" altLang="zh-TW" dirty="0"/>
              <a:t>(Accuracy)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在機器學習，模式識別中，我們做分類的時候，會用到一些指標來評判算法的優劣，最常用的就是識別率</a:t>
            </a:r>
            <a:r>
              <a:rPr lang="en-US" altLang="zh-TW" dirty="0" smtClean="0"/>
              <a:t>:</a:t>
            </a:r>
            <a:r>
              <a:rPr lang="pt-BR" altLang="zh-TW" dirty="0" smtClean="0"/>
              <a:t>A c c = Np r e/ Nt o t a 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TW" dirty="0" smtClean="0"/>
              <a:t>Np r e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預測對的樣本數</a:t>
            </a:r>
            <a:r>
              <a:rPr lang="en-US" altLang="zh-TW" dirty="0" smtClean="0"/>
              <a:t>=</a:t>
            </a:r>
            <a:r>
              <a:rPr lang="pt-BR" altLang="zh-TW" dirty="0" smtClean="0"/>
              <a:t>TP+ TN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TW" dirty="0" smtClean="0"/>
              <a:t>Nt o t a l</a:t>
            </a:r>
            <a:r>
              <a:rPr lang="en-US" altLang="zh-TW" dirty="0" smtClean="0"/>
              <a:t>:</a:t>
            </a:r>
            <a:r>
              <a:rPr lang="zh-TW" altLang="en-US" dirty="0" smtClean="0"/>
              <a:t>測試集總的樣本數</a:t>
            </a:r>
            <a:r>
              <a:rPr lang="en-US" altLang="zh-TW" dirty="0"/>
              <a:t>:TP+ </a:t>
            </a:r>
            <a:r>
              <a:rPr lang="en-US" altLang="zh-TW" dirty="0" smtClean="0"/>
              <a:t>TN</a:t>
            </a:r>
            <a:r>
              <a:rPr lang="en-US" altLang="zh-TW" dirty="0"/>
              <a:t>+ FP+ </a:t>
            </a:r>
            <a:r>
              <a:rPr lang="en-US" altLang="zh-TW" dirty="0" smtClean="0"/>
              <a:t>FN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識別</a:t>
            </a:r>
            <a:r>
              <a:rPr lang="zh-TW" altLang="en-US" dirty="0"/>
              <a:t>率有的時候過於簡單，不能全面反應算法的性能，除了識別率，還有一些常用的指標，就是我們要介紹</a:t>
            </a:r>
            <a:r>
              <a:rPr lang="zh-TW" altLang="en-US" dirty="0" smtClean="0"/>
              <a:t>的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b="1" dirty="0"/>
              <a:t>F1-score, recall, precision.</a:t>
            </a:r>
          </a:p>
        </p:txBody>
      </p:sp>
    </p:spTree>
    <p:extLst>
      <p:ext uri="{BB962C8B-B14F-4D97-AF65-F5344CB8AC3E}">
        <p14:creationId xmlns:p14="http://schemas.microsoft.com/office/powerpoint/2010/main" val="26049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召回率</a:t>
            </a:r>
            <a:r>
              <a:rPr lang="en-US" altLang="zh-TW" dirty="0"/>
              <a:t>(Recall)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80" y="1221671"/>
            <a:ext cx="3081849" cy="5601261"/>
          </a:xfrm>
        </p:spPr>
      </p:pic>
      <p:sp>
        <p:nvSpPr>
          <p:cNvPr id="5" name="文字方塊 4"/>
          <p:cNvSpPr txBox="1"/>
          <p:nvPr/>
        </p:nvSpPr>
        <p:spPr>
          <a:xfrm>
            <a:off x="2726575" y="1305098"/>
            <a:ext cx="34852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/>
              <a:t>召回率</a:t>
            </a:r>
            <a:r>
              <a:rPr lang="en-US" altLang="zh-TW" dirty="0" smtClean="0"/>
              <a:t>(Recall): </a:t>
            </a:r>
            <a:r>
              <a:rPr lang="zh-TW" altLang="en-US" dirty="0" smtClean="0"/>
              <a:t>針對資料集中的所有正例</a:t>
            </a:r>
            <a:r>
              <a:rPr lang="en-US" altLang="zh-TW" dirty="0" smtClean="0"/>
              <a:t>(TP+FN)</a:t>
            </a:r>
            <a:r>
              <a:rPr lang="zh-TW" altLang="en-US" dirty="0" smtClean="0"/>
              <a:t>而言</a:t>
            </a:r>
            <a:r>
              <a:rPr lang="en-US" altLang="zh-TW" dirty="0" smtClean="0"/>
              <a:t>,</a:t>
            </a:r>
            <a:r>
              <a:rPr lang="zh-TW" altLang="en-US" dirty="0" smtClean="0"/>
              <a:t>模型正確判斷出的正例</a:t>
            </a:r>
            <a:r>
              <a:rPr lang="en-US" altLang="zh-TW" dirty="0" smtClean="0"/>
              <a:t>(TP)</a:t>
            </a:r>
            <a:r>
              <a:rPr lang="zh-TW" altLang="en-US" dirty="0" smtClean="0"/>
              <a:t>佔資料集中所有正例的比例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/>
              <a:t>FN</a:t>
            </a:r>
            <a:r>
              <a:rPr lang="zh-TW" altLang="en-US" dirty="0" smtClean="0"/>
              <a:t>表示被模型誤認為是負例但實際是正例的資料</a:t>
            </a:r>
            <a:r>
              <a:rPr lang="en-US" altLang="zh-TW" dirty="0" smtClean="0"/>
              <a:t>.</a:t>
            </a:r>
            <a:r>
              <a:rPr lang="zh-TW" altLang="en-US" u="sng" dirty="0" smtClean="0"/>
              <a:t>召回率也叫查全率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以物體檢測為例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我們往往把圖片中的物體作為正例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此時召回率高代表著模型可以找出圖片中更多的物體</a:t>
            </a:r>
            <a:r>
              <a:rPr lang="en-US" altLang="zh-TW" dirty="0" smtClean="0"/>
              <a:t>!</a:t>
            </a:r>
            <a:r>
              <a:rPr lang="pt-BR" altLang="zh-TW" dirty="0" smtClean="0"/>
              <a:t/>
            </a:r>
            <a:br>
              <a:rPr lang="pt-BR" altLang="zh-TW" dirty="0" smtClean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5" y="1487678"/>
            <a:ext cx="262926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zh-TW" altLang="en-US" dirty="0"/>
              <a:t>精確率</a:t>
            </a:r>
            <a:r>
              <a:rPr lang="en-US" altLang="zh-TW" dirty="0"/>
              <a:t>(Precision)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80" y="1221671"/>
            <a:ext cx="3081849" cy="5601261"/>
          </a:xfrm>
        </p:spPr>
      </p:pic>
      <p:sp>
        <p:nvSpPr>
          <p:cNvPr id="5" name="文字方塊 4"/>
          <p:cNvSpPr txBox="1"/>
          <p:nvPr/>
        </p:nvSpPr>
        <p:spPr>
          <a:xfrm>
            <a:off x="2726575" y="1305098"/>
            <a:ext cx="34852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精確率</a:t>
            </a:r>
            <a:r>
              <a:rPr lang="en-US" altLang="zh-TW" dirty="0"/>
              <a:t>(Precision</a:t>
            </a:r>
            <a:r>
              <a:rPr lang="en-US" altLang="zh-TW" dirty="0" smtClean="0"/>
              <a:t>):</a:t>
            </a:r>
            <a:r>
              <a:rPr lang="zh-TW" altLang="en-US" dirty="0" smtClean="0"/>
              <a:t>在</a:t>
            </a:r>
            <a:r>
              <a:rPr lang="zh-TW" altLang="en-US" dirty="0"/>
              <a:t>預測結果為正類的</a:t>
            </a:r>
            <a:r>
              <a:rPr lang="zh-TW" altLang="en-US" dirty="0" smtClean="0"/>
              <a:t>數據</a:t>
            </a:r>
            <a:r>
              <a:rPr lang="en-US" altLang="zh-TW" dirty="0"/>
              <a:t>(TP+FN)</a:t>
            </a:r>
            <a:r>
              <a:rPr lang="zh-TW" altLang="en-US" dirty="0" smtClean="0"/>
              <a:t>中</a:t>
            </a:r>
            <a:r>
              <a:rPr lang="zh-TW" altLang="en-US" dirty="0"/>
              <a:t>，有多少數據被正確預測</a:t>
            </a:r>
            <a:r>
              <a:rPr lang="en-US" altLang="zh-TW" dirty="0"/>
              <a:t>(</a:t>
            </a:r>
            <a:r>
              <a:rPr lang="zh-TW" altLang="en-US" dirty="0"/>
              <a:t>原本就是正</a:t>
            </a:r>
            <a:r>
              <a:rPr lang="zh-TW" altLang="en-US" dirty="0" smtClean="0"/>
              <a:t>類</a:t>
            </a:r>
            <a:r>
              <a:rPr lang="en-US" altLang="zh-TW" dirty="0"/>
              <a:t>(TP</a:t>
            </a:r>
            <a:r>
              <a:rPr lang="en-US" altLang="zh-TW" dirty="0" smtClean="0"/>
              <a:t>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u="sng" dirty="0"/>
              <a:t>精確率也叫查準率</a:t>
            </a:r>
            <a:r>
              <a:rPr lang="en-US" altLang="zh-TW" dirty="0"/>
              <a:t>,</a:t>
            </a:r>
            <a:r>
              <a:rPr lang="zh-TW" altLang="en-US" dirty="0"/>
              <a:t>還是以物體檢測為例</a:t>
            </a:r>
            <a:r>
              <a:rPr lang="en-US" altLang="zh-TW" dirty="0"/>
              <a:t>,</a:t>
            </a:r>
            <a:r>
              <a:rPr lang="zh-TW" altLang="en-US" dirty="0"/>
              <a:t>精確率高表示模型檢測出的物體中大部分確實是物體</a:t>
            </a:r>
            <a:r>
              <a:rPr lang="en-US" altLang="zh-TW" dirty="0"/>
              <a:t>,</a:t>
            </a:r>
            <a:r>
              <a:rPr lang="zh-TW" altLang="en-US" dirty="0"/>
              <a:t>只有少量不是物體的物件被當成物體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16" y="1305098"/>
            <a:ext cx="241016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F1-Measure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14" y="1221672"/>
            <a:ext cx="4505954" cy="666843"/>
          </a:xfrm>
        </p:spPr>
      </p:pic>
      <p:sp>
        <p:nvSpPr>
          <p:cNvPr id="5" name="文字方塊 4"/>
          <p:cNvSpPr txBox="1"/>
          <p:nvPr/>
        </p:nvSpPr>
        <p:spPr>
          <a:xfrm>
            <a:off x="2592925" y="2053244"/>
            <a:ext cx="8155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F1-Measure</a:t>
            </a:r>
            <a:r>
              <a:rPr lang="zh-TW" altLang="en-US" dirty="0" smtClean="0"/>
              <a:t>為精確</a:t>
            </a:r>
            <a:r>
              <a:rPr lang="zh-TW" altLang="en-US" dirty="0"/>
              <a:t>率和召回率的調和</a:t>
            </a:r>
            <a:r>
              <a:rPr lang="zh-TW" altLang="en-US" dirty="0" smtClean="0"/>
              <a:t>平均值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有的</a:t>
            </a:r>
            <a:r>
              <a:rPr lang="zh-TW" altLang="en-US" dirty="0"/>
              <a:t>時候，我們對</a:t>
            </a:r>
            <a:r>
              <a:rPr lang="en-US" altLang="zh-TW" dirty="0"/>
              <a:t>recall </a:t>
            </a:r>
            <a:r>
              <a:rPr lang="zh-TW" altLang="en-US" dirty="0"/>
              <a:t>與</a:t>
            </a:r>
            <a:r>
              <a:rPr lang="en-US" altLang="zh-TW" dirty="0"/>
              <a:t>precision </a:t>
            </a:r>
            <a:r>
              <a:rPr lang="zh-TW" altLang="en-US" dirty="0"/>
              <a:t>賦予不同的權重，表示對分類模型的</a:t>
            </a:r>
            <a:r>
              <a:rPr lang="zh-TW" altLang="en-US" dirty="0" smtClean="0"/>
              <a:t>偏好</a:t>
            </a:r>
            <a:r>
              <a:rPr lang="en-US" altLang="zh-TW" dirty="0" smtClean="0"/>
              <a:t>:</a:t>
            </a:r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14" y="3659721"/>
            <a:ext cx="577295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召回率</a:t>
            </a:r>
            <a:r>
              <a:rPr lang="en-US" altLang="zh-TW" dirty="0"/>
              <a:t>(Recall</a:t>
            </a:r>
            <a:r>
              <a:rPr lang="en-US" altLang="zh-TW" dirty="0" smtClean="0"/>
              <a:t>),</a:t>
            </a:r>
            <a:r>
              <a:rPr lang="zh-TW" altLang="en-US" dirty="0" smtClean="0"/>
              <a:t>精確</a:t>
            </a:r>
            <a:r>
              <a:rPr lang="zh-TW" altLang="en-US" dirty="0"/>
              <a:t>率</a:t>
            </a:r>
            <a:r>
              <a:rPr lang="en-US" altLang="zh-TW" dirty="0"/>
              <a:t>(Precision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,F1-Measure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u="sng" dirty="0"/>
              <a:t>理論上，數據預測的準確率和召回率越接近</a:t>
            </a:r>
            <a:r>
              <a:rPr lang="en-US" altLang="zh-TW" u="sng" dirty="0"/>
              <a:t>1</a:t>
            </a:r>
            <a:r>
              <a:rPr lang="zh-TW" altLang="en-US" u="sng" dirty="0"/>
              <a:t>，說明預測模型的效果越好</a:t>
            </a:r>
            <a:r>
              <a:rPr lang="zh-TW" altLang="en-US" dirty="0"/>
              <a:t>。</a:t>
            </a:r>
            <a:r>
              <a:rPr lang="zh-TW" altLang="en-US" u="sng" dirty="0"/>
              <a:t>但是實際中也不一定</a:t>
            </a:r>
            <a:r>
              <a:rPr lang="zh-TW" altLang="en-US" dirty="0"/>
              <a:t>，取決於場景更傾向於哪一種。例如我們去某搜索引擎搜索</a:t>
            </a:r>
            <a:r>
              <a:rPr lang="en-US" altLang="zh-TW" dirty="0"/>
              <a:t>XX</a:t>
            </a:r>
            <a:r>
              <a:rPr lang="zh-TW" altLang="en-US" dirty="0"/>
              <a:t>病，一共返回了</a:t>
            </a:r>
            <a:r>
              <a:rPr lang="en-US" altLang="zh-TW" dirty="0"/>
              <a:t>10</a:t>
            </a:r>
            <a:r>
              <a:rPr lang="zh-TW" altLang="en-US" dirty="0"/>
              <a:t>條結果，其中</a:t>
            </a:r>
            <a:r>
              <a:rPr lang="en-US" altLang="zh-TW" dirty="0"/>
              <a:t>5</a:t>
            </a:r>
            <a:r>
              <a:rPr lang="zh-TW" altLang="en-US" dirty="0"/>
              <a:t>條</a:t>
            </a:r>
            <a:r>
              <a:rPr lang="zh-TW" altLang="en-US" dirty="0" smtClean="0"/>
              <a:t>廣告</a:t>
            </a:r>
            <a:r>
              <a:rPr lang="en-US" altLang="zh-TW" dirty="0" smtClean="0"/>
              <a:t>(FP)</a:t>
            </a:r>
            <a:r>
              <a:rPr lang="zh-TW" altLang="en-US" dirty="0" smtClean="0"/>
              <a:t>，</a:t>
            </a:r>
            <a:r>
              <a:rPr lang="en-US" altLang="zh-TW" dirty="0"/>
              <a:t>5</a:t>
            </a:r>
            <a:r>
              <a:rPr lang="zh-TW" altLang="en-US" dirty="0"/>
              <a:t>條有用的相關</a:t>
            </a:r>
            <a:r>
              <a:rPr lang="zh-TW" altLang="en-US" dirty="0" smtClean="0"/>
              <a:t>信息</a:t>
            </a:r>
            <a:r>
              <a:rPr lang="en-US" altLang="zh-TW" dirty="0" smtClean="0"/>
              <a:t>(TP)</a:t>
            </a:r>
            <a:r>
              <a:rPr lang="zh-TW" altLang="en-US" dirty="0" smtClean="0"/>
              <a:t>，</a:t>
            </a:r>
            <a:r>
              <a:rPr lang="zh-TW" altLang="en-US" dirty="0"/>
              <a:t>那</a:t>
            </a:r>
            <a:r>
              <a:rPr lang="zh-TW" altLang="en-US" dirty="0" smtClean="0"/>
              <a:t>麽精確率</a:t>
            </a:r>
            <a:r>
              <a:rPr lang="en-US" altLang="zh-TW" dirty="0" smtClean="0"/>
              <a:t>(TP</a:t>
            </a:r>
            <a:r>
              <a:rPr lang="en-US" altLang="zh-TW" dirty="0"/>
              <a:t>/(TP+FP</a:t>
            </a:r>
            <a:r>
              <a:rPr lang="en-US" altLang="zh-TW" dirty="0" smtClean="0"/>
              <a:t>))</a:t>
            </a:r>
            <a:r>
              <a:rPr lang="zh-TW" altLang="en-US" dirty="0" smtClean="0"/>
              <a:t>就是</a:t>
            </a:r>
            <a:r>
              <a:rPr lang="en-US" altLang="zh-TW" dirty="0"/>
              <a:t>50%</a:t>
            </a:r>
            <a:r>
              <a:rPr lang="zh-TW" altLang="en-US" dirty="0"/>
              <a:t>，而後臺數據庫中一共就</a:t>
            </a:r>
            <a:r>
              <a:rPr lang="en-US" altLang="zh-TW" dirty="0"/>
              <a:t>5</a:t>
            </a:r>
            <a:r>
              <a:rPr lang="zh-TW" altLang="en-US" dirty="0"/>
              <a:t>條有用的相關信息，召回率卻是</a:t>
            </a:r>
            <a:r>
              <a:rPr lang="en-US" altLang="zh-TW" dirty="0" smtClean="0"/>
              <a:t>100%(TP</a:t>
            </a:r>
            <a:r>
              <a:rPr lang="en-US" altLang="zh-TW" dirty="0"/>
              <a:t>/(TP+FN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，</a:t>
            </a:r>
            <a:r>
              <a:rPr lang="zh-TW" altLang="en-US" dirty="0"/>
              <a:t>所以大家就認為這個搜索引擎也能湊合用。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  <a:p>
            <a:pPr>
              <a:lnSpc>
                <a:spcPct val="150000"/>
              </a:lnSpc>
            </a:pPr>
            <a:r>
              <a:rPr lang="zh-TW" altLang="en-US" dirty="0"/>
              <a:t>　　區別精確率和召回率主要記住他們是分母不同就好了，召回率是對應測試集中的正類數據而言，而準確率是對應預測結果為正類的數據而言。</a:t>
            </a:r>
          </a:p>
        </p:txBody>
      </p:sp>
    </p:spTree>
    <p:extLst>
      <p:ext uri="{BB962C8B-B14F-4D97-AF65-F5344CB8AC3E}">
        <p14:creationId xmlns:p14="http://schemas.microsoft.com/office/powerpoint/2010/main" val="40354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</a:t>
            </a:r>
            <a:r>
              <a:rPr lang="zh-TW" altLang="en-US" dirty="0"/>
              <a:t>例子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21672"/>
            <a:ext cx="5461602" cy="4576762"/>
          </a:xfrm>
        </p:spPr>
      </p:pic>
    </p:spTree>
    <p:extLst>
      <p:ext uri="{BB962C8B-B14F-4D97-AF65-F5344CB8AC3E}">
        <p14:creationId xmlns:p14="http://schemas.microsoft.com/office/powerpoint/2010/main" val="9736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FP,FN,TP,TN</a:t>
            </a:r>
            <a:r>
              <a:rPr lang="zh-TW" altLang="en-US" dirty="0" smtClean="0">
                <a:hlinkClick r:id="rId2"/>
              </a:rPr>
              <a:t>與精確率</a:t>
            </a:r>
            <a:r>
              <a:rPr lang="en-US" altLang="zh-TW" dirty="0" smtClean="0">
                <a:hlinkClick r:id="rId2"/>
              </a:rPr>
              <a:t>(Precision),</a:t>
            </a:r>
            <a:r>
              <a:rPr lang="zh-TW" altLang="en-US" dirty="0" smtClean="0">
                <a:hlinkClick r:id="rId2"/>
              </a:rPr>
              <a:t>召回率</a:t>
            </a:r>
            <a:r>
              <a:rPr lang="en-US" altLang="zh-TW" dirty="0" smtClean="0">
                <a:hlinkClick r:id="rId2"/>
              </a:rPr>
              <a:t>(Recall),</a:t>
            </a:r>
            <a:r>
              <a:rPr lang="zh-TW" altLang="en-US" dirty="0" smtClean="0">
                <a:hlinkClick r:id="rId2"/>
              </a:rPr>
              <a:t>準確率</a:t>
            </a:r>
            <a:r>
              <a:rPr lang="en-US" altLang="zh-TW" dirty="0" smtClean="0">
                <a:hlinkClick r:id="rId2"/>
              </a:rPr>
              <a:t>(Accuracy)</a:t>
            </a:r>
            <a:endParaRPr lang="en-US" altLang="zh-TW" dirty="0" smtClean="0"/>
          </a:p>
          <a:p>
            <a:r>
              <a:rPr lang="zh-TW" altLang="en-US" dirty="0" smtClean="0">
                <a:hlinkClick r:id="rId3"/>
              </a:rPr>
              <a:t>準確率</a:t>
            </a:r>
            <a:r>
              <a:rPr lang="en-US" altLang="zh-TW" dirty="0" smtClean="0">
                <a:hlinkClick r:id="rId3"/>
              </a:rPr>
              <a:t>(Accuracy) </a:t>
            </a:r>
            <a:r>
              <a:rPr lang="zh-TW" altLang="en-US" dirty="0" smtClean="0">
                <a:hlinkClick r:id="rId3"/>
              </a:rPr>
              <a:t>精確率</a:t>
            </a:r>
            <a:r>
              <a:rPr lang="en-US" altLang="zh-TW" dirty="0" smtClean="0">
                <a:hlinkClick r:id="rId3"/>
              </a:rPr>
              <a:t>(Precision) </a:t>
            </a:r>
            <a:r>
              <a:rPr lang="zh-TW" altLang="en-US" dirty="0" smtClean="0">
                <a:hlinkClick r:id="rId3"/>
              </a:rPr>
              <a:t>召回率</a:t>
            </a:r>
            <a:r>
              <a:rPr lang="en-US" altLang="zh-TW" dirty="0" smtClean="0">
                <a:hlinkClick r:id="rId3"/>
              </a:rPr>
              <a:t>(Recall)</a:t>
            </a:r>
            <a:r>
              <a:rPr lang="zh-TW" altLang="en-US" dirty="0" smtClean="0">
                <a:hlinkClick r:id="rId3"/>
              </a:rPr>
              <a:t>和</a:t>
            </a:r>
            <a:r>
              <a:rPr lang="en-US" altLang="zh-TW" dirty="0" smtClean="0">
                <a:hlinkClick r:id="rId3"/>
              </a:rPr>
              <a:t>F1-Measure</a:t>
            </a:r>
            <a:endParaRPr lang="en-US" altLang="zh-TW" dirty="0" smtClean="0"/>
          </a:p>
          <a:p>
            <a:r>
              <a:rPr lang="zh-TW" altLang="en-US" dirty="0" smtClean="0">
                <a:hlinkClick r:id="rId4"/>
              </a:rPr>
              <a:t>機器學習</a:t>
            </a:r>
            <a:r>
              <a:rPr lang="en-US" altLang="zh-TW" dirty="0" smtClean="0">
                <a:hlinkClick r:id="rId4"/>
              </a:rPr>
              <a:t>F1-Score, recall, precision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[</a:t>
            </a:r>
            <a:r>
              <a:rPr lang="zh-TW" altLang="en-US" dirty="0" smtClean="0">
                <a:hlinkClick r:id="rId5"/>
              </a:rPr>
              <a:t>學習</a:t>
            </a:r>
            <a:r>
              <a:rPr lang="en-US" altLang="zh-TW" dirty="0" smtClean="0">
                <a:hlinkClick r:id="rId5"/>
              </a:rPr>
              <a:t>] [</a:t>
            </a:r>
            <a:r>
              <a:rPr lang="zh-TW" altLang="en-US" dirty="0" smtClean="0">
                <a:hlinkClick r:id="rId5"/>
              </a:rPr>
              <a:t>分析</a:t>
            </a:r>
            <a:r>
              <a:rPr lang="en-US" altLang="zh-TW" dirty="0" smtClean="0">
                <a:hlinkClick r:id="rId5"/>
              </a:rPr>
              <a:t>] </a:t>
            </a:r>
            <a:r>
              <a:rPr lang="zh-TW" altLang="en-US" dirty="0" smtClean="0">
                <a:hlinkClick r:id="rId5"/>
              </a:rPr>
              <a:t>混淆矩陣與</a:t>
            </a:r>
            <a:r>
              <a:rPr lang="en-US" altLang="zh-TW" dirty="0" smtClean="0">
                <a:hlinkClick r:id="rId5"/>
              </a:rPr>
              <a:t>TP</a:t>
            </a:r>
            <a:r>
              <a:rPr lang="zh-TW" altLang="en-US" dirty="0" smtClean="0">
                <a:hlinkClick r:id="rId5"/>
              </a:rPr>
              <a:t>、</a:t>
            </a:r>
            <a:r>
              <a:rPr lang="en-US" altLang="zh-TW" dirty="0" smtClean="0">
                <a:hlinkClick r:id="rId5"/>
              </a:rPr>
              <a:t>TN</a:t>
            </a:r>
            <a:r>
              <a:rPr lang="zh-TW" altLang="en-US" dirty="0" smtClean="0">
                <a:hlinkClick r:id="rId5"/>
              </a:rPr>
              <a:t>、</a:t>
            </a:r>
            <a:r>
              <a:rPr lang="en-US" altLang="zh-TW" dirty="0" smtClean="0">
                <a:hlinkClick r:id="rId5"/>
              </a:rPr>
              <a:t>FP</a:t>
            </a:r>
            <a:r>
              <a:rPr lang="zh-TW" altLang="en-US" dirty="0" smtClean="0">
                <a:hlinkClick r:id="rId5"/>
              </a:rPr>
              <a:t>、</a:t>
            </a:r>
            <a:r>
              <a:rPr lang="en-US" altLang="zh-TW" dirty="0" smtClean="0">
                <a:hlinkClick r:id="rId5"/>
              </a:rPr>
              <a:t>FN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6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559</Words>
  <Application>Microsoft Office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Century Gothic</vt:lpstr>
      <vt:lpstr>Wingdings</vt:lpstr>
      <vt:lpstr>Wingdings 3</vt:lpstr>
      <vt:lpstr>絲縷</vt:lpstr>
      <vt:lpstr>混淆矩陣</vt:lpstr>
      <vt:lpstr>混淆矩陣與TP、TN、FP、FN</vt:lpstr>
      <vt:lpstr>精確率(Precision),召回率(Recall),準確率(Accuracy)</vt:lpstr>
      <vt:lpstr>召回率(Recall)</vt:lpstr>
      <vt:lpstr>精確率(Precision)</vt:lpstr>
      <vt:lpstr>F1-Measure</vt:lpstr>
      <vt:lpstr>召回率(Recall),精確率(Precision) ,F1-Measure</vt:lpstr>
      <vt:lpstr>補充例子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混淆矩陣</dc:title>
  <dc:creator>博仁 鄭</dc:creator>
  <cp:lastModifiedBy>博仁 鄭</cp:lastModifiedBy>
  <cp:revision>12</cp:revision>
  <dcterms:created xsi:type="dcterms:W3CDTF">2019-12-03T12:33:48Z</dcterms:created>
  <dcterms:modified xsi:type="dcterms:W3CDTF">2019-12-24T12:44:12Z</dcterms:modified>
</cp:coreProperties>
</file>