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56" r:id="rId2"/>
    <p:sldId id="257" r:id="rId3"/>
    <p:sldId id="262" r:id="rId4"/>
    <p:sldId id="261" r:id="rId5"/>
    <p:sldId id="260" r:id="rId6"/>
    <p:sldId id="259" r:id="rId7"/>
    <p:sldId id="264" r:id="rId8"/>
    <p:sldId id="258" r:id="rId9"/>
    <p:sldId id="267" r:id="rId10"/>
    <p:sldId id="266" r:id="rId11"/>
    <p:sldId id="265" r:id="rId12"/>
    <p:sldId id="268" r:id="rId13"/>
    <p:sldId id="270" r:id="rId14"/>
    <p:sldId id="269" r:id="rId15"/>
    <p:sldId id="271" r:id="rId16"/>
    <p:sldId id="272" r:id="rId17"/>
    <p:sldId id="274" r:id="rId18"/>
    <p:sldId id="275" r:id="rId19"/>
    <p:sldId id="278" r:id="rId20"/>
    <p:sldId id="277" r:id="rId21"/>
    <p:sldId id="285" r:id="rId22"/>
    <p:sldId id="276" r:id="rId23"/>
    <p:sldId id="279" r:id="rId24"/>
    <p:sldId id="280" r:id="rId25"/>
    <p:sldId id="281" r:id="rId26"/>
    <p:sldId id="282" r:id="rId27"/>
    <p:sldId id="284" r:id="rId28"/>
    <p:sldId id="273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0E849-28D7-4EF1-8949-2567DE6246F0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25C6A-03B7-4124-A361-6E27C9EB3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433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50E1-684D-46C4-8FC4-B48CC2A46C3B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0ECB-4243-43B3-A32D-1930788A3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983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50E1-684D-46C4-8FC4-B48CC2A46C3B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0ECB-4243-43B3-A32D-1930788A3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43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50E1-684D-46C4-8FC4-B48CC2A46C3B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0ECB-4243-43B3-A32D-1930788A3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20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638"/>
          </a:xfrm>
        </p:spPr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942392"/>
            <a:ext cx="10515600" cy="5234571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lnSpc>
                <a:spcPct val="150000"/>
              </a:lnSpc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lnSpc>
                <a:spcPct val="150000"/>
              </a:lnSpc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lnSpc>
                <a:spcPct val="150000"/>
              </a:lnSpc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lnSpc>
                <a:spcPct val="150000"/>
              </a:lnSpc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50E1-684D-46C4-8FC4-B48CC2A46C3B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0ECB-4243-43B3-A32D-1930788A3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406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50E1-684D-46C4-8FC4-B48CC2A46C3B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0ECB-4243-43B3-A32D-1930788A3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681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50E1-684D-46C4-8FC4-B48CC2A46C3B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0ECB-4243-43B3-A32D-1930788A3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8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50E1-684D-46C4-8FC4-B48CC2A46C3B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0ECB-4243-43B3-A32D-1930788A3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5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50E1-684D-46C4-8FC4-B48CC2A46C3B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0ECB-4243-43B3-A32D-1930788A3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06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50E1-684D-46C4-8FC4-B48CC2A46C3B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0ECB-4243-43B3-A32D-1930788A3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6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50E1-684D-46C4-8FC4-B48CC2A46C3B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0ECB-4243-43B3-A32D-1930788A3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63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50E1-684D-46C4-8FC4-B48CC2A46C3B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0ECB-4243-43B3-A32D-1930788A3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21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50E1-684D-46C4-8FC4-B48CC2A46C3B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E0ECB-4243-43B3-A32D-1930788A3A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3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jameslearningnote/%E8%B3%87%E6%96%99%E5%88%86%E6%9E%90-%E6%A9%9F%E5%99%A8%E5%AD%B8%E7%BF%92-%E7%AC%AC3-5%E8%AC%9B-%E6%B1%BA%E7%AD%96%E6%A8%B9-decision-tree-%E4%BB%A5%E5%8F%8A%E9%9A%A8%E6%A9%9F%E6%A3%AE%E6%9E%97-random-forest-%E4%BB%8B%E7%B4%B9-7079b0ddfbda" TargetMode="External"/><Relationship Id="rId2" Type="http://schemas.openxmlformats.org/officeDocument/2006/relationships/hyperlink" Target="http://debussy.im.nuu.edu.tw/sjchen/MachineLearning/final/CLS_DT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baubibi/%E9%80%9F%E8%A8%98ai%E8%AA%B2%E7%A8%8B-%E6%89%8B%E6%8A%8A%E6%89%8B%E7%9A%84%E6%A9%9F%E5%99%A8%E5%AD%B8%E7%BF%92-%E4%BA%8C-dfa9f8c96e4c" TargetMode="External"/><Relationship Id="rId4" Type="http://schemas.openxmlformats.org/officeDocument/2006/relationships/hyperlink" Target="https://ithelp.ithome.com.tw/articles/10228027?sc=iThelp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6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606" y="3009207"/>
            <a:ext cx="4278788" cy="24771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944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熵 </a:t>
            </a:r>
            <a:r>
              <a:rPr lang="en-US" altLang="zh-TW" dirty="0"/>
              <a:t>(Entropy</a:t>
            </a:r>
            <a:r>
              <a:rPr lang="en-US" altLang="zh-TW" dirty="0" smtClean="0"/>
              <a:t>)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810" y="1292702"/>
            <a:ext cx="7554379" cy="45345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302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ID3</a:t>
            </a:r>
            <a:r>
              <a:rPr lang="zh-TW" altLang="en-US" dirty="0"/>
              <a:t>演算法舉例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6491"/>
            <a:ext cx="7687748" cy="50965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153" y="4535022"/>
            <a:ext cx="3381847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ID3</a:t>
            </a:r>
            <a:r>
              <a:rPr lang="zh-TW" altLang="en-US" dirty="0"/>
              <a:t>演算法舉例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6005"/>
            <a:ext cx="8392696" cy="5115639"/>
          </a:xfrm>
        </p:spPr>
      </p:pic>
    </p:spTree>
    <p:extLst>
      <p:ext uri="{BB962C8B-B14F-4D97-AF65-F5344CB8AC3E}">
        <p14:creationId xmlns:p14="http://schemas.microsoft.com/office/powerpoint/2010/main" val="36778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ID3</a:t>
            </a:r>
            <a:r>
              <a:rPr lang="zh-TW" altLang="en-US" dirty="0"/>
              <a:t>演算法舉例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1315"/>
            <a:ext cx="4686954" cy="353426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95583"/>
            <a:ext cx="7973538" cy="15146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207" y="2042527"/>
            <a:ext cx="2457793" cy="1571844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7838902" y="2894951"/>
            <a:ext cx="1745673" cy="10619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85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ID3</a:t>
            </a:r>
            <a:r>
              <a:rPr lang="zh-TW" altLang="en-US" dirty="0"/>
              <a:t>演算法舉例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1544"/>
            <a:ext cx="4991797" cy="213389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36714"/>
            <a:ext cx="6445209" cy="13083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733" y="2467667"/>
            <a:ext cx="2991267" cy="1524213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7115694" y="2559171"/>
            <a:ext cx="1745673" cy="10619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0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ID3</a:t>
            </a:r>
            <a:r>
              <a:rPr lang="zh-TW" altLang="en-US" dirty="0"/>
              <a:t>演算法舉例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09477"/>
            <a:ext cx="6542485" cy="5233988"/>
          </a:xfrm>
        </p:spPr>
      </p:pic>
    </p:spTree>
    <p:extLst>
      <p:ext uri="{BB962C8B-B14F-4D97-AF65-F5344CB8AC3E}">
        <p14:creationId xmlns:p14="http://schemas.microsoft.com/office/powerpoint/2010/main" val="15353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u="sng" dirty="0"/>
              <a:t>CART (Classification and Regression Tree)</a:t>
            </a:r>
            <a:r>
              <a:rPr lang="zh-TW" altLang="en-US" sz="2000" dirty="0"/>
              <a:t>由</a:t>
            </a:r>
            <a:r>
              <a:rPr lang="en-US" altLang="zh-TW" sz="2000" dirty="0"/>
              <a:t>Friedman</a:t>
            </a:r>
            <a:r>
              <a:rPr lang="zh-TW" altLang="en-US" sz="2000" dirty="0"/>
              <a:t>等人於 </a:t>
            </a:r>
            <a:r>
              <a:rPr lang="en-US" altLang="zh-TW" sz="2000" dirty="0"/>
              <a:t>1980</a:t>
            </a:r>
            <a:r>
              <a:rPr lang="zh-TW" altLang="en-US" sz="2000" dirty="0"/>
              <a:t>年代提出，</a:t>
            </a:r>
            <a:r>
              <a:rPr lang="zh-TW" altLang="en-US" sz="2000" u="sng" dirty="0"/>
              <a:t>是一種產生二元樹的技術，以吉尼係</a:t>
            </a:r>
            <a:r>
              <a:rPr lang="zh-TW" altLang="en-US" sz="2000" u="sng" dirty="0" smtClean="0"/>
              <a:t>數做為</a:t>
            </a:r>
            <a:r>
              <a:rPr lang="zh-TW" altLang="en-US" sz="2000" u="sng" dirty="0"/>
              <a:t>選擇屬性的依據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zh-TW" altLang="en-US" sz="2000" dirty="0" smtClean="0"/>
              <a:t> </a:t>
            </a:r>
            <a:r>
              <a:rPr lang="en-US" altLang="zh-TW" sz="2000" u="sng" dirty="0"/>
              <a:t>CART</a:t>
            </a:r>
            <a:r>
              <a:rPr lang="zh-TW" altLang="en-US" sz="2000" u="sng" dirty="0"/>
              <a:t>與</a:t>
            </a:r>
            <a:r>
              <a:rPr lang="en-US" altLang="zh-TW" sz="2000" u="sng" dirty="0"/>
              <a:t>ID3</a:t>
            </a:r>
            <a:r>
              <a:rPr lang="zh-TW" altLang="en-US" sz="2000" dirty="0"/>
              <a:t>、</a:t>
            </a:r>
            <a:r>
              <a:rPr lang="en-US" altLang="zh-TW" sz="2000" dirty="0"/>
              <a:t>C4.5</a:t>
            </a:r>
            <a:r>
              <a:rPr lang="zh-TW" altLang="en-US" sz="2000" dirty="0"/>
              <a:t>、</a:t>
            </a:r>
            <a:r>
              <a:rPr lang="en-US" altLang="zh-TW" sz="2000" dirty="0"/>
              <a:t>C5.0</a:t>
            </a:r>
            <a:r>
              <a:rPr lang="zh-TW" altLang="en-US" sz="2000" u="sng" dirty="0"/>
              <a:t>演算法的最大相異之處是其在 每一個節點上都是採用二分法，也就是一次只能夠有</a:t>
            </a:r>
            <a:r>
              <a:rPr lang="zh-TW" altLang="en-US" sz="2000" u="sng" dirty="0" smtClean="0"/>
              <a:t>兩個子</a:t>
            </a:r>
            <a:r>
              <a:rPr lang="zh-TW" altLang="en-US" sz="2000" u="sng" dirty="0"/>
              <a:t>節點</a:t>
            </a:r>
            <a:r>
              <a:rPr lang="zh-TW" altLang="en-US" sz="2000" dirty="0"/>
              <a:t>， </a:t>
            </a:r>
            <a:r>
              <a:rPr lang="en-US" altLang="zh-TW" sz="2000" dirty="0"/>
              <a:t>ID3</a:t>
            </a:r>
            <a:r>
              <a:rPr lang="zh-TW" altLang="en-US" sz="2000" dirty="0"/>
              <a:t>、</a:t>
            </a:r>
            <a:r>
              <a:rPr lang="en-US" altLang="zh-TW" sz="2000" dirty="0"/>
              <a:t>C4.5</a:t>
            </a:r>
            <a:r>
              <a:rPr lang="zh-TW" altLang="en-US" sz="2000" dirty="0"/>
              <a:t>、</a:t>
            </a:r>
            <a:r>
              <a:rPr lang="en-US" altLang="zh-TW" sz="2000" dirty="0"/>
              <a:t>C5.0</a:t>
            </a:r>
            <a:r>
              <a:rPr lang="zh-TW" altLang="en-US" sz="2000" dirty="0"/>
              <a:t>則在每一個節點上可以</a:t>
            </a:r>
            <a:r>
              <a:rPr lang="zh-TW" altLang="en-US" sz="2000" dirty="0" smtClean="0"/>
              <a:t>產生不</a:t>
            </a:r>
            <a:r>
              <a:rPr lang="zh-TW" altLang="en-US" sz="2000" dirty="0"/>
              <a:t>同數量的分枝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zh-TW" altLang="en-US" sz="2000" dirty="0" smtClean="0"/>
              <a:t> </a:t>
            </a:r>
            <a:r>
              <a:rPr lang="zh-TW" altLang="en-US" sz="2000" dirty="0"/>
              <a:t>假設資料集合 </a:t>
            </a:r>
            <a:r>
              <a:rPr lang="en-US" altLang="zh-TW" sz="2000" dirty="0"/>
              <a:t>S </a:t>
            </a:r>
            <a:r>
              <a:rPr lang="zh-TW" altLang="en-US" sz="2000" dirty="0"/>
              <a:t>包含 </a:t>
            </a:r>
            <a:r>
              <a:rPr lang="en-US" altLang="zh-TW" sz="2000" dirty="0"/>
              <a:t>n </a:t>
            </a:r>
            <a:r>
              <a:rPr lang="zh-TW" altLang="en-US" sz="2000" dirty="0"/>
              <a:t>個類別，吉尼係數 </a:t>
            </a:r>
            <a:r>
              <a:rPr lang="en-US" altLang="zh-TW" sz="2000" dirty="0"/>
              <a:t>Gini(S) </a:t>
            </a:r>
            <a:r>
              <a:rPr lang="zh-TW" altLang="en-US" sz="2000" dirty="0"/>
              <a:t>定義為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29385"/>
            <a:ext cx="4553585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CART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98"/>
            <a:ext cx="7701826" cy="523398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479" y="4008796"/>
            <a:ext cx="4180521" cy="168870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645237" y="2427317"/>
            <a:ext cx="257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挑選最大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純度的降低值原因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9360131" y="3350029"/>
            <a:ext cx="556953" cy="3823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0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CART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7"/>
            <a:ext cx="7289218" cy="5233988"/>
          </a:xfrm>
        </p:spPr>
      </p:pic>
    </p:spTree>
    <p:extLst>
      <p:ext uri="{BB962C8B-B14F-4D97-AF65-F5344CB8AC3E}">
        <p14:creationId xmlns:p14="http://schemas.microsoft.com/office/powerpoint/2010/main" val="3369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CART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86579"/>
            <a:ext cx="6496147" cy="4882454"/>
          </a:xfrm>
        </p:spPr>
      </p:pic>
    </p:spTree>
    <p:extLst>
      <p:ext uri="{BB962C8B-B14F-4D97-AF65-F5344CB8AC3E}">
        <p14:creationId xmlns:p14="http://schemas.microsoft.com/office/powerpoint/2010/main" val="20107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95754"/>
            <a:ext cx="10515600" cy="44663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Decision </a:t>
            </a:r>
            <a:r>
              <a:rPr lang="en-US" altLang="zh-TW" dirty="0" smtClean="0"/>
              <a:t>Tree</a:t>
            </a:r>
            <a:r>
              <a:rPr lang="zh-TW" altLang="en-US" dirty="0" smtClean="0"/>
              <a:t>簡介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u="sng" dirty="0"/>
              <a:t>決策樹的主要</a:t>
            </a:r>
            <a:r>
              <a:rPr lang="zh-TW" altLang="en-US" dirty="0"/>
              <a:t>功能，</a:t>
            </a:r>
            <a:r>
              <a:rPr lang="zh-TW" altLang="en-US" u="sng" dirty="0"/>
              <a:t>是藉由分類已知的</a:t>
            </a:r>
            <a:r>
              <a:rPr lang="en-US" altLang="zh-TW" u="sng" dirty="0"/>
              <a:t>Instance</a:t>
            </a:r>
            <a:r>
              <a:rPr lang="en-US" altLang="zh-TW" dirty="0"/>
              <a:t>(</a:t>
            </a:r>
            <a:r>
              <a:rPr lang="zh-TW" altLang="en-US" dirty="0"/>
              <a:t>實例， 即：訓練範例</a:t>
            </a:r>
            <a:r>
              <a:rPr lang="en-US" altLang="zh-TW" dirty="0"/>
              <a:t>)</a:t>
            </a:r>
            <a:r>
              <a:rPr lang="zh-TW" altLang="en-US" u="sng" dirty="0"/>
              <a:t>來建立一個樹狀結構，並從中歸納出 </a:t>
            </a:r>
            <a:r>
              <a:rPr lang="en-US" altLang="zh-TW" u="sng" dirty="0"/>
              <a:t>Instance</a:t>
            </a:r>
            <a:r>
              <a:rPr lang="zh-TW" altLang="en-US" u="sng" dirty="0"/>
              <a:t>裡、類別欄位與其它欄位間的隱藏規則</a:t>
            </a:r>
            <a:r>
              <a:rPr lang="zh-TW" altLang="en-US" dirty="0"/>
              <a:t>。 </a:t>
            </a:r>
            <a:endParaRPr lang="en-US" altLang="zh-TW" dirty="0" smtClean="0"/>
          </a:p>
          <a:p>
            <a:r>
              <a:rPr lang="zh-TW" altLang="en-US" dirty="0" smtClean="0"/>
              <a:t>所</a:t>
            </a:r>
            <a:r>
              <a:rPr lang="zh-TW" altLang="en-US" dirty="0"/>
              <a:t>產生出來的決策樹，也能利用來做樣本的預測。</a:t>
            </a:r>
          </a:p>
        </p:txBody>
      </p:sp>
    </p:spTree>
    <p:extLst>
      <p:ext uri="{BB962C8B-B14F-4D97-AF65-F5344CB8AC3E}">
        <p14:creationId xmlns:p14="http://schemas.microsoft.com/office/powerpoint/2010/main" val="48182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CART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35529"/>
            <a:ext cx="7735380" cy="4334480"/>
          </a:xfrm>
        </p:spPr>
      </p:pic>
    </p:spTree>
    <p:extLst>
      <p:ext uri="{BB962C8B-B14F-4D97-AF65-F5344CB8AC3E}">
        <p14:creationId xmlns:p14="http://schemas.microsoft.com/office/powerpoint/2010/main" val="289020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缺少某些屬性的值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u="sng" dirty="0"/>
              <a:t>在某些情況下，可供使用的資料可能缺少某些屬性</a:t>
            </a:r>
            <a:r>
              <a:rPr lang="zh-TW" altLang="en-US" u="sng" dirty="0" smtClean="0"/>
              <a:t>的值</a:t>
            </a:r>
            <a:r>
              <a:rPr lang="zh-TW" altLang="en-US" u="sng" dirty="0"/>
              <a:t>。在這種情況下，經常需要根據此屬性值已知的範</a:t>
            </a:r>
            <a:r>
              <a:rPr lang="zh-TW" altLang="en-US" u="sng" dirty="0" smtClean="0"/>
              <a:t>例來</a:t>
            </a:r>
            <a:r>
              <a:rPr lang="zh-TW" altLang="en-US" u="sng" dirty="0"/>
              <a:t>估計這個缺少的屬性值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 例</a:t>
            </a:r>
            <a:r>
              <a:rPr lang="zh-TW" altLang="en-US" dirty="0"/>
              <a:t>子，醫學領域 </a:t>
            </a:r>
            <a:endParaRPr lang="en-US" altLang="zh-TW" dirty="0" smtClean="0"/>
          </a:p>
          <a:p>
            <a:r>
              <a:rPr lang="zh-TW" altLang="en-US" dirty="0" smtClean="0"/>
              <a:t>可能</a:t>
            </a:r>
            <a:r>
              <a:rPr lang="zh-TW" altLang="en-US" dirty="0"/>
              <a:t>解決策略</a:t>
            </a:r>
            <a:r>
              <a:rPr lang="en-US" altLang="zh-TW" dirty="0"/>
              <a:t>: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賦予</a:t>
            </a:r>
            <a:r>
              <a:rPr lang="zh-TW" altLang="en-US" dirty="0"/>
              <a:t>它節點</a:t>
            </a:r>
            <a:r>
              <a:rPr lang="en-US" altLang="zh-TW" dirty="0"/>
              <a:t>n</a:t>
            </a:r>
            <a:r>
              <a:rPr lang="zh-TW" altLang="en-US" dirty="0"/>
              <a:t>的訓練範例中該屬性的最常見值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賦予</a:t>
            </a:r>
            <a:r>
              <a:rPr lang="zh-TW" altLang="en-US" dirty="0"/>
              <a:t>它節點</a:t>
            </a:r>
            <a:r>
              <a:rPr lang="en-US" altLang="zh-TW" dirty="0"/>
              <a:t>n</a:t>
            </a:r>
            <a:r>
              <a:rPr lang="zh-TW" altLang="en-US" dirty="0"/>
              <a:t>的被分類為</a:t>
            </a:r>
            <a:r>
              <a:rPr lang="en-US" altLang="zh-TW" dirty="0"/>
              <a:t>c(x)</a:t>
            </a:r>
            <a:r>
              <a:rPr lang="zh-TW" altLang="en-US" dirty="0"/>
              <a:t>的訓練範例中該屬性的最常見值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更</a:t>
            </a:r>
            <a:r>
              <a:rPr lang="zh-TW" altLang="en-US" dirty="0"/>
              <a:t>複雜的策略，為</a:t>
            </a:r>
            <a:r>
              <a:rPr lang="en-US" altLang="zh-TW" dirty="0"/>
              <a:t>A</a:t>
            </a:r>
            <a:r>
              <a:rPr lang="zh-TW" altLang="en-US" dirty="0"/>
              <a:t>的每個可能值賦予一個機率值或統計量，而 不是簡單地將最常見的值賦給</a:t>
            </a:r>
            <a:r>
              <a:rPr lang="en-US" altLang="zh-TW" dirty="0"/>
              <a:t>A(x)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43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補充</a:t>
            </a:r>
            <a:r>
              <a:rPr lang="en-US" altLang="zh-TW" dirty="0" smtClean="0"/>
              <a:t>:</a:t>
            </a:r>
            <a:r>
              <a:rPr lang="zh-TW" altLang="en-US" dirty="0" smtClean="0"/>
              <a:t>過</a:t>
            </a:r>
            <a:r>
              <a:rPr lang="zh-TW" altLang="en-US" dirty="0"/>
              <a:t>度配適（</a:t>
            </a:r>
            <a:r>
              <a:rPr lang="en-US" altLang="zh-TW" dirty="0"/>
              <a:t>overfitting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載入決策樹函式，</a:t>
            </a:r>
            <a:r>
              <a:rPr lang="en-US" altLang="zh-TW" sz="2000" dirty="0"/>
              <a:t>criterion</a:t>
            </a:r>
            <a:r>
              <a:rPr lang="zh-TW" altLang="en-US" sz="2000" dirty="0"/>
              <a:t>使用我們前面介紹的</a:t>
            </a:r>
            <a:r>
              <a:rPr lang="en-US" altLang="zh-TW" sz="2000" dirty="0"/>
              <a:t>entropy</a:t>
            </a:r>
            <a:r>
              <a:rPr lang="zh-TW" altLang="en-US" sz="2000" dirty="0"/>
              <a:t>，也可以使用</a:t>
            </a:r>
            <a:r>
              <a:rPr lang="en-US" altLang="zh-TW" sz="2000" dirty="0" err="1"/>
              <a:t>gini</a:t>
            </a:r>
            <a:r>
              <a:rPr lang="en-US" altLang="zh-TW" sz="2000" dirty="0"/>
              <a:t> impurity</a:t>
            </a:r>
            <a:r>
              <a:rPr lang="zh-TW" altLang="en-US" sz="2000" dirty="0"/>
              <a:t>，</a:t>
            </a:r>
            <a:r>
              <a:rPr lang="en-US" altLang="zh-TW" sz="2000" dirty="0" err="1"/>
              <a:t>max_depth</a:t>
            </a:r>
            <a:r>
              <a:rPr lang="zh-TW" altLang="en-US" sz="2000" dirty="0"/>
              <a:t>在實務上很常用到，主要是可以</a:t>
            </a:r>
            <a:r>
              <a:rPr lang="zh-TW" altLang="en-US" sz="2000" dirty="0" smtClean="0"/>
              <a:t>防止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樹</a:t>
            </a:r>
            <a:r>
              <a:rPr lang="zh-TW" altLang="en-US" sz="2000" dirty="0"/>
              <a:t>長得過高造成</a:t>
            </a:r>
            <a:r>
              <a:rPr lang="en-US" altLang="zh-TW" sz="2000" dirty="0" err="1" smtClean="0"/>
              <a:t>overfit</a:t>
            </a:r>
            <a:endParaRPr lang="en-US" altLang="zh-TW" sz="2000" dirty="0" smtClean="0"/>
          </a:p>
          <a:p>
            <a:r>
              <a:rPr lang="zh-TW" altLang="en-US" sz="2000" u="sng" dirty="0" smtClean="0"/>
              <a:t>過度配適是指模型對於範例的過度訓練</a:t>
            </a:r>
            <a:r>
              <a:rPr lang="zh-TW" altLang="en-US" sz="2000" dirty="0" smtClean="0"/>
              <a:t>，</a:t>
            </a:r>
            <a:r>
              <a:rPr lang="zh-TW" altLang="en-US" sz="2000" u="sng" dirty="0" smtClean="0"/>
              <a:t>導致模型記住的不是訓練資料的一般特性，反而是訓練資料的局部特性。對測試樣本的分類將會變得很不精確</a:t>
            </a:r>
            <a:endParaRPr lang="zh-TW" altLang="en-US" sz="2000" u="sng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93965"/>
            <a:ext cx="5896798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6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補充</a:t>
            </a:r>
            <a:r>
              <a:rPr lang="en-US" altLang="zh-TW" dirty="0"/>
              <a:t>:</a:t>
            </a:r>
            <a:r>
              <a:rPr lang="zh-TW" altLang="en-US" dirty="0"/>
              <a:t>過度配適（</a:t>
            </a:r>
            <a:r>
              <a:rPr lang="en-US" altLang="zh-TW" dirty="0"/>
              <a:t>overfitting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u="sng" dirty="0"/>
              <a:t>導致過度適配的原因</a:t>
            </a:r>
            <a:r>
              <a:rPr lang="en-US" altLang="zh-TW" sz="2000" u="sng" dirty="0"/>
              <a:t>: </a:t>
            </a:r>
            <a:r>
              <a:rPr lang="zh-TW" altLang="en-US" sz="2000" u="sng" dirty="0"/>
              <a:t>一種可能原因是訓練範例含有雜訊和離異值 </a:t>
            </a:r>
            <a:endParaRPr lang="en-US" altLang="zh-TW" sz="2000" u="sng" dirty="0" smtClean="0"/>
          </a:p>
          <a:p>
            <a:r>
              <a:rPr lang="zh-TW" altLang="en-US" sz="2000" u="sng" dirty="0" smtClean="0"/>
              <a:t>當</a:t>
            </a:r>
            <a:r>
              <a:rPr lang="zh-TW" altLang="en-US" sz="2000" u="sng" dirty="0"/>
              <a:t>訓練數據沒有雜訊時，過度適配也有可能發生，特別是當訓</a:t>
            </a:r>
            <a:r>
              <a:rPr lang="zh-TW" altLang="en-US" sz="2000" u="sng" dirty="0" smtClean="0"/>
              <a:t>練範</a:t>
            </a:r>
            <a:r>
              <a:rPr lang="zh-TW" altLang="en-US" sz="2000" u="sng" dirty="0"/>
              <a:t>例的數量太少</a:t>
            </a:r>
            <a:r>
              <a:rPr lang="zh-TW" altLang="en-US" sz="2000" dirty="0"/>
              <a:t>，使得某一些屬性“恰巧”可以很好地分割目前 的訓練範例，但卻與實際的狀況並無太多關係。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0329"/>
            <a:ext cx="6354173" cy="371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8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補充</a:t>
            </a:r>
            <a:r>
              <a:rPr lang="en-US" altLang="zh-TW" dirty="0" smtClean="0"/>
              <a:t>:</a:t>
            </a:r>
            <a:r>
              <a:rPr lang="zh-TW" altLang="en-US" dirty="0" smtClean="0"/>
              <a:t>過</a:t>
            </a:r>
            <a:r>
              <a:rPr lang="zh-TW" altLang="en-US" dirty="0"/>
              <a:t>度配適（</a:t>
            </a:r>
            <a:r>
              <a:rPr lang="en-US" altLang="zh-TW" dirty="0"/>
              <a:t>overfitting</a:t>
            </a:r>
            <a:r>
              <a:rPr lang="zh-TW" altLang="en-US" dirty="0" smtClean="0"/>
              <a:t>）範例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" y="1067958"/>
            <a:ext cx="5493492" cy="33959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58" y="1344676"/>
            <a:ext cx="5666176" cy="31192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向右箭號 5"/>
          <p:cNvSpPr/>
          <p:nvPr/>
        </p:nvSpPr>
        <p:spPr>
          <a:xfrm>
            <a:off x="5735782" y="2593571"/>
            <a:ext cx="465513" cy="47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0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補充</a:t>
            </a:r>
            <a:r>
              <a:rPr lang="en-US" altLang="zh-TW" dirty="0" smtClean="0"/>
              <a:t>:</a:t>
            </a:r>
            <a:r>
              <a:rPr lang="zh-TW" altLang="en-US" dirty="0" smtClean="0"/>
              <a:t>修剪</a:t>
            </a:r>
            <a:r>
              <a:rPr lang="zh-TW" altLang="en-US" dirty="0"/>
              <a:t>決策樹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上列的思考方式可稱為奧坎的剃刀理論</a:t>
            </a:r>
            <a:r>
              <a:rPr lang="en-US" altLang="zh-TW" dirty="0"/>
              <a:t>(Ockham’s Razor)</a:t>
            </a:r>
          </a:p>
          <a:p>
            <a:pPr lvl="1"/>
            <a:r>
              <a:rPr lang="zh-TW" altLang="en-US" dirty="0"/>
              <a:t>是十四世紀英格蘭奧坎的威廉 </a:t>
            </a:r>
            <a:r>
              <a:rPr lang="en-US" altLang="zh-TW" dirty="0"/>
              <a:t>(William of Occam) </a:t>
            </a:r>
            <a:r>
              <a:rPr lang="zh-TW" altLang="en-US" dirty="0"/>
              <a:t>所創</a:t>
            </a:r>
            <a:r>
              <a:rPr lang="zh-TW" altLang="en-US" dirty="0" smtClean="0"/>
              <a:t>。</a:t>
            </a:r>
            <a:r>
              <a:rPr lang="en-US" altLang="zh-TW" dirty="0" smtClean="0"/>
              <a:t>【</a:t>
            </a:r>
            <a:r>
              <a:rPr lang="zh-TW" altLang="en-US" dirty="0"/>
              <a:t>註：英國哲學家，奧坎是他的出生地</a:t>
            </a:r>
            <a:r>
              <a:rPr lang="en-US" altLang="zh-TW" dirty="0"/>
              <a:t>】</a:t>
            </a:r>
          </a:p>
          <a:p>
            <a:pPr lvl="1"/>
            <a:r>
              <a:rPr lang="zh-TW" altLang="en-US" u="sng" dirty="0"/>
              <a:t>當實驗取得的事實能夠得到說明時，不應增添不必要的假設</a:t>
            </a:r>
            <a:r>
              <a:rPr lang="zh-TW" altLang="en-US" dirty="0" smtClean="0"/>
              <a:t>，應</a:t>
            </a:r>
            <a:r>
              <a:rPr lang="zh-TW" altLang="en-US" dirty="0"/>
              <a:t>把它一剃而盡，此說後被稱為奧坎剃刀</a:t>
            </a:r>
          </a:p>
          <a:p>
            <a:pPr lvl="2"/>
            <a:r>
              <a:rPr lang="zh-TW" altLang="en-US" dirty="0"/>
              <a:t>最簡單的解釋就是最好的解釋 </a:t>
            </a:r>
            <a:r>
              <a:rPr lang="en-US" altLang="zh-TW" dirty="0"/>
              <a:t>( The simplest explanation is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best 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pPr lvl="2"/>
            <a:r>
              <a:rPr lang="zh-TW" altLang="en-US" dirty="0"/>
              <a:t>除非必須，否則無須增多。</a:t>
            </a:r>
          </a:p>
          <a:p>
            <a:r>
              <a:rPr lang="zh-TW" altLang="en-US" u="sng" dirty="0"/>
              <a:t>修剪決策樹可移除不可信賴的分支。有兩種修剪方法：</a:t>
            </a:r>
          </a:p>
          <a:p>
            <a:pPr lvl="1"/>
            <a:r>
              <a:rPr lang="zh-TW" altLang="en-US" u="sng" dirty="0"/>
              <a:t>事前修剪 </a:t>
            </a:r>
            <a:r>
              <a:rPr lang="en-US" altLang="zh-TW" u="sng" dirty="0"/>
              <a:t>(</a:t>
            </a:r>
            <a:r>
              <a:rPr lang="en-US" altLang="zh-TW" u="sng" dirty="0" err="1"/>
              <a:t>Prepruning</a:t>
            </a:r>
            <a:r>
              <a:rPr lang="en-US" altLang="zh-TW" u="sng" dirty="0"/>
              <a:t>)</a:t>
            </a:r>
          </a:p>
          <a:p>
            <a:pPr lvl="1"/>
            <a:r>
              <a:rPr lang="zh-TW" altLang="en-US" u="sng" dirty="0"/>
              <a:t>事後修剪 </a:t>
            </a:r>
            <a:r>
              <a:rPr lang="en-US" altLang="zh-TW" u="sng" dirty="0"/>
              <a:t>(</a:t>
            </a:r>
            <a:r>
              <a:rPr lang="en-US" altLang="zh-TW" u="sng" dirty="0" err="1"/>
              <a:t>Postpruning</a:t>
            </a:r>
            <a:r>
              <a:rPr lang="en-US" altLang="zh-TW" u="sng" dirty="0"/>
              <a:t>)</a:t>
            </a:r>
            <a:endParaRPr lang="zh-TW" altLang="en-US" u="sng" dirty="0"/>
          </a:p>
        </p:txBody>
      </p:sp>
    </p:spTree>
    <p:extLst>
      <p:ext uri="{BB962C8B-B14F-4D97-AF65-F5344CB8AC3E}">
        <p14:creationId xmlns:p14="http://schemas.microsoft.com/office/powerpoint/2010/main" val="233971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非報告內容</a:t>
            </a:r>
            <a:r>
              <a:rPr lang="en-US" altLang="zh-TW" dirty="0" smtClean="0"/>
              <a:t>)</a:t>
            </a:r>
            <a:r>
              <a:rPr lang="zh-TW" altLang="en-US" dirty="0" smtClean="0"/>
              <a:t>補充</a:t>
            </a:r>
            <a:r>
              <a:rPr lang="en-US" altLang="zh-TW" dirty="0" smtClean="0"/>
              <a:t>:</a:t>
            </a:r>
            <a:r>
              <a:rPr lang="zh-TW" altLang="en-US" dirty="0" smtClean="0"/>
              <a:t>事前</a:t>
            </a:r>
            <a:r>
              <a:rPr lang="zh-TW" altLang="en-US" dirty="0"/>
              <a:t>修剪 </a:t>
            </a:r>
            <a:r>
              <a:rPr lang="en-US" altLang="zh-TW" dirty="0"/>
              <a:t>(</a:t>
            </a:r>
            <a:r>
              <a:rPr lang="en-US" altLang="zh-TW" dirty="0" err="1"/>
              <a:t>Prepruning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5536"/>
            <a:ext cx="7525800" cy="4191585"/>
          </a:xfrm>
        </p:spPr>
      </p:pic>
    </p:spTree>
    <p:extLst>
      <p:ext uri="{BB962C8B-B14F-4D97-AF65-F5344CB8AC3E}">
        <p14:creationId xmlns:p14="http://schemas.microsoft.com/office/powerpoint/2010/main" val="11096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非報告內容</a:t>
            </a:r>
            <a:r>
              <a:rPr lang="en-US" altLang="zh-TW" dirty="0"/>
              <a:t>)</a:t>
            </a:r>
            <a:r>
              <a:rPr lang="zh-TW" altLang="en-US" dirty="0"/>
              <a:t>補充</a:t>
            </a:r>
            <a:r>
              <a:rPr lang="en-US" altLang="zh-TW" dirty="0"/>
              <a:t>:</a:t>
            </a:r>
            <a:r>
              <a:rPr lang="zh-TW" altLang="en-US" dirty="0" smtClean="0"/>
              <a:t>事後</a:t>
            </a:r>
            <a:r>
              <a:rPr lang="zh-TW" altLang="en-US" dirty="0"/>
              <a:t>修剪 </a:t>
            </a:r>
            <a:r>
              <a:rPr lang="en-US" altLang="zh-TW" dirty="0"/>
              <a:t>(</a:t>
            </a:r>
            <a:r>
              <a:rPr lang="en-US" altLang="zh-TW" dirty="0" err="1"/>
              <a:t>Postpruning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17789"/>
            <a:ext cx="7351626" cy="5233988"/>
          </a:xfrm>
        </p:spPr>
      </p:pic>
    </p:spTree>
    <p:extLst>
      <p:ext uri="{BB962C8B-B14F-4D97-AF65-F5344CB8AC3E}">
        <p14:creationId xmlns:p14="http://schemas.microsoft.com/office/powerpoint/2010/main" val="76627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 smtClean="0">
                <a:hlinkClick r:id="rId2"/>
              </a:rPr>
              <a:t>決策樹學習</a:t>
            </a:r>
            <a:r>
              <a:rPr lang="en-US" altLang="zh-TW" sz="1800" dirty="0" smtClean="0">
                <a:hlinkClick r:id="rId2"/>
              </a:rPr>
              <a:t>_</a:t>
            </a:r>
            <a:r>
              <a:rPr lang="zh-TW" altLang="en-US" sz="1800" dirty="0" smtClean="0">
                <a:hlinkClick r:id="rId2"/>
              </a:rPr>
              <a:t>授課教師：陳士杰 授課教師：陳士杰</a:t>
            </a:r>
            <a:endParaRPr lang="en-US" altLang="zh-TW" sz="1800" dirty="0" smtClean="0"/>
          </a:p>
          <a:p>
            <a:r>
              <a:rPr lang="en-US" altLang="zh-TW" sz="1800" dirty="0" smtClean="0">
                <a:hlinkClick r:id="rId3"/>
              </a:rPr>
              <a:t>[</a:t>
            </a:r>
            <a:r>
              <a:rPr lang="zh-TW" altLang="en-US" sz="1800" dirty="0" smtClean="0">
                <a:hlinkClick r:id="rId3"/>
              </a:rPr>
              <a:t>資料分析</a:t>
            </a:r>
            <a:r>
              <a:rPr lang="en-US" altLang="zh-TW" sz="1800" dirty="0" smtClean="0">
                <a:hlinkClick r:id="rId3"/>
              </a:rPr>
              <a:t>&amp;</a:t>
            </a:r>
            <a:r>
              <a:rPr lang="zh-TW" altLang="en-US" sz="1800" dirty="0" smtClean="0">
                <a:hlinkClick r:id="rId3"/>
              </a:rPr>
              <a:t>機器學習</a:t>
            </a:r>
            <a:r>
              <a:rPr lang="en-US" altLang="zh-TW" sz="1800" dirty="0" smtClean="0">
                <a:hlinkClick r:id="rId3"/>
              </a:rPr>
              <a:t>] </a:t>
            </a:r>
            <a:r>
              <a:rPr lang="zh-TW" altLang="en-US" sz="1800" dirty="0" smtClean="0">
                <a:hlinkClick r:id="rId3"/>
              </a:rPr>
              <a:t>第</a:t>
            </a:r>
            <a:r>
              <a:rPr lang="en-US" altLang="zh-TW" sz="1800" dirty="0" smtClean="0">
                <a:hlinkClick r:id="rId3"/>
              </a:rPr>
              <a:t>3.5</a:t>
            </a:r>
            <a:r>
              <a:rPr lang="zh-TW" altLang="en-US" sz="1800" dirty="0" smtClean="0">
                <a:hlinkClick r:id="rId3"/>
              </a:rPr>
              <a:t>講 </a:t>
            </a:r>
            <a:r>
              <a:rPr lang="en-US" altLang="zh-TW" sz="1800" dirty="0" smtClean="0">
                <a:hlinkClick r:id="rId3"/>
              </a:rPr>
              <a:t>: </a:t>
            </a:r>
            <a:r>
              <a:rPr lang="zh-TW" altLang="en-US" sz="1800" dirty="0" smtClean="0">
                <a:hlinkClick r:id="rId3"/>
              </a:rPr>
              <a:t>決策樹</a:t>
            </a:r>
            <a:r>
              <a:rPr lang="en-US" altLang="zh-TW" sz="1800" dirty="0" smtClean="0">
                <a:hlinkClick r:id="rId3"/>
              </a:rPr>
              <a:t>(Decision Tree)</a:t>
            </a:r>
            <a:r>
              <a:rPr lang="zh-TW" altLang="en-US" sz="1800" dirty="0" smtClean="0">
                <a:hlinkClick r:id="rId3"/>
              </a:rPr>
              <a:t>以及隨機森林</a:t>
            </a:r>
            <a:r>
              <a:rPr lang="en-US" altLang="zh-TW" sz="1800" dirty="0" smtClean="0">
                <a:hlinkClick r:id="rId3"/>
              </a:rPr>
              <a:t>(Random Forest)</a:t>
            </a:r>
            <a:r>
              <a:rPr lang="zh-TW" altLang="en-US" sz="1800" dirty="0" smtClean="0">
                <a:hlinkClick r:id="rId3"/>
              </a:rPr>
              <a:t>介紹</a:t>
            </a:r>
            <a:endParaRPr lang="en-US" altLang="zh-TW" sz="1800" dirty="0" smtClean="0"/>
          </a:p>
          <a:p>
            <a:r>
              <a:rPr lang="en-US" altLang="zh-TW" sz="1800" dirty="0" smtClean="0">
                <a:hlinkClick r:id="rId4"/>
              </a:rPr>
              <a:t>[Day21] </a:t>
            </a:r>
            <a:r>
              <a:rPr lang="zh-TW" altLang="en-US" sz="1800" dirty="0" smtClean="0">
                <a:hlinkClick r:id="rId4"/>
              </a:rPr>
              <a:t>模型選擇</a:t>
            </a:r>
            <a:r>
              <a:rPr lang="en-US" altLang="zh-TW" sz="1800" dirty="0" smtClean="0">
                <a:hlinkClick r:id="rId4"/>
              </a:rPr>
              <a:t>-</a:t>
            </a:r>
            <a:r>
              <a:rPr lang="zh-TW" altLang="en-US" sz="1800" dirty="0" smtClean="0">
                <a:hlinkClick r:id="rId4"/>
              </a:rPr>
              <a:t>決策樹</a:t>
            </a:r>
            <a:endParaRPr lang="en-US" altLang="zh-TW" sz="1800" dirty="0" smtClean="0"/>
          </a:p>
          <a:p>
            <a:r>
              <a:rPr lang="zh-TW" altLang="en-US" sz="1800" dirty="0" smtClean="0">
                <a:hlinkClick r:id="rId5"/>
              </a:rPr>
              <a:t>速記</a:t>
            </a:r>
            <a:r>
              <a:rPr lang="en-US" altLang="zh-TW" sz="1800" dirty="0" smtClean="0">
                <a:hlinkClick r:id="rId5"/>
              </a:rPr>
              <a:t>AI</a:t>
            </a:r>
            <a:r>
              <a:rPr lang="zh-TW" altLang="en-US" sz="1800" dirty="0" smtClean="0">
                <a:hlinkClick r:id="rId5"/>
              </a:rPr>
              <a:t>課程－手把手的機器學習（二）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225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/>
              <a:t>決策樹生成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 依據</a:t>
            </a:r>
            <a:r>
              <a:rPr lang="zh-TW" altLang="en-US" dirty="0"/>
              <a:t>屬性選擇指標，從現有未被挑選過的屬性</a:t>
            </a:r>
            <a:r>
              <a:rPr lang="en-US" altLang="zh-TW" dirty="0"/>
              <a:t>(</a:t>
            </a:r>
            <a:r>
              <a:rPr lang="zh-TW" altLang="en-US" dirty="0"/>
              <a:t>欄位</a:t>
            </a:r>
            <a:r>
              <a:rPr lang="en-US" altLang="zh-TW" dirty="0" smtClean="0"/>
              <a:t>)</a:t>
            </a:r>
            <a:r>
              <a:rPr lang="zh-TW" altLang="en-US" dirty="0" smtClean="0"/>
              <a:t>中</a:t>
            </a:r>
            <a:r>
              <a:rPr lang="zh-TW" altLang="en-US" dirty="0"/>
              <a:t>，選出分類能力最好的屬性做為樹的內部節點 </a:t>
            </a:r>
            <a:r>
              <a:rPr lang="en-US" altLang="zh-TW" dirty="0"/>
              <a:t>(</a:t>
            </a:r>
            <a:r>
              <a:rPr lang="zh-TW" altLang="en-US" dirty="0"/>
              <a:t>根</a:t>
            </a:r>
            <a:r>
              <a:rPr lang="zh-TW" altLang="en-US" dirty="0" smtClean="0"/>
              <a:t>節點</a:t>
            </a:r>
            <a:r>
              <a:rPr lang="zh-TW" altLang="en-US" dirty="0"/>
              <a:t>、中間節點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 將</a:t>
            </a:r>
            <a:r>
              <a:rPr lang="zh-TW" altLang="en-US" dirty="0"/>
              <a:t>內部節點的所有不同資料，產生出對應的分支 </a:t>
            </a:r>
            <a:r>
              <a:rPr lang="en-US" altLang="zh-TW" dirty="0"/>
              <a:t>(</a:t>
            </a:r>
            <a:r>
              <a:rPr lang="zh-TW" altLang="en-US" dirty="0"/>
              <a:t>節點</a:t>
            </a:r>
            <a:r>
              <a:rPr lang="zh-TW" altLang="en-US" dirty="0" smtClean="0"/>
              <a:t>分割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 針對</a:t>
            </a:r>
            <a:r>
              <a:rPr lang="zh-TW" altLang="en-US" dirty="0"/>
              <a:t>每一個新產生的分支，將訓練資料重新排列，以</a:t>
            </a:r>
            <a:r>
              <a:rPr lang="zh-TW" altLang="en-US" dirty="0" smtClean="0"/>
              <a:t>進行</a:t>
            </a:r>
            <a:r>
              <a:rPr lang="zh-TW" altLang="en-US" dirty="0"/>
              <a:t>下一個內部節點的產生</a:t>
            </a:r>
          </a:p>
          <a:p>
            <a:r>
              <a:rPr lang="zh-TW" altLang="en-US" dirty="0"/>
              <a:t>重複上面的過程 </a:t>
            </a:r>
            <a:r>
              <a:rPr lang="en-US" altLang="zh-TW" dirty="0"/>
              <a:t>(Recursive)</a:t>
            </a:r>
            <a:r>
              <a:rPr lang="zh-TW" altLang="en-US" dirty="0"/>
              <a:t>，直到滿足終止</a:t>
            </a:r>
            <a:r>
              <a:rPr lang="zh-TW" altLang="en-US" dirty="0" smtClean="0"/>
              <a:t>條件</a:t>
            </a:r>
            <a:endParaRPr lang="en-US" altLang="zh-TW" dirty="0" smtClean="0"/>
          </a:p>
          <a:p>
            <a:r>
              <a:rPr lang="zh-TW" altLang="en-US" dirty="0" smtClean="0"/>
              <a:t>每</a:t>
            </a:r>
            <a:r>
              <a:rPr lang="zh-TW" altLang="en-US" dirty="0"/>
              <a:t>一個內部節點，則依據</a:t>
            </a:r>
            <a:r>
              <a:rPr lang="zh-TW" altLang="en-US" dirty="0" smtClean="0"/>
              <a:t>屬性選擇</a:t>
            </a:r>
            <a:r>
              <a:rPr lang="zh-TW" altLang="en-US" dirty="0"/>
              <a:t>指標來評估選擇哪個屬性做分支 的依據。又稱節點分割 </a:t>
            </a:r>
            <a:r>
              <a:rPr lang="en-US" altLang="zh-TW" dirty="0"/>
              <a:t>(Splitting Node)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07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屬性選擇指標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u="sng" dirty="0"/>
              <a:t>屬性選擇指標主要是用來選擇出某一個屬性</a:t>
            </a:r>
            <a:r>
              <a:rPr lang="en-US" altLang="zh-TW" u="sng" dirty="0"/>
              <a:t>(</a:t>
            </a:r>
            <a:r>
              <a:rPr lang="zh-TW" altLang="en-US" u="sng" dirty="0"/>
              <a:t>欄位</a:t>
            </a:r>
            <a:r>
              <a:rPr lang="en-US" altLang="zh-TW" u="sng" dirty="0"/>
              <a:t>)</a:t>
            </a:r>
            <a:r>
              <a:rPr lang="zh-TW" altLang="en-US" u="sng" dirty="0"/>
              <a:t>，</a:t>
            </a:r>
            <a:r>
              <a:rPr lang="zh-TW" altLang="en-US" u="sng" dirty="0" smtClean="0"/>
              <a:t>透過</a:t>
            </a:r>
            <a:r>
              <a:rPr lang="zh-TW" altLang="en-US" u="sng" dirty="0"/>
              <a:t>該屬性將帶有類別標記的值組資料從事適當的分類 </a:t>
            </a:r>
            <a:r>
              <a:rPr lang="en-US" altLang="zh-TW" u="sng" dirty="0"/>
              <a:t>(</a:t>
            </a:r>
            <a:r>
              <a:rPr lang="zh-TW" altLang="en-US" u="sng" dirty="0" smtClean="0"/>
              <a:t>分割</a:t>
            </a:r>
            <a:r>
              <a:rPr lang="en-US" altLang="zh-TW" u="sng" dirty="0"/>
              <a:t>)</a:t>
            </a:r>
            <a:r>
              <a:rPr lang="zh-TW" altLang="en-US" u="sng" dirty="0" smtClean="0"/>
              <a:t>。</a:t>
            </a:r>
            <a:endParaRPr lang="en-US" altLang="zh-TW" u="sng" dirty="0" smtClean="0"/>
          </a:p>
          <a:p>
            <a:r>
              <a:rPr lang="zh-TW" altLang="en-US" u="sng" dirty="0" smtClean="0"/>
              <a:t> </a:t>
            </a:r>
            <a:r>
              <a:rPr lang="zh-TW" altLang="en-US" u="sng" dirty="0"/>
              <a:t>理想情況是：所挑選的屬性可以使得分類結果</a:t>
            </a:r>
            <a:r>
              <a:rPr lang="en-US" altLang="zh-TW" dirty="0"/>
              <a:t>(</a:t>
            </a:r>
            <a:r>
              <a:rPr lang="zh-TW" altLang="en-US" dirty="0"/>
              <a:t>分割結果</a:t>
            </a:r>
            <a:r>
              <a:rPr lang="en-US" altLang="zh-TW" dirty="0"/>
              <a:t>)</a:t>
            </a:r>
            <a:r>
              <a:rPr lang="zh-TW" altLang="en-US" dirty="0"/>
              <a:t>所</a:t>
            </a:r>
            <a:r>
              <a:rPr lang="zh-TW" altLang="en-US" dirty="0" smtClean="0"/>
              <a:t>包含的</a:t>
            </a:r>
            <a:r>
              <a:rPr lang="zh-TW" altLang="en-US" dirty="0"/>
              <a:t>資料集合具有相同的類別 </a:t>
            </a:r>
            <a:r>
              <a:rPr lang="en-US" altLang="zh-TW" dirty="0"/>
              <a:t>(</a:t>
            </a:r>
            <a:r>
              <a:rPr lang="zh-TW" altLang="en-US" dirty="0"/>
              <a:t>即：</a:t>
            </a:r>
            <a:r>
              <a:rPr lang="zh-TW" altLang="en-US" u="sng" dirty="0"/>
              <a:t>高同質性</a:t>
            </a:r>
            <a:r>
              <a:rPr lang="en-US" altLang="zh-TW" dirty="0"/>
              <a:t>)</a:t>
            </a:r>
            <a:r>
              <a:rPr lang="zh-TW" altLang="en-US" dirty="0"/>
              <a:t>。 </a:t>
            </a:r>
            <a:endParaRPr lang="en-US" altLang="zh-TW" dirty="0" smtClean="0"/>
          </a:p>
          <a:p>
            <a:r>
              <a:rPr lang="zh-TW" altLang="en-US" dirty="0" smtClean="0"/>
              <a:t>因此</a:t>
            </a:r>
            <a:r>
              <a:rPr lang="zh-TW" altLang="en-US" dirty="0"/>
              <a:t>，屬性選擇指標也稱為分割條件 </a:t>
            </a:r>
            <a:endParaRPr lang="en-US" altLang="zh-TW" dirty="0" smtClean="0"/>
          </a:p>
          <a:p>
            <a:r>
              <a:rPr lang="zh-TW" altLang="en-US" u="sng" dirty="0" smtClean="0"/>
              <a:t>常用</a:t>
            </a:r>
            <a:r>
              <a:rPr lang="zh-TW" altLang="en-US" u="sng" dirty="0"/>
              <a:t>的屬性選擇指標有： 資訊獲利 </a:t>
            </a:r>
            <a:r>
              <a:rPr lang="en-US" altLang="zh-TW" u="sng" dirty="0"/>
              <a:t>(Information Gain) </a:t>
            </a:r>
            <a:r>
              <a:rPr lang="en-US" altLang="zh-TW" dirty="0" smtClean="0"/>
              <a:t>:</a:t>
            </a:r>
            <a:r>
              <a:rPr lang="en-US" altLang="zh-TW" u="sng" dirty="0" smtClean="0"/>
              <a:t>ID3</a:t>
            </a:r>
            <a:r>
              <a:rPr lang="zh-TW" altLang="en-US" dirty="0"/>
              <a:t>、</a:t>
            </a:r>
            <a:r>
              <a:rPr lang="en-US" altLang="zh-TW" dirty="0"/>
              <a:t>C4.5</a:t>
            </a:r>
            <a:r>
              <a:rPr lang="zh-TW" altLang="en-US" dirty="0"/>
              <a:t>、</a:t>
            </a:r>
            <a:r>
              <a:rPr lang="en-US" altLang="zh-TW" dirty="0"/>
              <a:t>C5.0 </a:t>
            </a:r>
            <a:r>
              <a:rPr lang="en-US" altLang="zh-TW" dirty="0" smtClean="0"/>
              <a:t>,</a:t>
            </a:r>
            <a:r>
              <a:rPr lang="zh-TW" altLang="en-US" u="sng" dirty="0" smtClean="0"/>
              <a:t>吉</a:t>
            </a:r>
            <a:r>
              <a:rPr lang="zh-TW" altLang="en-US" u="sng" dirty="0"/>
              <a:t>尼係數 </a:t>
            </a:r>
            <a:r>
              <a:rPr lang="en-US" altLang="zh-TW" u="sng" dirty="0"/>
              <a:t>(Gini Index) </a:t>
            </a:r>
            <a:r>
              <a:rPr lang="en-US" altLang="zh-TW" dirty="0"/>
              <a:t>:</a:t>
            </a:r>
            <a:r>
              <a:rPr lang="en-US" altLang="zh-TW" dirty="0" smtClean="0"/>
              <a:t>CART ,χ2</a:t>
            </a:r>
            <a:r>
              <a:rPr lang="zh-TW" altLang="en-US" dirty="0"/>
              <a:t>獨立性檢定 </a:t>
            </a:r>
            <a:r>
              <a:rPr lang="en-US" altLang="zh-TW" dirty="0" smtClean="0"/>
              <a:t>: </a:t>
            </a:r>
            <a:r>
              <a:rPr lang="en-US" altLang="zh-TW" dirty="0"/>
              <a:t>CHAID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2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如何決定分割結果何者較佳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分割結果中，若具有較高同質性</a:t>
            </a:r>
            <a:r>
              <a:rPr lang="en-US" altLang="zh-TW" dirty="0"/>
              <a:t>(Homogeneous)</a:t>
            </a:r>
            <a:r>
              <a:rPr lang="zh-TW" altLang="en-US" dirty="0"/>
              <a:t>類別的節點，</a:t>
            </a:r>
            <a:r>
              <a:rPr lang="zh-TW" altLang="en-US" dirty="0" smtClean="0"/>
              <a:t>則該</a:t>
            </a:r>
            <a:r>
              <a:rPr lang="zh-TW" altLang="en-US" dirty="0"/>
              <a:t>分割結果愈佳。</a:t>
            </a:r>
          </a:p>
          <a:p>
            <a:r>
              <a:rPr lang="zh-TW" altLang="en-US" dirty="0"/>
              <a:t>因此，需要檢驗節點的不純度</a:t>
            </a:r>
            <a:r>
              <a:rPr lang="en-US" altLang="zh-TW" dirty="0"/>
              <a:t>(Node Impurity):</a:t>
            </a:r>
          </a:p>
          <a:p>
            <a:pPr lvl="1"/>
            <a:r>
              <a:rPr lang="zh-TW" altLang="en-US" dirty="0"/>
              <a:t>不純度愈低愈好。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11" y="3807435"/>
            <a:ext cx="6287377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7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分割結果何者較</a:t>
            </a:r>
            <a:r>
              <a:rPr lang="zh-TW" altLang="en-US" dirty="0" smtClean="0"/>
              <a:t>佳例子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570" y="1125855"/>
            <a:ext cx="7056860" cy="5233988"/>
          </a:xfrm>
        </p:spPr>
      </p:pic>
      <p:sp>
        <p:nvSpPr>
          <p:cNvPr id="6" name="文字方塊 5"/>
          <p:cNvSpPr txBox="1"/>
          <p:nvPr/>
        </p:nvSpPr>
        <p:spPr>
          <a:xfrm>
            <a:off x="9725891" y="4480561"/>
            <a:ext cx="223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&lt;=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分較佳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因為同質性較高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462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資訊獲利 </a:t>
            </a:r>
            <a:r>
              <a:rPr lang="en-US" altLang="zh-TW" dirty="0"/>
              <a:t>(Information Gain</a:t>
            </a:r>
            <a:r>
              <a:rPr lang="en-US" altLang="zh-TW" dirty="0" smtClean="0"/>
              <a:t>)(</a:t>
            </a:r>
            <a:r>
              <a:rPr lang="zh-TW" altLang="en-US" dirty="0"/>
              <a:t>資訊增益</a:t>
            </a:r>
            <a:r>
              <a:rPr lang="en-US" altLang="zh-TW" dirty="0" smtClean="0"/>
              <a:t>)(IG)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94099"/>
            <a:ext cx="4706007" cy="134321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9647"/>
            <a:ext cx="6635812" cy="42234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文字方塊 8"/>
          <p:cNvSpPr txBox="1"/>
          <p:nvPr/>
        </p:nvSpPr>
        <p:spPr>
          <a:xfrm>
            <a:off x="7474012" y="976434"/>
            <a:ext cx="4717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</a:t>
            </a:r>
            <a:r>
              <a:rPr lang="zh-TW" altLang="en-US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我們希望獲得的資訊量要最大，因此經由分割後的資訊量要越小越好。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常見的資訊量有兩種：熵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(Entropy)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Gini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不純度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(Gini Impurity)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996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ID3 </a:t>
            </a:r>
            <a:r>
              <a:rPr lang="en-US" altLang="zh-TW" dirty="0"/>
              <a:t>(Iterative </a:t>
            </a:r>
            <a:r>
              <a:rPr lang="en-US" altLang="zh-TW" dirty="0" err="1"/>
              <a:t>Dichotomiser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ID3</a:t>
            </a:r>
            <a:r>
              <a:rPr lang="zh-TW" altLang="en-US" dirty="0"/>
              <a:t>在建構決策樹過程中，以資訊獲利 </a:t>
            </a:r>
            <a:r>
              <a:rPr lang="en-US" altLang="zh-TW" dirty="0"/>
              <a:t>(Information Gain</a:t>
            </a:r>
            <a:r>
              <a:rPr lang="en-US" altLang="zh-TW" dirty="0" smtClean="0"/>
              <a:t>)</a:t>
            </a:r>
            <a:r>
              <a:rPr lang="zh-TW" altLang="en-US" dirty="0" smtClean="0"/>
              <a:t>為</a:t>
            </a:r>
            <a:r>
              <a:rPr lang="zh-TW" altLang="en-US" dirty="0"/>
              <a:t>準則，並選擇最大的資訊獲利值作為分類屬性。</a:t>
            </a:r>
          </a:p>
          <a:p>
            <a:pPr lvl="1"/>
            <a:r>
              <a:rPr lang="zh-TW" altLang="en-US" dirty="0"/>
              <a:t>以熵 </a:t>
            </a:r>
            <a:r>
              <a:rPr lang="en-US" altLang="zh-TW" dirty="0"/>
              <a:t>(Entropy) </a:t>
            </a:r>
            <a:r>
              <a:rPr lang="zh-TW" altLang="en-US" dirty="0"/>
              <a:t>為基礎</a:t>
            </a:r>
          </a:p>
        </p:txBody>
      </p:sp>
    </p:spTree>
    <p:extLst>
      <p:ext uri="{BB962C8B-B14F-4D97-AF65-F5344CB8AC3E}">
        <p14:creationId xmlns:p14="http://schemas.microsoft.com/office/powerpoint/2010/main" val="16383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用熵 </a:t>
            </a:r>
            <a:r>
              <a:rPr lang="en-US" altLang="zh-TW" dirty="0"/>
              <a:t>(Entropy) </a:t>
            </a:r>
            <a:r>
              <a:rPr lang="zh-TW" altLang="en-US" dirty="0"/>
              <a:t>衡量資料的一致性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熵</a:t>
            </a:r>
            <a:r>
              <a:rPr lang="en-US" altLang="zh-TW" dirty="0" smtClean="0"/>
              <a:t>(</a:t>
            </a:r>
            <a:r>
              <a:rPr lang="zh-TW" altLang="en-US" dirty="0"/>
              <a:t>亂度</a:t>
            </a:r>
            <a:r>
              <a:rPr lang="en-US" altLang="zh-TW" dirty="0"/>
              <a:t>)</a:t>
            </a:r>
            <a:r>
              <a:rPr lang="zh-TW" altLang="en-US" dirty="0"/>
              <a:t>，可當作資訊量的凌亂程度 </a:t>
            </a:r>
            <a:r>
              <a:rPr lang="en-US" altLang="zh-TW" dirty="0"/>
              <a:t>(</a:t>
            </a:r>
            <a:r>
              <a:rPr lang="zh-TW" altLang="en-US" dirty="0"/>
              <a:t>不確定性</a:t>
            </a:r>
            <a:r>
              <a:rPr lang="en-US" altLang="zh-TW" dirty="0"/>
              <a:t>) </a:t>
            </a:r>
            <a:r>
              <a:rPr lang="zh-TW" altLang="en-US" dirty="0"/>
              <a:t>指標，當熵值愈</a:t>
            </a:r>
          </a:p>
          <a:p>
            <a:pPr marL="0" indent="0">
              <a:buNone/>
            </a:pPr>
            <a:r>
              <a:rPr lang="zh-TW" altLang="en-US" dirty="0"/>
              <a:t>大，則代表資訊的凌亂程度愈高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如果資料集合 </a:t>
            </a:r>
            <a:r>
              <a:rPr lang="en-US" altLang="zh-TW" dirty="0"/>
              <a:t>S</a:t>
            </a:r>
            <a:r>
              <a:rPr lang="zh-TW" altLang="en-US" dirty="0"/>
              <a:t>具有 </a:t>
            </a:r>
            <a:r>
              <a:rPr lang="en-US" altLang="zh-TW" dirty="0"/>
              <a:t>c </a:t>
            </a:r>
            <a:r>
              <a:rPr lang="zh-TW" altLang="en-US" dirty="0"/>
              <a:t>個不同的類別，那麼資料集合 </a:t>
            </a:r>
            <a:r>
              <a:rPr lang="en-US" altLang="zh-TW" dirty="0"/>
              <a:t>S </a:t>
            </a:r>
            <a:r>
              <a:rPr lang="zh-TW" altLang="en-US" dirty="0"/>
              <a:t>的熵值計算方式為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27" y="3175668"/>
            <a:ext cx="6087325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4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3" id="{A6A53B4D-931E-4825-A9F1-1B8917FF3BCA}" vid="{8F6EAD80-127E-4ED4-899C-782F9EEBA4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藍底</Template>
  <TotalTime>332</TotalTime>
  <Words>1295</Words>
  <Application>Microsoft Office PowerPoint</Application>
  <PresentationFormat>寬螢幕</PresentationFormat>
  <Paragraphs>76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微軟正黑體</vt:lpstr>
      <vt:lpstr>新細明體</vt:lpstr>
      <vt:lpstr>Arial</vt:lpstr>
      <vt:lpstr>Calibri</vt:lpstr>
      <vt:lpstr>Calibri Light</vt:lpstr>
      <vt:lpstr>Office 佈景主題</vt:lpstr>
      <vt:lpstr>Decision Tree </vt:lpstr>
      <vt:lpstr>Decision Tree簡介 </vt:lpstr>
      <vt:lpstr>決策樹生成</vt:lpstr>
      <vt:lpstr>屬性選擇指標</vt:lpstr>
      <vt:lpstr>如何決定分割結果何者較佳</vt:lpstr>
      <vt:lpstr>分割結果何者較佳例子</vt:lpstr>
      <vt:lpstr>資訊獲利 (Information Gain)(資訊增益)(IG)</vt:lpstr>
      <vt:lpstr>ID3 (Iterative Dichotomiser)</vt:lpstr>
      <vt:lpstr>用熵 (Entropy) 衡量資料的一致性</vt:lpstr>
      <vt:lpstr>熵 (Entropy)範例</vt:lpstr>
      <vt:lpstr>ID3演算法舉例</vt:lpstr>
      <vt:lpstr>ID3演算法舉例</vt:lpstr>
      <vt:lpstr>ID3演算法舉例</vt:lpstr>
      <vt:lpstr>ID3演算法舉例</vt:lpstr>
      <vt:lpstr>ID3演算法舉例</vt:lpstr>
      <vt:lpstr>CART</vt:lpstr>
      <vt:lpstr>CART</vt:lpstr>
      <vt:lpstr>CART</vt:lpstr>
      <vt:lpstr>CART</vt:lpstr>
      <vt:lpstr>CART</vt:lpstr>
      <vt:lpstr>缺少某些屬性的值</vt:lpstr>
      <vt:lpstr>補充:過度配適（overfitting）</vt:lpstr>
      <vt:lpstr>補充:過度配適（overfitting）</vt:lpstr>
      <vt:lpstr>補充:過度配適（overfitting）範例</vt:lpstr>
      <vt:lpstr>補充:修剪決策樹</vt:lpstr>
      <vt:lpstr>(非報告內容)補充:事前修剪 (Prepruning)</vt:lpstr>
      <vt:lpstr>(非報告內容)補充:事後修剪 (Postpruning)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博仁 鄭</dc:creator>
  <cp:lastModifiedBy>博仁 鄭</cp:lastModifiedBy>
  <cp:revision>21</cp:revision>
  <dcterms:created xsi:type="dcterms:W3CDTF">2019-12-18T11:05:58Z</dcterms:created>
  <dcterms:modified xsi:type="dcterms:W3CDTF">2019-12-18T16:40:09Z</dcterms:modified>
</cp:coreProperties>
</file>