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7" r:id="rId3"/>
    <p:sldId id="260" r:id="rId4"/>
    <p:sldId id="259" r:id="rId5"/>
    <p:sldId id="261" r:id="rId6"/>
    <p:sldId id="263" r:id="rId7"/>
    <p:sldId id="264" r:id="rId8"/>
    <p:sldId id="267" r:id="rId9"/>
    <p:sldId id="269" r:id="rId10"/>
    <p:sldId id="270" r:id="rId11"/>
    <p:sldId id="271" r:id="rId12"/>
    <p:sldId id="273" r:id="rId13"/>
    <p:sldId id="258" r:id="rId14"/>
    <p:sldId id="262" r:id="rId15"/>
    <p:sldId id="265" r:id="rId16"/>
    <p:sldId id="266" r:id="rId17"/>
    <p:sldId id="268" r:id="rId18"/>
    <p:sldId id="272"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0E849-28D7-4EF1-8949-2567DE6246F0}" type="datetimeFigureOut">
              <a:rPr lang="zh-TW" altLang="en-US" smtClean="0"/>
              <a:t>2020/4/15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425C6A-03B7-4124-A361-6E27C9EB3A94}" type="slidenum">
              <a:rPr lang="zh-TW" altLang="en-US" smtClean="0"/>
              <a:t>‹#›</a:t>
            </a:fld>
            <a:endParaRPr lang="zh-TW" altLang="en-US"/>
          </a:p>
        </p:txBody>
      </p:sp>
    </p:spTree>
    <p:extLst>
      <p:ext uri="{BB962C8B-B14F-4D97-AF65-F5344CB8AC3E}">
        <p14:creationId xmlns:p14="http://schemas.microsoft.com/office/powerpoint/2010/main" val="23134330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8969835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37543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97920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446638"/>
          </a:xfrm>
        </p:spPr>
        <p:txBody>
          <a:bodyPr/>
          <a:lstStyle>
            <a:lvl1pPr>
              <a:defRPr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838200" y="942392"/>
            <a:ext cx="10515600" cy="5234571"/>
          </a:xfrm>
        </p:spPr>
        <p:txBody>
          <a:bodyPr/>
          <a:lstStyle>
            <a:lvl1pPr>
              <a:lnSpc>
                <a:spcPct val="150000"/>
              </a:lnSpc>
              <a:defRPr>
                <a:latin typeface="微軟正黑體" panose="020B0604030504040204" pitchFamily="34" charset="-120"/>
                <a:ea typeface="微軟正黑體" panose="020B0604030504040204" pitchFamily="34" charset="-120"/>
              </a:defRPr>
            </a:lvl1pPr>
            <a:lvl2pPr>
              <a:lnSpc>
                <a:spcPct val="150000"/>
              </a:lnSpc>
              <a:defRPr>
                <a:latin typeface="微軟正黑體" panose="020B0604030504040204" pitchFamily="34" charset="-120"/>
                <a:ea typeface="微軟正黑體" panose="020B0604030504040204" pitchFamily="34" charset="-120"/>
              </a:defRPr>
            </a:lvl2pPr>
            <a:lvl3pPr>
              <a:lnSpc>
                <a:spcPct val="150000"/>
              </a:lnSpc>
              <a:defRPr>
                <a:latin typeface="微軟正黑體" panose="020B0604030504040204" pitchFamily="34" charset="-120"/>
                <a:ea typeface="微軟正黑體" panose="020B0604030504040204" pitchFamily="34" charset="-120"/>
              </a:defRPr>
            </a:lvl3pPr>
            <a:lvl4pPr>
              <a:lnSpc>
                <a:spcPct val="150000"/>
              </a:lnSpc>
              <a:defRPr>
                <a:latin typeface="微軟正黑體" panose="020B0604030504040204" pitchFamily="34" charset="-120"/>
                <a:ea typeface="微軟正黑體" panose="020B0604030504040204" pitchFamily="34" charset="-120"/>
              </a:defRPr>
            </a:lvl4pPr>
            <a:lvl5pPr>
              <a:lnSpc>
                <a:spcPct val="150000"/>
              </a:lnSpc>
              <a:defRPr>
                <a:latin typeface="微軟正黑體" panose="020B0604030504040204" pitchFamily="34" charset="-120"/>
                <a:ea typeface="微軟正黑體" panose="020B0604030504040204" pitchFamily="34" charset="-12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7094060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2315681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29468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65025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95306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9196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54263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423721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450E1-684D-46C4-8FC4-B48CC2A46C3B}" type="datetimeFigureOut">
              <a:rPr lang="zh-TW" altLang="en-US" smtClean="0"/>
              <a:t>2020/4/15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04734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qGzjYrLV-4Y&amp;list=PLXVfgk9fNX2I7tB6oIINGBmW50rrmFTqf&amp;index=35&amp;t=0s" TargetMode="External"/><Relationship Id="rId3" Type="http://schemas.openxmlformats.org/officeDocument/2006/relationships/hyperlink" Target="https://ithelp.ithome.com.tw/articles/10187739" TargetMode="External"/><Relationship Id="rId7" Type="http://schemas.openxmlformats.org/officeDocument/2006/relationships/hyperlink" Target="https://blog.csdn.net/ybdesire/article/details/67701289" TargetMode="External"/><Relationship Id="rId2" Type="http://schemas.openxmlformats.org/officeDocument/2006/relationships/hyperlink" Target="https://medium.com/@chih.sheng.huang821/%E7%B7%9A%E6%80%A7%E5%9B%9E%E6%AD%B8-linear-regression-3a271a7453e" TargetMode="External"/><Relationship Id="rId1" Type="http://schemas.openxmlformats.org/officeDocument/2006/relationships/slideLayout" Target="../slideLayouts/slideLayout2.xml"/><Relationship Id="rId6" Type="http://schemas.openxmlformats.org/officeDocument/2006/relationships/hyperlink" Target="https://wiki.mbalib.com/zh-tw/%E8%BF%9E%E7%BB%AD%E5%8F%98%E9%87%8F" TargetMode="External"/><Relationship Id="rId5" Type="http://schemas.openxmlformats.org/officeDocument/2006/relationships/hyperlink" Target="http://www.taroballz.com/2018/07/16/ML_LinearRegression/" TargetMode="External"/><Relationship Id="rId4" Type="http://schemas.openxmlformats.org/officeDocument/2006/relationships/hyperlink" Target="https://www.itread01.com/content/1545207654.html" TargetMode="External"/><Relationship Id="rId9" Type="http://schemas.openxmlformats.org/officeDocument/2006/relationships/hyperlink" Target="https://www.youtube.com/watch?v=2LfdSCdcg1g&amp;list=PLXVfgk9fNX2I7tB6oIINGBmW50rrmFTqf&amp;index=3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wblogs.net/a/5c80c3d7bd9eee35cd69485b" TargetMode="External"/><Relationship Id="rId2" Type="http://schemas.openxmlformats.org/officeDocument/2006/relationships/hyperlink" Target="https://medium.com/@chih.sheng.huang821/%E6%A9%9F%E5%99%A8-%E6%B7%B1%E5%BA%A6%E5%AD%B8%E7%BF%92-%E5%9F%BA%E7%A4%8E%E4%BB%8B%E7%B4%B9-%E6%90%8D%E5%A4%B1%E5%87%BD%E6%95%B8-loss-function-2dcac5ebb6c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home.cc/Gossip/AlgorithmGossip/SparseMatrix.htm" TargetMode="External"/><Relationship Id="rId2" Type="http://schemas.openxmlformats.org/officeDocument/2006/relationships/hyperlink" Target="https://blog.csdn.net/HE19930303/article/details/5114785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6000">
              <a:schemeClr val="accent1">
                <a:lumMod val="45000"/>
                <a:lumOff val="55000"/>
              </a:schemeClr>
            </a:gs>
            <a:gs pos="74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dirty="0"/>
              <a:t>機器學習</a:t>
            </a:r>
            <a:r>
              <a:rPr lang="en-US" altLang="zh-TW" dirty="0"/>
              <a:t>-</a:t>
            </a:r>
            <a:r>
              <a:rPr lang="zh-TW" altLang="en-US" dirty="0"/>
              <a:t>線性回歸分析</a:t>
            </a:r>
            <a:r>
              <a:rPr lang="en-US" altLang="zh-TW" dirty="0"/>
              <a:t>(linear regression)</a:t>
            </a:r>
            <a:br>
              <a:rPr lang="en-US" altLang="zh-TW" dirty="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09445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邏輯回歸（</a:t>
            </a:r>
            <a:r>
              <a:rPr lang="en-US" altLang="zh-TW" dirty="0"/>
              <a:t>Logistic Regression</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1500" u="sng" dirty="0"/>
              <a:t>邏輯回歸（</a:t>
            </a:r>
            <a:r>
              <a:rPr lang="en-US" altLang="zh-TW" sz="1500" u="sng" dirty="0"/>
              <a:t>Logistic Regression</a:t>
            </a:r>
            <a:r>
              <a:rPr lang="zh-TW" altLang="en-US" sz="1500" u="sng" dirty="0"/>
              <a:t>）是延伸自線性回歸（</a:t>
            </a:r>
            <a:r>
              <a:rPr lang="en-US" altLang="zh-TW" sz="1500" u="sng" dirty="0"/>
              <a:t>Linear Regression</a:t>
            </a:r>
            <a:r>
              <a:rPr lang="zh-TW" altLang="en-US" sz="1500" u="sng" dirty="0"/>
              <a:t>）的一種變形。</a:t>
            </a:r>
            <a:r>
              <a:rPr lang="zh-TW" altLang="en-US" sz="1500" dirty="0"/>
              <a:t>「回歸」一般來說指的是輸出變量為連續值的方法，而「分類」的輸出變量是離散型（</a:t>
            </a:r>
            <a:r>
              <a:rPr lang="en-US" altLang="zh-TW" sz="1500" dirty="0"/>
              <a:t>Discrete</a:t>
            </a:r>
            <a:r>
              <a:rPr lang="zh-TW" altLang="en-US" sz="1500" dirty="0"/>
              <a:t>）的。所以實際上，</a:t>
            </a:r>
            <a:r>
              <a:rPr lang="zh-TW" altLang="en-US" sz="1500" u="sng" dirty="0">
                <a:solidFill>
                  <a:srgbClr val="FF0000"/>
                </a:solidFill>
              </a:rPr>
              <a:t>邏輯回歸是用於分類的</a:t>
            </a:r>
            <a:r>
              <a:rPr lang="zh-TW" altLang="en-US" sz="1500" u="sng" dirty="0" smtClean="0">
                <a:solidFill>
                  <a:srgbClr val="FF0000"/>
                </a:solidFill>
              </a:rPr>
              <a:t>方法</a:t>
            </a:r>
            <a:r>
              <a:rPr lang="zh-TW" altLang="en-US" sz="1500" dirty="0" smtClean="0"/>
              <a:t>，</a:t>
            </a:r>
            <a:r>
              <a:rPr lang="zh-TW" altLang="en-US" sz="1500" dirty="0"/>
              <a:t>而不是回歸。</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9194" y="1618704"/>
            <a:ext cx="5072933" cy="5108458"/>
          </a:xfrm>
          <a:prstGeom prst="rect">
            <a:avLst/>
          </a:prstGeom>
        </p:spPr>
      </p:pic>
      <p:sp>
        <p:nvSpPr>
          <p:cNvPr id="5" name="文字方塊 4"/>
          <p:cNvSpPr txBox="1"/>
          <p:nvPr/>
        </p:nvSpPr>
        <p:spPr>
          <a:xfrm>
            <a:off x="1049572" y="2886323"/>
            <a:ext cx="4882101" cy="646331"/>
          </a:xfrm>
          <a:prstGeom prst="rect">
            <a:avLst/>
          </a:prstGeom>
          <a:noFill/>
        </p:spPr>
        <p:txBody>
          <a:bodyPr wrap="square" rtlCol="0">
            <a:spAutoFit/>
          </a:bodyPr>
          <a:lstStyle/>
          <a:p>
            <a:r>
              <a:rPr lang="zh-TW" altLang="en-US" u="sng" dirty="0" smtClean="0"/>
              <a:t>粗淺來說就是使用一種函數使數據變為界於</a:t>
            </a:r>
            <a:r>
              <a:rPr lang="en-US" altLang="zh-TW" u="sng" dirty="0" smtClean="0"/>
              <a:t>0~1</a:t>
            </a:r>
            <a:r>
              <a:rPr lang="zh-TW" altLang="en-US" u="sng" dirty="0" smtClean="0"/>
              <a:t>的數字再將數據分為</a:t>
            </a:r>
            <a:r>
              <a:rPr lang="en-US" altLang="zh-TW" u="sng" dirty="0" smtClean="0"/>
              <a:t>1</a:t>
            </a:r>
            <a:r>
              <a:rPr lang="zh-TW" altLang="en-US" u="sng" dirty="0" smtClean="0"/>
              <a:t> 或</a:t>
            </a:r>
            <a:r>
              <a:rPr lang="en-US" altLang="zh-TW" u="sng" smtClean="0"/>
              <a:t>0</a:t>
            </a:r>
            <a:endParaRPr lang="zh-TW" altLang="en-US" u="sng" dirty="0"/>
          </a:p>
        </p:txBody>
      </p:sp>
    </p:spTree>
    <p:extLst>
      <p:ext uri="{BB962C8B-B14F-4D97-AF65-F5344CB8AC3E}">
        <p14:creationId xmlns:p14="http://schemas.microsoft.com/office/powerpoint/2010/main" val="557582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zh-TW" altLang="en-US" sz="1500" dirty="0" smtClean="0">
                <a:hlinkClick r:id="rId2"/>
              </a:rPr>
              <a:t>線性回歸</a:t>
            </a:r>
            <a:r>
              <a:rPr lang="en-US" altLang="zh-TW" sz="1500" dirty="0" smtClean="0">
                <a:hlinkClick r:id="rId2"/>
              </a:rPr>
              <a:t>(Linear Regression)</a:t>
            </a:r>
            <a:endParaRPr lang="en-US" altLang="zh-TW" sz="1500" dirty="0" smtClean="0"/>
          </a:p>
          <a:p>
            <a:r>
              <a:rPr lang="zh-TW" altLang="en-US" sz="1500" dirty="0" smtClean="0">
                <a:hlinkClick r:id="rId3"/>
              </a:rPr>
              <a:t>機器學習演算法 </a:t>
            </a:r>
            <a:r>
              <a:rPr lang="en-US" altLang="zh-TW" sz="1500" dirty="0" smtClean="0">
                <a:hlinkClick r:id="rId3"/>
              </a:rPr>
              <a:t>- </a:t>
            </a:r>
            <a:r>
              <a:rPr lang="zh-TW" altLang="en-US" sz="1500" dirty="0" smtClean="0">
                <a:hlinkClick r:id="rId3"/>
              </a:rPr>
              <a:t>線性回歸與邏輯回歸</a:t>
            </a:r>
            <a:endParaRPr lang="en-US" altLang="zh-TW" sz="1500" dirty="0" smtClean="0"/>
          </a:p>
          <a:p>
            <a:r>
              <a:rPr lang="en-US" altLang="zh-TW" sz="1500" dirty="0" smtClean="0">
                <a:hlinkClick r:id="rId4"/>
              </a:rPr>
              <a:t>itread01</a:t>
            </a:r>
            <a:r>
              <a:rPr lang="zh-TW" altLang="en-US" sz="1500" dirty="0" smtClean="0">
                <a:hlinkClick r:id="rId4"/>
              </a:rPr>
              <a:t>機器學習</a:t>
            </a:r>
            <a:r>
              <a:rPr lang="en-US" altLang="zh-TW" sz="1500" dirty="0" smtClean="0">
                <a:hlinkClick r:id="rId4"/>
              </a:rPr>
              <a:t>---</a:t>
            </a:r>
            <a:r>
              <a:rPr lang="zh-TW" altLang="en-US" sz="1500" dirty="0" smtClean="0">
                <a:hlinkClick r:id="rId4"/>
              </a:rPr>
              <a:t>線性回歸（</a:t>
            </a:r>
            <a:r>
              <a:rPr lang="en-US" altLang="zh-TW" sz="1500" dirty="0" smtClean="0">
                <a:hlinkClick r:id="rId4"/>
              </a:rPr>
              <a:t>Machine Learning Linear Regression</a:t>
            </a:r>
            <a:r>
              <a:rPr lang="zh-TW" altLang="en-US" sz="1500" dirty="0" smtClean="0">
                <a:hlinkClick r:id="rId4"/>
              </a:rPr>
              <a:t>）</a:t>
            </a:r>
            <a:endParaRPr lang="en-US" altLang="zh-TW" sz="1500" dirty="0" smtClean="0"/>
          </a:p>
          <a:p>
            <a:r>
              <a:rPr lang="zh-TW" altLang="en-US" sz="1500" dirty="0" smtClean="0">
                <a:hlinkClick r:id="rId5"/>
              </a:rPr>
              <a:t>機器學習</a:t>
            </a:r>
            <a:r>
              <a:rPr lang="en-US" altLang="zh-TW" sz="1500" dirty="0" smtClean="0">
                <a:hlinkClick r:id="rId5"/>
              </a:rPr>
              <a:t>-</a:t>
            </a:r>
            <a:r>
              <a:rPr lang="zh-TW" altLang="en-US" sz="1500" dirty="0" smtClean="0">
                <a:hlinkClick r:id="rId5"/>
              </a:rPr>
              <a:t>線性回歸分析</a:t>
            </a:r>
            <a:r>
              <a:rPr lang="en-US" altLang="zh-TW" sz="1500" dirty="0" smtClean="0">
                <a:hlinkClick r:id="rId5"/>
              </a:rPr>
              <a:t>(linear regression)</a:t>
            </a:r>
            <a:endParaRPr lang="en-US" altLang="zh-TW" sz="1500" dirty="0" smtClean="0"/>
          </a:p>
          <a:p>
            <a:r>
              <a:rPr lang="zh-TW" altLang="en-US" sz="1500" dirty="0" smtClean="0">
                <a:hlinkClick r:id="rId6"/>
              </a:rPr>
              <a:t>連續變數</a:t>
            </a:r>
            <a:endParaRPr lang="en-US" altLang="zh-TW" sz="1500" dirty="0" smtClean="0"/>
          </a:p>
          <a:p>
            <a:r>
              <a:rPr lang="en-US" altLang="zh-TW" sz="1500" dirty="0" smtClean="0">
                <a:hlinkClick r:id="rId7"/>
              </a:rPr>
              <a:t>sklearn</a:t>
            </a:r>
            <a:r>
              <a:rPr lang="zh-TW" altLang="en-US" sz="1500" dirty="0" smtClean="0">
                <a:hlinkClick r:id="rId7"/>
              </a:rPr>
              <a:t>中</a:t>
            </a:r>
            <a:r>
              <a:rPr lang="en-US" altLang="zh-TW" sz="1500" dirty="0" smtClean="0">
                <a:hlinkClick r:id="rId7"/>
              </a:rPr>
              <a:t>LinearRegression</a:t>
            </a:r>
            <a:r>
              <a:rPr lang="zh-TW" altLang="en-US" sz="1500" dirty="0" smtClean="0">
                <a:hlinkClick r:id="rId7"/>
              </a:rPr>
              <a:t>关键源码解读</a:t>
            </a:r>
            <a:endParaRPr lang="en-US" altLang="zh-TW" sz="1500" dirty="0" smtClean="0"/>
          </a:p>
          <a:p>
            <a:r>
              <a:rPr lang="zh-TW" altLang="en-US" sz="1500" dirty="0" smtClean="0">
                <a:hlinkClick r:id="rId8"/>
              </a:rPr>
              <a:t>台大教授林軒田</a:t>
            </a:r>
            <a:r>
              <a:rPr lang="en-US" altLang="zh-TW" sz="1500" dirty="0" smtClean="0">
                <a:hlinkClick r:id="rId8"/>
              </a:rPr>
              <a:t>Linear Regression :: Linear Regression Problem @ Machine Learning Foundations (</a:t>
            </a:r>
            <a:r>
              <a:rPr lang="zh-TW" altLang="en-US" sz="1500" dirty="0" smtClean="0">
                <a:hlinkClick r:id="rId8"/>
              </a:rPr>
              <a:t>機器學習基石</a:t>
            </a:r>
            <a:r>
              <a:rPr lang="en-US" altLang="zh-TW" sz="1500" dirty="0" smtClean="0">
                <a:hlinkClick r:id="rId8"/>
              </a:rPr>
              <a:t>)</a:t>
            </a:r>
            <a:endParaRPr lang="en-US" altLang="zh-TW" sz="1500" dirty="0" smtClean="0"/>
          </a:p>
          <a:p>
            <a:r>
              <a:rPr lang="zh-TW" altLang="en-US" sz="1500" dirty="0" smtClean="0">
                <a:hlinkClick r:id="rId9"/>
              </a:rPr>
              <a:t>台大教授林軒田</a:t>
            </a:r>
            <a:r>
              <a:rPr lang="en-US" altLang="zh-TW" sz="1500" dirty="0" smtClean="0">
                <a:hlinkClick r:id="rId9"/>
              </a:rPr>
              <a:t>Linear Regression :: Linear Regression Algorithm @ Machine Learning Foundations (</a:t>
            </a:r>
            <a:r>
              <a:rPr lang="zh-TW" altLang="en-US" sz="1500" dirty="0" smtClean="0">
                <a:hlinkClick r:id="rId9"/>
              </a:rPr>
              <a:t>機器學習基石</a:t>
            </a:r>
            <a:r>
              <a:rPr lang="en-US" altLang="zh-TW" sz="1500" dirty="0" smtClean="0">
                <a:hlinkClick r:id="rId9"/>
              </a:rPr>
              <a:t>)</a:t>
            </a:r>
            <a:endParaRPr lang="en-US" altLang="zh-TW" sz="1500" dirty="0" smtClean="0"/>
          </a:p>
          <a:p>
            <a:endParaRPr lang="zh-TW" altLang="en-US" dirty="0"/>
          </a:p>
        </p:txBody>
      </p:sp>
    </p:spTree>
    <p:extLst>
      <p:ext uri="{BB962C8B-B14F-4D97-AF65-F5344CB8AC3E}">
        <p14:creationId xmlns:p14="http://schemas.microsoft.com/office/powerpoint/2010/main" val="96424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損失函數參考資料</a:t>
            </a:r>
            <a:endParaRPr lang="zh-TW" altLang="en-US" dirty="0"/>
          </a:p>
        </p:txBody>
      </p:sp>
      <p:sp>
        <p:nvSpPr>
          <p:cNvPr id="3" name="內容版面配置區 2"/>
          <p:cNvSpPr>
            <a:spLocks noGrp="1"/>
          </p:cNvSpPr>
          <p:nvPr>
            <p:ph idx="1"/>
          </p:nvPr>
        </p:nvSpPr>
        <p:spPr/>
        <p:txBody>
          <a:bodyPr/>
          <a:lstStyle/>
          <a:p>
            <a:r>
              <a:rPr lang="zh-TW" altLang="en-US" dirty="0" smtClean="0">
                <a:hlinkClick r:id="rId2"/>
              </a:rPr>
              <a:t>機器</a:t>
            </a:r>
            <a:r>
              <a:rPr lang="en-US" altLang="zh-TW" dirty="0" smtClean="0">
                <a:hlinkClick r:id="rId2"/>
              </a:rPr>
              <a:t>/</a:t>
            </a:r>
            <a:r>
              <a:rPr lang="zh-TW" altLang="en-US" dirty="0" smtClean="0">
                <a:hlinkClick r:id="rId2"/>
              </a:rPr>
              <a:t>深度學習</a:t>
            </a:r>
            <a:r>
              <a:rPr lang="en-US" altLang="zh-TW" dirty="0" smtClean="0">
                <a:hlinkClick r:id="rId2"/>
              </a:rPr>
              <a:t>: </a:t>
            </a:r>
            <a:r>
              <a:rPr lang="zh-TW" altLang="en-US" dirty="0" smtClean="0">
                <a:hlinkClick r:id="rId2"/>
              </a:rPr>
              <a:t>基礎介紹</a:t>
            </a:r>
            <a:r>
              <a:rPr lang="en-US" altLang="zh-TW" dirty="0" smtClean="0">
                <a:hlinkClick r:id="rId2"/>
              </a:rPr>
              <a:t>-</a:t>
            </a:r>
            <a:r>
              <a:rPr lang="zh-TW" altLang="en-US" dirty="0" smtClean="0">
                <a:hlinkClick r:id="rId2"/>
              </a:rPr>
              <a:t>損失函數</a:t>
            </a:r>
            <a:r>
              <a:rPr lang="en-US" altLang="zh-TW" dirty="0" smtClean="0">
                <a:hlinkClick r:id="rId2"/>
              </a:rPr>
              <a:t>(loss function)</a:t>
            </a:r>
            <a:endParaRPr lang="en-US" altLang="zh-TW" dirty="0" smtClean="0"/>
          </a:p>
          <a:p>
            <a:r>
              <a:rPr lang="zh-TW" altLang="en-US" dirty="0" smtClean="0">
                <a:hlinkClick r:id="rId3"/>
              </a:rPr>
              <a:t>機器學習之常見的損失函數</a:t>
            </a:r>
            <a:r>
              <a:rPr lang="en-US" altLang="zh-TW" dirty="0" smtClean="0">
                <a:hlinkClick r:id="rId3"/>
              </a:rPr>
              <a:t>(loss function)</a:t>
            </a:r>
            <a:endParaRPr lang="zh-TW" altLang="en-US" dirty="0"/>
          </a:p>
        </p:txBody>
      </p:sp>
    </p:spTree>
    <p:extLst>
      <p:ext uri="{BB962C8B-B14F-4D97-AF65-F5344CB8AC3E}">
        <p14:creationId xmlns:p14="http://schemas.microsoft.com/office/powerpoint/2010/main" val="1672472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smtClean="0"/>
              <a:t>:</a:t>
            </a:r>
            <a:r>
              <a:rPr lang="zh-TW" altLang="en-US" dirty="0"/>
              <a:t>連續變數（</a:t>
            </a:r>
            <a:r>
              <a:rPr lang="en-US" altLang="zh-TW" dirty="0"/>
              <a:t>continuous variable</a:t>
            </a:r>
            <a:r>
              <a:rPr lang="zh-TW" altLang="en-US" dirty="0"/>
              <a:t>）</a:t>
            </a:r>
          </a:p>
        </p:txBody>
      </p:sp>
      <p:sp>
        <p:nvSpPr>
          <p:cNvPr id="3" name="內容版面配置區 2"/>
          <p:cNvSpPr>
            <a:spLocks noGrp="1"/>
          </p:cNvSpPr>
          <p:nvPr>
            <p:ph idx="1"/>
          </p:nvPr>
        </p:nvSpPr>
        <p:spPr/>
        <p:txBody>
          <a:bodyPr>
            <a:normAutofit/>
          </a:bodyPr>
          <a:lstStyle/>
          <a:p>
            <a:r>
              <a:rPr lang="zh-TW" altLang="en-US" sz="1500" dirty="0"/>
              <a:t>　在統計學中</a:t>
            </a:r>
            <a:r>
              <a:rPr lang="en-US" altLang="zh-TW" sz="1500" dirty="0"/>
              <a:t>,</a:t>
            </a:r>
            <a:r>
              <a:rPr lang="zh-TW" altLang="en-US" sz="1500" u="sng" dirty="0"/>
              <a:t>變數按變數值是否連續可分為</a:t>
            </a:r>
            <a:r>
              <a:rPr lang="zh-TW" altLang="en-US" sz="1500" u="sng" dirty="0">
                <a:solidFill>
                  <a:srgbClr val="FF0000"/>
                </a:solidFill>
              </a:rPr>
              <a:t>連續變數</a:t>
            </a:r>
            <a:r>
              <a:rPr lang="zh-TW" altLang="en-US" sz="1500" u="sng" dirty="0"/>
              <a:t>與</a:t>
            </a:r>
            <a:r>
              <a:rPr lang="zh-TW" altLang="en-US" sz="1500" u="sng" dirty="0">
                <a:solidFill>
                  <a:srgbClr val="FF0000"/>
                </a:solidFill>
              </a:rPr>
              <a:t>離散變數</a:t>
            </a:r>
            <a:r>
              <a:rPr lang="zh-TW" altLang="en-US" sz="1500" u="sng" dirty="0"/>
              <a:t>兩種</a:t>
            </a:r>
            <a:r>
              <a:rPr lang="en-US" altLang="zh-TW" sz="1500" u="sng" dirty="0" smtClean="0"/>
              <a:t>.</a:t>
            </a:r>
            <a:endParaRPr lang="en-US" altLang="zh-TW" sz="1500" dirty="0"/>
          </a:p>
          <a:p>
            <a:r>
              <a:rPr lang="zh-TW" altLang="en-US" sz="1500" dirty="0"/>
              <a:t>　</a:t>
            </a:r>
            <a:r>
              <a:rPr lang="zh-TW" altLang="en-US" sz="1500" u="sng" dirty="0" smtClean="0"/>
              <a:t>在</a:t>
            </a:r>
            <a:r>
              <a:rPr lang="zh-TW" altLang="en-US" sz="1500" u="sng" dirty="0"/>
              <a:t>一定區間內可以任意取值的變數叫連續變數</a:t>
            </a:r>
            <a:r>
              <a:rPr lang="en-US" altLang="zh-TW" sz="1500" u="sng" dirty="0"/>
              <a:t>,</a:t>
            </a:r>
            <a:r>
              <a:rPr lang="zh-TW" altLang="en-US" sz="1500" u="sng" dirty="0"/>
              <a:t>其數值是</a:t>
            </a:r>
            <a:r>
              <a:rPr lang="zh-TW" altLang="en-US" sz="1500" u="sng" dirty="0">
                <a:solidFill>
                  <a:srgbClr val="FF0000"/>
                </a:solidFill>
              </a:rPr>
              <a:t>連續不斷</a:t>
            </a:r>
            <a:r>
              <a:rPr lang="zh-TW" altLang="en-US" sz="1500" u="sng" dirty="0"/>
              <a:t>的</a:t>
            </a:r>
            <a:r>
              <a:rPr lang="en-US" altLang="zh-TW" sz="1500" dirty="0"/>
              <a:t>,</a:t>
            </a:r>
            <a:r>
              <a:rPr lang="zh-TW" altLang="en-US" sz="1500" u="sng" dirty="0">
                <a:solidFill>
                  <a:srgbClr val="FF0000"/>
                </a:solidFill>
              </a:rPr>
              <a:t>相鄰兩個數值可作無限分割</a:t>
            </a:r>
            <a:r>
              <a:rPr lang="en-US" altLang="zh-TW" sz="1500" u="sng" dirty="0"/>
              <a:t>,</a:t>
            </a:r>
            <a:r>
              <a:rPr lang="zh-TW" altLang="en-US" sz="1500" dirty="0"/>
              <a:t>即可取無限個數值</a:t>
            </a:r>
            <a:r>
              <a:rPr lang="en-US" altLang="zh-TW" sz="1500" dirty="0"/>
              <a:t>.</a:t>
            </a:r>
            <a:r>
              <a:rPr lang="zh-TW" altLang="en-US" sz="1500" dirty="0"/>
              <a:t>例如</a:t>
            </a:r>
            <a:r>
              <a:rPr lang="en-US" altLang="zh-TW" sz="1500" dirty="0"/>
              <a:t>,</a:t>
            </a:r>
            <a:r>
              <a:rPr lang="zh-TW" altLang="en-US" sz="1500" dirty="0"/>
              <a:t>生產零件的規格尺寸</a:t>
            </a:r>
            <a:r>
              <a:rPr lang="en-US" altLang="zh-TW" sz="1500" dirty="0"/>
              <a:t>,</a:t>
            </a:r>
            <a:r>
              <a:rPr lang="zh-TW" altLang="en-US" sz="1500" dirty="0"/>
              <a:t>人體測量的身高</a:t>
            </a:r>
            <a:r>
              <a:rPr lang="en-US" altLang="zh-TW" sz="1500" dirty="0"/>
              <a:t>,</a:t>
            </a:r>
            <a:r>
              <a:rPr lang="zh-TW" altLang="en-US" sz="1500" dirty="0"/>
              <a:t>體重</a:t>
            </a:r>
            <a:r>
              <a:rPr lang="en-US" altLang="zh-TW" sz="1500" dirty="0"/>
              <a:t>,</a:t>
            </a:r>
            <a:r>
              <a:rPr lang="zh-TW" altLang="en-US" sz="1500" dirty="0"/>
              <a:t>胸圍等為連續變數</a:t>
            </a:r>
            <a:r>
              <a:rPr lang="en-US" altLang="zh-TW" sz="1500" dirty="0"/>
              <a:t>,</a:t>
            </a:r>
            <a:r>
              <a:rPr lang="zh-TW" altLang="en-US" sz="1500" dirty="0"/>
              <a:t>其數值只能用測量或計量的方法取得</a:t>
            </a:r>
            <a:r>
              <a:rPr lang="en-US" altLang="zh-TW" sz="1500" dirty="0" smtClean="0"/>
              <a:t>.</a:t>
            </a:r>
            <a:endParaRPr lang="en-US" altLang="zh-TW" sz="1500" dirty="0"/>
          </a:p>
          <a:p>
            <a:r>
              <a:rPr lang="zh-TW" altLang="en-US" sz="1500" dirty="0"/>
              <a:t>　</a:t>
            </a:r>
            <a:r>
              <a:rPr lang="zh-TW" altLang="en-US" sz="1500" dirty="0" smtClean="0"/>
              <a:t>反之</a:t>
            </a:r>
            <a:r>
              <a:rPr lang="en-US" altLang="zh-TW" sz="1500" dirty="0"/>
              <a:t>,</a:t>
            </a:r>
            <a:r>
              <a:rPr lang="zh-TW" altLang="en-US" sz="1500" dirty="0"/>
              <a:t>其數值只能用自然數或整數單位計算的則為離散變數</a:t>
            </a:r>
            <a:r>
              <a:rPr lang="en-US" altLang="zh-TW" sz="1500" dirty="0"/>
              <a:t>.</a:t>
            </a:r>
            <a:r>
              <a:rPr lang="zh-TW" altLang="en-US" sz="1500" dirty="0"/>
              <a:t>例如</a:t>
            </a:r>
            <a:r>
              <a:rPr lang="en-US" altLang="zh-TW" sz="1500" dirty="0"/>
              <a:t>,</a:t>
            </a:r>
            <a:r>
              <a:rPr lang="zh-TW" altLang="en-US" sz="1500" dirty="0"/>
              <a:t>企業個數</a:t>
            </a:r>
            <a:r>
              <a:rPr lang="en-US" altLang="zh-TW" sz="1500" dirty="0"/>
              <a:t>,</a:t>
            </a:r>
            <a:r>
              <a:rPr lang="zh-TW" altLang="en-US" sz="1500" dirty="0"/>
              <a:t>職工人數</a:t>
            </a:r>
            <a:r>
              <a:rPr lang="en-US" altLang="zh-TW" sz="1500" dirty="0"/>
              <a:t>,</a:t>
            </a:r>
            <a:r>
              <a:rPr lang="zh-TW" altLang="en-US" sz="1500" dirty="0"/>
              <a:t>設備台數等</a:t>
            </a:r>
            <a:r>
              <a:rPr lang="en-US" altLang="zh-TW" sz="1500" dirty="0"/>
              <a:t>,</a:t>
            </a:r>
            <a:r>
              <a:rPr lang="zh-TW" altLang="en-US" sz="1500" dirty="0"/>
              <a:t>只能按計量單位數計數</a:t>
            </a:r>
            <a:r>
              <a:rPr lang="en-US" altLang="zh-TW" sz="1500" dirty="0"/>
              <a:t>,</a:t>
            </a:r>
            <a:r>
              <a:rPr lang="zh-TW" altLang="en-US" sz="1500" dirty="0"/>
              <a:t>這種變數的數值一般用計數方法取得</a:t>
            </a:r>
            <a:r>
              <a:rPr lang="en-US" altLang="zh-TW" sz="1500" dirty="0" smtClean="0"/>
              <a:t>.</a:t>
            </a:r>
            <a:endParaRPr lang="en-US" altLang="zh-TW" sz="1500" dirty="0"/>
          </a:p>
          <a:p>
            <a:r>
              <a:rPr lang="zh-TW" altLang="en-US" sz="1500" dirty="0"/>
              <a:t>　</a:t>
            </a:r>
            <a:r>
              <a:rPr lang="zh-TW" altLang="en-US" sz="1500" dirty="0" smtClean="0"/>
              <a:t>性質</a:t>
            </a:r>
            <a:r>
              <a:rPr lang="zh-TW" altLang="en-US" sz="1500" dirty="0"/>
              <a:t>：符號</a:t>
            </a:r>
            <a:r>
              <a:rPr lang="en-US" altLang="zh-TW" sz="1500" dirty="0"/>
              <a:t>x</a:t>
            </a:r>
            <a:r>
              <a:rPr lang="zh-TW" altLang="en-US" sz="1500" dirty="0"/>
              <a:t>如果能夠表示對象集合</a:t>
            </a:r>
            <a:r>
              <a:rPr lang="en-US" altLang="zh-TW" sz="1500" dirty="0"/>
              <a:t>S</a:t>
            </a:r>
            <a:r>
              <a:rPr lang="zh-TW" altLang="en-US" sz="1500" dirty="0"/>
              <a:t>中的任意元素，就是變數。如果變數的域</a:t>
            </a:r>
            <a:r>
              <a:rPr lang="en-US" altLang="zh-TW" sz="1500" dirty="0"/>
              <a:t>(</a:t>
            </a:r>
            <a:r>
              <a:rPr lang="zh-TW" altLang="en-US" sz="1500" dirty="0"/>
              <a:t>即對象的集合</a:t>
            </a:r>
            <a:r>
              <a:rPr lang="en-US" altLang="zh-TW" sz="1500" dirty="0"/>
              <a:t>S)</a:t>
            </a:r>
            <a:r>
              <a:rPr lang="zh-TW" altLang="en-US" sz="1500" dirty="0"/>
              <a:t>是離散的，該變數就是離散變數；如果它的域是連續的，它就是連續變數</a:t>
            </a:r>
            <a:r>
              <a:rPr lang="zh-TW" altLang="en-US" sz="1500" dirty="0" smtClean="0"/>
              <a:t>。</a:t>
            </a:r>
            <a:endParaRPr lang="zh-TW" altLang="en-US" sz="1500" dirty="0"/>
          </a:p>
          <a:p>
            <a:r>
              <a:rPr lang="zh-TW" altLang="en-US" sz="1500" dirty="0"/>
              <a:t>　</a:t>
            </a:r>
            <a:r>
              <a:rPr lang="zh-TW" altLang="en-US" sz="1500" dirty="0" smtClean="0"/>
              <a:t>連續</a:t>
            </a:r>
            <a:r>
              <a:rPr lang="zh-TW" altLang="en-US" sz="1500" dirty="0"/>
              <a:t>變數由於不能一一列舉其變數值，只能採用組距式的分組方式，且相鄰的組限必須重疊。如以總產值、商品銷售額、勞動生產率、工資等為標誌進行分組，就只能是相鄰組限重疊的組距式分組</a:t>
            </a:r>
            <a:r>
              <a:rPr lang="zh-TW" altLang="en-US" sz="1500" dirty="0" smtClean="0"/>
              <a:t>。</a:t>
            </a:r>
            <a:endParaRPr lang="en-US" altLang="zh-TW" sz="1500" dirty="0" smtClean="0"/>
          </a:p>
          <a:p>
            <a:endParaRPr lang="en-US" altLang="zh-TW" sz="1500" dirty="0" smtClean="0">
              <a:hlinkClick r:id="rId2" action="ppaction://hlinksldjump"/>
            </a:endParaRPr>
          </a:p>
          <a:p>
            <a:r>
              <a:rPr lang="zh-TW" altLang="en-US" sz="1500" dirty="0" smtClean="0">
                <a:hlinkClick r:id="rId2" action="ppaction://hlinksldjump"/>
              </a:rPr>
              <a:t>返回第</a:t>
            </a:r>
            <a:r>
              <a:rPr lang="en-US" altLang="zh-TW" sz="1500" dirty="0" smtClean="0">
                <a:hlinkClick r:id="rId2" action="ppaction://hlinksldjump"/>
              </a:rPr>
              <a:t>2</a:t>
            </a:r>
            <a:r>
              <a:rPr lang="zh-TW" altLang="en-US" sz="1500" dirty="0" smtClean="0">
                <a:hlinkClick r:id="rId2" action="ppaction://hlinksldjump"/>
              </a:rPr>
              <a:t>頁</a:t>
            </a:r>
            <a:endParaRPr lang="zh-TW" altLang="en-US" sz="1500" dirty="0"/>
          </a:p>
        </p:txBody>
      </p:sp>
    </p:spTree>
    <p:extLst>
      <p:ext uri="{BB962C8B-B14F-4D97-AF65-F5344CB8AC3E}">
        <p14:creationId xmlns:p14="http://schemas.microsoft.com/office/powerpoint/2010/main" val="289349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a:t>:</a:t>
            </a:r>
            <a:r>
              <a:rPr lang="en-US" altLang="zh-TW" dirty="0" smtClean="0"/>
              <a:t>Why </a:t>
            </a:r>
            <a:r>
              <a:rPr lang="en-US" altLang="zh-TW" dirty="0"/>
              <a:t>is W^T </a:t>
            </a:r>
            <a:r>
              <a:rPr lang="en-US" altLang="zh-TW" dirty="0" smtClean="0"/>
              <a:t>Xn</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225287" y="1203401"/>
            <a:ext cx="2929644" cy="315298"/>
          </a:xfrm>
          <a:prstGeom prst="rect">
            <a:avLst/>
          </a:prstGeom>
        </p:spPr>
      </p:pic>
      <p:pic>
        <p:nvPicPr>
          <p:cNvPr id="5" name="圖片 4"/>
          <p:cNvPicPr>
            <a:picLocks noChangeAspect="1"/>
          </p:cNvPicPr>
          <p:nvPr/>
        </p:nvPicPr>
        <p:blipFill>
          <a:blip r:embed="rId3"/>
          <a:stretch>
            <a:fillRect/>
          </a:stretch>
        </p:blipFill>
        <p:spPr>
          <a:xfrm>
            <a:off x="2366259" y="1953598"/>
            <a:ext cx="647700" cy="1962150"/>
          </a:xfrm>
          <a:prstGeom prst="rect">
            <a:avLst/>
          </a:prstGeom>
        </p:spPr>
      </p:pic>
      <p:pic>
        <p:nvPicPr>
          <p:cNvPr id="6" name="圖片 5"/>
          <p:cNvPicPr>
            <a:picLocks noChangeAspect="1"/>
          </p:cNvPicPr>
          <p:nvPr/>
        </p:nvPicPr>
        <p:blipFill>
          <a:blip r:embed="rId4"/>
          <a:stretch>
            <a:fillRect/>
          </a:stretch>
        </p:blipFill>
        <p:spPr>
          <a:xfrm>
            <a:off x="1225287" y="4350647"/>
            <a:ext cx="3257550" cy="1019175"/>
          </a:xfrm>
          <a:prstGeom prst="rect">
            <a:avLst/>
          </a:prstGeom>
        </p:spPr>
      </p:pic>
      <p:sp>
        <p:nvSpPr>
          <p:cNvPr id="7" name="向下箭號 6"/>
          <p:cNvSpPr/>
          <p:nvPr/>
        </p:nvSpPr>
        <p:spPr>
          <a:xfrm>
            <a:off x="2584174" y="1598212"/>
            <a:ext cx="349857" cy="24649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向下箭號 7"/>
          <p:cNvSpPr/>
          <p:nvPr/>
        </p:nvSpPr>
        <p:spPr>
          <a:xfrm>
            <a:off x="2515180" y="4009952"/>
            <a:ext cx="349857" cy="24649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5"/>
          <a:stretch>
            <a:fillRect/>
          </a:stretch>
        </p:blipFill>
        <p:spPr>
          <a:xfrm>
            <a:off x="6527648" y="4736409"/>
            <a:ext cx="790575" cy="247650"/>
          </a:xfrm>
          <a:prstGeom prst="rect">
            <a:avLst/>
          </a:prstGeom>
        </p:spPr>
      </p:pic>
      <p:sp>
        <p:nvSpPr>
          <p:cNvPr id="10" name="向右箭號 9"/>
          <p:cNvSpPr/>
          <p:nvPr/>
        </p:nvSpPr>
        <p:spPr>
          <a:xfrm>
            <a:off x="5263763" y="4736409"/>
            <a:ext cx="365760" cy="3047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1386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smtClean="0"/>
              <a:t>:</a:t>
            </a:r>
            <a:r>
              <a:rPr lang="zh-TW" altLang="en-US" dirty="0" smtClean="0"/>
              <a:t>為何</a:t>
            </a:r>
            <a:r>
              <a:rPr lang="en-US" altLang="zh-TW" dirty="0"/>
              <a:t>w</a:t>
            </a:r>
            <a:r>
              <a:rPr lang="zh-TW" altLang="en-US" dirty="0"/>
              <a:t>為</a:t>
            </a:r>
            <a:r>
              <a:rPr lang="zh-TW" altLang="en-US" dirty="0" smtClean="0"/>
              <a:t>係數</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889159"/>
            <a:ext cx="5724525" cy="95250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000" y="0"/>
            <a:ext cx="4545247" cy="6785144"/>
          </a:xfrm>
          <a:prstGeom prst="rect">
            <a:avLst/>
          </a:prstGeom>
        </p:spPr>
      </p:pic>
    </p:spTree>
    <p:extLst>
      <p:ext uri="{BB962C8B-B14F-4D97-AF65-F5344CB8AC3E}">
        <p14:creationId xmlns:p14="http://schemas.microsoft.com/office/powerpoint/2010/main" val="307288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smtClean="0"/>
              <a:t>:</a:t>
            </a:r>
            <a:r>
              <a:rPr lang="zh-TW" altLang="en-US" dirty="0" smtClean="0"/>
              <a:t>為何</a:t>
            </a:r>
            <a:r>
              <a:rPr lang="en-US" altLang="zh-TW" dirty="0"/>
              <a:t>w</a:t>
            </a:r>
            <a:r>
              <a:rPr lang="zh-TW" altLang="en-US" dirty="0"/>
              <a:t>為係數</a:t>
            </a:r>
          </a:p>
        </p:txBody>
      </p:sp>
      <p:pic>
        <p:nvPicPr>
          <p:cNvPr id="4" name="內容版面配置區 3"/>
          <p:cNvPicPr>
            <a:picLocks noGrp="1" noChangeAspect="1"/>
          </p:cNvPicPr>
          <p:nvPr>
            <p:ph idx="1"/>
          </p:nvPr>
        </p:nvPicPr>
        <p:blipFill>
          <a:blip r:embed="rId2"/>
          <a:stretch>
            <a:fillRect/>
          </a:stretch>
        </p:blipFill>
        <p:spPr>
          <a:xfrm>
            <a:off x="995942" y="811764"/>
            <a:ext cx="3552825" cy="1304925"/>
          </a:xfrm>
          <a:prstGeom prst="rect">
            <a:avLst/>
          </a:prstGeom>
        </p:spPr>
      </p:pic>
      <p:pic>
        <p:nvPicPr>
          <p:cNvPr id="5" name="圖片 4"/>
          <p:cNvPicPr>
            <a:picLocks noChangeAspect="1"/>
          </p:cNvPicPr>
          <p:nvPr/>
        </p:nvPicPr>
        <p:blipFill>
          <a:blip r:embed="rId3"/>
          <a:stretch>
            <a:fillRect/>
          </a:stretch>
        </p:blipFill>
        <p:spPr>
          <a:xfrm>
            <a:off x="995942" y="4394669"/>
            <a:ext cx="5305425" cy="1333500"/>
          </a:xfrm>
          <a:prstGeom prst="rect">
            <a:avLst/>
          </a:prstGeom>
        </p:spPr>
      </p:pic>
      <p:pic>
        <p:nvPicPr>
          <p:cNvPr id="6" name="圖片 5"/>
          <p:cNvPicPr>
            <a:picLocks noChangeAspect="1"/>
          </p:cNvPicPr>
          <p:nvPr/>
        </p:nvPicPr>
        <p:blipFill>
          <a:blip r:embed="rId4"/>
          <a:stretch>
            <a:fillRect/>
          </a:stretch>
        </p:blipFill>
        <p:spPr>
          <a:xfrm>
            <a:off x="995942" y="3077968"/>
            <a:ext cx="1724025" cy="438150"/>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631" y="331433"/>
            <a:ext cx="5410369" cy="4293184"/>
          </a:xfrm>
          <a:prstGeom prst="rect">
            <a:avLst/>
          </a:prstGeom>
        </p:spPr>
      </p:pic>
      <p:sp>
        <p:nvSpPr>
          <p:cNvPr id="8" name="向下箭號 7"/>
          <p:cNvSpPr/>
          <p:nvPr/>
        </p:nvSpPr>
        <p:spPr>
          <a:xfrm>
            <a:off x="1534602" y="2384141"/>
            <a:ext cx="333955" cy="271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下箭號 8"/>
          <p:cNvSpPr/>
          <p:nvPr/>
        </p:nvSpPr>
        <p:spPr>
          <a:xfrm>
            <a:off x="1534602" y="3906545"/>
            <a:ext cx="333955" cy="271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6096000" y="4042342"/>
            <a:ext cx="567193" cy="760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8086476" y="5728169"/>
            <a:ext cx="2385391" cy="369332"/>
          </a:xfrm>
          <a:prstGeom prst="rect">
            <a:avLst/>
          </a:prstGeom>
          <a:noFill/>
        </p:spPr>
        <p:txBody>
          <a:bodyPr wrap="square" rtlCol="0">
            <a:spAutoFit/>
          </a:bodyPr>
          <a:lstStyle/>
          <a:p>
            <a:r>
              <a:rPr lang="zh-TW" altLang="en-US" dirty="0" smtClean="0">
                <a:hlinkClick r:id="rId6" action="ppaction://hlinksldjump"/>
              </a:rPr>
              <a:t>返回第</a:t>
            </a:r>
            <a:r>
              <a:rPr lang="en-US" altLang="zh-TW" dirty="0" smtClean="0">
                <a:hlinkClick r:id="rId6" action="ppaction://hlinksldjump"/>
              </a:rPr>
              <a:t>7</a:t>
            </a:r>
            <a:r>
              <a:rPr lang="zh-TW" altLang="en-US" dirty="0" smtClean="0">
                <a:hlinkClick r:id="rId6" action="ppaction://hlinksldjump"/>
              </a:rPr>
              <a:t>頁</a:t>
            </a:r>
            <a:endParaRPr lang="zh-TW" altLang="en-US" dirty="0"/>
          </a:p>
        </p:txBody>
      </p:sp>
    </p:spTree>
    <p:extLst>
      <p:ext uri="{BB962C8B-B14F-4D97-AF65-F5344CB8AC3E}">
        <p14:creationId xmlns:p14="http://schemas.microsoft.com/office/powerpoint/2010/main" val="1155562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smtClean="0"/>
              <a:t>:</a:t>
            </a:r>
            <a:r>
              <a:rPr lang="zh-TW" altLang="en-US" dirty="0" smtClean="0"/>
              <a:t>梯</a:t>
            </a:r>
            <a:r>
              <a:rPr lang="zh-TW" altLang="en-US" dirty="0"/>
              <a:t>度下降法</a:t>
            </a:r>
            <a:r>
              <a:rPr lang="zh-TW" altLang="en-US" dirty="0" smtClean="0"/>
              <a:t>種類</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0580" y="121379"/>
            <a:ext cx="6221161" cy="6321287"/>
          </a:xfrm>
        </p:spPr>
      </p:pic>
      <p:sp>
        <p:nvSpPr>
          <p:cNvPr id="5" name="文字方塊 4"/>
          <p:cNvSpPr txBox="1"/>
          <p:nvPr/>
        </p:nvSpPr>
        <p:spPr>
          <a:xfrm>
            <a:off x="930584" y="938676"/>
            <a:ext cx="4895681" cy="5078313"/>
          </a:xfrm>
          <a:prstGeom prst="rect">
            <a:avLst/>
          </a:prstGeom>
          <a:noFill/>
        </p:spPr>
        <p:txBody>
          <a:bodyPr wrap="square" rtlCol="0">
            <a:spAutoFit/>
          </a:bodyPr>
          <a:lstStyle/>
          <a:p>
            <a:pPr fontAlgn="base"/>
            <a:r>
              <a:rPr lang="zh-TW" altLang="en-US" dirty="0"/>
              <a:t>小批量梯度下降法結合了批量梯度下降法和隨機梯度下降法的優點，一次叠代多條數據，如果</a:t>
            </a:r>
            <a:r>
              <a:rPr lang="en-US" altLang="zh-TW" dirty="0"/>
              <a:t>Batch Size</a:t>
            </a:r>
            <a:r>
              <a:rPr lang="zh-TW" altLang="en-US" dirty="0"/>
              <a:t>選擇合理，不僅收斂速度比</a:t>
            </a:r>
            <a:r>
              <a:rPr lang="en-US" altLang="zh-TW" dirty="0"/>
              <a:t>SGD</a:t>
            </a:r>
            <a:r>
              <a:rPr lang="zh-TW" altLang="en-US" dirty="0"/>
              <a:t>更快，而且在最優解附近的跳動也不會很大。</a:t>
            </a:r>
          </a:p>
          <a:p>
            <a:pPr fontAlgn="base"/>
            <a:r>
              <a:rPr lang="zh-TW" altLang="en-US" dirty="0"/>
              <a:t>總結：梯度下降算法針對凸函數是可以收斂到全局最優點的，但是很多模型是非線性結構，一般屬於非凸問題，這意味著存在很多局部最優點（鞍點）。采用梯度下降算法可能會陷入局部最優，這是最令人頭疼的問題。因此，人們在梯度下降算法的基礎上又開發了很多其它優化算法，如：</a:t>
            </a:r>
            <a:r>
              <a:rPr lang="en-US" altLang="zh-TW" dirty="0"/>
              <a:t>Momentum</a:t>
            </a:r>
            <a:r>
              <a:rPr lang="zh-TW" altLang="en-US" dirty="0"/>
              <a:t>，</a:t>
            </a:r>
            <a:r>
              <a:rPr lang="en-US" altLang="zh-TW" dirty="0"/>
              <a:t>AdaGrad</a:t>
            </a:r>
            <a:r>
              <a:rPr lang="zh-TW" altLang="en-US" dirty="0"/>
              <a:t>、</a:t>
            </a:r>
            <a:r>
              <a:rPr lang="en-US" altLang="zh-TW" dirty="0"/>
              <a:t>AdaDelta</a:t>
            </a:r>
            <a:r>
              <a:rPr lang="zh-TW" altLang="en-US" dirty="0"/>
              <a:t>、</a:t>
            </a:r>
            <a:r>
              <a:rPr lang="en-US" altLang="zh-TW" dirty="0"/>
              <a:t>RMSProp</a:t>
            </a:r>
            <a:r>
              <a:rPr lang="zh-TW" altLang="en-US" dirty="0"/>
              <a:t>、</a:t>
            </a:r>
            <a:r>
              <a:rPr lang="en-US" altLang="zh-TW" dirty="0"/>
              <a:t>Adam</a:t>
            </a:r>
            <a:r>
              <a:rPr lang="zh-TW" altLang="en-US" dirty="0"/>
              <a:t>等。梯度下降算法中一個非常重要的參數是</a:t>
            </a:r>
            <a:r>
              <a:rPr lang="zh-TW" altLang="en-US" b="1" dirty="0"/>
              <a:t>學習速率</a:t>
            </a:r>
            <a:r>
              <a:rPr lang="en-US" altLang="zh-TW" b="1" dirty="0"/>
              <a:t>α</a:t>
            </a:r>
            <a:r>
              <a:rPr lang="zh-TW" altLang="en-US" dirty="0"/>
              <a:t>，適當的學習速率很重要：學習速率過小時收斂速度慢，而過大時導致訓練震蕩，而且可能會發散（</a:t>
            </a:r>
            <a:r>
              <a:rPr lang="en-US" altLang="zh-TW" dirty="0"/>
              <a:t>diverge</a:t>
            </a:r>
            <a:r>
              <a:rPr lang="zh-TW" altLang="en-US" dirty="0"/>
              <a:t>）。理想的梯度下降算法要滿足兩點：收斂速度快，能全局收斂。</a:t>
            </a:r>
          </a:p>
          <a:p>
            <a:r>
              <a:rPr lang="zh-TW" altLang="en-US" dirty="0" smtClean="0">
                <a:hlinkClick r:id="rId3" action="ppaction://hlinksldjump"/>
              </a:rPr>
              <a:t>返回第</a:t>
            </a:r>
            <a:r>
              <a:rPr lang="en-US" altLang="zh-TW" dirty="0" smtClean="0">
                <a:hlinkClick r:id="rId3" action="ppaction://hlinksldjump"/>
              </a:rPr>
              <a:t>8</a:t>
            </a:r>
            <a:r>
              <a:rPr lang="zh-TW" altLang="en-US" dirty="0" smtClean="0">
                <a:hlinkClick r:id="rId3" action="ppaction://hlinksldjump"/>
              </a:rPr>
              <a:t>頁</a:t>
            </a:r>
            <a:endParaRPr lang="zh-TW" altLang="en-US" dirty="0"/>
          </a:p>
        </p:txBody>
      </p:sp>
    </p:spTree>
    <p:extLst>
      <p:ext uri="{BB962C8B-B14F-4D97-AF65-F5344CB8AC3E}">
        <p14:creationId xmlns:p14="http://schemas.microsoft.com/office/powerpoint/2010/main" val="78987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smtClean="0"/>
              <a:t>:</a:t>
            </a:r>
            <a:r>
              <a:rPr lang="zh-TW" altLang="en-US" dirty="0" smtClean="0"/>
              <a:t>損失函數種類</a:t>
            </a:r>
            <a:endParaRPr lang="zh-TW" altLang="en-US" dirty="0"/>
          </a:p>
        </p:txBody>
      </p:sp>
      <p:sp>
        <p:nvSpPr>
          <p:cNvPr id="3" name="內容版面配置區 2"/>
          <p:cNvSpPr>
            <a:spLocks noGrp="1"/>
          </p:cNvSpPr>
          <p:nvPr>
            <p:ph idx="1"/>
          </p:nvPr>
        </p:nvSpPr>
        <p:spPr/>
        <p:txBody>
          <a:bodyPr>
            <a:normAutofit/>
          </a:bodyPr>
          <a:lstStyle/>
          <a:p>
            <a:r>
              <a:rPr lang="zh-TW" altLang="en-US" sz="1500" dirty="0"/>
              <a:t>在機器學習中，通常把模型關於單個樣本預測值與真實值的差稱爲損失，損失越小，模型越好，而用於計算損失的函數稱爲損失函數。本文介紹的主要有以下的一些損失函數</a:t>
            </a:r>
            <a:r>
              <a:rPr lang="zh-TW" altLang="en-US" sz="1500" dirty="0" smtClean="0"/>
              <a:t>。</a:t>
            </a:r>
            <a:endParaRPr lang="en-US" altLang="zh-TW" sz="1500" dirty="0"/>
          </a:p>
          <a:p>
            <a:pPr fontAlgn="base"/>
            <a:r>
              <a:rPr lang="en-US" altLang="zh-TW" sz="1600" dirty="0" err="1"/>
              <a:t>logLoss</a:t>
            </a:r>
            <a:r>
              <a:rPr lang="en-US" altLang="zh-TW" sz="1600" dirty="0"/>
              <a:t> (</a:t>
            </a:r>
            <a:r>
              <a:rPr lang="zh-TW" altLang="en-US" sz="1600" dirty="0"/>
              <a:t>對數損失函數，</a:t>
            </a:r>
            <a:r>
              <a:rPr lang="en-US" altLang="zh-TW" sz="1600" dirty="0"/>
              <a:t>LR)</a:t>
            </a:r>
          </a:p>
          <a:p>
            <a:pPr fontAlgn="base"/>
            <a:r>
              <a:rPr lang="en-US" altLang="zh-TW" sz="1600" dirty="0"/>
              <a:t>hinge loss (</a:t>
            </a:r>
            <a:r>
              <a:rPr lang="zh-TW" altLang="en-US" sz="1600" dirty="0"/>
              <a:t>合頁損失函數，</a:t>
            </a:r>
            <a:r>
              <a:rPr lang="en-US" altLang="zh-TW" sz="1600" dirty="0"/>
              <a:t>SVM)</a:t>
            </a:r>
          </a:p>
          <a:p>
            <a:pPr fontAlgn="base"/>
            <a:r>
              <a:rPr lang="en-US" altLang="zh-TW" sz="1600" dirty="0" err="1"/>
              <a:t>exp</a:t>
            </a:r>
            <a:r>
              <a:rPr lang="en-US" altLang="zh-TW" sz="1600" dirty="0"/>
              <a:t>-loss (</a:t>
            </a:r>
            <a:r>
              <a:rPr lang="zh-TW" altLang="en-US" sz="1600" dirty="0"/>
              <a:t>指數損失函數，</a:t>
            </a:r>
            <a:r>
              <a:rPr lang="en-US" altLang="zh-TW" sz="1600" dirty="0" err="1"/>
              <a:t>AdaBoost</a:t>
            </a:r>
            <a:r>
              <a:rPr lang="en-US" altLang="zh-TW" sz="1600" dirty="0"/>
              <a:t>)</a:t>
            </a:r>
          </a:p>
          <a:p>
            <a:pPr fontAlgn="base"/>
            <a:r>
              <a:rPr lang="en-US" altLang="zh-TW" sz="1600" dirty="0"/>
              <a:t>cross-entropy loss (</a:t>
            </a:r>
            <a:r>
              <a:rPr lang="zh-TW" altLang="en-US" sz="1600" dirty="0"/>
              <a:t>交叉熵損失函數，</a:t>
            </a:r>
            <a:r>
              <a:rPr lang="en-US" altLang="zh-TW" sz="1600" dirty="0" err="1"/>
              <a:t>Softmax</a:t>
            </a:r>
            <a:r>
              <a:rPr lang="en-US" altLang="zh-TW" sz="1600" dirty="0"/>
              <a:t>)</a:t>
            </a:r>
          </a:p>
          <a:p>
            <a:pPr fontAlgn="base"/>
            <a:r>
              <a:rPr lang="en-US" altLang="zh-TW" sz="1600" dirty="0"/>
              <a:t>quadratic loss (</a:t>
            </a:r>
            <a:r>
              <a:rPr lang="zh-TW" altLang="en-US" sz="1600" dirty="0"/>
              <a:t>平方誤差損失函數，線性迴歸</a:t>
            </a:r>
            <a:r>
              <a:rPr lang="en-US" altLang="zh-TW" sz="1600" dirty="0"/>
              <a:t>)</a:t>
            </a:r>
          </a:p>
          <a:p>
            <a:pPr fontAlgn="base"/>
            <a:r>
              <a:rPr lang="en-US" altLang="zh-TW" sz="1600" dirty="0"/>
              <a:t>absolution loss (</a:t>
            </a:r>
            <a:r>
              <a:rPr lang="zh-TW" altLang="en-US" sz="1600" dirty="0"/>
              <a:t>絕對值損失函數， </a:t>
            </a:r>
            <a:r>
              <a:rPr lang="en-US" altLang="zh-TW" sz="1600" dirty="0"/>
              <a:t>)</a:t>
            </a:r>
          </a:p>
          <a:p>
            <a:pPr fontAlgn="base"/>
            <a:r>
              <a:rPr lang="en-US" altLang="zh-TW" sz="1600" dirty="0"/>
              <a:t>0-1 loss (0-1</a:t>
            </a:r>
            <a:r>
              <a:rPr lang="zh-TW" altLang="en-US" sz="1600" dirty="0"/>
              <a:t>損失函數</a:t>
            </a:r>
            <a:r>
              <a:rPr lang="en-US" altLang="zh-TW" sz="1600" dirty="0"/>
              <a:t>)</a:t>
            </a:r>
          </a:p>
          <a:p>
            <a:endParaRPr lang="zh-TW" altLang="en-US" sz="1500" dirty="0"/>
          </a:p>
        </p:txBody>
      </p:sp>
      <p:pic>
        <p:nvPicPr>
          <p:cNvPr id="4" name="圖片 3"/>
          <p:cNvPicPr>
            <a:picLocks noChangeAspect="1"/>
          </p:cNvPicPr>
          <p:nvPr/>
        </p:nvPicPr>
        <p:blipFill>
          <a:blip r:embed="rId2"/>
          <a:stretch>
            <a:fillRect/>
          </a:stretch>
        </p:blipFill>
        <p:spPr>
          <a:xfrm>
            <a:off x="6279324" y="1725432"/>
            <a:ext cx="5912676" cy="3978758"/>
          </a:xfrm>
          <a:prstGeom prst="rect">
            <a:avLst/>
          </a:prstGeom>
        </p:spPr>
      </p:pic>
    </p:spTree>
    <p:extLst>
      <p:ext uri="{BB962C8B-B14F-4D97-AF65-F5344CB8AC3E}">
        <p14:creationId xmlns:p14="http://schemas.microsoft.com/office/powerpoint/2010/main" val="307237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57175"/>
            <a:ext cx="10515600" cy="446638"/>
          </a:xfrm>
        </p:spPr>
        <p:txBody>
          <a:bodyPr>
            <a:normAutofit fontScale="90000"/>
          </a:bodyPr>
          <a:lstStyle/>
          <a:p>
            <a:r>
              <a:rPr lang="en-US" altLang="zh-TW" dirty="0"/>
              <a:t>linear </a:t>
            </a:r>
            <a:r>
              <a:rPr lang="en-US" altLang="zh-TW" dirty="0" smtClean="0"/>
              <a:t>regression</a:t>
            </a:r>
            <a:r>
              <a:rPr lang="zh-TW" altLang="en-US" dirty="0" smtClean="0"/>
              <a:t> </a:t>
            </a:r>
            <a:r>
              <a:rPr lang="en-US" altLang="zh-TW" dirty="0" smtClean="0"/>
              <a:t>Introduction</a:t>
            </a:r>
            <a:endParaRPr lang="zh-TW" altLang="en-US" dirty="0"/>
          </a:p>
        </p:txBody>
      </p:sp>
      <p:sp>
        <p:nvSpPr>
          <p:cNvPr id="3" name="內容版面配置區 2"/>
          <p:cNvSpPr>
            <a:spLocks noGrp="1"/>
          </p:cNvSpPr>
          <p:nvPr>
            <p:ph idx="1"/>
          </p:nvPr>
        </p:nvSpPr>
        <p:spPr/>
        <p:txBody>
          <a:bodyPr>
            <a:normAutofit/>
          </a:bodyPr>
          <a:lstStyle/>
          <a:p>
            <a:pPr fontAlgn="base"/>
            <a:r>
              <a:rPr lang="zh-TW" altLang="en-US" sz="1500" u="sng" dirty="0"/>
              <a:t>數據集的目標值</a:t>
            </a:r>
            <a:r>
              <a:rPr lang="en-US" altLang="zh-TW" sz="1500" u="sng" dirty="0"/>
              <a:t>(target)</a:t>
            </a:r>
            <a:r>
              <a:rPr lang="zh-TW" altLang="en-US" sz="1500" u="sng" dirty="0"/>
              <a:t>是一個</a:t>
            </a:r>
            <a:r>
              <a:rPr lang="zh-TW" altLang="en-US" sz="1500" u="sng" dirty="0">
                <a:hlinkClick r:id="rId2" action="ppaction://hlinksldjump"/>
              </a:rPr>
              <a:t>連續型的值</a:t>
            </a:r>
            <a:r>
              <a:rPr lang="zh-TW" altLang="en-US" sz="1500" u="sng" dirty="0"/>
              <a:t>，便是一個回歸問題</a:t>
            </a:r>
          </a:p>
          <a:p>
            <a:pPr fontAlgn="base"/>
            <a:r>
              <a:rPr lang="zh-TW" altLang="en-US" sz="1500" u="sng" dirty="0"/>
              <a:t>回歸問題應用於房價分析、銷售額預測、貸款額度</a:t>
            </a:r>
          </a:p>
          <a:p>
            <a:pPr fontAlgn="base"/>
            <a:r>
              <a:rPr lang="zh-TW" altLang="en-US" sz="1500" u="sng" dirty="0"/>
              <a:t>回歸：在具有線性關係的點中，尋找一種能預測的趨勢</a:t>
            </a:r>
          </a:p>
          <a:p>
            <a:pPr fontAlgn="base"/>
            <a:r>
              <a:rPr lang="zh-TW" altLang="en-US" sz="1500" u="sng" dirty="0"/>
              <a:t>回歸演算法為</a:t>
            </a:r>
            <a:r>
              <a:rPr lang="zh-TW" altLang="en-US" sz="1500" b="1" u="sng" dirty="0"/>
              <a:t>迭代演算法</a:t>
            </a:r>
            <a:r>
              <a:rPr lang="en-US" altLang="zh-TW" sz="1500" u="sng" dirty="0"/>
              <a:t>(</a:t>
            </a:r>
            <a:r>
              <a:rPr lang="zh-TW" altLang="en-US" sz="1500" u="sng" dirty="0"/>
              <a:t>訓練結果會使預測結果越來越</a:t>
            </a:r>
            <a:r>
              <a:rPr lang="zh-TW" altLang="en-US" sz="1500" u="sng" dirty="0" smtClean="0"/>
              <a:t>好</a:t>
            </a:r>
            <a:endParaRPr lang="en-US" altLang="zh-TW" sz="1500" u="sng" dirty="0"/>
          </a:p>
          <a:p>
            <a:pPr lvl="1" fontAlgn="base"/>
            <a:r>
              <a:rPr lang="zh-TW" altLang="en-US" sz="1100" dirty="0" smtClean="0"/>
              <a:t>訓練</a:t>
            </a:r>
            <a:r>
              <a:rPr lang="zh-TW" altLang="en-US" sz="1100" dirty="0"/>
              <a:t>時會產生誤差且知道誤差，在訓練的過程中不斷地減少誤差</a:t>
            </a:r>
          </a:p>
          <a:p>
            <a:r>
              <a:rPr lang="zh-TW" altLang="en-US" sz="1500" dirty="0"/>
              <a:t>線性回歸是機器學習中最基礎的模型，掌握了線性回歸模型，有利於以後更容易地理解其它復雜的模型</a:t>
            </a:r>
            <a:r>
              <a:rPr lang="zh-TW" altLang="en-US" sz="1500" dirty="0" smtClean="0"/>
              <a:t>。</a:t>
            </a:r>
            <a:endParaRPr lang="zh-TW" altLang="en-US" sz="1500" dirty="0"/>
          </a:p>
          <a:p>
            <a:r>
              <a:rPr lang="zh-TW" altLang="en-US" sz="1500" dirty="0"/>
              <a:t>線性回歸看似簡單，但是其中包含了線性代數，微積分，概率等諸多方面的知識</a:t>
            </a:r>
            <a:r>
              <a:rPr lang="zh-TW" altLang="en-US" sz="1500" dirty="0" smtClean="0"/>
              <a:t>。</a:t>
            </a:r>
            <a:endParaRPr lang="en-US" altLang="zh-TW" sz="1500" dirty="0" smtClean="0"/>
          </a:p>
          <a:p>
            <a:r>
              <a:rPr lang="zh-TW" altLang="en-US" sz="1500" u="sng" dirty="0" smtClean="0"/>
              <a:t>線性</a:t>
            </a:r>
            <a:r>
              <a:rPr lang="zh-TW" altLang="en-US" sz="1500" u="sng" dirty="0"/>
              <a:t>回歸通過一個或者多個自變量</a:t>
            </a:r>
            <a:r>
              <a:rPr lang="en-US" altLang="zh-TW" sz="1500" u="sng" dirty="0"/>
              <a:t>(</a:t>
            </a:r>
            <a:r>
              <a:rPr lang="zh-TW" altLang="en-US" sz="1500" u="sng" dirty="0"/>
              <a:t>特徵</a:t>
            </a:r>
            <a:r>
              <a:rPr lang="en-US" altLang="zh-TW" sz="1500" u="sng" dirty="0"/>
              <a:t>) </a:t>
            </a:r>
            <a:r>
              <a:rPr lang="zh-TW" altLang="en-US" sz="1500" u="sng" dirty="0"/>
              <a:t>與 因變量</a:t>
            </a:r>
            <a:r>
              <a:rPr lang="en-US" altLang="zh-TW" sz="1500" u="sng" dirty="0"/>
              <a:t>(</a:t>
            </a:r>
            <a:r>
              <a:rPr lang="zh-TW" altLang="en-US" sz="1500" u="sng" dirty="0"/>
              <a:t>目標值</a:t>
            </a:r>
            <a:r>
              <a:rPr lang="en-US" altLang="zh-TW" sz="1500" u="sng" dirty="0"/>
              <a:t>) </a:t>
            </a:r>
            <a:r>
              <a:rPr lang="zh-TW" altLang="en-US" sz="1500" u="sng" dirty="0"/>
              <a:t>之間進行建模的回歸分析，</a:t>
            </a:r>
          </a:p>
          <a:p>
            <a:r>
              <a:rPr lang="zh-TW" altLang="en-US" sz="1500" dirty="0"/>
              <a:t>其中可以為一個或多</a:t>
            </a:r>
            <a:r>
              <a:rPr lang="zh-TW" altLang="en-US" sz="1500" dirty="0" smtClean="0"/>
              <a:t>個自</a:t>
            </a:r>
            <a:r>
              <a:rPr lang="zh-TW" altLang="en-US" sz="1500" dirty="0"/>
              <a:t>變量</a:t>
            </a:r>
            <a:r>
              <a:rPr lang="en-US" altLang="zh-TW" sz="1500" dirty="0"/>
              <a:t>(</a:t>
            </a:r>
            <a:r>
              <a:rPr lang="zh-TW" altLang="en-US" sz="1500" dirty="0"/>
              <a:t>特徵</a:t>
            </a:r>
            <a:r>
              <a:rPr lang="en-US" altLang="zh-TW" sz="1500" dirty="0"/>
              <a:t>) </a:t>
            </a:r>
            <a:r>
              <a:rPr lang="zh-TW" altLang="en-US" sz="1500" dirty="0" smtClean="0"/>
              <a:t>與權重的線性組合</a:t>
            </a:r>
            <a:endParaRPr lang="zh-TW" altLang="en-US" sz="1500" dirty="0"/>
          </a:p>
          <a:p>
            <a:pPr lvl="1"/>
            <a:r>
              <a:rPr lang="zh-TW" altLang="en-US" sz="1100" u="sng" dirty="0"/>
              <a:t>一元線性回歸：涉及到的變量只有一個</a:t>
            </a:r>
          </a:p>
          <a:p>
            <a:pPr lvl="1"/>
            <a:r>
              <a:rPr lang="zh-TW" altLang="en-US" sz="1100" u="sng" dirty="0"/>
              <a:t>多元線性回歸：涉及到的變量有兩個或兩個以上</a:t>
            </a:r>
          </a:p>
        </p:txBody>
      </p:sp>
    </p:spTree>
    <p:extLst>
      <p:ext uri="{BB962C8B-B14F-4D97-AF65-F5344CB8AC3E}">
        <p14:creationId xmlns:p14="http://schemas.microsoft.com/office/powerpoint/2010/main" val="1603015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linear </a:t>
            </a:r>
            <a:r>
              <a:rPr lang="en-US" altLang="zh-TW" dirty="0" smtClean="0"/>
              <a:t>regression</a:t>
            </a:r>
            <a:r>
              <a:rPr lang="zh-TW" altLang="en-US" dirty="0" smtClean="0"/>
              <a:t>想</a:t>
            </a:r>
            <a:r>
              <a:rPr lang="zh-TW" altLang="en-US" dirty="0"/>
              <a:t>法</a:t>
            </a:r>
          </a:p>
        </p:txBody>
      </p:sp>
      <p:pic>
        <p:nvPicPr>
          <p:cNvPr id="4" name="內容版面配置區 3"/>
          <p:cNvPicPr>
            <a:picLocks noGrp="1" noChangeAspect="1"/>
          </p:cNvPicPr>
          <p:nvPr>
            <p:ph idx="1"/>
          </p:nvPr>
        </p:nvPicPr>
        <p:blipFill>
          <a:blip r:embed="rId2"/>
          <a:stretch>
            <a:fillRect/>
          </a:stretch>
        </p:blipFill>
        <p:spPr>
          <a:xfrm>
            <a:off x="838201" y="1008097"/>
            <a:ext cx="2451844" cy="1647639"/>
          </a:xfrm>
          <a:prstGeom prst="rect">
            <a:avLst/>
          </a:prstGeom>
        </p:spPr>
      </p:pic>
      <p:sp>
        <p:nvSpPr>
          <p:cNvPr id="5" name="文字方塊 4"/>
          <p:cNvSpPr txBox="1"/>
          <p:nvPr/>
        </p:nvSpPr>
        <p:spPr>
          <a:xfrm>
            <a:off x="3363402" y="1176793"/>
            <a:ext cx="1852654" cy="369332"/>
          </a:xfrm>
          <a:prstGeom prst="rect">
            <a:avLst/>
          </a:prstGeom>
          <a:noFill/>
        </p:spPr>
        <p:txBody>
          <a:bodyPr wrap="square" rtlCol="0">
            <a:spAutoFit/>
          </a:bodyPr>
          <a:lstStyle/>
          <a:p>
            <a:r>
              <a:rPr lang="zh-TW" altLang="en-US" dirty="0" smtClean="0"/>
              <a:t>哪一條比較好</a:t>
            </a:r>
            <a:r>
              <a:rPr lang="en-US" altLang="zh-TW" dirty="0" smtClean="0"/>
              <a:t>?</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846" y="2655736"/>
            <a:ext cx="6287013" cy="3593459"/>
          </a:xfrm>
          <a:prstGeom prst="rect">
            <a:avLst/>
          </a:prstGeom>
        </p:spPr>
      </p:pic>
      <p:sp>
        <p:nvSpPr>
          <p:cNvPr id="7" name="文字方塊 6"/>
          <p:cNvSpPr txBox="1"/>
          <p:nvPr/>
        </p:nvSpPr>
        <p:spPr>
          <a:xfrm>
            <a:off x="747423" y="2910177"/>
            <a:ext cx="3196424" cy="1200329"/>
          </a:xfrm>
          <a:prstGeom prst="rect">
            <a:avLst/>
          </a:prstGeom>
          <a:noFill/>
        </p:spPr>
        <p:txBody>
          <a:bodyPr wrap="square" rtlCol="0">
            <a:spAutoFit/>
          </a:bodyPr>
          <a:lstStyle/>
          <a:p>
            <a:r>
              <a:rPr lang="zh-TW" altLang="en-US" dirty="0" smtClean="0"/>
              <a:t>尋找出與資料</a:t>
            </a:r>
            <a:r>
              <a:rPr lang="en-US" altLang="zh-TW" dirty="0" smtClean="0"/>
              <a:t>(</a:t>
            </a:r>
            <a:r>
              <a:rPr lang="zh-TW" altLang="en-US" dirty="0" smtClean="0"/>
              <a:t>點</a:t>
            </a:r>
            <a:r>
              <a:rPr lang="en-US" altLang="zh-TW" dirty="0" smtClean="0"/>
              <a:t>)</a:t>
            </a:r>
            <a:r>
              <a:rPr lang="zh-TW" altLang="en-US" dirty="0" smtClean="0"/>
              <a:t>相差最小的一條線</a:t>
            </a:r>
            <a:endParaRPr lang="en-US" altLang="zh-TW" dirty="0" smtClean="0"/>
          </a:p>
          <a:p>
            <a:endParaRPr lang="en-US" altLang="zh-TW" dirty="0" smtClean="0"/>
          </a:p>
          <a:p>
            <a:r>
              <a:rPr lang="zh-TW" altLang="en-US" dirty="0" smtClean="0"/>
              <a:t>一元</a:t>
            </a:r>
            <a:r>
              <a:rPr lang="en-US" altLang="zh-TW" dirty="0" smtClean="0"/>
              <a:t>(</a:t>
            </a:r>
            <a:r>
              <a:rPr lang="zh-TW" altLang="en-US" dirty="0" smtClean="0"/>
              <a:t>左</a:t>
            </a:r>
            <a:r>
              <a:rPr lang="en-US" altLang="zh-TW" dirty="0" smtClean="0"/>
              <a:t>)</a:t>
            </a:r>
            <a:r>
              <a:rPr lang="zh-TW" altLang="en-US" dirty="0" smtClean="0"/>
              <a:t>和多元</a:t>
            </a:r>
            <a:r>
              <a:rPr lang="en-US" altLang="zh-TW" dirty="0" smtClean="0"/>
              <a:t>(</a:t>
            </a:r>
            <a:r>
              <a:rPr lang="zh-TW" altLang="en-US" dirty="0" smtClean="0"/>
              <a:t>右</a:t>
            </a:r>
            <a:r>
              <a:rPr lang="en-US" altLang="zh-TW" dirty="0" smtClean="0"/>
              <a:t>)</a:t>
            </a:r>
            <a:r>
              <a:rPr lang="zh-TW" altLang="en-US" dirty="0" smtClean="0"/>
              <a:t>情況</a:t>
            </a:r>
            <a:endParaRPr lang="zh-TW" altLang="en-US" dirty="0"/>
          </a:p>
        </p:txBody>
      </p:sp>
    </p:spTree>
    <p:extLst>
      <p:ext uri="{BB962C8B-B14F-4D97-AF65-F5344CB8AC3E}">
        <p14:creationId xmlns:p14="http://schemas.microsoft.com/office/powerpoint/2010/main" val="2593829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linear regression</a:t>
            </a:r>
            <a:r>
              <a:rPr lang="zh-TW" altLang="en-US" dirty="0" smtClean="0"/>
              <a:t>演算法前提</a:t>
            </a:r>
            <a:endParaRPr lang="zh-TW" altLang="en-US" dirty="0"/>
          </a:p>
        </p:txBody>
      </p:sp>
      <p:sp>
        <p:nvSpPr>
          <p:cNvPr id="3" name="內容版面配置區 2"/>
          <p:cNvSpPr>
            <a:spLocks noGrp="1"/>
          </p:cNvSpPr>
          <p:nvPr>
            <p:ph idx="1"/>
          </p:nvPr>
        </p:nvSpPr>
        <p:spPr/>
        <p:txBody>
          <a:bodyPr>
            <a:normAutofit/>
          </a:bodyPr>
          <a:lstStyle/>
          <a:p>
            <a:r>
              <a:rPr lang="zh-TW" altLang="en-US" sz="1500" u="sng" dirty="0"/>
              <a:t>在解 </a:t>
            </a:r>
            <a:r>
              <a:rPr lang="en-US" altLang="zh-TW" sz="1500" u="sng" dirty="0"/>
              <a:t>Linear Regression </a:t>
            </a:r>
            <a:r>
              <a:rPr lang="zh-TW" altLang="en-US" sz="1500" u="sng" dirty="0"/>
              <a:t>這個問題通常有兩個</a:t>
            </a:r>
            <a:r>
              <a:rPr lang="zh-TW" altLang="en-US" sz="1500" u="sng" dirty="0" smtClean="0"/>
              <a:t>解法</a:t>
            </a:r>
            <a:r>
              <a:rPr lang="en-US" altLang="zh-TW" sz="1500" u="sng" dirty="0" smtClean="0"/>
              <a:t>(</a:t>
            </a:r>
            <a:r>
              <a:rPr lang="zh-TW" altLang="en-US" sz="1500" u="sng" dirty="0" smtClean="0"/>
              <a:t>下</a:t>
            </a:r>
            <a:r>
              <a:rPr lang="zh-TW" altLang="en-US" sz="1500" u="sng" dirty="0"/>
              <a:t>張</a:t>
            </a:r>
            <a:r>
              <a:rPr lang="zh-TW" altLang="en-US" sz="1500" u="sng" dirty="0" smtClean="0"/>
              <a:t>說明</a:t>
            </a:r>
            <a:r>
              <a:rPr lang="en-US" altLang="zh-TW" sz="1500" u="sng" dirty="0" smtClean="0"/>
              <a:t>)</a:t>
            </a:r>
            <a:r>
              <a:rPr lang="zh-TW" altLang="en-US" sz="1500" dirty="0" smtClean="0"/>
              <a:t>：</a:t>
            </a:r>
            <a:endParaRPr lang="en-US" altLang="zh-TW" sz="1500" dirty="0" smtClean="0"/>
          </a:p>
          <a:p>
            <a:pPr lvl="1"/>
            <a:r>
              <a:rPr lang="zh-TW" altLang="en-US" sz="1100" dirty="0" smtClean="0"/>
              <a:t>已</a:t>
            </a:r>
            <a:r>
              <a:rPr lang="zh-TW" altLang="en-US" sz="1100" dirty="0"/>
              <a:t>知：點集合 </a:t>
            </a:r>
            <a:r>
              <a:rPr lang="en-US" altLang="zh-TW" sz="1100" dirty="0"/>
              <a:t>D </a:t>
            </a:r>
            <a:r>
              <a:rPr lang="zh-TW" altLang="en-US" sz="1100" dirty="0"/>
              <a:t>與 線性函數 </a:t>
            </a:r>
            <a:r>
              <a:rPr lang="en-US" altLang="zh-TW" sz="1100" dirty="0" smtClean="0"/>
              <a:t>F</a:t>
            </a:r>
          </a:p>
          <a:p>
            <a:pPr lvl="1"/>
            <a:r>
              <a:rPr lang="zh-TW" altLang="en-US" sz="1100" dirty="0" smtClean="0"/>
              <a:t>定義：</a:t>
            </a:r>
            <a:endParaRPr lang="en-US" altLang="zh-TW" sz="1100" dirty="0" smtClean="0"/>
          </a:p>
          <a:p>
            <a:pPr lvl="2"/>
            <a:r>
              <a:rPr lang="zh-TW" altLang="en-US" sz="1100" dirty="0" smtClean="0"/>
              <a:t>誤差</a:t>
            </a:r>
            <a:r>
              <a:rPr lang="zh-TW" altLang="en-US" sz="1100" dirty="0"/>
              <a:t>函數 </a:t>
            </a:r>
            <a:r>
              <a:rPr lang="en-US" altLang="zh-TW" sz="1100" dirty="0"/>
              <a:t>= </a:t>
            </a:r>
            <a:r>
              <a:rPr lang="zh-TW" altLang="en-US" sz="1100" dirty="0"/>
              <a:t>每一個點帶進去 線性函數 </a:t>
            </a:r>
            <a:r>
              <a:rPr lang="en-US" altLang="zh-TW" sz="1100" dirty="0"/>
              <a:t>F </a:t>
            </a:r>
            <a:r>
              <a:rPr lang="zh-TW" altLang="en-US" sz="1100" dirty="0"/>
              <a:t>的值（稱為誤差值）與 真實的值（實際值） 的誤差</a:t>
            </a:r>
            <a:r>
              <a:rPr lang="zh-TW" altLang="en-US" sz="1100" dirty="0" smtClean="0"/>
              <a:t>總和</a:t>
            </a:r>
            <a:endParaRPr lang="en-US" altLang="zh-TW" sz="1100" dirty="0"/>
          </a:p>
          <a:p>
            <a:pPr lvl="2"/>
            <a:r>
              <a:rPr lang="zh-TW" altLang="en-US" sz="1100" u="sng" dirty="0" smtClean="0"/>
              <a:t>誤差</a:t>
            </a:r>
            <a:r>
              <a:rPr lang="zh-TW" altLang="en-US" sz="1100" u="sng" dirty="0"/>
              <a:t>算法 </a:t>
            </a:r>
            <a:r>
              <a:rPr lang="en-US" altLang="zh-TW" sz="1100" u="sng" dirty="0"/>
              <a:t>= </a:t>
            </a:r>
            <a:r>
              <a:rPr lang="zh-TW" altLang="en-US" sz="1100" u="sng" dirty="0"/>
              <a:t>最小二乘法</a:t>
            </a:r>
            <a:r>
              <a:rPr lang="zh-TW" altLang="en-US" sz="1100" dirty="0"/>
              <a:t>。</a:t>
            </a:r>
          </a:p>
          <a:p>
            <a:r>
              <a:rPr lang="zh-TW" altLang="en-US" sz="1500" u="sng" dirty="0"/>
              <a:t>目標：求出最小化誤差函數時線性函數 </a:t>
            </a:r>
            <a:r>
              <a:rPr lang="en-US" altLang="zh-TW" sz="1500" u="sng" dirty="0"/>
              <a:t>F </a:t>
            </a:r>
            <a:r>
              <a:rPr lang="zh-TW" altLang="en-US" sz="1500" u="sng" dirty="0"/>
              <a:t>的權重</a:t>
            </a:r>
          </a:p>
          <a:p>
            <a:r>
              <a:rPr lang="zh-TW" altLang="en-US" sz="1500" dirty="0"/>
              <a:t>補充一點，在這邊我們的已知線性函數的意思是，我們知道函數是線性的，但不知道實際上的權重。</a:t>
            </a:r>
            <a:r>
              <a:rPr lang="zh-TW" altLang="en-US" sz="1500" u="sng" dirty="0"/>
              <a:t>簡單來說，我們就是想要所有的線性函數中，挑選一組離真實點最近的那一個方程式</a:t>
            </a:r>
            <a:r>
              <a:rPr lang="zh-TW" altLang="en-US" sz="1500" dirty="0"/>
              <a:t>。</a:t>
            </a:r>
          </a:p>
        </p:txBody>
      </p:sp>
      <p:pic>
        <p:nvPicPr>
          <p:cNvPr id="4" name="圖片 3"/>
          <p:cNvPicPr>
            <a:picLocks noChangeAspect="1"/>
          </p:cNvPicPr>
          <p:nvPr/>
        </p:nvPicPr>
        <p:blipFill>
          <a:blip r:embed="rId2"/>
          <a:stretch>
            <a:fillRect/>
          </a:stretch>
        </p:blipFill>
        <p:spPr>
          <a:xfrm>
            <a:off x="1018553" y="4149587"/>
            <a:ext cx="3407756" cy="366754"/>
          </a:xfrm>
          <a:prstGeom prst="rect">
            <a:avLst/>
          </a:prstGeom>
        </p:spPr>
      </p:pic>
    </p:spTree>
    <p:extLst>
      <p:ext uri="{BB962C8B-B14F-4D97-AF65-F5344CB8AC3E}">
        <p14:creationId xmlns:p14="http://schemas.microsoft.com/office/powerpoint/2010/main" val="2897069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linear regression</a:t>
            </a:r>
            <a:r>
              <a:rPr lang="zh-TW" altLang="en-US" dirty="0" smtClean="0"/>
              <a:t>演算法</a:t>
            </a:r>
            <a:r>
              <a:rPr lang="en-US" altLang="zh-TW" dirty="0" smtClean="0"/>
              <a:t>1</a:t>
            </a:r>
            <a:endParaRPr lang="zh-TW" altLang="en-US" dirty="0"/>
          </a:p>
        </p:txBody>
      </p:sp>
      <p:sp>
        <p:nvSpPr>
          <p:cNvPr id="3" name="內容版面配置區 2"/>
          <p:cNvSpPr>
            <a:spLocks noGrp="1"/>
          </p:cNvSpPr>
          <p:nvPr>
            <p:ph idx="1"/>
          </p:nvPr>
        </p:nvSpPr>
        <p:spPr/>
        <p:txBody>
          <a:bodyPr>
            <a:normAutofit/>
          </a:bodyPr>
          <a:lstStyle/>
          <a:p>
            <a:r>
              <a:rPr lang="zh-TW" altLang="en-US" sz="1500" dirty="0"/>
              <a:t>線性方程式解（</a:t>
            </a:r>
            <a:r>
              <a:rPr lang="en-US" altLang="zh-TW" sz="1500" dirty="0"/>
              <a:t>Normal Equation</a:t>
            </a:r>
            <a:r>
              <a:rPr lang="zh-TW" altLang="en-US" sz="1500" dirty="0"/>
              <a:t>）</a:t>
            </a:r>
          </a:p>
          <a:p>
            <a:r>
              <a:rPr lang="en-US" altLang="zh-TW" sz="1500" dirty="0"/>
              <a:t>Step1</a:t>
            </a:r>
            <a:r>
              <a:rPr lang="zh-TW" altLang="en-US" sz="1500" dirty="0"/>
              <a:t>：定義誤差函數的方程式。</a:t>
            </a:r>
          </a:p>
          <a:p>
            <a:r>
              <a:rPr lang="en-US" altLang="zh-TW" sz="1500" dirty="0"/>
              <a:t>Step2</a:t>
            </a:r>
            <a:r>
              <a:rPr lang="zh-TW" altLang="en-US" sz="1500" dirty="0"/>
              <a:t>：對誤差</a:t>
            </a:r>
            <a:r>
              <a:rPr lang="zh-TW" altLang="en-US" sz="1500" dirty="0" smtClean="0"/>
              <a:t>函數</a:t>
            </a:r>
            <a:r>
              <a:rPr lang="en-US" altLang="zh-TW" sz="1500" dirty="0" smtClean="0"/>
              <a:t>(</a:t>
            </a:r>
            <a:r>
              <a:rPr lang="zh-TW" altLang="en-US" sz="1500" dirty="0" smtClean="0"/>
              <a:t>損失函數</a:t>
            </a:r>
            <a:r>
              <a:rPr lang="en-US" altLang="zh-TW" sz="1500" dirty="0" smtClean="0"/>
              <a:t>)</a:t>
            </a:r>
            <a:r>
              <a:rPr lang="zh-TW" altLang="en-US" sz="1500" dirty="0" smtClean="0"/>
              <a:t>微分</a:t>
            </a:r>
            <a:r>
              <a:rPr lang="zh-TW" altLang="en-US" sz="1500" dirty="0"/>
              <a:t>求為零時的解。（因為我們知道方程式微分等於零時有最大最小值）</a:t>
            </a:r>
          </a:p>
          <a:p>
            <a:r>
              <a:rPr lang="en-US" altLang="zh-TW" sz="1500" dirty="0"/>
              <a:t>Step3</a:t>
            </a:r>
            <a:r>
              <a:rPr lang="zh-TW" altLang="en-US" sz="1500" dirty="0"/>
              <a:t>：</a:t>
            </a:r>
            <a:r>
              <a:rPr lang="en-US" altLang="zh-TW" sz="1500" dirty="0"/>
              <a:t>Done</a:t>
            </a:r>
            <a:r>
              <a:rPr lang="en-US" altLang="zh-TW" sz="1500" dirty="0" smtClean="0"/>
              <a:t>!</a:t>
            </a:r>
          </a:p>
          <a:p>
            <a:r>
              <a:rPr lang="zh-TW" altLang="en-US" sz="1500" u="sng" dirty="0">
                <a:solidFill>
                  <a:srgbClr val="FF0000"/>
                </a:solidFill>
              </a:rPr>
              <a:t>可直接求</a:t>
            </a:r>
            <a:r>
              <a:rPr lang="en-US" altLang="zh-TW" sz="1500" u="sng" dirty="0">
                <a:solidFill>
                  <a:srgbClr val="FF0000"/>
                </a:solidFill>
              </a:rPr>
              <a:t>cost function</a:t>
            </a:r>
            <a:r>
              <a:rPr lang="zh-TW" altLang="en-US" sz="1500" u="sng" dirty="0">
                <a:solidFill>
                  <a:srgbClr val="FF0000"/>
                </a:solidFill>
              </a:rPr>
              <a:t>的最小值，但較不適用於樣本非常多的</a:t>
            </a:r>
            <a:r>
              <a:rPr lang="zh-TW" altLang="en-US" sz="1500" u="sng" dirty="0" smtClean="0">
                <a:solidFill>
                  <a:srgbClr val="FF0000"/>
                </a:solidFill>
              </a:rPr>
              <a:t>情況</a:t>
            </a:r>
            <a:r>
              <a:rPr lang="zh-TW" altLang="en-US" sz="1500" dirty="0"/>
              <a:t>，</a:t>
            </a:r>
            <a:r>
              <a:rPr lang="zh-TW" altLang="en-US" sz="1500" dirty="0" smtClean="0"/>
              <a:t>當</a:t>
            </a:r>
            <a:r>
              <a:rPr lang="zh-TW" altLang="en-US" sz="1500" dirty="0"/>
              <a:t>特徵過於複雜，求解速度慢</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653" y="3357513"/>
            <a:ext cx="7050147" cy="3137147"/>
          </a:xfrm>
          <a:prstGeom prst="rect">
            <a:avLst/>
          </a:prstGeom>
        </p:spPr>
      </p:pic>
      <p:sp>
        <p:nvSpPr>
          <p:cNvPr id="6" name="文字方塊 5"/>
          <p:cNvSpPr txBox="1"/>
          <p:nvPr/>
        </p:nvSpPr>
        <p:spPr>
          <a:xfrm>
            <a:off x="1685677" y="3912697"/>
            <a:ext cx="1882461" cy="369332"/>
          </a:xfrm>
          <a:prstGeom prst="rect">
            <a:avLst/>
          </a:prstGeom>
          <a:noFill/>
        </p:spPr>
        <p:txBody>
          <a:bodyPr wrap="square" rtlCol="0">
            <a:spAutoFit/>
          </a:bodyPr>
          <a:lstStyle/>
          <a:p>
            <a:r>
              <a:rPr lang="en-US" altLang="zh-TW" dirty="0" smtClean="0">
                <a:hlinkClick r:id="rId3" action="ppaction://hlinksldjump"/>
              </a:rPr>
              <a:t>Why is W^T Xn</a:t>
            </a:r>
            <a:endParaRPr lang="zh-TW" altLang="en-US" dirty="0"/>
          </a:p>
        </p:txBody>
      </p:sp>
    </p:spTree>
    <p:extLst>
      <p:ext uri="{BB962C8B-B14F-4D97-AF65-F5344CB8AC3E}">
        <p14:creationId xmlns:p14="http://schemas.microsoft.com/office/powerpoint/2010/main" val="478620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linear regression</a:t>
            </a:r>
            <a:r>
              <a:rPr lang="zh-TW" altLang="en-US" dirty="0"/>
              <a:t>演算法</a:t>
            </a:r>
            <a:r>
              <a:rPr lang="en-US" altLang="zh-TW" dirty="0"/>
              <a:t>1</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109493"/>
            <a:ext cx="4617714" cy="3485159"/>
          </a:xfrm>
          <a:prstGeom prst="rect">
            <a:avLst/>
          </a:prstGeom>
        </p:spPr>
      </p:pic>
      <p:sp>
        <p:nvSpPr>
          <p:cNvPr id="6" name="向右箭號 5"/>
          <p:cNvSpPr/>
          <p:nvPr/>
        </p:nvSpPr>
        <p:spPr>
          <a:xfrm>
            <a:off x="5852160" y="2568271"/>
            <a:ext cx="508883" cy="52609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文字方塊 6"/>
          <p:cNvSpPr txBox="1"/>
          <p:nvPr/>
        </p:nvSpPr>
        <p:spPr>
          <a:xfrm>
            <a:off x="6730385" y="872367"/>
            <a:ext cx="2588544" cy="646331"/>
          </a:xfrm>
          <a:prstGeom prst="rect">
            <a:avLst/>
          </a:prstGeom>
          <a:noFill/>
        </p:spPr>
        <p:txBody>
          <a:bodyPr wrap="square" rtlCol="0">
            <a:spAutoFit/>
          </a:bodyPr>
          <a:lstStyle/>
          <a:p>
            <a:r>
              <a:rPr lang="zh-TW" altLang="en-US" dirty="0" smtClean="0"/>
              <a:t>在最低點 取梯度會</a:t>
            </a:r>
            <a:r>
              <a:rPr lang="zh-TW" altLang="en-US" dirty="0"/>
              <a:t>是</a:t>
            </a:r>
            <a:r>
              <a:rPr lang="en-US" altLang="zh-TW" dirty="0" smtClean="0"/>
              <a:t>0 </a:t>
            </a:r>
            <a:r>
              <a:rPr lang="zh-TW" altLang="en-US" dirty="0" smtClean="0"/>
              <a:t>因此其取偏微分</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384" y="1579301"/>
            <a:ext cx="5461615" cy="3360994"/>
          </a:xfrm>
          <a:prstGeom prst="rect">
            <a:avLst/>
          </a:prstGeom>
        </p:spPr>
      </p:pic>
    </p:spTree>
    <p:extLst>
      <p:ext uri="{BB962C8B-B14F-4D97-AF65-F5344CB8AC3E}">
        <p14:creationId xmlns:p14="http://schemas.microsoft.com/office/powerpoint/2010/main" val="1864846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linear regression</a:t>
            </a:r>
            <a:r>
              <a:rPr lang="zh-TW" altLang="en-US" dirty="0"/>
              <a:t>演算法</a:t>
            </a:r>
            <a:r>
              <a:rPr lang="en-US" altLang="zh-TW" dirty="0"/>
              <a:t>1</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16" y="1399286"/>
            <a:ext cx="5123764" cy="3323789"/>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727" y="1097279"/>
            <a:ext cx="5533273" cy="3744793"/>
          </a:xfrm>
          <a:prstGeom prst="rect">
            <a:avLst/>
          </a:prstGeom>
        </p:spPr>
      </p:pic>
      <p:sp>
        <p:nvSpPr>
          <p:cNvPr id="6" name="向右箭號 5"/>
          <p:cNvSpPr/>
          <p:nvPr/>
        </p:nvSpPr>
        <p:spPr>
          <a:xfrm>
            <a:off x="5557962" y="2441050"/>
            <a:ext cx="612250" cy="528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7991061" y="365126"/>
            <a:ext cx="4134678" cy="923330"/>
          </a:xfrm>
          <a:prstGeom prst="rect">
            <a:avLst/>
          </a:prstGeom>
          <a:noFill/>
        </p:spPr>
        <p:txBody>
          <a:bodyPr wrap="square" rtlCol="0">
            <a:spAutoFit/>
          </a:bodyPr>
          <a:lstStyle/>
          <a:p>
            <a:r>
              <a:rPr lang="zh-TW" altLang="en-US" dirty="0" smtClean="0"/>
              <a:t>此式為</a:t>
            </a:r>
            <a:r>
              <a:rPr lang="en-US" altLang="zh-TW" dirty="0" smtClean="0"/>
              <a:t>0</a:t>
            </a:r>
            <a:r>
              <a:rPr lang="zh-TW" altLang="en-US" dirty="0" smtClean="0"/>
              <a:t>時即為所求</a:t>
            </a:r>
            <a:r>
              <a:rPr lang="en-US" altLang="zh-TW" dirty="0" smtClean="0"/>
              <a:t>,</a:t>
            </a:r>
            <a:r>
              <a:rPr lang="zh-TW" altLang="en-US" dirty="0" smtClean="0"/>
              <a:t>移項後取得</a:t>
            </a:r>
            <a:r>
              <a:rPr lang="en-US" altLang="zh-TW" dirty="0" smtClean="0"/>
              <a:t>w</a:t>
            </a:r>
          </a:p>
          <a:p>
            <a:r>
              <a:rPr lang="en-US" altLang="zh-TW" dirty="0" smtClean="0"/>
              <a:t>w</a:t>
            </a:r>
            <a:r>
              <a:rPr lang="zh-TW" altLang="en-US" dirty="0" smtClean="0"/>
              <a:t>即為 係數 有了係數 就才可畫出線</a:t>
            </a:r>
            <a:endParaRPr lang="en-US" altLang="zh-TW" dirty="0" smtClean="0"/>
          </a:p>
          <a:p>
            <a:endParaRPr lang="zh-TW" altLang="en-US" dirty="0"/>
          </a:p>
        </p:txBody>
      </p:sp>
      <p:sp>
        <p:nvSpPr>
          <p:cNvPr id="9" name="文字方塊 8"/>
          <p:cNvSpPr txBox="1"/>
          <p:nvPr/>
        </p:nvSpPr>
        <p:spPr>
          <a:xfrm>
            <a:off x="7100515" y="5463395"/>
            <a:ext cx="1781092" cy="369332"/>
          </a:xfrm>
          <a:prstGeom prst="rect">
            <a:avLst/>
          </a:prstGeom>
          <a:noFill/>
        </p:spPr>
        <p:txBody>
          <a:bodyPr wrap="square" rtlCol="0">
            <a:spAutoFit/>
          </a:bodyPr>
          <a:lstStyle/>
          <a:p>
            <a:r>
              <a:rPr lang="zh-TW" altLang="en-US" dirty="0" smtClean="0">
                <a:hlinkClick r:id="rId4" action="ppaction://hlinksldjump"/>
              </a:rPr>
              <a:t>為何</a:t>
            </a:r>
            <a:r>
              <a:rPr lang="en-US" altLang="zh-TW" dirty="0" smtClean="0">
                <a:hlinkClick r:id="rId4" action="ppaction://hlinksldjump"/>
              </a:rPr>
              <a:t>w</a:t>
            </a:r>
            <a:r>
              <a:rPr lang="zh-TW" altLang="en-US" dirty="0" smtClean="0">
                <a:hlinkClick r:id="rId4" action="ppaction://hlinksldjump"/>
              </a:rPr>
              <a:t>為係數</a:t>
            </a:r>
            <a:endParaRPr lang="zh-TW" altLang="en-US" dirty="0"/>
          </a:p>
        </p:txBody>
      </p:sp>
    </p:spTree>
    <p:extLst>
      <p:ext uri="{BB962C8B-B14F-4D97-AF65-F5344CB8AC3E}">
        <p14:creationId xmlns:p14="http://schemas.microsoft.com/office/powerpoint/2010/main" val="157919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linear regression</a:t>
            </a:r>
            <a:r>
              <a:rPr lang="zh-TW" altLang="en-US" dirty="0" smtClean="0"/>
              <a:t>演算法</a:t>
            </a:r>
            <a:r>
              <a:rPr lang="en-US" altLang="zh-TW" dirty="0" smtClean="0"/>
              <a:t>2</a:t>
            </a:r>
            <a:endParaRPr lang="zh-TW" altLang="en-US" dirty="0"/>
          </a:p>
        </p:txBody>
      </p:sp>
      <p:sp>
        <p:nvSpPr>
          <p:cNvPr id="3" name="內容版面配置區 2"/>
          <p:cNvSpPr>
            <a:spLocks noGrp="1"/>
          </p:cNvSpPr>
          <p:nvPr>
            <p:ph idx="1"/>
          </p:nvPr>
        </p:nvSpPr>
        <p:spPr/>
        <p:txBody>
          <a:bodyPr>
            <a:normAutofit/>
          </a:bodyPr>
          <a:lstStyle/>
          <a:p>
            <a:r>
              <a:rPr lang="zh-TW" altLang="en-US" sz="1500" dirty="0"/>
              <a:t>梯度下降法（</a:t>
            </a:r>
            <a:r>
              <a:rPr lang="en-US" altLang="zh-TW" sz="1500" dirty="0"/>
              <a:t>Gradient Descent</a:t>
            </a:r>
            <a:r>
              <a:rPr lang="zh-TW" altLang="en-US" sz="1500" dirty="0" smtClean="0"/>
              <a:t>）</a:t>
            </a:r>
            <a:r>
              <a:rPr lang="en-US" altLang="zh-TW" sz="1500" dirty="0" smtClean="0"/>
              <a:t>			</a:t>
            </a:r>
          </a:p>
          <a:p>
            <a:r>
              <a:rPr lang="en-US" altLang="zh-TW" sz="1500" dirty="0" smtClean="0"/>
              <a:t>Step1</a:t>
            </a:r>
            <a:r>
              <a:rPr lang="zh-TW" altLang="en-US" sz="1500" dirty="0"/>
              <a:t>：隨機初始化權重</a:t>
            </a:r>
          </a:p>
          <a:p>
            <a:r>
              <a:rPr lang="en-US" altLang="zh-TW" sz="1500" dirty="0"/>
              <a:t>Step2</a:t>
            </a:r>
            <a:r>
              <a:rPr lang="zh-TW" altLang="en-US" sz="1500" dirty="0"/>
              <a:t>：沿著梯度相反的方向下降</a:t>
            </a:r>
          </a:p>
          <a:p>
            <a:r>
              <a:rPr lang="en-US" altLang="zh-TW" sz="1500" dirty="0"/>
              <a:t>Step3</a:t>
            </a:r>
            <a:r>
              <a:rPr lang="zh-TW" altLang="en-US" sz="1500" dirty="0"/>
              <a:t>：重複 </a:t>
            </a:r>
            <a:r>
              <a:rPr lang="en-US" altLang="zh-TW" sz="1500" dirty="0"/>
              <a:t>Step2 </a:t>
            </a:r>
            <a:r>
              <a:rPr lang="zh-TW" altLang="en-US" sz="1500" dirty="0"/>
              <a:t>直到誤差函數夠小</a:t>
            </a:r>
          </a:p>
          <a:p>
            <a:r>
              <a:rPr lang="en-US" altLang="zh-TW" sz="1500" dirty="0"/>
              <a:t>Step4</a:t>
            </a:r>
            <a:r>
              <a:rPr lang="zh-TW" altLang="en-US" sz="1500" dirty="0"/>
              <a:t>：</a:t>
            </a:r>
            <a:r>
              <a:rPr lang="en-US" altLang="zh-TW" sz="1500" dirty="0" smtClean="0"/>
              <a:t>Done!</a:t>
            </a:r>
          </a:p>
          <a:p>
            <a:r>
              <a:rPr lang="zh-TW" altLang="en-US" sz="1500" u="sng" dirty="0"/>
              <a:t>梯度相反方向代表著往最低點前進</a:t>
            </a:r>
            <a:r>
              <a:rPr lang="zh-TW" altLang="en-US" sz="1500" dirty="0"/>
              <a:t>，概念可以想成是爬山，慢慢往下爬。這邊值得討論的是</a:t>
            </a:r>
            <a:r>
              <a:rPr lang="zh-TW" altLang="en-US" sz="1500" u="sng" dirty="0"/>
              <a:t>梯度相反的方向下降的幅度，稱為學習率，通常不會設太大</a:t>
            </a:r>
            <a:r>
              <a:rPr lang="zh-TW" altLang="en-US" sz="1500" dirty="0"/>
              <a:t>。最終的解，有可能找不到一個最佳解，就可能會造成震盪</a:t>
            </a:r>
            <a:r>
              <a:rPr lang="zh-TW" altLang="en-US" sz="1500" dirty="0" smtClean="0"/>
              <a:t>。</a:t>
            </a:r>
            <a:endParaRPr lang="en-US" altLang="zh-TW" sz="1500" dirty="0" smtClean="0"/>
          </a:p>
          <a:p>
            <a:r>
              <a:rPr lang="zh-TW" altLang="en-US" sz="1500" dirty="0" smtClean="0">
                <a:hlinkClick r:id="rId2" action="ppaction://hlinksldjump"/>
              </a:rPr>
              <a:t>梯</a:t>
            </a:r>
            <a:r>
              <a:rPr lang="zh-TW" altLang="en-US" sz="1500" dirty="0">
                <a:hlinkClick r:id="rId2" action="ppaction://hlinksldjump"/>
              </a:rPr>
              <a:t>度下降法種類</a:t>
            </a:r>
            <a:endParaRPr lang="zh-TW" altLang="en-US" sz="1500" dirty="0"/>
          </a:p>
          <a:p>
            <a:r>
              <a:rPr lang="zh-TW" altLang="en-US" sz="1500" dirty="0"/>
              <a:t>沿著這個函數下降的方向找，最後能找到山谷的最低點，每次跨出一步都會更新</a:t>
            </a:r>
            <a:r>
              <a:rPr lang="en-US" altLang="zh-TW" sz="1500" dirty="0"/>
              <a:t>w</a:t>
            </a:r>
            <a:r>
              <a:rPr lang="zh-TW" altLang="en-US" sz="1500" dirty="0" smtClean="0"/>
              <a:t>值</a:t>
            </a:r>
            <a:endParaRPr lang="zh-TW" altLang="en-US" sz="1500" dirty="0"/>
          </a:p>
          <a:p>
            <a:r>
              <a:rPr lang="zh-TW" altLang="en-US" sz="1500" u="sng" dirty="0"/>
              <a:t>通常</a:t>
            </a:r>
            <a:r>
              <a:rPr lang="zh-TW" altLang="en-US" sz="1500" u="sng" dirty="0">
                <a:solidFill>
                  <a:srgbClr val="FF0000"/>
                </a:solidFill>
              </a:rPr>
              <a:t>使用在面對訓練數據規模十分龐大</a:t>
            </a:r>
            <a:r>
              <a:rPr lang="zh-TW" altLang="en-US" sz="1500" u="sng" dirty="0"/>
              <a:t>的任務</a:t>
            </a:r>
          </a:p>
        </p:txBody>
      </p:sp>
      <p:pic>
        <p:nvPicPr>
          <p:cNvPr id="4" name="圖片 3"/>
          <p:cNvPicPr>
            <a:picLocks noChangeAspect="1"/>
          </p:cNvPicPr>
          <p:nvPr/>
        </p:nvPicPr>
        <p:blipFill>
          <a:blip r:embed="rId3"/>
          <a:stretch>
            <a:fillRect/>
          </a:stretch>
        </p:blipFill>
        <p:spPr>
          <a:xfrm>
            <a:off x="7151479" y="191562"/>
            <a:ext cx="4778128" cy="2973057"/>
          </a:xfrm>
          <a:prstGeom prst="rect">
            <a:avLst/>
          </a:prstGeom>
        </p:spPr>
      </p:pic>
    </p:spTree>
    <p:extLst>
      <p:ext uri="{BB962C8B-B14F-4D97-AF65-F5344CB8AC3E}">
        <p14:creationId xmlns:p14="http://schemas.microsoft.com/office/powerpoint/2010/main" val="188507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sklearn</a:t>
            </a:r>
            <a:r>
              <a:rPr lang="zh-TW" altLang="en-US" dirty="0"/>
              <a:t>中</a:t>
            </a:r>
            <a:r>
              <a:rPr lang="en-US" altLang="zh-TW" dirty="0" smtClean="0"/>
              <a:t>LinearRegression</a:t>
            </a:r>
            <a:r>
              <a:rPr lang="zh-TW" altLang="en-US" dirty="0" smtClean="0"/>
              <a:t>是哪一種</a:t>
            </a:r>
            <a:r>
              <a:rPr lang="en-US" altLang="zh-TW" dirty="0" smtClean="0"/>
              <a: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sz="1500" dirty="0"/>
              <a:t>我們知道，線性回歸方程的參數，可以用梯度下降法求解，或者用正規方程求解</a:t>
            </a:r>
            <a:r>
              <a:rPr lang="zh-TW" altLang="en-US" sz="1500" dirty="0" smtClean="0"/>
              <a:t>。那</a:t>
            </a:r>
            <a:r>
              <a:rPr lang="en-US" altLang="zh-TW" sz="1500" dirty="0" smtClean="0"/>
              <a:t>sklearn.linear_model.LinearRegression</a:t>
            </a:r>
            <a:r>
              <a:rPr lang="zh-TW" altLang="en-US" sz="1500" dirty="0"/>
              <a:t>中，是不是可以指定求解方式呢？</a:t>
            </a:r>
            <a:r>
              <a:rPr lang="zh-TW" altLang="en-US" sz="1500" dirty="0" smtClean="0"/>
              <a:t>能不能</a:t>
            </a:r>
            <a:r>
              <a:rPr lang="zh-TW" altLang="en-US" sz="1500" dirty="0"/>
              <a:t>從中獲取梯度相關信息呢</a:t>
            </a:r>
            <a:r>
              <a:rPr lang="zh-TW" altLang="en-US" sz="1500" dirty="0" smtClean="0"/>
              <a:t>？</a:t>
            </a:r>
            <a:endParaRPr lang="en-US" altLang="zh-TW" sz="1500" dirty="0" smtClean="0"/>
          </a:p>
          <a:p>
            <a:r>
              <a:rPr lang="zh-TW" altLang="en-US" sz="1500" dirty="0"/>
              <a:t>參考</a:t>
            </a:r>
            <a:r>
              <a:rPr lang="en-US" altLang="zh-TW" sz="1500" dirty="0"/>
              <a:t>LinearRegression</a:t>
            </a:r>
            <a:r>
              <a:rPr lang="zh-TW" altLang="en-US" sz="1500" dirty="0"/>
              <a:t>文檔，發現並不能指定用梯度下降法求解，或者用正規方程求解該線性回歸，更不能獲取該線性回歸梯度相關的信息</a:t>
            </a:r>
            <a:r>
              <a:rPr lang="zh-TW" altLang="en-US" sz="1500" dirty="0" smtClean="0"/>
              <a:t>。</a:t>
            </a:r>
            <a:endParaRPr lang="en-US" altLang="zh-TW" sz="1500" dirty="0" smtClean="0"/>
          </a:p>
          <a:p>
            <a:r>
              <a:rPr lang="zh-TW" altLang="en-US" sz="1500" dirty="0"/>
              <a:t>其中，線性回歸方程的參數獲取，主要靠這兩個方法：</a:t>
            </a:r>
            <a:r>
              <a:rPr lang="en-US" altLang="zh-TW" sz="1500" dirty="0"/>
              <a:t>sparse_lsqr()</a:t>
            </a:r>
            <a:r>
              <a:rPr lang="zh-TW" altLang="en-US" sz="1500" dirty="0"/>
              <a:t>或</a:t>
            </a:r>
            <a:r>
              <a:rPr lang="en-US" altLang="zh-TW" sz="1500" dirty="0"/>
              <a:t>linalg.lstsq()</a:t>
            </a:r>
            <a:r>
              <a:rPr lang="zh-TW" altLang="en-US" sz="1500" dirty="0"/>
              <a:t>。若訓練集</a:t>
            </a:r>
            <a:r>
              <a:rPr lang="en-US" altLang="zh-TW" sz="1500" dirty="0"/>
              <a:t>X</a:t>
            </a:r>
            <a:r>
              <a:rPr lang="zh-TW" altLang="en-US" sz="1500" dirty="0"/>
              <a:t>是稀疏矩陣，則用</a:t>
            </a:r>
            <a:r>
              <a:rPr lang="en-US" altLang="zh-TW" sz="1500" dirty="0"/>
              <a:t>sparse_lsqr()</a:t>
            </a:r>
            <a:r>
              <a:rPr lang="zh-TW" altLang="en-US" sz="1500" dirty="0"/>
              <a:t>，否則用</a:t>
            </a:r>
            <a:r>
              <a:rPr lang="en-US" altLang="zh-TW" sz="1500" dirty="0"/>
              <a:t>linalg.lstsq()</a:t>
            </a:r>
            <a:r>
              <a:rPr lang="zh-TW" altLang="en-US" sz="1500" dirty="0" smtClean="0"/>
              <a:t>。</a:t>
            </a:r>
            <a:endParaRPr lang="en-US" altLang="zh-TW" sz="1500" dirty="0" smtClean="0"/>
          </a:p>
          <a:p>
            <a:r>
              <a:rPr lang="zh-TW" altLang="en-US" sz="1500" dirty="0"/>
              <a:t>這裡是用</a:t>
            </a:r>
            <a:r>
              <a:rPr lang="en-US" altLang="zh-TW" sz="1500" dirty="0"/>
              <a:t>scipy.linalg.lstsq()</a:t>
            </a:r>
            <a:r>
              <a:rPr lang="zh-TW" altLang="en-US" sz="1500" dirty="0"/>
              <a:t>方法來計算線性回歸方程參數的，</a:t>
            </a:r>
            <a:r>
              <a:rPr lang="en-US" altLang="zh-TW" sz="1500" u="sng" dirty="0"/>
              <a:t>sklearn.linear_model.LinearRegression</a:t>
            </a:r>
            <a:r>
              <a:rPr lang="zh-TW" altLang="en-US" sz="1500" u="sng" dirty="0"/>
              <a:t>是用普通的最小二乘（</a:t>
            </a:r>
            <a:r>
              <a:rPr lang="en-US" altLang="zh-TW" sz="1500" u="sng" dirty="0"/>
              <a:t>OLS</a:t>
            </a:r>
            <a:r>
              <a:rPr lang="zh-TW" altLang="en-US" sz="1500" u="sng" dirty="0" smtClean="0"/>
              <a:t>）</a:t>
            </a:r>
            <a:r>
              <a:rPr lang="en-US" altLang="zh-TW" sz="1500" u="sng" dirty="0" smtClean="0"/>
              <a:t>(</a:t>
            </a:r>
            <a:r>
              <a:rPr lang="zh-TW" altLang="en-US" sz="1500" u="sng" dirty="0" smtClean="0"/>
              <a:t>最小平方法</a:t>
            </a:r>
            <a:r>
              <a:rPr lang="en-US" altLang="zh-TW" sz="1500" u="sng" dirty="0" smtClean="0"/>
              <a:t>)</a:t>
            </a:r>
            <a:r>
              <a:rPr lang="zh-TW" altLang="en-US" sz="1500" u="sng" dirty="0" smtClean="0"/>
              <a:t>法</a:t>
            </a:r>
            <a:r>
              <a:rPr lang="zh-TW" altLang="en-US" sz="1500" u="sng" dirty="0"/>
              <a:t>求解線性回歸方程參數的</a:t>
            </a:r>
            <a:r>
              <a:rPr lang="zh-TW" altLang="en-US" sz="1500" dirty="0" smtClean="0"/>
              <a:t>。</a:t>
            </a:r>
            <a:endParaRPr lang="en-US" altLang="zh-TW" sz="1500" dirty="0" smtClean="0"/>
          </a:p>
          <a:p>
            <a:r>
              <a:rPr lang="en-US" altLang="zh-TW" sz="1500" u="sng" dirty="0"/>
              <a:t>sklearn.linear_model.LinearRegression</a:t>
            </a:r>
            <a:r>
              <a:rPr lang="zh-TW" altLang="en-US" sz="1500" u="sng" dirty="0"/>
              <a:t>求解線性回歸方程參數時，首先</a:t>
            </a:r>
            <a:r>
              <a:rPr lang="zh-TW" altLang="en-US" sz="1500" u="sng" dirty="0">
                <a:solidFill>
                  <a:srgbClr val="FF0000"/>
                </a:solidFill>
              </a:rPr>
              <a:t>判斷訓練集</a:t>
            </a:r>
            <a:r>
              <a:rPr lang="en-US" altLang="zh-TW" sz="1500" u="sng" dirty="0">
                <a:solidFill>
                  <a:srgbClr val="FF0000"/>
                </a:solidFill>
              </a:rPr>
              <a:t>X</a:t>
            </a:r>
            <a:r>
              <a:rPr lang="zh-TW" altLang="en-US" sz="1500" u="sng" dirty="0">
                <a:solidFill>
                  <a:srgbClr val="FF0000"/>
                </a:solidFill>
              </a:rPr>
              <a:t>是不是稀疏矩陣</a:t>
            </a:r>
            <a:r>
              <a:rPr lang="zh-TW" altLang="en-US" sz="1500" u="sng" dirty="0"/>
              <a:t>，如</a:t>
            </a:r>
            <a:r>
              <a:rPr lang="zh-TW" altLang="en-US" sz="1500" u="sng" dirty="0">
                <a:solidFill>
                  <a:srgbClr val="FF0000"/>
                </a:solidFill>
              </a:rPr>
              <a:t>是</a:t>
            </a:r>
            <a:r>
              <a:rPr lang="zh-TW" altLang="en-US" sz="1500" u="sng" dirty="0"/>
              <a:t>，就</a:t>
            </a:r>
            <a:r>
              <a:rPr lang="zh-TW" altLang="en-US" sz="1500" u="sng" dirty="0">
                <a:solidFill>
                  <a:srgbClr val="FF0000"/>
                </a:solidFill>
              </a:rPr>
              <a:t>用</a:t>
            </a:r>
            <a:r>
              <a:rPr lang="en-US" altLang="zh-TW" sz="1500" u="sng" dirty="0">
                <a:solidFill>
                  <a:srgbClr val="FF0000"/>
                </a:solidFill>
              </a:rPr>
              <a:t>Golub &amp; Kahan</a:t>
            </a:r>
            <a:r>
              <a:rPr lang="zh-TW" altLang="en-US" sz="1500" u="sng" dirty="0">
                <a:solidFill>
                  <a:srgbClr val="FF0000"/>
                </a:solidFill>
              </a:rPr>
              <a:t>雙對角線化</a:t>
            </a:r>
            <a:r>
              <a:rPr lang="zh-TW" altLang="en-US" sz="1500" u="sng" dirty="0"/>
              <a:t>過程方法來求解；</a:t>
            </a:r>
            <a:r>
              <a:rPr lang="zh-TW" altLang="en-US" sz="1500" u="sng" dirty="0">
                <a:solidFill>
                  <a:srgbClr val="FF0000"/>
                </a:solidFill>
              </a:rPr>
              <a:t>否則</a:t>
            </a:r>
            <a:r>
              <a:rPr lang="zh-TW" altLang="en-US" sz="1500" u="sng" dirty="0"/>
              <a:t>就調用</a:t>
            </a:r>
            <a:r>
              <a:rPr lang="en-US" altLang="zh-TW" sz="1500" u="sng" dirty="0"/>
              <a:t>C</a:t>
            </a:r>
            <a:r>
              <a:rPr lang="zh-TW" altLang="en-US" sz="1500" u="sng" dirty="0"/>
              <a:t>庫</a:t>
            </a:r>
            <a:r>
              <a:rPr lang="en-US" altLang="zh-TW" sz="1500" u="sng" dirty="0"/>
              <a:t>LAPACK</a:t>
            </a:r>
            <a:r>
              <a:rPr lang="zh-TW" altLang="en-US" sz="1500" u="sng" dirty="0"/>
              <a:t>中的用基於分治法的</a:t>
            </a:r>
            <a:r>
              <a:rPr lang="zh-TW" altLang="en-US" sz="1500" u="sng" dirty="0">
                <a:solidFill>
                  <a:srgbClr val="FF0000"/>
                </a:solidFill>
              </a:rPr>
              <a:t>奇異值分解</a:t>
            </a:r>
            <a:r>
              <a:rPr lang="zh-TW" altLang="en-US" sz="1500" u="sng" dirty="0"/>
              <a:t>來求解</a:t>
            </a:r>
            <a:r>
              <a:rPr lang="zh-TW" altLang="en-US" sz="1500" u="sng" dirty="0" smtClean="0"/>
              <a:t>。</a:t>
            </a:r>
            <a:endParaRPr lang="zh-TW" altLang="en-US" sz="1500" u="sng" dirty="0"/>
          </a:p>
          <a:p>
            <a:r>
              <a:rPr lang="zh-TW" altLang="en-US" sz="1500" u="sng" dirty="0"/>
              <a:t>這些解法都跟梯度下降沒有半毛錢的關係，可見常見的求解線性回歸方程參數理論與實際用代碼實現的數值解法還是有很大區別</a:t>
            </a:r>
            <a:r>
              <a:rPr lang="zh-TW" altLang="en-US" sz="1500" u="sng" dirty="0" smtClean="0"/>
              <a:t>。</a:t>
            </a:r>
            <a:endParaRPr lang="en-US" altLang="zh-TW" sz="1500" u="sng" dirty="0" smtClean="0"/>
          </a:p>
          <a:p>
            <a:r>
              <a:rPr lang="zh-TW" altLang="en-US" sz="1500" u="sng" dirty="0" smtClean="0">
                <a:hlinkClick r:id="rId2"/>
              </a:rPr>
              <a:t>奇異值分解（</a:t>
            </a:r>
            <a:r>
              <a:rPr lang="en-US" altLang="zh-TW" sz="1500" u="sng" dirty="0" smtClean="0">
                <a:hlinkClick r:id="rId2"/>
              </a:rPr>
              <a:t>Singular Value Decomposition</a:t>
            </a:r>
            <a:r>
              <a:rPr lang="zh-TW" altLang="en-US" sz="1500" u="sng" dirty="0" smtClean="0">
                <a:hlinkClick r:id="rId2"/>
              </a:rPr>
              <a:t>）</a:t>
            </a:r>
            <a:r>
              <a:rPr lang="zh-TW" altLang="en-US" sz="1500" u="sng" dirty="0"/>
              <a:t> </a:t>
            </a:r>
            <a:r>
              <a:rPr lang="zh-TW" altLang="en-US" sz="1500" u="sng" dirty="0" smtClean="0"/>
              <a:t>    </a:t>
            </a:r>
            <a:r>
              <a:rPr lang="zh-TW" altLang="en-US" sz="1500" u="sng" dirty="0" smtClean="0">
                <a:hlinkClick r:id="rId3"/>
              </a:rPr>
              <a:t>稀疏矩陣</a:t>
            </a:r>
            <a:endParaRPr lang="zh-TW" altLang="en-US" sz="1500" u="sng" dirty="0"/>
          </a:p>
        </p:txBody>
      </p:sp>
    </p:spTree>
    <p:extLst>
      <p:ext uri="{BB962C8B-B14F-4D97-AF65-F5344CB8AC3E}">
        <p14:creationId xmlns:p14="http://schemas.microsoft.com/office/powerpoint/2010/main" val="749756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3" id="{A6A53B4D-931E-4825-A9F1-1B8917FF3BCA}" vid="{8F6EAD80-127E-4ED4-899C-782F9EEBA4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藍底</Template>
  <TotalTime>369</TotalTime>
  <Words>1379</Words>
  <Application>Microsoft Office PowerPoint</Application>
  <PresentationFormat>寬螢幕</PresentationFormat>
  <Paragraphs>97</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微軟正黑體</vt:lpstr>
      <vt:lpstr>新細明體</vt:lpstr>
      <vt:lpstr>Arial</vt:lpstr>
      <vt:lpstr>Calibri</vt:lpstr>
      <vt:lpstr>Calibri Light</vt:lpstr>
      <vt:lpstr>Office 佈景主題</vt:lpstr>
      <vt:lpstr>機器學習-線性回歸分析(linear regression) </vt:lpstr>
      <vt:lpstr>linear regression Introduction</vt:lpstr>
      <vt:lpstr>linear regression想法</vt:lpstr>
      <vt:lpstr>linear regression演算法前提</vt:lpstr>
      <vt:lpstr>linear regression演算法1</vt:lpstr>
      <vt:lpstr>linear regression演算法1</vt:lpstr>
      <vt:lpstr>linear regression演算法1</vt:lpstr>
      <vt:lpstr>linear regression演算法2</vt:lpstr>
      <vt:lpstr>sklearn中LinearRegression是哪一種?</vt:lpstr>
      <vt:lpstr>邏輯回歸（Logistic Regression）</vt:lpstr>
      <vt:lpstr>參考資料</vt:lpstr>
      <vt:lpstr>損失函數參考資料</vt:lpstr>
      <vt:lpstr>補充:連續變數（continuous variable）</vt:lpstr>
      <vt:lpstr>補充:Why is W^T Xn</vt:lpstr>
      <vt:lpstr>補充:為何w為係數</vt:lpstr>
      <vt:lpstr>補充:為何w為係數</vt:lpstr>
      <vt:lpstr>補充:梯度下降法種類</vt:lpstr>
      <vt:lpstr>補充:損失函數種類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機器學習-線性回歸分析(linear regression)</dc:title>
  <dc:creator>博仁 鄭</dc:creator>
  <cp:lastModifiedBy>博仁 鄭</cp:lastModifiedBy>
  <cp:revision>18</cp:revision>
  <dcterms:created xsi:type="dcterms:W3CDTF">2020-04-13T06:03:05Z</dcterms:created>
  <dcterms:modified xsi:type="dcterms:W3CDTF">2020-04-15T03:00:41Z</dcterms:modified>
</cp:coreProperties>
</file>