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59" r:id="rId4"/>
    <p:sldId id="258" r:id="rId5"/>
    <p:sldId id="261" r:id="rId6"/>
    <p:sldId id="268" r:id="rId7"/>
    <p:sldId id="267" r:id="rId8"/>
    <p:sldId id="266" r:id="rId9"/>
    <p:sldId id="265" r:id="rId10"/>
    <p:sldId id="264" r:id="rId11"/>
    <p:sldId id="284" r:id="rId12"/>
    <p:sldId id="274" r:id="rId13"/>
    <p:sldId id="260" r:id="rId14"/>
    <p:sldId id="262" r:id="rId15"/>
    <p:sldId id="263"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0E849-28D7-4EF1-8949-2567DE6246F0}" type="datetimeFigureOut">
              <a:rPr lang="zh-TW" altLang="en-US" smtClean="0"/>
              <a:t>2020/3/27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425C6A-03B7-4124-A361-6E27C9EB3A94}" type="slidenum">
              <a:rPr lang="zh-TW" altLang="en-US" smtClean="0"/>
              <a:t>‹#›</a:t>
            </a:fld>
            <a:endParaRPr lang="zh-TW" altLang="en-US"/>
          </a:p>
        </p:txBody>
      </p:sp>
    </p:spTree>
    <p:extLst>
      <p:ext uri="{BB962C8B-B14F-4D97-AF65-F5344CB8AC3E}">
        <p14:creationId xmlns:p14="http://schemas.microsoft.com/office/powerpoint/2010/main" val="23134330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8969835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37543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97920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446638"/>
          </a:xfrm>
        </p:spPr>
        <p:txBody>
          <a:bodyPr/>
          <a:lstStyle>
            <a:lvl1pPr>
              <a:defRPr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838200" y="942392"/>
            <a:ext cx="10515600" cy="5234571"/>
          </a:xfrm>
        </p:spPr>
        <p:txBody>
          <a:bodyPr/>
          <a:lstStyle>
            <a:lvl1pPr>
              <a:lnSpc>
                <a:spcPct val="150000"/>
              </a:lnSpc>
              <a:defRPr>
                <a:latin typeface="微軟正黑體" panose="020B0604030504040204" pitchFamily="34" charset="-120"/>
                <a:ea typeface="微軟正黑體" panose="020B0604030504040204" pitchFamily="34" charset="-120"/>
              </a:defRPr>
            </a:lvl1pPr>
            <a:lvl2pPr>
              <a:lnSpc>
                <a:spcPct val="150000"/>
              </a:lnSpc>
              <a:defRPr>
                <a:latin typeface="微軟正黑體" panose="020B0604030504040204" pitchFamily="34" charset="-120"/>
                <a:ea typeface="微軟正黑體" panose="020B0604030504040204" pitchFamily="34" charset="-120"/>
              </a:defRPr>
            </a:lvl2pPr>
            <a:lvl3pPr>
              <a:lnSpc>
                <a:spcPct val="150000"/>
              </a:lnSpc>
              <a:defRPr>
                <a:latin typeface="微軟正黑體" panose="020B0604030504040204" pitchFamily="34" charset="-120"/>
                <a:ea typeface="微軟正黑體" panose="020B0604030504040204" pitchFamily="34" charset="-120"/>
              </a:defRPr>
            </a:lvl3pPr>
            <a:lvl4pPr>
              <a:lnSpc>
                <a:spcPct val="150000"/>
              </a:lnSpc>
              <a:defRPr>
                <a:latin typeface="微軟正黑體" panose="020B0604030504040204" pitchFamily="34" charset="-120"/>
                <a:ea typeface="微軟正黑體" panose="020B0604030504040204" pitchFamily="34" charset="-120"/>
              </a:defRPr>
            </a:lvl4pPr>
            <a:lvl5pPr>
              <a:lnSpc>
                <a:spcPct val="150000"/>
              </a:lnSpc>
              <a:defRPr>
                <a:latin typeface="微軟正黑體" panose="020B0604030504040204" pitchFamily="34" charset="-120"/>
                <a:ea typeface="微軟正黑體" panose="020B0604030504040204" pitchFamily="34"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709406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315681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9468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65025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95306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9196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54263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423721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450E1-684D-46C4-8FC4-B48CC2A46C3B}" type="datetimeFigureOut">
              <a:rPr lang="zh-TW" altLang="en-US" smtClean="0"/>
              <a:t>2020/3/27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04734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itread01.com/content/1521194172.html" TargetMode="External"/><Relationship Id="rId3" Type="http://schemas.openxmlformats.org/officeDocument/2006/relationships/hyperlink" Target="https://kknews.cc/news/q5a6xpr.html" TargetMode="External"/><Relationship Id="rId7" Type="http://schemas.openxmlformats.org/officeDocument/2006/relationships/hyperlink" Target="https://medium.com/@search.psop/python%E5%AD%B8%E7%BF%92%E7%AD%86%E8%A8%98-15-%E6%A9%9F%E5%99%A8%E5%AD%B8%E7%BF%92%E4%B9%8B%E6%B1%BA%E7%AD%96%E6%A8%B9-%E9%9A%A8%E6%A9%9F%E6%A3%AE%E6%9E%97%E5%AF%A6%E4%BD%9C%E7%AF%87-f05be795a5ce" TargetMode="External"/><Relationship Id="rId12" Type="http://schemas.openxmlformats.org/officeDocument/2006/relationships/hyperlink" Target="http://haruandaki.blogspot.com/2015/11/blog-post.html" TargetMode="External"/><Relationship Id="rId2" Type="http://schemas.openxmlformats.org/officeDocument/2006/relationships/hyperlink" Target="https://kknews.cc/news/e3x34n4.html" TargetMode="External"/><Relationship Id="rId1" Type="http://schemas.openxmlformats.org/officeDocument/2006/relationships/slideLayout" Target="../slideLayouts/slideLayout2.xml"/><Relationship Id="rId6" Type="http://schemas.openxmlformats.org/officeDocument/2006/relationships/hyperlink" Target="https://zhuanlan.zhihu.com/p/56940098" TargetMode="External"/><Relationship Id="rId11" Type="http://schemas.openxmlformats.org/officeDocument/2006/relationships/hyperlink" Target="https://zhuanlan.zhihu.com/p/59673364" TargetMode="External"/><Relationship Id="rId5" Type="http://schemas.openxmlformats.org/officeDocument/2006/relationships/hyperlink" Target="https://www.itread01.com/content/1549579879.html" TargetMode="External"/><Relationship Id="rId10" Type="http://schemas.openxmlformats.org/officeDocument/2006/relationships/hyperlink" Target="https://blog.csdn.net/zehui6202/article/details/79625639" TargetMode="External"/><Relationship Id="rId4" Type="http://schemas.openxmlformats.org/officeDocument/2006/relationships/hyperlink" Target="http://hn28082251.blogspot.com/2018/07/random-forest.html" TargetMode="External"/><Relationship Id="rId9" Type="http://schemas.openxmlformats.org/officeDocument/2006/relationships/hyperlink" Target="https://scikit-learn.org/stable/modules/generated/sklearn.ensemble.RandomForestClassifier.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andomforests.wordpress.com/2014/02/02/basics-of-k-fold-cross-validation-and-gridsearchcv-in-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6000">
              <a:schemeClr val="accent1">
                <a:lumMod val="45000"/>
                <a:lumOff val="55000"/>
              </a:schemeClr>
            </a:gs>
            <a:gs pos="74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t>Random Forest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09445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與決策樹最大不同</a:t>
            </a:r>
            <a:r>
              <a:rPr lang="en-US" altLang="zh-TW" dirty="0" smtClean="0"/>
              <a:t>!</a:t>
            </a:r>
            <a:r>
              <a:rPr lang="zh-TW" altLang="en-US" dirty="0" smtClean="0"/>
              <a:t>隨機</a:t>
            </a:r>
            <a:r>
              <a:rPr lang="zh-TW" altLang="en-US" dirty="0"/>
              <a:t>森林的生成</a:t>
            </a:r>
            <a:r>
              <a:rPr lang="en-US" altLang="zh-TW" dirty="0"/>
              <a:t>-</a:t>
            </a:r>
            <a:r>
              <a:rPr lang="zh-TW" altLang="en-US" dirty="0"/>
              <a:t>樹的投票</a:t>
            </a:r>
          </a:p>
        </p:txBody>
      </p:sp>
      <p:sp>
        <p:nvSpPr>
          <p:cNvPr id="3" name="內容版面配置區 2"/>
          <p:cNvSpPr>
            <a:spLocks noGrp="1"/>
          </p:cNvSpPr>
          <p:nvPr>
            <p:ph idx="1"/>
          </p:nvPr>
        </p:nvSpPr>
        <p:spPr/>
        <p:txBody>
          <a:bodyPr>
            <a:normAutofit/>
          </a:bodyPr>
          <a:lstStyle/>
          <a:p>
            <a:r>
              <a:rPr lang="zh-TW" altLang="en-US" sz="2000" dirty="0"/>
              <a:t>既然隨機森林有許多分類樹，對於輸入的一個樣本進行分類，就是根據每棵樹的分類結果，就好像是每個樹都有一票，你可以投</a:t>
            </a:r>
            <a:r>
              <a:rPr lang="en-US" altLang="zh-TW" sz="2000" dirty="0"/>
              <a:t>A</a:t>
            </a:r>
            <a:r>
              <a:rPr lang="zh-TW" altLang="en-US" sz="2000" dirty="0"/>
              <a:t>類，也可以投</a:t>
            </a:r>
            <a:r>
              <a:rPr lang="en-US" altLang="zh-TW" sz="2000" dirty="0"/>
              <a:t>B</a:t>
            </a:r>
            <a:r>
              <a:rPr lang="zh-TW" altLang="en-US" sz="2000" dirty="0"/>
              <a:t>類，投到哪一類的票數最多的就是隨機森林的分類結果，這裡面強調，每個樹都給出分類結果。另外，</a:t>
            </a:r>
            <a:r>
              <a:rPr lang="zh-TW" altLang="en-US" sz="2000" u="sng" dirty="0"/>
              <a:t>樹都是獨立存在的，</a:t>
            </a:r>
            <a:r>
              <a:rPr lang="en-US" altLang="zh-TW" sz="2000" u="sng" dirty="0"/>
              <a:t>99.9%</a:t>
            </a:r>
            <a:r>
              <a:rPr lang="zh-TW" altLang="en-US" sz="2000" u="sng" dirty="0"/>
              <a:t>不</a:t>
            </a:r>
            <a:r>
              <a:rPr lang="zh-TW" altLang="en-US" sz="2000" u="sng" dirty="0" smtClean="0"/>
              <a:t>相關</a:t>
            </a:r>
            <a:r>
              <a:rPr lang="en-US" altLang="zh-TW" sz="2000" u="sng" dirty="0" smtClean="0"/>
              <a:t>(</a:t>
            </a:r>
            <a:r>
              <a:rPr lang="zh-TW" altLang="en-US" sz="2000" u="sng" dirty="0" smtClean="0"/>
              <a:t>不相連</a:t>
            </a:r>
            <a:r>
              <a:rPr lang="en-US" altLang="zh-TW" sz="2000" u="sng" dirty="0" smtClean="0"/>
              <a:t>)</a:t>
            </a:r>
            <a:r>
              <a:rPr lang="zh-TW" altLang="en-US" sz="2000" u="sng" dirty="0" smtClean="0"/>
              <a:t>的</a:t>
            </a:r>
            <a:r>
              <a:rPr lang="zh-TW" altLang="en-US" sz="2000" u="sng" dirty="0"/>
              <a:t>樹做出的預測結果涵蓋所有的情況</a:t>
            </a:r>
            <a:r>
              <a:rPr lang="zh-TW" altLang="en-US" sz="2000" dirty="0"/>
              <a:t>，</a:t>
            </a:r>
            <a:r>
              <a:rPr lang="zh-TW" altLang="en-US" sz="2000" u="sng" dirty="0"/>
              <a:t>這些預測結果將會彼此抵消。少數優秀的</a:t>
            </a:r>
            <a:r>
              <a:rPr lang="zh-TW" altLang="en-US" sz="2000" u="sng" dirty="0" smtClean="0"/>
              <a:t>樹</a:t>
            </a:r>
            <a:r>
              <a:rPr lang="en-US" altLang="zh-TW" sz="2000" u="sng" dirty="0" smtClean="0"/>
              <a:t>(</a:t>
            </a:r>
            <a:r>
              <a:rPr lang="zh-TW" altLang="en-US" sz="2000" dirty="0" smtClean="0"/>
              <a:t>種多樹中是少數但是是相同意見的多數決</a:t>
            </a:r>
            <a:r>
              <a:rPr lang="en-US" altLang="zh-TW" sz="2000" u="sng" dirty="0" smtClean="0"/>
              <a:t>)</a:t>
            </a:r>
            <a:r>
              <a:rPr lang="zh-TW" altLang="en-US" sz="2000" u="sng" dirty="0" smtClean="0"/>
              <a:t>的</a:t>
            </a:r>
            <a:r>
              <a:rPr lang="zh-TW" altLang="en-US" sz="2000" u="sng" dirty="0"/>
              <a:t>預測結果將會超脫</a:t>
            </a:r>
            <a:r>
              <a:rPr lang="zh-TW" altLang="en-US" sz="2000" dirty="0"/>
              <a:t>於芸芸</a:t>
            </a:r>
            <a:r>
              <a:rPr lang="en-US" altLang="zh-TW" sz="2000" u="sng" dirty="0"/>
              <a:t>"</a:t>
            </a:r>
            <a:r>
              <a:rPr lang="zh-TW" altLang="en-US" sz="2000" u="sng" dirty="0"/>
              <a:t>噪音</a:t>
            </a:r>
            <a:r>
              <a:rPr lang="en-US" altLang="zh-TW" sz="2000" u="sng" dirty="0"/>
              <a:t>"</a:t>
            </a:r>
            <a:r>
              <a:rPr lang="zh-TW" altLang="en-US" sz="2000" u="sng" dirty="0"/>
              <a:t>，做出一個好的預測。</a:t>
            </a:r>
          </a:p>
          <a:p>
            <a:endParaRPr lang="en-US" altLang="zh-TW" dirty="0" smtClean="0"/>
          </a:p>
          <a:p>
            <a:endParaRPr lang="en-US" altLang="zh-TW" dirty="0"/>
          </a:p>
          <a:p>
            <a:endParaRPr lang="en-US" altLang="zh-TW" sz="1000" dirty="0" smtClean="0">
              <a:hlinkClick r:id="rId2" action="ppaction://hlinksldjump"/>
            </a:endParaRPr>
          </a:p>
          <a:p>
            <a:r>
              <a:rPr lang="zh-TW" altLang="en-US" sz="1000" dirty="0" smtClean="0">
                <a:hlinkClick r:id="rId2" action="ppaction://hlinksldjump"/>
              </a:rPr>
              <a:t>補充資料</a:t>
            </a:r>
            <a:r>
              <a:rPr lang="en-US" altLang="zh-TW" sz="1000" dirty="0" smtClean="0">
                <a:hlinkClick r:id="rId2" action="ppaction://hlinksldjump"/>
              </a:rPr>
              <a:t>:</a:t>
            </a:r>
            <a:r>
              <a:rPr lang="zh-TW" altLang="en-US" sz="1000" dirty="0" smtClean="0">
                <a:hlinkClick r:id="rId2" action="ppaction://hlinksldjump"/>
              </a:rPr>
              <a:t>隨機森林具體步驟</a:t>
            </a:r>
            <a:endParaRPr lang="zh-TW" altLang="en-US" sz="1000" dirty="0"/>
          </a:p>
        </p:txBody>
      </p:sp>
      <p:pic>
        <p:nvPicPr>
          <p:cNvPr id="4" name="圖片 3"/>
          <p:cNvPicPr>
            <a:picLocks noChangeAspect="1"/>
          </p:cNvPicPr>
          <p:nvPr/>
        </p:nvPicPr>
        <p:blipFill>
          <a:blip r:embed="rId3"/>
          <a:stretch>
            <a:fillRect/>
          </a:stretch>
        </p:blipFill>
        <p:spPr>
          <a:xfrm>
            <a:off x="7140271" y="3463729"/>
            <a:ext cx="4619708" cy="3450344"/>
          </a:xfrm>
          <a:prstGeom prst="rect">
            <a:avLst/>
          </a:prstGeom>
        </p:spPr>
      </p:pic>
    </p:spTree>
    <p:extLst>
      <p:ext uri="{BB962C8B-B14F-4D97-AF65-F5344CB8AC3E}">
        <p14:creationId xmlns:p14="http://schemas.microsoft.com/office/powerpoint/2010/main" val="2864384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隨機森林優點</a:t>
            </a:r>
            <a:endParaRPr lang="zh-TW" altLang="en-US" dirty="0"/>
          </a:p>
        </p:txBody>
      </p:sp>
      <p:sp>
        <p:nvSpPr>
          <p:cNvPr id="3" name="內容版面配置區 2"/>
          <p:cNvSpPr>
            <a:spLocks noGrp="1"/>
          </p:cNvSpPr>
          <p:nvPr>
            <p:ph idx="1"/>
          </p:nvPr>
        </p:nvSpPr>
        <p:spPr/>
        <p:txBody>
          <a:bodyPr>
            <a:noAutofit/>
          </a:bodyPr>
          <a:lstStyle/>
          <a:p>
            <a:r>
              <a:rPr lang="en-US" altLang="zh-TW" sz="1500" dirty="0"/>
              <a:t>a. </a:t>
            </a:r>
            <a:r>
              <a:rPr lang="zh-TW" altLang="en-US" sz="1500" dirty="0"/>
              <a:t>在數據集上表現良好，</a:t>
            </a:r>
            <a:r>
              <a:rPr lang="zh-TW" altLang="en-US" sz="1500" dirty="0">
                <a:solidFill>
                  <a:srgbClr val="FF0000"/>
                </a:solidFill>
              </a:rPr>
              <a:t>兩個隨機性的引入，使得隨機森林不容易陷入過擬</a:t>
            </a:r>
            <a:r>
              <a:rPr lang="zh-TW" altLang="en-US" sz="1500" dirty="0" smtClean="0">
                <a:solidFill>
                  <a:srgbClr val="FF0000"/>
                </a:solidFill>
              </a:rPr>
              <a:t>合</a:t>
            </a:r>
            <a:endParaRPr lang="zh-TW" altLang="en-US" sz="1500" dirty="0">
              <a:solidFill>
                <a:srgbClr val="FF0000"/>
              </a:solidFill>
            </a:endParaRPr>
          </a:p>
          <a:p>
            <a:r>
              <a:rPr lang="en-US" altLang="zh-TW" sz="1500" dirty="0"/>
              <a:t>b. </a:t>
            </a:r>
            <a:r>
              <a:rPr lang="zh-TW" altLang="en-US" sz="1500" dirty="0"/>
              <a:t>在當前的很多數據集上，相對其他算法有著很大的優勢，</a:t>
            </a:r>
            <a:r>
              <a:rPr lang="zh-TW" altLang="en-US" sz="1500" dirty="0">
                <a:solidFill>
                  <a:srgbClr val="FF0000"/>
                </a:solidFill>
              </a:rPr>
              <a:t>兩個隨機性的引入，使得隨機森林具有很好的抗噪聲</a:t>
            </a:r>
            <a:r>
              <a:rPr lang="zh-TW" altLang="en-US" sz="1500" dirty="0" smtClean="0">
                <a:solidFill>
                  <a:srgbClr val="FF0000"/>
                </a:solidFill>
              </a:rPr>
              <a:t>能力</a:t>
            </a:r>
            <a:endParaRPr lang="zh-TW" altLang="en-US" sz="1500" dirty="0">
              <a:solidFill>
                <a:srgbClr val="FF0000"/>
              </a:solidFill>
            </a:endParaRPr>
          </a:p>
          <a:p>
            <a:r>
              <a:rPr lang="en-US" altLang="zh-TW" sz="1500" dirty="0"/>
              <a:t>c. </a:t>
            </a:r>
            <a:r>
              <a:rPr lang="zh-TW" altLang="en-US" sz="1500" dirty="0">
                <a:solidFill>
                  <a:srgbClr val="FF0000"/>
                </a:solidFill>
              </a:rPr>
              <a:t>它能夠處理很高維度（</a:t>
            </a:r>
            <a:r>
              <a:rPr lang="en-US" altLang="zh-TW" sz="1500" dirty="0">
                <a:solidFill>
                  <a:srgbClr val="FF0000"/>
                </a:solidFill>
              </a:rPr>
              <a:t>feature</a:t>
            </a:r>
            <a:r>
              <a:rPr lang="zh-TW" altLang="en-US" sz="1500" dirty="0">
                <a:solidFill>
                  <a:srgbClr val="FF0000"/>
                </a:solidFill>
              </a:rPr>
              <a:t>很多）的數據，並且不用做特徵選擇，對數據集的適應能力強</a:t>
            </a:r>
            <a:r>
              <a:rPr lang="zh-TW" altLang="en-US" sz="1500" dirty="0"/>
              <a:t>：既能處理離散型數據，也能處理連續型數據，數據集無需規範</a:t>
            </a:r>
            <a:r>
              <a:rPr lang="zh-TW" altLang="en-US" sz="1500" dirty="0" smtClean="0"/>
              <a:t>化</a:t>
            </a:r>
            <a:endParaRPr lang="zh-TW" altLang="en-US" sz="1500" dirty="0"/>
          </a:p>
          <a:p>
            <a:r>
              <a:rPr lang="en-US" altLang="zh-TW" sz="1500" dirty="0"/>
              <a:t>d. </a:t>
            </a:r>
            <a:r>
              <a:rPr lang="zh-TW" altLang="en-US" sz="1500" dirty="0"/>
              <a:t>可生成一個</a:t>
            </a:r>
            <a:r>
              <a:rPr lang="en-US" altLang="zh-TW" sz="1500" dirty="0"/>
              <a:t>Proximities=</a:t>
            </a:r>
            <a:r>
              <a:rPr lang="zh-TW" altLang="en-US" sz="1500" dirty="0"/>
              <a:t>（</a:t>
            </a:r>
            <a:r>
              <a:rPr lang="en-US" altLang="zh-TW" sz="1500" dirty="0" err="1"/>
              <a:t>pij</a:t>
            </a:r>
            <a:r>
              <a:rPr lang="zh-TW" altLang="en-US" sz="1500" dirty="0"/>
              <a:t>）矩陣，用於度量樣本之間的相似性： </a:t>
            </a:r>
            <a:r>
              <a:rPr lang="en-US" altLang="zh-TW" sz="1500" dirty="0" err="1"/>
              <a:t>pij</a:t>
            </a:r>
            <a:r>
              <a:rPr lang="en-US" altLang="zh-TW" sz="1500" dirty="0"/>
              <a:t>=</a:t>
            </a:r>
            <a:r>
              <a:rPr lang="en-US" altLang="zh-TW" sz="1500" dirty="0" err="1"/>
              <a:t>aij</a:t>
            </a:r>
            <a:r>
              <a:rPr lang="en-US" altLang="zh-TW" sz="1500" dirty="0"/>
              <a:t>/N, </a:t>
            </a:r>
            <a:r>
              <a:rPr lang="en-US" altLang="zh-TW" sz="1500" dirty="0" err="1"/>
              <a:t>aij</a:t>
            </a:r>
            <a:r>
              <a:rPr lang="zh-TW" altLang="en-US" sz="1500" dirty="0"/>
              <a:t>表示樣本</a:t>
            </a:r>
            <a:r>
              <a:rPr lang="en-US" altLang="zh-TW" sz="1500" dirty="0" err="1"/>
              <a:t>i</a:t>
            </a:r>
            <a:r>
              <a:rPr lang="zh-TW" altLang="en-US" sz="1500" dirty="0"/>
              <a:t>和</a:t>
            </a:r>
            <a:r>
              <a:rPr lang="en-US" altLang="zh-TW" sz="1500" dirty="0"/>
              <a:t>j</a:t>
            </a:r>
            <a:r>
              <a:rPr lang="zh-TW" altLang="en-US" sz="1500" dirty="0"/>
              <a:t>出現在隨機森林中同一個葉子結點的次數，</a:t>
            </a:r>
            <a:r>
              <a:rPr lang="en-US" altLang="zh-TW" sz="1500" dirty="0"/>
              <a:t>N</a:t>
            </a:r>
            <a:r>
              <a:rPr lang="zh-TW" altLang="en-US" sz="1500" dirty="0"/>
              <a:t>隨機森林中樹的顆</a:t>
            </a:r>
            <a:r>
              <a:rPr lang="zh-TW" altLang="en-US" sz="1500" dirty="0" smtClean="0"/>
              <a:t>數</a:t>
            </a:r>
            <a:endParaRPr lang="zh-TW" altLang="en-US" sz="1500" dirty="0"/>
          </a:p>
          <a:p>
            <a:r>
              <a:rPr lang="en-US" altLang="zh-TW" sz="1500" dirty="0"/>
              <a:t>e. </a:t>
            </a:r>
            <a:r>
              <a:rPr lang="zh-TW" altLang="en-US" sz="1500" dirty="0"/>
              <a:t>在創建隨機森林的時候，對</a:t>
            </a:r>
            <a:r>
              <a:rPr lang="en-US" altLang="zh-TW" sz="1500" dirty="0" err="1"/>
              <a:t>generlization</a:t>
            </a:r>
            <a:r>
              <a:rPr lang="en-US" altLang="zh-TW" sz="1500" dirty="0"/>
              <a:t> error</a:t>
            </a:r>
            <a:r>
              <a:rPr lang="zh-TW" altLang="en-US" sz="1500" dirty="0"/>
              <a:t>使用的是無偏</a:t>
            </a:r>
            <a:r>
              <a:rPr lang="zh-TW" altLang="en-US" sz="1500" dirty="0" smtClean="0"/>
              <a:t>估計</a:t>
            </a:r>
            <a:endParaRPr lang="zh-TW" altLang="en-US" sz="1500" dirty="0"/>
          </a:p>
          <a:p>
            <a:r>
              <a:rPr lang="en-US" altLang="zh-TW" sz="1500" dirty="0"/>
              <a:t>f. </a:t>
            </a:r>
            <a:r>
              <a:rPr lang="zh-TW" altLang="en-US" sz="1500" dirty="0">
                <a:solidFill>
                  <a:srgbClr val="FF0000"/>
                </a:solidFill>
              </a:rPr>
              <a:t>訓練速度快，可以得到變量重要性排序</a:t>
            </a:r>
            <a:r>
              <a:rPr lang="zh-TW" altLang="en-US" sz="1500" dirty="0"/>
              <a:t>（兩種：基於</a:t>
            </a:r>
            <a:r>
              <a:rPr lang="en-US" altLang="zh-TW" sz="1500" dirty="0"/>
              <a:t>OOB</a:t>
            </a:r>
            <a:r>
              <a:rPr lang="zh-TW" altLang="en-US" sz="1500" dirty="0"/>
              <a:t>誤分率的增加量和基於分裂時的</a:t>
            </a:r>
            <a:r>
              <a:rPr lang="en-US" altLang="zh-TW" sz="1500" dirty="0"/>
              <a:t>GINI</a:t>
            </a:r>
            <a:r>
              <a:rPr lang="zh-TW" altLang="en-US" sz="1500" dirty="0"/>
              <a:t>下降</a:t>
            </a:r>
            <a:r>
              <a:rPr lang="zh-TW" altLang="en-US" sz="1500" dirty="0" smtClean="0"/>
              <a:t>量</a:t>
            </a:r>
            <a:endParaRPr lang="zh-TW" altLang="en-US" sz="1500" dirty="0"/>
          </a:p>
          <a:p>
            <a:r>
              <a:rPr lang="en-US" altLang="zh-TW" sz="1500" dirty="0"/>
              <a:t>g. </a:t>
            </a:r>
            <a:r>
              <a:rPr lang="zh-TW" altLang="en-US" sz="1500" dirty="0"/>
              <a:t>在訓練過程中，能夠檢測到</a:t>
            </a:r>
            <a:r>
              <a:rPr lang="en-US" altLang="zh-TW" sz="1500" dirty="0"/>
              <a:t>feature</a:t>
            </a:r>
            <a:r>
              <a:rPr lang="zh-TW" altLang="en-US" sz="1500" dirty="0"/>
              <a:t>間的互相</a:t>
            </a:r>
            <a:r>
              <a:rPr lang="zh-TW" altLang="en-US" sz="1500" dirty="0" smtClean="0"/>
              <a:t>影響</a:t>
            </a:r>
            <a:endParaRPr lang="zh-TW" altLang="en-US" sz="1500" dirty="0"/>
          </a:p>
          <a:p>
            <a:r>
              <a:rPr lang="en-US" altLang="zh-TW" sz="1500" dirty="0"/>
              <a:t>h. </a:t>
            </a:r>
            <a:r>
              <a:rPr lang="zh-TW" altLang="en-US" sz="1500" dirty="0"/>
              <a:t>容易做成並行化</a:t>
            </a:r>
            <a:r>
              <a:rPr lang="zh-TW" altLang="en-US" sz="1500" dirty="0" smtClean="0"/>
              <a:t>方法</a:t>
            </a:r>
            <a:endParaRPr lang="zh-TW" altLang="en-US" sz="1500" dirty="0"/>
          </a:p>
          <a:p>
            <a:r>
              <a:rPr lang="en-US" altLang="zh-TW" sz="1500" dirty="0" err="1"/>
              <a:t>i</a:t>
            </a:r>
            <a:r>
              <a:rPr lang="en-US" altLang="zh-TW" sz="1500" dirty="0"/>
              <a:t>. </a:t>
            </a:r>
            <a:r>
              <a:rPr lang="zh-TW" altLang="en-US" sz="1500" dirty="0"/>
              <a:t>實現比較</a:t>
            </a:r>
            <a:r>
              <a:rPr lang="zh-TW" altLang="en-US" sz="1500" dirty="0" smtClean="0"/>
              <a:t>簡單</a:t>
            </a:r>
            <a:endParaRPr lang="zh-TW" altLang="en-US" sz="1500" dirty="0"/>
          </a:p>
        </p:txBody>
      </p:sp>
    </p:spTree>
    <p:extLst>
      <p:ext uri="{BB962C8B-B14F-4D97-AF65-F5344CB8AC3E}">
        <p14:creationId xmlns:p14="http://schemas.microsoft.com/office/powerpoint/2010/main" val="276768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參考相關連結</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sz="2000" dirty="0" smtClean="0">
                <a:hlinkClick r:id="rId2"/>
              </a:rPr>
              <a:t>隨機森林</a:t>
            </a:r>
            <a:r>
              <a:rPr lang="en-US" altLang="zh-TW" sz="2000" dirty="0" smtClean="0">
                <a:hlinkClick r:id="rId2"/>
              </a:rPr>
              <a:t>-</a:t>
            </a:r>
            <a:r>
              <a:rPr lang="zh-TW" altLang="en-US" sz="2000" dirty="0" smtClean="0">
                <a:hlinkClick r:id="rId2"/>
              </a:rPr>
              <a:t>決策樹的投票制</a:t>
            </a:r>
            <a:endParaRPr lang="en-US" altLang="zh-TW" sz="2000" dirty="0" smtClean="0"/>
          </a:p>
          <a:p>
            <a:r>
              <a:rPr lang="zh-TW" altLang="en-US" sz="2000" dirty="0" smtClean="0">
                <a:hlinkClick r:id="rId3"/>
              </a:rPr>
              <a:t>隨機森林算法及原理</a:t>
            </a:r>
            <a:endParaRPr lang="en-US" altLang="zh-TW" sz="2000" dirty="0" smtClean="0"/>
          </a:p>
          <a:p>
            <a:r>
              <a:rPr lang="zh-TW" altLang="en-US" sz="2000" dirty="0" smtClean="0">
                <a:hlinkClick r:id="rId4"/>
              </a:rPr>
              <a:t>資工心理人的理財筆記 機器學習演算法</a:t>
            </a:r>
            <a:r>
              <a:rPr lang="en-US" altLang="zh-TW" sz="2000" dirty="0" smtClean="0">
                <a:hlinkClick r:id="rId4"/>
              </a:rPr>
              <a:t>—</a:t>
            </a:r>
            <a:r>
              <a:rPr lang="zh-TW" altLang="en-US" sz="2000" dirty="0" smtClean="0">
                <a:hlinkClick r:id="rId4"/>
              </a:rPr>
              <a:t>隨機森林（</a:t>
            </a:r>
            <a:r>
              <a:rPr lang="en-US" altLang="zh-TW" sz="2000" dirty="0" smtClean="0">
                <a:hlinkClick r:id="rId4"/>
              </a:rPr>
              <a:t>Random Forest</a:t>
            </a:r>
            <a:r>
              <a:rPr lang="zh-TW" altLang="en-US" sz="2000" dirty="0" smtClean="0">
                <a:hlinkClick r:id="rId4"/>
              </a:rPr>
              <a:t>）懶人包</a:t>
            </a:r>
            <a:endParaRPr lang="en-US" altLang="zh-TW" sz="2000" dirty="0" smtClean="0"/>
          </a:p>
          <a:p>
            <a:r>
              <a:rPr lang="zh-TW" altLang="en-US" sz="2000" dirty="0" smtClean="0">
                <a:hlinkClick r:id="rId5"/>
              </a:rPr>
              <a:t>機器學習十大演算法</a:t>
            </a:r>
            <a:r>
              <a:rPr lang="en-US" altLang="zh-TW" sz="2000" dirty="0" smtClean="0">
                <a:hlinkClick r:id="rId5"/>
              </a:rPr>
              <a:t>---8. </a:t>
            </a:r>
            <a:r>
              <a:rPr lang="zh-TW" altLang="en-US" sz="2000" dirty="0" smtClean="0">
                <a:hlinkClick r:id="rId5"/>
              </a:rPr>
              <a:t>隨機森林演算法</a:t>
            </a:r>
            <a:endParaRPr lang="en-US" altLang="zh-TW" sz="2000" dirty="0" smtClean="0"/>
          </a:p>
          <a:p>
            <a:r>
              <a:rPr lang="zh-TW" altLang="en-US" sz="2000" dirty="0" smtClean="0">
                <a:hlinkClick r:id="rId6"/>
              </a:rPr>
              <a:t>隨機森林算法參數解釋及調優</a:t>
            </a:r>
            <a:endParaRPr lang="en-US" altLang="zh-TW" sz="2000" dirty="0" smtClean="0"/>
          </a:p>
          <a:p>
            <a:r>
              <a:rPr lang="en-US" altLang="zh-TW" sz="2000" dirty="0" smtClean="0">
                <a:hlinkClick r:id="rId7"/>
              </a:rPr>
              <a:t>Python</a:t>
            </a:r>
            <a:r>
              <a:rPr lang="zh-TW" altLang="en-US" sz="2000" dirty="0" smtClean="0">
                <a:hlinkClick r:id="rId7"/>
              </a:rPr>
              <a:t>學習筆記</a:t>
            </a:r>
            <a:r>
              <a:rPr lang="en-US" altLang="zh-TW" sz="2000" dirty="0" smtClean="0">
                <a:hlinkClick r:id="rId7"/>
              </a:rPr>
              <a:t>#15</a:t>
            </a:r>
            <a:r>
              <a:rPr lang="zh-TW" altLang="en-US" sz="2000" dirty="0" smtClean="0">
                <a:hlinkClick r:id="rId7"/>
              </a:rPr>
              <a:t>：機器學習之決策樹、隨機森林實作篇</a:t>
            </a:r>
            <a:endParaRPr lang="en-US" altLang="zh-TW" sz="2000" dirty="0" smtClean="0"/>
          </a:p>
          <a:p>
            <a:r>
              <a:rPr lang="zh-TW" altLang="en-US" sz="2000" dirty="0" smtClean="0">
                <a:hlinkClick r:id="rId8"/>
              </a:rPr>
              <a:t>集成學習（</a:t>
            </a:r>
            <a:r>
              <a:rPr lang="en-US" altLang="zh-TW" sz="2000" dirty="0" smtClean="0">
                <a:hlinkClick r:id="rId8"/>
              </a:rPr>
              <a:t>Random Forest</a:t>
            </a:r>
            <a:r>
              <a:rPr lang="zh-TW" altLang="en-US" sz="2000" dirty="0" smtClean="0">
                <a:hlinkClick r:id="rId8"/>
              </a:rPr>
              <a:t>）</a:t>
            </a:r>
            <a:r>
              <a:rPr lang="en-US" altLang="zh-TW" sz="2000" dirty="0" smtClean="0">
                <a:hlinkClick r:id="rId8"/>
              </a:rPr>
              <a:t>——</a:t>
            </a:r>
            <a:r>
              <a:rPr lang="zh-TW" altLang="en-US" sz="2000" dirty="0" smtClean="0">
                <a:hlinkClick r:id="rId8"/>
              </a:rPr>
              <a:t>實踐</a:t>
            </a:r>
            <a:endParaRPr lang="en-US" altLang="zh-TW" sz="2000" dirty="0" smtClean="0"/>
          </a:p>
          <a:p>
            <a:r>
              <a:rPr lang="zh-TW" altLang="en-US" sz="2000" dirty="0" smtClean="0">
                <a:hlinkClick r:id="rId9"/>
              </a:rPr>
              <a:t>泛化誤差</a:t>
            </a:r>
            <a:r>
              <a:rPr lang="en-US" altLang="zh-TW" sz="2000" dirty="0" smtClean="0">
                <a:hlinkClick r:id="rId9"/>
              </a:rPr>
              <a:t>(</a:t>
            </a:r>
            <a:r>
              <a:rPr lang="en-US" altLang="zh-TW" sz="2000" dirty="0" err="1" smtClean="0">
                <a:hlinkClick r:id="rId9"/>
              </a:rPr>
              <a:t>generalisation</a:t>
            </a:r>
            <a:r>
              <a:rPr lang="en-US" altLang="zh-TW" sz="2000" dirty="0" smtClean="0">
                <a:hlinkClick r:id="rId9"/>
              </a:rPr>
              <a:t> error)</a:t>
            </a:r>
            <a:r>
              <a:rPr lang="zh-TW" altLang="en-US" sz="2000" dirty="0" smtClean="0">
                <a:hlinkClick r:id="rId9"/>
              </a:rPr>
              <a:t>，偏差</a:t>
            </a:r>
            <a:r>
              <a:rPr lang="en-US" altLang="zh-TW" sz="2000" dirty="0" smtClean="0">
                <a:hlinkClick r:id="rId9"/>
              </a:rPr>
              <a:t>(bias)</a:t>
            </a:r>
            <a:r>
              <a:rPr lang="zh-TW" altLang="en-US" sz="2000" dirty="0" smtClean="0">
                <a:hlinkClick r:id="rId9"/>
              </a:rPr>
              <a:t>，方差</a:t>
            </a:r>
            <a:r>
              <a:rPr lang="en-US" altLang="zh-TW" sz="2000" dirty="0" smtClean="0">
                <a:hlinkClick r:id="rId9"/>
              </a:rPr>
              <a:t>(variance)</a:t>
            </a:r>
            <a:endParaRPr lang="en-US" altLang="zh-TW" sz="2000" dirty="0" smtClean="0"/>
          </a:p>
          <a:p>
            <a:r>
              <a:rPr lang="zh-TW" altLang="en-US" sz="2000" dirty="0" smtClean="0">
                <a:hlinkClick r:id="rId10"/>
              </a:rPr>
              <a:t>隨機森林算法</a:t>
            </a:r>
            <a:r>
              <a:rPr lang="en-US" altLang="zh-TW" sz="2000" dirty="0" smtClean="0">
                <a:hlinkClick r:id="rId10"/>
              </a:rPr>
              <a:t>OOB_SCORE</a:t>
            </a:r>
            <a:r>
              <a:rPr lang="zh-TW" altLang="en-US" sz="2000" dirty="0" smtClean="0">
                <a:hlinkClick r:id="rId10"/>
              </a:rPr>
              <a:t>最佳特徵選擇</a:t>
            </a:r>
            <a:endParaRPr lang="en-US" altLang="zh-TW" sz="2000" dirty="0" smtClean="0"/>
          </a:p>
          <a:p>
            <a:r>
              <a:rPr lang="zh-TW" altLang="en-US" sz="2000" dirty="0" smtClean="0">
                <a:hlinkClick r:id="rId11"/>
              </a:rPr>
              <a:t>機器學習中的泛化</a:t>
            </a:r>
            <a:r>
              <a:rPr lang="zh-TW" altLang="en-US" sz="2000" dirty="0" smtClean="0">
                <a:hlinkClick r:id="rId11"/>
              </a:rPr>
              <a:t>能力</a:t>
            </a:r>
            <a:r>
              <a:rPr lang="en-US" altLang="zh-TW" sz="2000" dirty="0" smtClean="0"/>
              <a:t>		</a:t>
            </a:r>
            <a:r>
              <a:rPr lang="zh-TW" altLang="en-US" sz="2000" dirty="0" smtClean="0">
                <a:hlinkClick r:id="rId12"/>
              </a:rPr>
              <a:t>論文筆記 ─ 隨機森林</a:t>
            </a:r>
            <a:endParaRPr lang="en-US" altLang="zh-TW" sz="2000" dirty="0" smtClean="0"/>
          </a:p>
        </p:txBody>
      </p:sp>
    </p:spTree>
    <p:extLst>
      <p:ext uri="{BB962C8B-B14F-4D97-AF65-F5344CB8AC3E}">
        <p14:creationId xmlns:p14="http://schemas.microsoft.com/office/powerpoint/2010/main" val="2699069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詳細機器學習</a:t>
            </a:r>
            <a:r>
              <a:rPr lang="zh-TW" altLang="en-US" dirty="0"/>
              <a:t>中的泛化</a:t>
            </a:r>
            <a:r>
              <a:rPr lang="zh-TW" altLang="en-US" dirty="0" smtClean="0"/>
              <a:t>能力</a:t>
            </a:r>
            <a:endParaRPr lang="zh-TW" altLang="en-US" dirty="0"/>
          </a:p>
        </p:txBody>
      </p:sp>
      <p:sp>
        <p:nvSpPr>
          <p:cNvPr id="3" name="內容版面配置區 2"/>
          <p:cNvSpPr>
            <a:spLocks noGrp="1"/>
          </p:cNvSpPr>
          <p:nvPr>
            <p:ph idx="1"/>
          </p:nvPr>
        </p:nvSpPr>
        <p:spPr/>
        <p:txBody>
          <a:bodyPr>
            <a:normAutofit fontScale="47500" lnSpcReduction="20000"/>
          </a:bodyPr>
          <a:lstStyle/>
          <a:p>
            <a:pPr>
              <a:lnSpc>
                <a:spcPct val="170000"/>
              </a:lnSpc>
            </a:pPr>
            <a:r>
              <a:rPr lang="zh-TW" altLang="en-US" sz="3400" dirty="0"/>
              <a:t>提取幾個關鍵詞：新鮮樣本、適應能力、規律、合適輸出。由此可見，經訓練樣本訓練的模型需要對新樣本做出合適的預測，這是泛化能力的體現</a:t>
            </a:r>
            <a:r>
              <a:rPr lang="zh-TW" altLang="en-US" sz="3400" dirty="0" smtClean="0"/>
              <a:t>。</a:t>
            </a:r>
            <a:endParaRPr lang="zh-TW" altLang="en-US" sz="3400" dirty="0"/>
          </a:p>
          <a:p>
            <a:pPr>
              <a:lnSpc>
                <a:spcPct val="170000"/>
              </a:lnSpc>
            </a:pPr>
            <a:r>
              <a:rPr lang="zh-TW" altLang="en-US" sz="3400" dirty="0"/>
              <a:t>舉個例子，高中生每天各種做題，五年高考三年模擬一遍遍的刷，為的什麼，當然是想高考能有個好成績。高考試題一般是新題，誰也沒做過，平時的刷題就是為了掌握試題的規律，能夠舉一反三、學以致用，這樣面對新題時也能從容應對。這種規律的掌握便是泛化能力，有的同學很聰明，考上名校，很大程度上是該同學的泛化能力好</a:t>
            </a:r>
            <a:r>
              <a:rPr lang="zh-TW" altLang="en-US" sz="3400" dirty="0" smtClean="0"/>
              <a:t>。</a:t>
            </a:r>
            <a:endParaRPr lang="zh-TW" altLang="en-US" sz="3400" dirty="0"/>
          </a:p>
          <a:p>
            <a:pPr lvl="1">
              <a:lnSpc>
                <a:spcPct val="170000"/>
              </a:lnSpc>
            </a:pPr>
            <a:r>
              <a:rPr lang="zh-TW" altLang="en-US" sz="2700" dirty="0" smtClean="0"/>
              <a:t>考試成績差的同學，有這三種可能：一、泛化能力弱，做了很多題，始終掌握不了規律，不管遇到老題新題都不會做；二、泛化能力弱</a:t>
            </a:r>
            <a:r>
              <a:rPr lang="zh-TW" altLang="en-US" sz="2700" dirty="0"/>
              <a:t>，做了很多題，只會死記硬背，一到考試看到新題就蒙了；三、完全不做題，考試全靠瞎蒙。機器學習中，</a:t>
            </a:r>
            <a:r>
              <a:rPr lang="zh-TW" altLang="en-US" sz="2700" dirty="0" smtClean="0"/>
              <a:t>第一類</a:t>
            </a:r>
            <a:r>
              <a:rPr lang="zh-TW" altLang="en-US" sz="2700" dirty="0"/>
              <a:t>情況稱作欠擬合，第二類情況稱作過擬合，第三類情況稱作不收斂</a:t>
            </a:r>
            <a:r>
              <a:rPr lang="zh-TW" altLang="en-US" sz="2700" dirty="0" smtClean="0"/>
              <a:t>。</a:t>
            </a:r>
            <a:endParaRPr lang="en-US" altLang="zh-TW" sz="2700" dirty="0" smtClean="0"/>
          </a:p>
          <a:p>
            <a:pPr marL="0" lvl="1" indent="0">
              <a:spcBef>
                <a:spcPts val="1000"/>
              </a:spcBef>
              <a:buNone/>
            </a:pPr>
            <a:endParaRPr lang="en-US" altLang="zh-TW" sz="3200" dirty="0" smtClean="0">
              <a:hlinkClick r:id="rId2" action="ppaction://hlinksldjump"/>
            </a:endParaRPr>
          </a:p>
          <a:p>
            <a:pPr marL="0" lvl="1" indent="0">
              <a:spcBef>
                <a:spcPts val="1000"/>
              </a:spcBef>
              <a:buNone/>
            </a:pPr>
            <a:endParaRPr lang="en-US" altLang="zh-TW" sz="2000" dirty="0" smtClean="0">
              <a:hlinkClick r:id="rId2" action="ppaction://hlinksldjump"/>
            </a:endParaRPr>
          </a:p>
          <a:p>
            <a:pPr marL="0" lvl="1" indent="0">
              <a:spcBef>
                <a:spcPts val="1000"/>
              </a:spcBef>
              <a:buNone/>
            </a:pPr>
            <a:endParaRPr lang="en-US" altLang="zh-TW" sz="2000" dirty="0">
              <a:hlinkClick r:id="rId2" action="ppaction://hlinksldjump"/>
            </a:endParaRPr>
          </a:p>
          <a:p>
            <a:pPr marL="0" lvl="1" indent="0">
              <a:spcBef>
                <a:spcPts val="1000"/>
              </a:spcBef>
              <a:buNone/>
            </a:pPr>
            <a:r>
              <a:rPr lang="zh-TW" altLang="en-US" sz="3200" dirty="0" smtClean="0">
                <a:hlinkClick r:id="rId2" action="ppaction://hlinksldjump"/>
              </a:rPr>
              <a:t>返回</a:t>
            </a:r>
            <a:r>
              <a:rPr lang="zh-TW" altLang="en-US" sz="3200" dirty="0">
                <a:hlinkClick r:id="rId2" action="ppaction://hlinksldjump"/>
              </a:rPr>
              <a:t>第</a:t>
            </a:r>
            <a:r>
              <a:rPr lang="en-US" altLang="zh-TW" sz="3200" dirty="0">
                <a:hlinkClick r:id="rId2" action="ppaction://hlinksldjump"/>
              </a:rPr>
              <a:t>3</a:t>
            </a:r>
            <a:r>
              <a:rPr lang="zh-TW" altLang="en-US" sz="3200" dirty="0">
                <a:hlinkClick r:id="rId2" action="ppaction://hlinksldjump"/>
              </a:rPr>
              <a:t>頁</a:t>
            </a:r>
            <a:endParaRPr lang="zh-TW" altLang="en-US" sz="3200" dirty="0"/>
          </a:p>
          <a:p>
            <a:endParaRPr lang="zh-TW" altLang="en-US" dirty="0"/>
          </a:p>
        </p:txBody>
      </p:sp>
      <p:pic>
        <p:nvPicPr>
          <p:cNvPr id="4" name="圖片 3"/>
          <p:cNvPicPr>
            <a:picLocks noChangeAspect="1"/>
          </p:cNvPicPr>
          <p:nvPr/>
        </p:nvPicPr>
        <p:blipFill>
          <a:blip r:embed="rId3"/>
          <a:stretch>
            <a:fillRect/>
          </a:stretch>
        </p:blipFill>
        <p:spPr>
          <a:xfrm>
            <a:off x="8110330" y="4117244"/>
            <a:ext cx="3243470" cy="2740756"/>
          </a:xfrm>
          <a:prstGeom prst="rect">
            <a:avLst/>
          </a:prstGeom>
        </p:spPr>
      </p:pic>
    </p:spTree>
    <p:extLst>
      <p:ext uri="{BB962C8B-B14F-4D97-AF65-F5344CB8AC3E}">
        <p14:creationId xmlns:p14="http://schemas.microsoft.com/office/powerpoint/2010/main" val="1559635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詳細機器學習</a:t>
            </a:r>
            <a:r>
              <a:rPr lang="zh-TW" altLang="en-US" dirty="0"/>
              <a:t>中的泛化</a:t>
            </a:r>
            <a:r>
              <a:rPr lang="zh-TW" altLang="en-US" dirty="0" smtClean="0"/>
              <a:t>能力</a:t>
            </a:r>
            <a:endParaRPr lang="zh-TW" altLang="en-US" dirty="0"/>
          </a:p>
        </p:txBody>
      </p:sp>
      <p:sp>
        <p:nvSpPr>
          <p:cNvPr id="3" name="內容版面配置區 2"/>
          <p:cNvSpPr>
            <a:spLocks noGrp="1"/>
          </p:cNvSpPr>
          <p:nvPr>
            <p:ph idx="1"/>
          </p:nvPr>
        </p:nvSpPr>
        <p:spPr/>
        <p:txBody>
          <a:bodyPr>
            <a:normAutofit fontScale="25000" lnSpcReduction="20000"/>
          </a:bodyPr>
          <a:lstStyle/>
          <a:p>
            <a:r>
              <a:rPr lang="zh-TW" altLang="en-US" sz="4600" dirty="0"/>
              <a:t>上述模型過擬合了訓練數據的特性，</a:t>
            </a:r>
            <a:r>
              <a:rPr lang="zh-TW" altLang="en-US" sz="4600" dirty="0">
                <a:solidFill>
                  <a:srgbClr val="FF0000"/>
                </a:solidFill>
              </a:rPr>
              <a:t>過擬合模型在訓練過程中產生的損失很低，但在預測新數據方面的表現卻非常糟糕</a:t>
            </a:r>
            <a:r>
              <a:rPr lang="zh-TW" altLang="en-US" sz="4600" dirty="0" smtClean="0"/>
              <a:t>。</a:t>
            </a:r>
            <a:r>
              <a:rPr lang="zh-TW" altLang="en-US" sz="4600" dirty="0" smtClean="0">
                <a:solidFill>
                  <a:srgbClr val="FF0000"/>
                </a:solidFill>
              </a:rPr>
              <a:t>過</a:t>
            </a:r>
            <a:r>
              <a:rPr lang="zh-TW" altLang="en-US" sz="4600" dirty="0">
                <a:solidFill>
                  <a:srgbClr val="FF0000"/>
                </a:solidFill>
              </a:rPr>
              <a:t>擬合是由於模型的複雜程度超出所需程度而造成的</a:t>
            </a:r>
            <a:r>
              <a:rPr lang="zh-TW" altLang="en-US" sz="4600" dirty="0"/>
              <a:t>。機器學習的基本衝突是適當擬合我們的數據，但也要盡可能簡單地擬合數據</a:t>
            </a:r>
            <a:r>
              <a:rPr lang="zh-TW" altLang="en-US" sz="4600" dirty="0" smtClean="0"/>
              <a:t>。</a:t>
            </a:r>
            <a:endParaRPr lang="zh-TW" altLang="en-US" sz="4600" dirty="0"/>
          </a:p>
          <a:p>
            <a:r>
              <a:rPr lang="zh-TW" altLang="en-US" sz="4600" dirty="0"/>
              <a:t>機器學習的目標是對從真實概率分佈（已隱藏）中抽取的新數據做出良好預測。遺憾的是，模型無法查看整體情況；模型只能從訓練數據集中取樣。如果某個模型在擬合當前樣本方面表現良好，那麼你如何相信該模型也會對從未見過的樣本做出良好預測呢</a:t>
            </a:r>
            <a:r>
              <a:rPr lang="zh-TW" altLang="en-US" sz="4600" dirty="0" smtClean="0"/>
              <a:t>？</a:t>
            </a:r>
            <a:endParaRPr lang="zh-TW" altLang="en-US" sz="4600" dirty="0"/>
          </a:p>
          <a:p>
            <a:r>
              <a:rPr lang="zh-TW" altLang="en-US" sz="4600" dirty="0"/>
              <a:t>奧卡姆的威廉是</a:t>
            </a:r>
            <a:r>
              <a:rPr lang="en-US" altLang="zh-TW" sz="4600" dirty="0"/>
              <a:t>14 </a:t>
            </a:r>
            <a:r>
              <a:rPr lang="zh-TW" altLang="en-US" sz="4600" dirty="0"/>
              <a:t>世紀一位崇尚簡單的修士和哲學家。他認為科學家應該優先採用更簡單（而非更複雜）的公式或理論。</a:t>
            </a:r>
            <a:r>
              <a:rPr lang="zh-TW" altLang="en-US" sz="4600" dirty="0">
                <a:solidFill>
                  <a:srgbClr val="FF0000"/>
                </a:solidFill>
              </a:rPr>
              <a:t>奧卡姆剃刀定律</a:t>
            </a:r>
            <a:r>
              <a:rPr lang="zh-TW" altLang="en-US" sz="4600" dirty="0"/>
              <a:t>在機器學習方面的運用如下</a:t>
            </a:r>
            <a:r>
              <a:rPr lang="zh-TW" altLang="en-US" sz="4600" dirty="0" smtClean="0"/>
              <a:t>：</a:t>
            </a:r>
            <a:endParaRPr lang="zh-TW" altLang="en-US" sz="4600" dirty="0"/>
          </a:p>
          <a:p>
            <a:pPr lvl="1"/>
            <a:r>
              <a:rPr lang="zh-TW" altLang="en-US" sz="4200" dirty="0">
                <a:solidFill>
                  <a:srgbClr val="FF0000"/>
                </a:solidFill>
              </a:rPr>
              <a:t>機器學習模型越簡單，良好的實證結果就越有可能不僅僅基於樣本的特性</a:t>
            </a:r>
            <a:r>
              <a:rPr lang="zh-TW" altLang="en-US" sz="4200" dirty="0"/>
              <a:t>。</a:t>
            </a:r>
          </a:p>
          <a:p>
            <a:r>
              <a:rPr lang="zh-TW" altLang="en-US" sz="4600" dirty="0"/>
              <a:t>現今，我們已將奧卡姆剃刀定律正式應用於統計學習理論和計算學習理論領域。這些領域已經形成了泛化邊界，即統計化描述模型根據以下因素泛化到新數據的能力</a:t>
            </a:r>
            <a:r>
              <a:rPr lang="zh-TW" altLang="en-US" sz="4600" dirty="0" smtClean="0"/>
              <a:t>：</a:t>
            </a:r>
            <a:endParaRPr lang="zh-TW" altLang="en-US" sz="4600" dirty="0"/>
          </a:p>
          <a:p>
            <a:pPr lvl="1"/>
            <a:r>
              <a:rPr lang="zh-TW" altLang="en-US" sz="4200" dirty="0"/>
              <a:t>模型的複雜程度</a:t>
            </a:r>
          </a:p>
          <a:p>
            <a:pPr lvl="1"/>
            <a:r>
              <a:rPr lang="zh-TW" altLang="en-US" sz="4200" dirty="0"/>
              <a:t>模型在處理訓練數據方面的表現</a:t>
            </a:r>
          </a:p>
          <a:p>
            <a:r>
              <a:rPr lang="zh-TW" altLang="en-US" sz="4600" dirty="0"/>
              <a:t>雖然理論分析在理想化假設下可提供正式保證，但在實踐中卻很難應用</a:t>
            </a:r>
            <a:r>
              <a:rPr lang="zh-TW" altLang="en-US" sz="4600" dirty="0" smtClean="0"/>
              <a:t>。機器學習</a:t>
            </a:r>
            <a:r>
              <a:rPr lang="zh-TW" altLang="en-US" sz="4600" dirty="0"/>
              <a:t>模型旨在根據以前未見過的新數據做出良好預測。但是，如果要根據數據集構建模型，如何獲得以前未見過的數據呢？一種方法是將您的數據集分成兩個子集</a:t>
            </a:r>
            <a:r>
              <a:rPr lang="zh-TW" altLang="en-US" sz="4600" dirty="0" smtClean="0"/>
              <a:t>：</a:t>
            </a:r>
            <a:endParaRPr lang="zh-TW" altLang="en-US" sz="4600" dirty="0"/>
          </a:p>
          <a:p>
            <a:pPr lvl="1"/>
            <a:r>
              <a:rPr lang="zh-TW" altLang="en-US" sz="4200" dirty="0"/>
              <a:t>訓練集 </a:t>
            </a:r>
            <a:r>
              <a:rPr lang="en-US" altLang="zh-TW" sz="4200" dirty="0"/>
              <a:t>-</a:t>
            </a:r>
            <a:r>
              <a:rPr lang="zh-TW" altLang="en-US" sz="4200" dirty="0"/>
              <a:t>用於訓練模型的子集。</a:t>
            </a:r>
          </a:p>
          <a:p>
            <a:pPr lvl="1"/>
            <a:r>
              <a:rPr lang="zh-TW" altLang="en-US" sz="4200" dirty="0"/>
              <a:t>測試集 </a:t>
            </a:r>
            <a:r>
              <a:rPr lang="en-US" altLang="zh-TW" sz="4200" dirty="0"/>
              <a:t>-</a:t>
            </a:r>
            <a:r>
              <a:rPr lang="zh-TW" altLang="en-US" sz="4200" dirty="0"/>
              <a:t>用於測試模型的子集。</a:t>
            </a:r>
          </a:p>
          <a:p>
            <a:r>
              <a:rPr lang="zh-TW" altLang="en-US" sz="4600" dirty="0"/>
              <a:t>一般來說，在測試集上表現是否良好是衡量能否在新數據上表現良好的有用指標，前提是</a:t>
            </a:r>
            <a:r>
              <a:rPr lang="zh-TW" altLang="en-US" sz="4600" dirty="0" smtClean="0"/>
              <a:t>：</a:t>
            </a:r>
            <a:endParaRPr lang="zh-TW" altLang="en-US" sz="4600" dirty="0"/>
          </a:p>
          <a:p>
            <a:pPr lvl="1"/>
            <a:r>
              <a:rPr lang="zh-TW" altLang="en-US" sz="4200" dirty="0"/>
              <a:t>測試集足夠大。</a:t>
            </a:r>
          </a:p>
          <a:p>
            <a:pPr lvl="1"/>
            <a:r>
              <a:rPr lang="zh-TW" altLang="en-US" sz="4200" dirty="0"/>
              <a:t>您不會反複使用相同的測試集來作假</a:t>
            </a:r>
            <a:r>
              <a:rPr lang="zh-TW" altLang="en-US" sz="4200" dirty="0" smtClean="0"/>
              <a:t>。</a:t>
            </a:r>
            <a:endParaRPr lang="en-US" altLang="zh-TW" sz="4200" dirty="0" smtClean="0"/>
          </a:p>
          <a:p>
            <a:pPr marL="457200" lvl="1" indent="0">
              <a:buNone/>
            </a:pPr>
            <a:r>
              <a:rPr lang="zh-TW" altLang="en-US" sz="6000" dirty="0" smtClean="0">
                <a:hlinkClick r:id="rId2" action="ppaction://hlinksldjump"/>
              </a:rPr>
              <a:t>返回第</a:t>
            </a:r>
            <a:r>
              <a:rPr lang="en-US" altLang="zh-TW" sz="6000" dirty="0" smtClean="0">
                <a:hlinkClick r:id="rId2" action="ppaction://hlinksldjump"/>
              </a:rPr>
              <a:t>3</a:t>
            </a:r>
            <a:r>
              <a:rPr lang="zh-TW" altLang="en-US" sz="6000" dirty="0" smtClean="0">
                <a:hlinkClick r:id="rId2" action="ppaction://hlinksldjump"/>
              </a:rPr>
              <a:t>頁</a:t>
            </a:r>
            <a:endParaRPr lang="zh-TW" altLang="en-US" sz="6000" dirty="0"/>
          </a:p>
          <a:p>
            <a:endParaRPr lang="zh-TW" altLang="en-US" dirty="0"/>
          </a:p>
        </p:txBody>
      </p:sp>
    </p:spTree>
    <p:extLst>
      <p:ext uri="{BB962C8B-B14F-4D97-AF65-F5344CB8AC3E}">
        <p14:creationId xmlns:p14="http://schemas.microsoft.com/office/powerpoint/2010/main" val="160116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 補充資料</a:t>
            </a:r>
            <a:r>
              <a:rPr lang="en-US" altLang="zh-TW" dirty="0" smtClean="0"/>
              <a:t>:</a:t>
            </a:r>
            <a:r>
              <a:rPr lang="zh-TW" altLang="en-US" dirty="0" smtClean="0"/>
              <a:t>詳細隨機</a:t>
            </a:r>
            <a:r>
              <a:rPr lang="zh-TW" altLang="en-US" dirty="0"/>
              <a:t>森林</a:t>
            </a:r>
            <a:r>
              <a:rPr lang="zh-TW" altLang="en-US" dirty="0" smtClean="0"/>
              <a:t>基本原理</a:t>
            </a:r>
            <a:r>
              <a:rPr lang="en-US" altLang="zh-TW" dirty="0"/>
              <a:t>bootstrap</a:t>
            </a:r>
            <a:endParaRPr lang="zh-TW" altLang="en-US" dirty="0"/>
          </a:p>
        </p:txBody>
      </p:sp>
      <p:sp>
        <p:nvSpPr>
          <p:cNvPr id="3" name="內容版面配置區 2"/>
          <p:cNvSpPr>
            <a:spLocks noGrp="1"/>
          </p:cNvSpPr>
          <p:nvPr>
            <p:ph idx="1"/>
          </p:nvPr>
        </p:nvSpPr>
        <p:spPr/>
        <p:txBody>
          <a:bodyPr>
            <a:normAutofit/>
          </a:bodyPr>
          <a:lstStyle/>
          <a:p>
            <a:r>
              <a:rPr lang="zh-TW" altLang="en-US" sz="2000" dirty="0"/>
              <a:t>隨機森林通過自助法（</a:t>
            </a:r>
            <a:r>
              <a:rPr lang="en-US" altLang="zh-TW" sz="2000" dirty="0"/>
              <a:t>bootstrap</a:t>
            </a:r>
            <a:r>
              <a:rPr lang="zh-TW" altLang="en-US" sz="2000" dirty="0"/>
              <a:t>）重取樣技術，從原始訓練樣本集</a:t>
            </a:r>
            <a:r>
              <a:rPr lang="en-US" altLang="zh-TW" sz="2000" dirty="0"/>
              <a:t>N</a:t>
            </a:r>
            <a:r>
              <a:rPr lang="zh-TW" altLang="en-US" sz="2000" dirty="0"/>
              <a:t>中有放回地重複隨機抽取</a:t>
            </a:r>
            <a:r>
              <a:rPr lang="en-US" altLang="zh-TW" sz="2000" dirty="0"/>
              <a:t>k</a:t>
            </a:r>
            <a:r>
              <a:rPr lang="zh-TW" altLang="en-US" sz="2000" dirty="0"/>
              <a:t>個樣本生成新的訓練樣本集合，然後根據自助樣本集生成</a:t>
            </a:r>
            <a:r>
              <a:rPr lang="en-US" altLang="zh-TW" sz="2000" dirty="0"/>
              <a:t>k</a:t>
            </a:r>
            <a:r>
              <a:rPr lang="zh-TW" altLang="en-US" sz="2000" dirty="0"/>
              <a:t>個分類樹組成隨機森林，新資料的分類結果按分類樹投票多少形成的分數而定。其實質是對決策樹演算法的一種改進，將多個決策樹合併在一起，每棵樹的建立依賴於一個獨立抽取的樣品，森林中的每棵樹具有相同的分佈，分類誤差取決於每一棵樹的分類能力和它們之間的相關性。特徵選擇採用隨機的方法去分裂每一個節點，然後比較不同情況下產生的誤差。能夠檢測到的內在估計誤差、分類能力和相關性決定選擇特徵的數目。單棵樹的分類能力可能很小，但在隨機產生大量的決策樹後，一個測試樣品可以通過每一棵樹的分類結果經統計後選擇最可能的分類</a:t>
            </a:r>
            <a:r>
              <a:rPr lang="zh-TW" altLang="en-US" sz="2000" dirty="0" smtClean="0"/>
              <a:t>。</a:t>
            </a:r>
            <a:endParaRPr lang="en-US" altLang="zh-TW" sz="2000" dirty="0" smtClean="0"/>
          </a:p>
          <a:p>
            <a:r>
              <a:rPr lang="zh-TW" altLang="en-US" sz="1500" dirty="0" smtClean="0">
                <a:hlinkClick r:id="rId2" action="ppaction://hlinksldjump"/>
              </a:rPr>
              <a:t>返回第七頁</a:t>
            </a:r>
            <a:endParaRPr lang="zh-TW" altLang="en-US" sz="1500" dirty="0"/>
          </a:p>
        </p:txBody>
      </p:sp>
    </p:spTree>
    <p:extLst>
      <p:ext uri="{BB962C8B-B14F-4D97-AF65-F5344CB8AC3E}">
        <p14:creationId xmlns:p14="http://schemas.microsoft.com/office/powerpoint/2010/main" val="127503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:Random Forest</a:t>
            </a:r>
            <a:r>
              <a:rPr lang="zh-TW" altLang="en-US" dirty="0" smtClean="0"/>
              <a:t>實踐分為兩類</a:t>
            </a:r>
            <a:endParaRPr lang="zh-TW" altLang="en-US" dirty="0"/>
          </a:p>
        </p:txBody>
      </p:sp>
      <p:sp>
        <p:nvSpPr>
          <p:cNvPr id="3" name="內容版面配置區 2"/>
          <p:cNvSpPr>
            <a:spLocks noGrp="1"/>
          </p:cNvSpPr>
          <p:nvPr>
            <p:ph idx="1"/>
          </p:nvPr>
        </p:nvSpPr>
        <p:spPr/>
        <p:txBody>
          <a:bodyPr>
            <a:normAutofit/>
          </a:bodyPr>
          <a:lstStyle/>
          <a:p>
            <a:r>
              <a:rPr lang="zh-TW" altLang="en-US" dirty="0"/>
              <a:t>對於集成學習，由於是多個基學習期共同作用結果，因此在做參數調節時候就有基學習器的參數和集成學習的參數兩</a:t>
            </a:r>
            <a:r>
              <a:rPr lang="zh-TW" altLang="en-US" dirty="0" smtClean="0"/>
              <a:t>類</a:t>
            </a:r>
            <a:endParaRPr lang="zh-TW" altLang="en-US" dirty="0"/>
          </a:p>
          <a:p>
            <a:r>
              <a:rPr lang="zh-TW" altLang="en-US" dirty="0"/>
              <a:t>在</a:t>
            </a:r>
            <a:r>
              <a:rPr lang="en-US" altLang="zh-TW" dirty="0" err="1"/>
              <a:t>scikit</a:t>
            </a:r>
            <a:r>
              <a:rPr lang="en-US" altLang="zh-TW" dirty="0"/>
              <a:t>-learn</a:t>
            </a:r>
            <a:r>
              <a:rPr lang="zh-TW" altLang="en-US" dirty="0"/>
              <a:t>中</a:t>
            </a:r>
            <a:r>
              <a:rPr lang="zh-TW" altLang="en-US" dirty="0" smtClean="0"/>
              <a:t>，</a:t>
            </a:r>
            <a:endParaRPr lang="en-US" altLang="zh-TW" dirty="0" smtClean="0"/>
          </a:p>
          <a:p>
            <a:pPr lvl="1"/>
            <a:r>
              <a:rPr lang="en-US" altLang="zh-TW" dirty="0" smtClean="0"/>
              <a:t>RF</a:t>
            </a:r>
            <a:r>
              <a:rPr lang="zh-TW" altLang="en-US" dirty="0"/>
              <a:t>的分類類是</a:t>
            </a:r>
            <a:r>
              <a:rPr lang="en-US" altLang="zh-TW" dirty="0" err="1"/>
              <a:t>RandomForestClassifier</a:t>
            </a:r>
            <a:r>
              <a:rPr lang="zh-TW" altLang="en-US" dirty="0" smtClean="0"/>
              <a:t>，</a:t>
            </a:r>
            <a:endParaRPr lang="en-US" altLang="zh-TW" dirty="0" smtClean="0"/>
          </a:p>
          <a:p>
            <a:pPr lvl="1"/>
            <a:r>
              <a:rPr lang="zh-TW" altLang="en-US" dirty="0" smtClean="0"/>
              <a:t>回</a:t>
            </a:r>
            <a:r>
              <a:rPr lang="zh-TW" altLang="en-US" dirty="0"/>
              <a:t>歸類是</a:t>
            </a:r>
            <a:r>
              <a:rPr lang="en-US" altLang="zh-TW" dirty="0" err="1" smtClean="0"/>
              <a:t>RandomForestRegressor</a:t>
            </a:r>
            <a:endParaRPr lang="en-US" altLang="zh-TW" dirty="0"/>
          </a:p>
          <a:p>
            <a:r>
              <a:rPr lang="zh-TW" altLang="en-US" sz="1000" dirty="0"/>
              <a:t>官方文檔：</a:t>
            </a:r>
            <a:r>
              <a:rPr lang="en-US" altLang="zh-TW" sz="1000" dirty="0"/>
              <a:t>http://</a:t>
            </a:r>
            <a:r>
              <a:rPr lang="en-US" altLang="zh-TW" sz="1000" dirty="0" smtClean="0"/>
              <a:t>scikit-learn.org/stable/modules/ensemble.html#ensemble</a:t>
            </a:r>
            <a:endParaRPr lang="en-US" altLang="zh-TW" sz="1000" dirty="0"/>
          </a:p>
          <a:p>
            <a:r>
              <a:rPr lang="en-US" altLang="zh-TW" sz="1000" dirty="0" err="1"/>
              <a:t>RandomForestClassifier</a:t>
            </a:r>
            <a:r>
              <a:rPr lang="en-US" altLang="zh-TW" sz="1000" dirty="0"/>
              <a:t> </a:t>
            </a:r>
            <a:r>
              <a:rPr lang="zh-TW" altLang="en-US" sz="1000" dirty="0"/>
              <a:t>： </a:t>
            </a:r>
            <a:r>
              <a:rPr lang="en-US" altLang="zh-TW" sz="1000" dirty="0"/>
              <a:t>http://</a:t>
            </a:r>
            <a:r>
              <a:rPr lang="en-US" altLang="zh-TW" sz="1000" dirty="0" smtClean="0"/>
              <a:t>scikit-learn.org/stable/modules/generated/sklearn.ensemble.RandomForestClassifier.html#sklearn.ensemble.RandomForestClassifier</a:t>
            </a:r>
            <a:endParaRPr lang="en-US" altLang="zh-TW" sz="1000" dirty="0"/>
          </a:p>
          <a:p>
            <a:r>
              <a:rPr lang="en-US" altLang="zh-TW" sz="1000" dirty="0" err="1"/>
              <a:t>RandomForestRegressor</a:t>
            </a:r>
            <a:r>
              <a:rPr lang="en-US" altLang="zh-TW" sz="1000" dirty="0"/>
              <a:t> </a:t>
            </a:r>
            <a:r>
              <a:rPr lang="zh-TW" altLang="en-US" sz="1000" dirty="0"/>
              <a:t>：</a:t>
            </a:r>
            <a:r>
              <a:rPr lang="en-US" altLang="zh-TW" sz="1000" dirty="0"/>
              <a:t>http://scikit-learn.org/stable/modules/generated/sklearn.ensemble.RandomForestRegressor.html#sklearn.ensemble.RandomForestRegressor</a:t>
            </a:r>
          </a:p>
          <a:p>
            <a:endParaRPr lang="en-US" altLang="zh-TW" dirty="0"/>
          </a:p>
          <a:p>
            <a:endParaRPr lang="zh-TW" altLang="en-US" dirty="0"/>
          </a:p>
        </p:txBody>
      </p:sp>
    </p:spTree>
    <p:extLst>
      <p:ext uri="{BB962C8B-B14F-4D97-AF65-F5344CB8AC3E}">
        <p14:creationId xmlns:p14="http://schemas.microsoft.com/office/powerpoint/2010/main" val="322003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隨機森林具體步驟</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2000" dirty="0"/>
              <a:t>具體實現過程如下</a:t>
            </a:r>
            <a:r>
              <a:rPr lang="zh-TW" altLang="en-US" sz="2000" dirty="0" smtClean="0"/>
              <a:t>：</a:t>
            </a:r>
            <a:endParaRPr lang="zh-TW" altLang="en-US" sz="2000" dirty="0"/>
          </a:p>
          <a:p>
            <a:r>
              <a:rPr lang="zh-TW" altLang="en-US" sz="2000" dirty="0"/>
              <a:t>（</a:t>
            </a:r>
            <a:r>
              <a:rPr lang="en-US" altLang="zh-TW" sz="2000" dirty="0"/>
              <a:t>1</a:t>
            </a:r>
            <a:r>
              <a:rPr lang="zh-TW" altLang="en-US" sz="2000" dirty="0"/>
              <a:t>）原始訓練集為</a:t>
            </a:r>
            <a:r>
              <a:rPr lang="en-US" altLang="zh-TW" sz="2000" dirty="0"/>
              <a:t>N</a:t>
            </a:r>
            <a:r>
              <a:rPr lang="zh-TW" altLang="en-US" sz="2000" dirty="0"/>
              <a:t>，應用</a:t>
            </a:r>
            <a:r>
              <a:rPr lang="en-US" altLang="zh-TW" sz="2000" dirty="0"/>
              <a:t>bootstrap</a:t>
            </a:r>
            <a:r>
              <a:rPr lang="zh-TW" altLang="en-US" sz="2000" dirty="0"/>
              <a:t>法有放回地隨機抽取</a:t>
            </a:r>
            <a:r>
              <a:rPr lang="en-US" altLang="zh-TW" sz="2000" dirty="0"/>
              <a:t>k</a:t>
            </a:r>
            <a:r>
              <a:rPr lang="zh-TW" altLang="en-US" sz="2000" dirty="0"/>
              <a:t>個新的自助樣本集，並</a:t>
            </a:r>
            <a:r>
              <a:rPr lang="zh-TW" altLang="en-US" sz="2000" dirty="0" smtClean="0"/>
              <a:t>由此構      建</a:t>
            </a:r>
            <a:r>
              <a:rPr lang="en-US" altLang="zh-TW" sz="2000" dirty="0" smtClean="0"/>
              <a:t>k</a:t>
            </a:r>
            <a:r>
              <a:rPr lang="zh-TW" altLang="en-US" sz="2000" dirty="0"/>
              <a:t>棵分類樹，每次未被抽到的樣本組成了</a:t>
            </a:r>
            <a:r>
              <a:rPr lang="en-US" altLang="zh-TW" sz="2000" dirty="0"/>
              <a:t>k</a:t>
            </a:r>
            <a:r>
              <a:rPr lang="zh-TW" altLang="en-US" sz="2000" dirty="0"/>
              <a:t>個袋外資料</a:t>
            </a:r>
            <a:r>
              <a:rPr lang="zh-TW" altLang="en-US" sz="2000" dirty="0" smtClean="0"/>
              <a:t>；</a:t>
            </a:r>
            <a:endParaRPr lang="zh-TW" altLang="en-US" sz="2000" dirty="0"/>
          </a:p>
          <a:p>
            <a:r>
              <a:rPr lang="zh-TW" altLang="en-US" sz="2000" dirty="0"/>
              <a:t>（</a:t>
            </a:r>
            <a:r>
              <a:rPr lang="en-US" altLang="zh-TW" sz="2000" dirty="0"/>
              <a:t>2</a:t>
            </a:r>
            <a:r>
              <a:rPr lang="zh-TW" altLang="en-US" sz="2000" dirty="0"/>
              <a:t>）設有</a:t>
            </a:r>
            <a:r>
              <a:rPr lang="en-US" altLang="zh-TW" sz="2000" dirty="0"/>
              <a:t>mall</a:t>
            </a:r>
            <a:r>
              <a:rPr lang="zh-TW" altLang="en-US" sz="2000" dirty="0"/>
              <a:t>個變數，則在每一棵樹的每個節點處隨機抽取</a:t>
            </a:r>
            <a:r>
              <a:rPr lang="en-US" altLang="zh-TW" sz="2000" dirty="0" err="1"/>
              <a:t>mtry</a:t>
            </a:r>
            <a:r>
              <a:rPr lang="zh-TW" altLang="en-US" sz="2000" dirty="0"/>
              <a:t>個變數</a:t>
            </a:r>
            <a:r>
              <a:rPr lang="en-US" altLang="zh-TW" sz="2000" dirty="0"/>
              <a:t>(</a:t>
            </a:r>
            <a:r>
              <a:rPr lang="en-US" altLang="zh-TW" sz="2000" dirty="0" err="1"/>
              <a:t>mtry</a:t>
            </a:r>
            <a:r>
              <a:rPr lang="en-US" altLang="zh-TW" sz="2000" dirty="0"/>
              <a:t> n mall)</a:t>
            </a:r>
            <a:r>
              <a:rPr lang="zh-TW" altLang="en-US" sz="2000" dirty="0"/>
              <a:t>，然後在</a:t>
            </a:r>
            <a:r>
              <a:rPr lang="en-US" altLang="zh-TW" sz="2000" dirty="0" err="1"/>
              <a:t>mtry</a:t>
            </a:r>
            <a:r>
              <a:rPr lang="zh-TW" altLang="en-US" sz="2000" dirty="0"/>
              <a:t>中選擇一個最具有分類能力的變數，變數分類的閾值通過檢查每一個分類點確定</a:t>
            </a:r>
            <a:r>
              <a:rPr lang="zh-TW" altLang="en-US" sz="2000" dirty="0" smtClean="0"/>
              <a:t>；</a:t>
            </a:r>
            <a:endParaRPr lang="zh-TW" altLang="en-US" sz="2000" dirty="0"/>
          </a:p>
          <a:p>
            <a:r>
              <a:rPr lang="zh-TW" altLang="en-US" sz="2000" dirty="0"/>
              <a:t>（</a:t>
            </a:r>
            <a:r>
              <a:rPr lang="en-US" altLang="zh-TW" sz="2000" dirty="0"/>
              <a:t>3</a:t>
            </a:r>
            <a:r>
              <a:rPr lang="zh-TW" altLang="en-US" sz="2000" dirty="0"/>
              <a:t>）每棵樹最大限度地生長</a:t>
            </a:r>
            <a:r>
              <a:rPr lang="en-US" altLang="zh-TW" sz="2000" dirty="0"/>
              <a:t>, </a:t>
            </a:r>
            <a:r>
              <a:rPr lang="zh-TW" altLang="en-US" sz="2000" dirty="0"/>
              <a:t>不做任何修剪</a:t>
            </a:r>
            <a:r>
              <a:rPr lang="zh-TW" altLang="en-US" sz="2000" dirty="0" smtClean="0"/>
              <a:t>；</a:t>
            </a:r>
            <a:endParaRPr lang="zh-TW" altLang="en-US" sz="2000" dirty="0"/>
          </a:p>
          <a:p>
            <a:r>
              <a:rPr lang="zh-TW" altLang="en-US" sz="2000" dirty="0"/>
              <a:t>（</a:t>
            </a:r>
            <a:r>
              <a:rPr lang="en-US" altLang="zh-TW" sz="2000" dirty="0"/>
              <a:t>4</a:t>
            </a:r>
            <a:r>
              <a:rPr lang="zh-TW" altLang="en-US" sz="2000" dirty="0"/>
              <a:t>）將生成的多棵分類樹組成隨機森林，用隨機森林分類器對新的資料進行判別與分類，分類結果按樹分類器的投票多少而定。</a:t>
            </a:r>
          </a:p>
        </p:txBody>
      </p:sp>
    </p:spTree>
    <p:extLst>
      <p:ext uri="{BB962C8B-B14F-4D97-AF65-F5344CB8AC3E}">
        <p14:creationId xmlns:p14="http://schemas.microsoft.com/office/powerpoint/2010/main" val="356453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6490" y="365126"/>
            <a:ext cx="11945510" cy="446638"/>
          </a:xfrm>
        </p:spPr>
        <p:txBody>
          <a:bodyPr>
            <a:normAutofit fontScale="90000"/>
          </a:bodyPr>
          <a:lstStyle/>
          <a:p>
            <a:r>
              <a:rPr lang="zh-TW" altLang="en-US" dirty="0" smtClean="0"/>
              <a:t>補充資料</a:t>
            </a:r>
            <a:r>
              <a:rPr lang="en-US" altLang="zh-TW" dirty="0"/>
              <a:t>:</a:t>
            </a:r>
            <a:r>
              <a:rPr lang="en-US" altLang="zh-TW" dirty="0" smtClean="0"/>
              <a:t>accuracy ,Recall,</a:t>
            </a:r>
            <a:r>
              <a:rPr lang="en-US" altLang="zh-TW" dirty="0"/>
              <a:t> </a:t>
            </a:r>
            <a:r>
              <a:rPr lang="en-US" altLang="zh-TW" dirty="0" smtClean="0"/>
              <a:t>Precision,</a:t>
            </a:r>
            <a:r>
              <a:rPr lang="en-US" altLang="zh-TW" dirty="0"/>
              <a:t> F1-Measure</a:t>
            </a:r>
            <a:endParaRPr lang="zh-TW" altLang="en-US" dirty="0"/>
          </a:p>
        </p:txBody>
      </p:sp>
      <p:sp>
        <p:nvSpPr>
          <p:cNvPr id="3" name="內容版面配置區 2"/>
          <p:cNvSpPr>
            <a:spLocks noGrp="1"/>
          </p:cNvSpPr>
          <p:nvPr>
            <p:ph idx="1"/>
          </p:nvPr>
        </p:nvSpPr>
        <p:spPr/>
        <p:txBody>
          <a:bodyPr>
            <a:normAutofit fontScale="47500" lnSpcReduction="20000"/>
          </a:bodyPr>
          <a:lstStyle/>
          <a:p>
            <a:r>
              <a:rPr lang="zh-TW" altLang="en-US" dirty="0" smtClean="0"/>
              <a:t>準確率</a:t>
            </a:r>
            <a:r>
              <a:rPr lang="en-US" altLang="zh-TW" dirty="0"/>
              <a:t>(accuracy) :</a:t>
            </a:r>
          </a:p>
          <a:p>
            <a:pPr lvl="1"/>
            <a:r>
              <a:rPr lang="zh-TW" altLang="en-US" dirty="0"/>
              <a:t>其定義是</a:t>
            </a:r>
            <a:r>
              <a:rPr lang="en-US" altLang="zh-TW" dirty="0"/>
              <a:t>:</a:t>
            </a:r>
            <a:r>
              <a:rPr lang="zh-TW" altLang="en-US" dirty="0"/>
              <a:t>對於給定的測試數據集，分類器正確分類的樣本數與總樣本數之比</a:t>
            </a:r>
          </a:p>
          <a:p>
            <a:pPr lvl="1"/>
            <a:r>
              <a:rPr lang="en-US" altLang="zh-TW" dirty="0"/>
              <a:t>A c </a:t>
            </a:r>
            <a:r>
              <a:rPr lang="en-US" altLang="zh-TW" dirty="0" err="1"/>
              <a:t>c</a:t>
            </a:r>
            <a:r>
              <a:rPr lang="en-US" altLang="zh-TW" dirty="0"/>
              <a:t> = Np r e/ </a:t>
            </a:r>
            <a:r>
              <a:rPr lang="en-US" altLang="zh-TW" dirty="0" err="1"/>
              <a:t>Nt</a:t>
            </a:r>
            <a:r>
              <a:rPr lang="en-US" altLang="zh-TW" dirty="0"/>
              <a:t> o t a l   </a:t>
            </a:r>
          </a:p>
          <a:p>
            <a:pPr lvl="1"/>
            <a:r>
              <a:rPr lang="en-US" altLang="zh-TW" dirty="0"/>
              <a:t>Np r e:</a:t>
            </a:r>
            <a:r>
              <a:rPr lang="zh-TW" altLang="en-US" dirty="0"/>
              <a:t>預測對的樣本數</a:t>
            </a:r>
            <a:r>
              <a:rPr lang="en-US" altLang="zh-TW" dirty="0"/>
              <a:t>=TP+ TN	    </a:t>
            </a:r>
          </a:p>
          <a:p>
            <a:pPr lvl="1"/>
            <a:r>
              <a:rPr lang="en-US" altLang="zh-TW" dirty="0" err="1"/>
              <a:t>Nt</a:t>
            </a:r>
            <a:r>
              <a:rPr lang="en-US" altLang="zh-TW" dirty="0"/>
              <a:t> o t a l:</a:t>
            </a:r>
            <a:r>
              <a:rPr lang="zh-TW" altLang="en-US" dirty="0"/>
              <a:t>測試集總的樣本數</a:t>
            </a:r>
            <a:r>
              <a:rPr lang="en-US" altLang="zh-TW" dirty="0"/>
              <a:t>:TP+ TN+ FP+ FN</a:t>
            </a:r>
          </a:p>
          <a:p>
            <a:r>
              <a:rPr lang="zh-TW" altLang="en-US" dirty="0" smtClean="0"/>
              <a:t>召回</a:t>
            </a:r>
            <a:r>
              <a:rPr lang="zh-TW" altLang="en-US" dirty="0"/>
              <a:t>率</a:t>
            </a:r>
            <a:r>
              <a:rPr lang="en-US" altLang="zh-TW" dirty="0"/>
              <a:t>(Recall): </a:t>
            </a:r>
          </a:p>
          <a:p>
            <a:pPr lvl="1"/>
            <a:r>
              <a:rPr lang="zh-TW" altLang="en-US" dirty="0"/>
              <a:t>針對資料集中的所有正例</a:t>
            </a:r>
            <a:r>
              <a:rPr lang="en-US" altLang="zh-TW" dirty="0"/>
              <a:t>(TP+FN)</a:t>
            </a:r>
            <a:r>
              <a:rPr lang="zh-TW" altLang="en-US" dirty="0"/>
              <a:t>而言</a:t>
            </a:r>
            <a:r>
              <a:rPr lang="en-US" altLang="zh-TW" dirty="0"/>
              <a:t>,</a:t>
            </a:r>
            <a:r>
              <a:rPr lang="zh-TW" altLang="en-US" dirty="0"/>
              <a:t>模型正確判斷出的正例</a:t>
            </a:r>
            <a:r>
              <a:rPr lang="en-US" altLang="zh-TW" dirty="0"/>
              <a:t>(TP)</a:t>
            </a:r>
            <a:r>
              <a:rPr lang="zh-TW" altLang="en-US" dirty="0"/>
              <a:t>佔資料集中所有正例的比例</a:t>
            </a:r>
            <a:r>
              <a:rPr lang="en-US" altLang="zh-TW" dirty="0"/>
              <a:t>.   </a:t>
            </a:r>
          </a:p>
          <a:p>
            <a:pPr lvl="1"/>
            <a:r>
              <a:rPr lang="en-US" altLang="zh-TW" dirty="0"/>
              <a:t>TP/TP+FN   </a:t>
            </a:r>
          </a:p>
          <a:p>
            <a:pPr lvl="1"/>
            <a:r>
              <a:rPr lang="en-US" altLang="zh-TW" dirty="0"/>
              <a:t>FN</a:t>
            </a:r>
            <a:r>
              <a:rPr lang="zh-TW" altLang="en-US" dirty="0"/>
              <a:t>表示被模型誤認為是負例但實際是正例的資料</a:t>
            </a:r>
            <a:r>
              <a:rPr lang="en-US" altLang="zh-TW" dirty="0"/>
              <a:t>.</a:t>
            </a:r>
            <a:r>
              <a:rPr lang="zh-TW" altLang="en-US" dirty="0"/>
              <a:t>召回率也叫查全率</a:t>
            </a:r>
            <a:r>
              <a:rPr lang="en-US" altLang="zh-TW" dirty="0"/>
              <a:t>,</a:t>
            </a:r>
            <a:r>
              <a:rPr lang="zh-TW" altLang="en-US" dirty="0"/>
              <a:t>以物體檢測為例</a:t>
            </a:r>
            <a:r>
              <a:rPr lang="en-US" altLang="zh-TW" dirty="0"/>
              <a:t>,</a:t>
            </a:r>
            <a:r>
              <a:rPr lang="zh-TW" altLang="en-US" dirty="0"/>
              <a:t>我們往往把圖片中的物體作為正例</a:t>
            </a:r>
            <a:r>
              <a:rPr lang="en-US" altLang="zh-TW" dirty="0"/>
              <a:t>,</a:t>
            </a:r>
            <a:r>
              <a:rPr lang="zh-TW" altLang="en-US" dirty="0"/>
              <a:t>此時召回率高代表著模型可以找出圖片中更多的物體</a:t>
            </a:r>
          </a:p>
          <a:p>
            <a:r>
              <a:rPr lang="zh-TW" altLang="en-US" dirty="0" smtClean="0"/>
              <a:t>精確</a:t>
            </a:r>
            <a:r>
              <a:rPr lang="zh-TW" altLang="en-US" dirty="0"/>
              <a:t>率</a:t>
            </a:r>
            <a:r>
              <a:rPr lang="en-US" altLang="zh-TW" dirty="0"/>
              <a:t>(Precision):</a:t>
            </a:r>
          </a:p>
          <a:p>
            <a:pPr lvl="1"/>
            <a:r>
              <a:rPr lang="zh-TW" altLang="en-US" dirty="0"/>
              <a:t>在預測結果為正類的數據</a:t>
            </a:r>
            <a:r>
              <a:rPr lang="en-US" altLang="zh-TW" dirty="0"/>
              <a:t>(TP+FN)</a:t>
            </a:r>
            <a:r>
              <a:rPr lang="zh-TW" altLang="en-US" dirty="0"/>
              <a:t>中，有多少數據被正確預測</a:t>
            </a:r>
            <a:r>
              <a:rPr lang="en-US" altLang="zh-TW" dirty="0"/>
              <a:t>(</a:t>
            </a:r>
            <a:r>
              <a:rPr lang="zh-TW" altLang="en-US" dirty="0"/>
              <a:t>原本就是正類</a:t>
            </a:r>
            <a:r>
              <a:rPr lang="en-US" altLang="zh-TW" dirty="0"/>
              <a:t>(TP))  </a:t>
            </a:r>
          </a:p>
          <a:p>
            <a:pPr lvl="1"/>
            <a:r>
              <a:rPr lang="en-US" altLang="zh-TW" dirty="0"/>
              <a:t>TP/TP+FP</a:t>
            </a:r>
          </a:p>
          <a:p>
            <a:r>
              <a:rPr lang="en-US" altLang="zh-TW" dirty="0" smtClean="0"/>
              <a:t>F1-Measure</a:t>
            </a:r>
            <a:r>
              <a:rPr lang="en-US" altLang="zh-TW" dirty="0"/>
              <a:t>:</a:t>
            </a:r>
          </a:p>
          <a:p>
            <a:pPr lvl="1"/>
            <a:r>
              <a:rPr lang="zh-TW" altLang="en-US" dirty="0"/>
              <a:t>為精確率和召回率的調和平均值  </a:t>
            </a:r>
          </a:p>
          <a:p>
            <a:pPr lvl="1"/>
            <a:r>
              <a:rPr lang="en-US" altLang="zh-TW" dirty="0"/>
              <a:t>2TP/(2TP+FN+FP)=(2*(</a:t>
            </a:r>
            <a:r>
              <a:rPr lang="en-US" altLang="zh-TW" dirty="0" err="1"/>
              <a:t>Precison</a:t>
            </a:r>
            <a:r>
              <a:rPr lang="en-US" altLang="zh-TW" dirty="0"/>
              <a:t>*Recall))/(</a:t>
            </a:r>
            <a:r>
              <a:rPr lang="en-US" altLang="zh-TW" dirty="0" err="1"/>
              <a:t>Precison+Recall</a:t>
            </a:r>
            <a:r>
              <a:rPr lang="en-US" altLang="zh-TW" dirty="0"/>
              <a:t>)</a:t>
            </a:r>
            <a:endParaRPr lang="zh-TW" altLang="en-US" dirty="0"/>
          </a:p>
        </p:txBody>
      </p:sp>
      <p:pic>
        <p:nvPicPr>
          <p:cNvPr id="4" name="圖片 3"/>
          <p:cNvPicPr>
            <a:picLocks noChangeAspect="1"/>
          </p:cNvPicPr>
          <p:nvPr/>
        </p:nvPicPr>
        <p:blipFill>
          <a:blip r:embed="rId2"/>
          <a:stretch>
            <a:fillRect/>
          </a:stretch>
        </p:blipFill>
        <p:spPr>
          <a:xfrm>
            <a:off x="9107557" y="3824578"/>
            <a:ext cx="2829670" cy="2829670"/>
          </a:xfrm>
          <a:prstGeom prst="rect">
            <a:avLst/>
          </a:prstGeom>
        </p:spPr>
      </p:pic>
    </p:spTree>
    <p:extLst>
      <p:ext uri="{BB962C8B-B14F-4D97-AF65-F5344CB8AC3E}">
        <p14:creationId xmlns:p14="http://schemas.microsoft.com/office/powerpoint/2010/main" val="3463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126"/>
            <a:ext cx="12252960" cy="446638"/>
          </a:xfrm>
        </p:spPr>
        <p:txBody>
          <a:bodyPr>
            <a:noAutofit/>
          </a:bodyPr>
          <a:lstStyle/>
          <a:p>
            <a:r>
              <a:rPr lang="zh-TW" altLang="en-US" sz="3500" dirty="0" smtClean="0"/>
              <a:t>補充資料</a:t>
            </a:r>
            <a:r>
              <a:rPr lang="en-US" altLang="zh-TW" sz="3500" dirty="0" smtClean="0"/>
              <a:t>:</a:t>
            </a:r>
            <a:r>
              <a:rPr lang="en-US" altLang="zh-TW" sz="3500" dirty="0" err="1" smtClean="0"/>
              <a:t>sklearn.ensemble.RandomForestClassifier</a:t>
            </a:r>
            <a:r>
              <a:rPr lang="zh-TW" altLang="en-US" sz="3500" dirty="0"/>
              <a:t>參數</a:t>
            </a:r>
          </a:p>
        </p:txBody>
      </p:sp>
      <p:sp>
        <p:nvSpPr>
          <p:cNvPr id="3" name="內容版面配置區 2"/>
          <p:cNvSpPr>
            <a:spLocks noGrp="1"/>
          </p:cNvSpPr>
          <p:nvPr>
            <p:ph idx="1"/>
          </p:nvPr>
        </p:nvSpPr>
        <p:spPr/>
        <p:txBody>
          <a:bodyPr>
            <a:normAutofit/>
          </a:bodyPr>
          <a:lstStyle/>
          <a:p>
            <a:r>
              <a:rPr lang="en-US" altLang="zh-TW" sz="2500" dirty="0" smtClean="0"/>
              <a:t>RF</a:t>
            </a:r>
            <a:r>
              <a:rPr lang="zh-TW" altLang="en-US" sz="2500" dirty="0"/>
              <a:t>框架參數意義</a:t>
            </a:r>
          </a:p>
          <a:p>
            <a:pPr lvl="1"/>
            <a:r>
              <a:rPr lang="en-US" altLang="zh-TW" sz="2000" dirty="0" err="1" smtClean="0">
                <a:solidFill>
                  <a:srgbClr val="FF0000"/>
                </a:solidFill>
              </a:rPr>
              <a:t>n_estimators</a:t>
            </a:r>
            <a:r>
              <a:rPr lang="en-US" altLang="zh-TW" sz="2000" dirty="0" smtClean="0"/>
              <a:t>:</a:t>
            </a:r>
            <a:r>
              <a:rPr lang="zh-TW" altLang="en-US" sz="2000" dirty="0" smtClean="0"/>
              <a:t>對</a:t>
            </a:r>
            <a:r>
              <a:rPr lang="zh-TW" altLang="en-US" sz="2000" dirty="0"/>
              <a:t>原始數據集進行有放回抽樣生成的子數據集個數，</a:t>
            </a:r>
            <a:r>
              <a:rPr lang="zh-TW" altLang="en-US" sz="2000" dirty="0">
                <a:solidFill>
                  <a:srgbClr val="FF0000"/>
                </a:solidFill>
              </a:rPr>
              <a:t>即決策樹的個數</a:t>
            </a:r>
            <a:r>
              <a:rPr lang="zh-TW" altLang="en-US" sz="2000" dirty="0"/>
              <a:t>。若</a:t>
            </a:r>
            <a:r>
              <a:rPr lang="en-US" altLang="zh-TW" sz="2000" dirty="0" err="1"/>
              <a:t>n_estimators</a:t>
            </a:r>
            <a:r>
              <a:rPr lang="zh-TW" altLang="en-US" sz="2000" dirty="0"/>
              <a:t>太小容易欠擬合，太大不能顯著的提升模型，所以</a:t>
            </a:r>
            <a:r>
              <a:rPr lang="en-US" altLang="zh-TW" sz="2000" dirty="0" err="1"/>
              <a:t>n_estimators</a:t>
            </a:r>
            <a:r>
              <a:rPr lang="zh-TW" altLang="en-US" sz="2000" dirty="0"/>
              <a:t>選擇適中的數值，版本</a:t>
            </a:r>
            <a:r>
              <a:rPr lang="en-US" altLang="zh-TW" sz="2000" dirty="0"/>
              <a:t>0.20</a:t>
            </a:r>
            <a:r>
              <a:rPr lang="zh-TW" altLang="en-US" sz="2000" dirty="0"/>
              <a:t>的默認值是</a:t>
            </a:r>
            <a:r>
              <a:rPr lang="en-US" altLang="zh-TW" sz="2000" dirty="0"/>
              <a:t>10,</a:t>
            </a:r>
            <a:r>
              <a:rPr lang="zh-TW" altLang="en-US" sz="2000" dirty="0"/>
              <a:t>版本</a:t>
            </a:r>
            <a:r>
              <a:rPr lang="en-US" altLang="zh-TW" sz="2000" dirty="0"/>
              <a:t>0.22</a:t>
            </a:r>
            <a:r>
              <a:rPr lang="zh-TW" altLang="en-US" sz="2000" dirty="0"/>
              <a:t>的默認值是</a:t>
            </a:r>
            <a:r>
              <a:rPr lang="en-US" altLang="zh-TW" sz="2000" dirty="0"/>
              <a:t>100</a:t>
            </a:r>
            <a:r>
              <a:rPr lang="zh-TW" altLang="en-US" sz="2000" dirty="0" smtClean="0"/>
              <a:t>。</a:t>
            </a:r>
            <a:endParaRPr lang="zh-TW" altLang="en-US" sz="2000" dirty="0"/>
          </a:p>
          <a:p>
            <a:pPr lvl="1"/>
            <a:r>
              <a:rPr lang="en-US" altLang="zh-TW" sz="2000" dirty="0" smtClean="0">
                <a:solidFill>
                  <a:srgbClr val="FF0000"/>
                </a:solidFill>
              </a:rPr>
              <a:t>bootstrap</a:t>
            </a:r>
            <a:r>
              <a:rPr lang="en-US" altLang="zh-TW" sz="2000" dirty="0" smtClean="0"/>
              <a:t>:</a:t>
            </a:r>
            <a:r>
              <a:rPr lang="zh-TW" altLang="en-US" sz="2000" dirty="0" smtClean="0">
                <a:solidFill>
                  <a:srgbClr val="FF0000"/>
                </a:solidFill>
              </a:rPr>
              <a:t>是否</a:t>
            </a:r>
            <a:r>
              <a:rPr lang="zh-TW" altLang="en-US" sz="2000" dirty="0">
                <a:solidFill>
                  <a:srgbClr val="FF0000"/>
                </a:solidFill>
              </a:rPr>
              <a:t>對樣本集進行有放回抽樣來構建樹</a:t>
            </a:r>
            <a:r>
              <a:rPr lang="zh-TW" altLang="en-US" sz="2000" dirty="0"/>
              <a:t>，</a:t>
            </a:r>
            <a:r>
              <a:rPr lang="en-US" altLang="zh-TW" sz="2000" dirty="0"/>
              <a:t>True</a:t>
            </a:r>
            <a:r>
              <a:rPr lang="zh-TW" altLang="en-US" sz="2000" dirty="0"/>
              <a:t>表示是</a:t>
            </a:r>
            <a:r>
              <a:rPr lang="en-US" altLang="zh-TW" sz="2000" dirty="0"/>
              <a:t>,</a:t>
            </a:r>
            <a:r>
              <a:rPr lang="zh-TW" altLang="en-US" sz="2000" dirty="0"/>
              <a:t>默認值</a:t>
            </a:r>
            <a:r>
              <a:rPr lang="en-US" altLang="zh-TW" sz="2000" dirty="0"/>
              <a:t>True</a:t>
            </a:r>
            <a:r>
              <a:rPr lang="zh-TW" altLang="en-US" sz="2000" dirty="0" smtClean="0"/>
              <a:t>。</a:t>
            </a:r>
            <a:endParaRPr lang="zh-TW" altLang="en-US" sz="2000" dirty="0"/>
          </a:p>
          <a:p>
            <a:pPr lvl="1"/>
            <a:r>
              <a:rPr lang="en-US" altLang="zh-TW" sz="2000" dirty="0" err="1" smtClean="0">
                <a:solidFill>
                  <a:srgbClr val="FF0000"/>
                </a:solidFill>
              </a:rPr>
              <a:t>oob_score</a:t>
            </a:r>
            <a:r>
              <a:rPr lang="en-US" altLang="zh-TW" sz="2000" dirty="0" smtClean="0"/>
              <a:t>:</a:t>
            </a:r>
            <a:r>
              <a:rPr lang="zh-TW" altLang="en-US" sz="2000" dirty="0" smtClean="0">
                <a:solidFill>
                  <a:srgbClr val="FF0000"/>
                </a:solidFill>
              </a:rPr>
              <a:t>是否</a:t>
            </a:r>
            <a:r>
              <a:rPr lang="zh-TW" altLang="en-US" sz="2000" dirty="0">
                <a:solidFill>
                  <a:srgbClr val="FF0000"/>
                </a:solidFill>
              </a:rPr>
              <a:t>採用袋外樣本來評估模型的好壞</a:t>
            </a:r>
            <a:r>
              <a:rPr lang="zh-TW" altLang="en-US" sz="2000" dirty="0"/>
              <a:t>，</a:t>
            </a:r>
            <a:r>
              <a:rPr lang="en-US" altLang="zh-TW" sz="2000" dirty="0"/>
              <a:t>True</a:t>
            </a:r>
            <a:r>
              <a:rPr lang="zh-TW" altLang="en-US" sz="2000" dirty="0"/>
              <a:t>代表是，默認值</a:t>
            </a:r>
            <a:r>
              <a:rPr lang="en-US" altLang="zh-TW" sz="2000" dirty="0"/>
              <a:t>False,</a:t>
            </a:r>
            <a:r>
              <a:rPr lang="zh-TW" altLang="en-US" sz="2000" dirty="0"/>
              <a:t>袋外樣本誤差是測試數據集誤差的無偏估計，所以推薦設置</a:t>
            </a:r>
            <a:r>
              <a:rPr lang="en-US" altLang="zh-TW" sz="2000" dirty="0"/>
              <a:t>True</a:t>
            </a:r>
            <a:r>
              <a:rPr lang="zh-TW" altLang="en-US" sz="2000" dirty="0"/>
              <a:t>。</a:t>
            </a:r>
          </a:p>
        </p:txBody>
      </p:sp>
    </p:spTree>
    <p:extLst>
      <p:ext uri="{BB962C8B-B14F-4D97-AF65-F5344CB8AC3E}">
        <p14:creationId xmlns:p14="http://schemas.microsoft.com/office/powerpoint/2010/main" val="330568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前置補充</a:t>
            </a:r>
            <a:r>
              <a:rPr lang="en-US" altLang="zh-TW" dirty="0" smtClean="0"/>
              <a:t>:</a:t>
            </a:r>
            <a:r>
              <a:rPr lang="zh-TW" altLang="en-US" dirty="0" smtClean="0"/>
              <a:t>機器學習</a:t>
            </a:r>
            <a:r>
              <a:rPr lang="zh-TW" altLang="en-US" dirty="0"/>
              <a:t>中的泛化能力</a:t>
            </a:r>
          </a:p>
        </p:txBody>
      </p:sp>
      <p:sp>
        <p:nvSpPr>
          <p:cNvPr id="3" name="內容版面配置區 2"/>
          <p:cNvSpPr>
            <a:spLocks noGrp="1"/>
          </p:cNvSpPr>
          <p:nvPr>
            <p:ph idx="1"/>
          </p:nvPr>
        </p:nvSpPr>
        <p:spPr/>
        <p:txBody>
          <a:bodyPr>
            <a:normAutofit/>
          </a:bodyPr>
          <a:lstStyle/>
          <a:p>
            <a:r>
              <a:rPr lang="en-US" altLang="zh-TW" sz="2500" dirty="0" smtClean="0"/>
              <a:t>Def:</a:t>
            </a:r>
            <a:r>
              <a:rPr lang="zh-TW" altLang="en-US" sz="2500" dirty="0" smtClean="0">
                <a:solidFill>
                  <a:srgbClr val="FF0000"/>
                </a:solidFill>
              </a:rPr>
              <a:t>機器學習</a:t>
            </a:r>
            <a:r>
              <a:rPr lang="zh-TW" altLang="en-US" sz="2500" dirty="0">
                <a:solidFill>
                  <a:srgbClr val="FF0000"/>
                </a:solidFill>
              </a:rPr>
              <a:t>算法對新鮮樣本的適應能力</a:t>
            </a:r>
            <a:r>
              <a:rPr lang="zh-TW" altLang="en-US" sz="2500" dirty="0"/>
              <a:t>。學習的目的是學到隱含在數據背後的規律，</a:t>
            </a:r>
            <a:r>
              <a:rPr lang="zh-TW" altLang="en-US" sz="2500" dirty="0">
                <a:solidFill>
                  <a:srgbClr val="FF0000"/>
                </a:solidFill>
              </a:rPr>
              <a:t>對具有同一規律的學習集以外的數據，經過訓練的網絡也能給出合適的輸出，該能力稱為泛化能力。</a:t>
            </a:r>
          </a:p>
        </p:txBody>
      </p:sp>
      <p:pic>
        <p:nvPicPr>
          <p:cNvPr id="4" name="圖片 3"/>
          <p:cNvPicPr>
            <a:picLocks noChangeAspect="1"/>
          </p:cNvPicPr>
          <p:nvPr/>
        </p:nvPicPr>
        <p:blipFill>
          <a:blip r:embed="rId2"/>
          <a:stretch>
            <a:fillRect/>
          </a:stretch>
        </p:blipFill>
        <p:spPr>
          <a:xfrm>
            <a:off x="0" y="3124791"/>
            <a:ext cx="3188473" cy="3182800"/>
          </a:xfrm>
          <a:prstGeom prst="rect">
            <a:avLst/>
          </a:prstGeom>
        </p:spPr>
      </p:pic>
      <p:pic>
        <p:nvPicPr>
          <p:cNvPr id="5" name="圖片 4"/>
          <p:cNvPicPr>
            <a:picLocks noChangeAspect="1"/>
          </p:cNvPicPr>
          <p:nvPr/>
        </p:nvPicPr>
        <p:blipFill>
          <a:blip r:embed="rId3"/>
          <a:stretch>
            <a:fillRect/>
          </a:stretch>
        </p:blipFill>
        <p:spPr>
          <a:xfrm>
            <a:off x="4253946" y="3132784"/>
            <a:ext cx="3174807" cy="3174807"/>
          </a:xfrm>
          <a:prstGeom prst="rect">
            <a:avLst/>
          </a:prstGeom>
        </p:spPr>
      </p:pic>
      <p:pic>
        <p:nvPicPr>
          <p:cNvPr id="6" name="圖片 5"/>
          <p:cNvPicPr>
            <a:picLocks noChangeAspect="1"/>
          </p:cNvPicPr>
          <p:nvPr/>
        </p:nvPicPr>
        <p:blipFill>
          <a:blip r:embed="rId4"/>
          <a:stretch>
            <a:fillRect/>
          </a:stretch>
        </p:blipFill>
        <p:spPr>
          <a:xfrm>
            <a:off x="8754386" y="3146370"/>
            <a:ext cx="3166856" cy="3161221"/>
          </a:xfrm>
          <a:prstGeom prst="rect">
            <a:avLst/>
          </a:prstGeom>
        </p:spPr>
      </p:pic>
      <p:sp>
        <p:nvSpPr>
          <p:cNvPr id="8" name="文字方塊 7"/>
          <p:cNvSpPr txBox="1"/>
          <p:nvPr/>
        </p:nvSpPr>
        <p:spPr>
          <a:xfrm>
            <a:off x="1212083" y="2822951"/>
            <a:ext cx="1759471" cy="369332"/>
          </a:xfrm>
          <a:prstGeom prst="rect">
            <a:avLst/>
          </a:prstGeom>
          <a:noFill/>
        </p:spPr>
        <p:txBody>
          <a:bodyPr wrap="square" rtlCol="0">
            <a:spAutoFit/>
          </a:bodyPr>
          <a:lstStyle/>
          <a:p>
            <a:r>
              <a:rPr lang="zh-TW" altLang="en-US" smtClean="0"/>
              <a:t>原資料</a:t>
            </a:r>
            <a:endParaRPr lang="zh-TW" altLang="en-US"/>
          </a:p>
        </p:txBody>
      </p:sp>
      <p:sp>
        <p:nvSpPr>
          <p:cNvPr id="9" name="文字方塊 8"/>
          <p:cNvSpPr txBox="1"/>
          <p:nvPr/>
        </p:nvSpPr>
        <p:spPr>
          <a:xfrm>
            <a:off x="4961613" y="2834630"/>
            <a:ext cx="1759471" cy="369332"/>
          </a:xfrm>
          <a:prstGeom prst="rect">
            <a:avLst/>
          </a:prstGeom>
          <a:noFill/>
        </p:spPr>
        <p:txBody>
          <a:bodyPr wrap="square" rtlCol="0">
            <a:spAutoFit/>
          </a:bodyPr>
          <a:lstStyle/>
          <a:p>
            <a:r>
              <a:rPr lang="zh-TW" altLang="en-US" dirty="0" smtClean="0"/>
              <a:t>預測模型</a:t>
            </a:r>
            <a:endParaRPr lang="zh-TW" altLang="en-US" dirty="0"/>
          </a:p>
        </p:txBody>
      </p:sp>
      <p:sp>
        <p:nvSpPr>
          <p:cNvPr id="10" name="文字方塊 9"/>
          <p:cNvSpPr txBox="1"/>
          <p:nvPr/>
        </p:nvSpPr>
        <p:spPr>
          <a:xfrm>
            <a:off x="9201893" y="2777038"/>
            <a:ext cx="2859574" cy="369332"/>
          </a:xfrm>
          <a:prstGeom prst="rect">
            <a:avLst/>
          </a:prstGeom>
          <a:noFill/>
        </p:spPr>
        <p:txBody>
          <a:bodyPr wrap="square" rtlCol="0">
            <a:spAutoFit/>
          </a:bodyPr>
          <a:lstStyle/>
          <a:p>
            <a:r>
              <a:rPr lang="zh-TW" altLang="en-US" dirty="0" smtClean="0"/>
              <a:t>丟新資料實際上預測不佳</a:t>
            </a:r>
            <a:endParaRPr lang="zh-TW" altLang="en-US" dirty="0"/>
          </a:p>
        </p:txBody>
      </p:sp>
    </p:spTree>
    <p:extLst>
      <p:ext uri="{BB962C8B-B14F-4D97-AF65-F5344CB8AC3E}">
        <p14:creationId xmlns:p14="http://schemas.microsoft.com/office/powerpoint/2010/main" val="392522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126"/>
            <a:ext cx="12252960" cy="446638"/>
          </a:xfrm>
        </p:spPr>
        <p:txBody>
          <a:bodyPr>
            <a:noAutofit/>
          </a:bodyPr>
          <a:lstStyle/>
          <a:p>
            <a:r>
              <a:rPr lang="zh-TW" altLang="en-US" sz="3500" dirty="0" smtClean="0"/>
              <a:t>補充資料</a:t>
            </a:r>
            <a:r>
              <a:rPr lang="en-US" altLang="zh-TW" sz="3500" dirty="0" smtClean="0"/>
              <a:t>:</a:t>
            </a:r>
            <a:r>
              <a:rPr lang="en-US" altLang="zh-TW" sz="3500" dirty="0" err="1" smtClean="0"/>
              <a:t>sklearn.ensemble.RandomForestClassifier</a:t>
            </a:r>
            <a:r>
              <a:rPr lang="zh-TW" altLang="en-US" sz="3500" dirty="0"/>
              <a:t>參數</a:t>
            </a:r>
          </a:p>
        </p:txBody>
      </p:sp>
      <p:sp>
        <p:nvSpPr>
          <p:cNvPr id="3" name="內容版面配置區 2"/>
          <p:cNvSpPr>
            <a:spLocks noGrp="1"/>
          </p:cNvSpPr>
          <p:nvPr>
            <p:ph idx="1"/>
          </p:nvPr>
        </p:nvSpPr>
        <p:spPr/>
        <p:txBody>
          <a:bodyPr>
            <a:noAutofit/>
          </a:bodyPr>
          <a:lstStyle/>
          <a:p>
            <a:r>
              <a:rPr lang="en-US" altLang="zh-TW" sz="1500" dirty="0" smtClean="0"/>
              <a:t>RF</a:t>
            </a:r>
            <a:r>
              <a:rPr lang="zh-TW" altLang="en-US" sz="1500" dirty="0"/>
              <a:t>決策樹參數含義</a:t>
            </a:r>
            <a:r>
              <a:rPr lang="en-US" altLang="zh-TW" sz="1500" dirty="0"/>
              <a:t>:</a:t>
            </a:r>
          </a:p>
          <a:p>
            <a:pPr lvl="1"/>
            <a:r>
              <a:rPr lang="en-US" altLang="zh-TW" sz="1300" dirty="0" err="1" smtClean="0"/>
              <a:t>max_features</a:t>
            </a:r>
            <a:r>
              <a:rPr lang="en-US" altLang="zh-TW" sz="1300" dirty="0" smtClean="0"/>
              <a:t>:</a:t>
            </a:r>
            <a:r>
              <a:rPr lang="zh-TW" altLang="en-US" sz="1300" dirty="0" smtClean="0"/>
              <a:t>構</a:t>
            </a:r>
            <a:r>
              <a:rPr lang="zh-TW" altLang="en-US" sz="1300" dirty="0"/>
              <a:t>建決策樹最優模型時考慮的最大特徵數。默認是</a:t>
            </a:r>
            <a:r>
              <a:rPr lang="en-US" altLang="zh-TW" sz="1300" dirty="0"/>
              <a:t>"auto"</a:t>
            </a:r>
            <a:r>
              <a:rPr lang="zh-TW" altLang="en-US" sz="1300" dirty="0"/>
              <a:t>，表示最大特徵數是</a:t>
            </a:r>
            <a:r>
              <a:rPr lang="en-US" altLang="zh-TW" sz="1300" dirty="0"/>
              <a:t>N</a:t>
            </a:r>
            <a:r>
              <a:rPr lang="zh-TW" altLang="en-US" sz="1300" dirty="0"/>
              <a:t>的平方根</a:t>
            </a:r>
            <a:r>
              <a:rPr lang="en-US" altLang="zh-TW" sz="1300" dirty="0"/>
              <a:t>;“log2"</a:t>
            </a:r>
            <a:r>
              <a:rPr lang="zh-TW" altLang="en-US" sz="1300" dirty="0"/>
              <a:t>表示最大特徵數是</a:t>
            </a:r>
            <a:r>
              <a:rPr lang="en-US" altLang="zh-TW" sz="1300" dirty="0"/>
              <a:t>[</a:t>
            </a:r>
            <a:r>
              <a:rPr lang="zh-TW" altLang="en-US" sz="1300" dirty="0"/>
              <a:t>公式</a:t>
            </a:r>
            <a:r>
              <a:rPr lang="en-US" altLang="zh-TW" sz="1300" dirty="0"/>
              <a:t>];"</a:t>
            </a:r>
            <a:r>
              <a:rPr lang="en-US" altLang="zh-TW" sz="1300" dirty="0" err="1"/>
              <a:t>sqrt</a:t>
            </a:r>
            <a:r>
              <a:rPr lang="en-US" altLang="zh-TW" sz="1300" dirty="0"/>
              <a:t>"</a:t>
            </a:r>
            <a:r>
              <a:rPr lang="zh-TW" altLang="en-US" sz="1300" dirty="0"/>
              <a:t>表示最大特徵數是</a:t>
            </a:r>
            <a:r>
              <a:rPr lang="en-US" altLang="zh-TW" sz="1300" dirty="0"/>
              <a:t>[</a:t>
            </a:r>
            <a:r>
              <a:rPr lang="zh-TW" altLang="en-US" sz="1300" dirty="0"/>
              <a:t>公式</a:t>
            </a:r>
            <a:r>
              <a:rPr lang="en-US" altLang="zh-TW" sz="1300" dirty="0"/>
              <a:t>]</a:t>
            </a:r>
            <a:r>
              <a:rPr lang="zh-TW" altLang="en-US" sz="1300" dirty="0"/>
              <a:t>。如果是整數，代表考慮的最大特徵數；如果是浮點數，表示對</a:t>
            </a:r>
            <a:r>
              <a:rPr lang="en-US" altLang="zh-TW" sz="1300" dirty="0"/>
              <a:t>(N * </a:t>
            </a:r>
            <a:r>
              <a:rPr lang="en-US" altLang="zh-TW" sz="1300" dirty="0" err="1"/>
              <a:t>max_features</a:t>
            </a:r>
            <a:r>
              <a:rPr lang="en-US" altLang="zh-TW" sz="1300" dirty="0"/>
              <a:t>)</a:t>
            </a:r>
            <a:r>
              <a:rPr lang="zh-TW" altLang="en-US" sz="1300" dirty="0"/>
              <a:t>取整。其中</a:t>
            </a:r>
            <a:r>
              <a:rPr lang="en-US" altLang="zh-TW" sz="1300" dirty="0"/>
              <a:t>N</a:t>
            </a:r>
            <a:r>
              <a:rPr lang="zh-TW" altLang="en-US" sz="1300" dirty="0"/>
              <a:t>表示樣本的特徵數</a:t>
            </a:r>
            <a:r>
              <a:rPr lang="zh-TW" altLang="en-US" sz="1300" dirty="0" smtClean="0"/>
              <a:t>。</a:t>
            </a:r>
            <a:endParaRPr lang="zh-TW" altLang="en-US" sz="1300" dirty="0"/>
          </a:p>
          <a:p>
            <a:pPr lvl="1"/>
            <a:r>
              <a:rPr lang="en-US" altLang="zh-TW" sz="1300" dirty="0" err="1" smtClean="0">
                <a:solidFill>
                  <a:srgbClr val="FF0000"/>
                </a:solidFill>
              </a:rPr>
              <a:t>max_depth</a:t>
            </a:r>
            <a:r>
              <a:rPr lang="en-US" altLang="zh-TW" sz="1300" dirty="0" smtClean="0">
                <a:solidFill>
                  <a:srgbClr val="FF0000"/>
                </a:solidFill>
              </a:rPr>
              <a:t>:</a:t>
            </a:r>
            <a:r>
              <a:rPr lang="zh-TW" altLang="en-US" sz="1300" dirty="0" smtClean="0">
                <a:solidFill>
                  <a:srgbClr val="FF0000"/>
                </a:solidFill>
              </a:rPr>
              <a:t>決策</a:t>
            </a:r>
            <a:r>
              <a:rPr lang="zh-TW" altLang="en-US" sz="1300" dirty="0">
                <a:solidFill>
                  <a:srgbClr val="FF0000"/>
                </a:solidFill>
              </a:rPr>
              <a:t>樹最大深度</a:t>
            </a:r>
            <a:r>
              <a:rPr lang="zh-TW" altLang="en-US" sz="1300" dirty="0"/>
              <a:t>。若等於</a:t>
            </a:r>
            <a:r>
              <a:rPr lang="en-US" altLang="zh-TW" sz="1300" dirty="0"/>
              <a:t>None,</a:t>
            </a:r>
            <a:r>
              <a:rPr lang="zh-TW" altLang="en-US" sz="1300" dirty="0"/>
              <a:t>表示</a:t>
            </a:r>
            <a:r>
              <a:rPr lang="zh-TW" altLang="en-US" sz="1300" u="sng" dirty="0"/>
              <a:t>決策樹在構建最優模型的時候不會限制子樹的深度。如果模型樣本量多，特徵也多的情況下，推薦限制最大深度；若樣本量少或者特徵少，則不限制最大深度</a:t>
            </a:r>
            <a:r>
              <a:rPr lang="zh-TW" altLang="en-US" sz="1300" dirty="0" smtClean="0"/>
              <a:t>。</a:t>
            </a:r>
            <a:endParaRPr lang="zh-TW" altLang="en-US" sz="1300" dirty="0"/>
          </a:p>
          <a:p>
            <a:pPr lvl="1"/>
            <a:r>
              <a:rPr lang="en-US" altLang="zh-TW" sz="1300" dirty="0" err="1" smtClean="0"/>
              <a:t>min_samples_leaf</a:t>
            </a:r>
            <a:r>
              <a:rPr lang="en-US" altLang="zh-TW" sz="1300" dirty="0" smtClean="0"/>
              <a:t>:</a:t>
            </a:r>
            <a:r>
              <a:rPr lang="zh-TW" altLang="en-US" sz="1300" dirty="0" smtClean="0"/>
              <a:t>葉子</a:t>
            </a:r>
            <a:r>
              <a:rPr lang="zh-TW" altLang="en-US" sz="1300" dirty="0"/>
              <a:t>節點含有的最少樣本。若葉子節點樣本數小於</a:t>
            </a:r>
            <a:r>
              <a:rPr lang="en-US" altLang="zh-TW" sz="1300" dirty="0" err="1"/>
              <a:t>min_samples_leaf</a:t>
            </a:r>
            <a:r>
              <a:rPr lang="zh-TW" altLang="en-US" sz="1300" dirty="0"/>
              <a:t>，則對該葉子節點和兄弟葉子節點進行剪枝，只留下該葉子節點的父節點。整數型表示個數，浮點型表示取大於等於（樣本數* </a:t>
            </a:r>
            <a:r>
              <a:rPr lang="en-US" altLang="zh-TW" sz="1300" dirty="0" err="1"/>
              <a:t>min_samples_leaf</a:t>
            </a:r>
            <a:r>
              <a:rPr lang="en-US" altLang="zh-TW" sz="1300" dirty="0"/>
              <a:t>)</a:t>
            </a:r>
            <a:r>
              <a:rPr lang="zh-TW" altLang="en-US" sz="1300" dirty="0"/>
              <a:t>的最小整數。</a:t>
            </a:r>
            <a:r>
              <a:rPr lang="en-US" altLang="zh-TW" sz="1300" dirty="0" err="1"/>
              <a:t>min_samples_leaf</a:t>
            </a:r>
            <a:r>
              <a:rPr lang="zh-TW" altLang="en-US" sz="1300" dirty="0"/>
              <a:t>默認值是</a:t>
            </a:r>
            <a:r>
              <a:rPr lang="en-US" altLang="zh-TW" sz="1300" dirty="0"/>
              <a:t>1</a:t>
            </a:r>
            <a:r>
              <a:rPr lang="zh-TW" altLang="en-US" sz="1300" dirty="0" smtClean="0"/>
              <a:t>。</a:t>
            </a:r>
            <a:endParaRPr lang="zh-TW" altLang="en-US" sz="1300" dirty="0"/>
          </a:p>
          <a:p>
            <a:pPr lvl="1"/>
            <a:r>
              <a:rPr lang="en-US" altLang="zh-TW" sz="1300" dirty="0" err="1" smtClean="0"/>
              <a:t>min_samples_split</a:t>
            </a:r>
            <a:r>
              <a:rPr lang="en-US" altLang="zh-TW" sz="1300" dirty="0" smtClean="0"/>
              <a:t>:</a:t>
            </a:r>
            <a:r>
              <a:rPr lang="zh-TW" altLang="en-US" sz="1300" dirty="0" smtClean="0"/>
              <a:t>節點</a:t>
            </a:r>
            <a:r>
              <a:rPr lang="zh-TW" altLang="en-US" sz="1300" dirty="0"/>
              <a:t>可分的最小樣本數，默認值是</a:t>
            </a:r>
            <a:r>
              <a:rPr lang="en-US" altLang="zh-TW" sz="1300" dirty="0"/>
              <a:t>2</a:t>
            </a:r>
            <a:r>
              <a:rPr lang="zh-TW" altLang="en-US" sz="1300" dirty="0"/>
              <a:t>，如果低於這個樣本數，決策樹不做劃分。整數型和浮點型的含義與</a:t>
            </a:r>
            <a:r>
              <a:rPr lang="en-US" altLang="zh-TW" sz="1300" dirty="0" err="1"/>
              <a:t>min_samples_leaf</a:t>
            </a:r>
            <a:r>
              <a:rPr lang="zh-TW" altLang="en-US" sz="1300" dirty="0"/>
              <a:t>類似</a:t>
            </a:r>
            <a:r>
              <a:rPr lang="zh-TW" altLang="en-US" sz="1300" dirty="0" smtClean="0"/>
              <a:t>。</a:t>
            </a:r>
            <a:endParaRPr lang="zh-TW" altLang="en-US" sz="1300" dirty="0"/>
          </a:p>
          <a:p>
            <a:pPr lvl="1"/>
            <a:r>
              <a:rPr lang="en-US" altLang="zh-TW" sz="1300" dirty="0" smtClean="0"/>
              <a:t> </a:t>
            </a:r>
            <a:r>
              <a:rPr lang="en-US" altLang="zh-TW" sz="1300" dirty="0" err="1"/>
              <a:t>max_leaf_nodes</a:t>
            </a:r>
            <a:r>
              <a:rPr lang="en-US" altLang="zh-TW" sz="1300" dirty="0" smtClean="0"/>
              <a:t>:</a:t>
            </a:r>
            <a:r>
              <a:rPr lang="zh-TW" altLang="en-US" sz="1300" dirty="0" smtClean="0"/>
              <a:t>最大</a:t>
            </a:r>
            <a:r>
              <a:rPr lang="zh-TW" altLang="en-US" sz="1300" dirty="0"/>
              <a:t>葉子節點數。</a:t>
            </a:r>
            <a:r>
              <a:rPr lang="en-US" altLang="zh-TW" sz="1300" dirty="0" err="1"/>
              <a:t>int</a:t>
            </a:r>
            <a:r>
              <a:rPr lang="zh-TW" altLang="en-US" sz="1300" dirty="0"/>
              <a:t>設置節點數</a:t>
            </a:r>
            <a:r>
              <a:rPr lang="en-US" altLang="zh-TW" sz="1300" dirty="0"/>
              <a:t>,None</a:t>
            </a:r>
            <a:r>
              <a:rPr lang="zh-TW" altLang="en-US" sz="1300" dirty="0"/>
              <a:t>表示對葉子節點數沒有限制</a:t>
            </a:r>
            <a:r>
              <a:rPr lang="zh-TW" altLang="en-US" sz="1300" dirty="0" smtClean="0"/>
              <a:t>。</a:t>
            </a:r>
            <a:endParaRPr lang="zh-TW" altLang="en-US" sz="1300" dirty="0"/>
          </a:p>
          <a:p>
            <a:pPr lvl="1"/>
            <a:r>
              <a:rPr lang="en-US" altLang="zh-TW" sz="1300" dirty="0" err="1" smtClean="0"/>
              <a:t>min_impurity_decrease</a:t>
            </a:r>
            <a:r>
              <a:rPr lang="en-US" altLang="zh-TW" sz="1300" dirty="0" smtClean="0"/>
              <a:t>:</a:t>
            </a:r>
            <a:r>
              <a:rPr lang="zh-TW" altLang="en-US" sz="1300" dirty="0" smtClean="0"/>
              <a:t>節點</a:t>
            </a:r>
            <a:r>
              <a:rPr lang="zh-TW" altLang="en-US" sz="1300" dirty="0"/>
              <a:t>劃分的最小不純度。假設不純度用信息增益表示，若某節點劃分時的信息增益大於等於</a:t>
            </a:r>
            <a:r>
              <a:rPr lang="en-US" altLang="zh-TW" sz="1300" dirty="0" err="1"/>
              <a:t>min_impurity_decrease</a:t>
            </a:r>
            <a:r>
              <a:rPr lang="zh-TW" altLang="en-US" sz="1300" dirty="0"/>
              <a:t>，那麼該節點還可以再劃分；反之，則不能劃分</a:t>
            </a:r>
            <a:r>
              <a:rPr lang="zh-TW" altLang="en-US" sz="1300" dirty="0" smtClean="0"/>
              <a:t>。</a:t>
            </a:r>
            <a:endParaRPr lang="zh-TW" altLang="en-US" sz="1300" dirty="0"/>
          </a:p>
          <a:p>
            <a:pPr lvl="1"/>
            <a:r>
              <a:rPr lang="en-US" altLang="zh-TW" sz="1300" dirty="0" smtClean="0"/>
              <a:t>criterion:</a:t>
            </a:r>
            <a:r>
              <a:rPr lang="zh-TW" altLang="en-US" sz="1300" dirty="0" smtClean="0"/>
              <a:t>表示</a:t>
            </a:r>
            <a:r>
              <a:rPr lang="zh-TW" altLang="en-US" sz="1300" dirty="0"/>
              <a:t>節點的劃分標準。不純度標準參考</a:t>
            </a:r>
            <a:r>
              <a:rPr lang="en-US" altLang="zh-TW" sz="1300" dirty="0"/>
              <a:t>Gini</a:t>
            </a:r>
            <a:r>
              <a:rPr lang="zh-TW" altLang="en-US" sz="1300" dirty="0"/>
              <a:t>指數，信息增益標準參考</a:t>
            </a:r>
            <a:r>
              <a:rPr lang="en-US" altLang="zh-TW" sz="1300" dirty="0"/>
              <a:t>"</a:t>
            </a:r>
            <a:r>
              <a:rPr lang="en-US" altLang="zh-TW" sz="1300" dirty="0" err="1"/>
              <a:t>entrop</a:t>
            </a:r>
            <a:r>
              <a:rPr lang="en-US" altLang="zh-TW" sz="1300" dirty="0"/>
              <a:t>"</a:t>
            </a:r>
            <a:r>
              <a:rPr lang="zh-TW" altLang="en-US" sz="1300" dirty="0"/>
              <a:t>熵</a:t>
            </a:r>
            <a:r>
              <a:rPr lang="zh-TW" altLang="en-US" sz="1300" dirty="0" smtClean="0"/>
              <a:t>。</a:t>
            </a:r>
            <a:endParaRPr lang="zh-TW" altLang="en-US" sz="1300" dirty="0"/>
          </a:p>
          <a:p>
            <a:pPr lvl="1"/>
            <a:r>
              <a:rPr lang="en-US" altLang="zh-TW" sz="1300" dirty="0" err="1" smtClean="0"/>
              <a:t>min_samples_leaf</a:t>
            </a:r>
            <a:r>
              <a:rPr lang="en-US" altLang="zh-TW" sz="1300" dirty="0" smtClean="0"/>
              <a:t>:</a:t>
            </a:r>
            <a:r>
              <a:rPr lang="zh-TW" altLang="en-US" sz="1300" dirty="0" smtClean="0"/>
              <a:t>葉子</a:t>
            </a:r>
            <a:r>
              <a:rPr lang="zh-TW" altLang="en-US" sz="1300" dirty="0"/>
              <a:t>節點最小的樣本權重和。葉子節點如果小於這個值，則會和兄弟節點一起被剪枝，只保留葉子節點的父節點。默認是</a:t>
            </a:r>
            <a:r>
              <a:rPr lang="en-US" altLang="zh-TW" sz="1300" dirty="0"/>
              <a:t>0</a:t>
            </a:r>
            <a:r>
              <a:rPr lang="zh-TW" altLang="en-US" sz="1300" dirty="0"/>
              <a:t>，則不考慮樣本權重問題。一般來說，如果有較多樣</a:t>
            </a:r>
          </a:p>
        </p:txBody>
      </p:sp>
    </p:spTree>
    <p:extLst>
      <p:ext uri="{BB962C8B-B14F-4D97-AF65-F5344CB8AC3E}">
        <p14:creationId xmlns:p14="http://schemas.microsoft.com/office/powerpoint/2010/main" val="318660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交叉</a:t>
            </a:r>
            <a:r>
              <a:rPr lang="zh-TW" altLang="en-US" dirty="0"/>
              <a:t>驗證</a:t>
            </a:r>
          </a:p>
        </p:txBody>
      </p:sp>
      <p:sp>
        <p:nvSpPr>
          <p:cNvPr id="3" name="內容版面配置區 2"/>
          <p:cNvSpPr>
            <a:spLocks noGrp="1"/>
          </p:cNvSpPr>
          <p:nvPr>
            <p:ph idx="1"/>
          </p:nvPr>
        </p:nvSpPr>
        <p:spPr/>
        <p:txBody>
          <a:bodyPr>
            <a:normAutofit/>
          </a:bodyPr>
          <a:lstStyle/>
          <a:p>
            <a:r>
              <a:rPr lang="zh-TW" altLang="en-US" sz="2200" dirty="0"/>
              <a:t>一般來說我們會將數據分為兩個部分，一部分用來訓練，一部分用來測試，交叉驗證是一種統計學上將樣本切割成多個小子集的做測試與訓練。</a:t>
            </a:r>
          </a:p>
          <a:p>
            <a:endParaRPr lang="zh-TW" altLang="en-US" sz="2200" dirty="0"/>
          </a:p>
          <a:p>
            <a:r>
              <a:rPr lang="zh-TW" altLang="en-US" sz="2200" dirty="0"/>
              <a:t>交叉驗證主要分為以下幾類</a:t>
            </a:r>
            <a:r>
              <a:rPr lang="zh-TW" altLang="en-US" sz="2200" dirty="0" smtClean="0"/>
              <a:t>：</a:t>
            </a:r>
            <a:endParaRPr lang="zh-TW" altLang="en-US" sz="2200" dirty="0"/>
          </a:p>
          <a:p>
            <a:pPr lvl="1"/>
            <a:r>
              <a:rPr lang="en-US" altLang="zh-TW" sz="1600" dirty="0" smtClean="0"/>
              <a:t>k-folder </a:t>
            </a:r>
            <a:r>
              <a:rPr lang="en-US" altLang="zh-TW" sz="1600" dirty="0"/>
              <a:t>cross-</a:t>
            </a:r>
            <a:r>
              <a:rPr lang="en-US" altLang="zh-TW" sz="1600" dirty="0" err="1"/>
              <a:t>vailation</a:t>
            </a:r>
            <a:endParaRPr lang="en-US" altLang="zh-TW" sz="1600" dirty="0"/>
          </a:p>
          <a:p>
            <a:pPr lvl="1"/>
            <a:r>
              <a:rPr lang="en-US" altLang="zh-TW" sz="1600" dirty="0" err="1" smtClean="0"/>
              <a:t>kk</a:t>
            </a:r>
            <a:r>
              <a:rPr lang="en-US" altLang="zh-TW" sz="1600" dirty="0" smtClean="0"/>
              <a:t> folder cross-</a:t>
            </a:r>
            <a:r>
              <a:rPr lang="en-US" altLang="zh-TW" sz="1600" dirty="0" err="1" smtClean="0"/>
              <a:t>vaildation</a:t>
            </a:r>
            <a:endParaRPr lang="en-US" altLang="zh-TW" sz="1600" dirty="0" smtClean="0"/>
          </a:p>
          <a:p>
            <a:pPr lvl="1"/>
            <a:r>
              <a:rPr lang="en-US" altLang="zh-TW" sz="1600" dirty="0" smtClean="0"/>
              <a:t>least-one-out </a:t>
            </a:r>
            <a:r>
              <a:rPr lang="en-US" altLang="zh-TW" sz="1600" dirty="0"/>
              <a:t>cross-validation</a:t>
            </a:r>
          </a:p>
          <a:p>
            <a:pPr lvl="1"/>
            <a:r>
              <a:rPr lang="en-US" altLang="zh-TW" sz="1600" dirty="0"/>
              <a:t>10-fold </a:t>
            </a:r>
            <a:r>
              <a:rPr lang="en-US" altLang="zh-TW" sz="1600" dirty="0" err="1"/>
              <a:t>corss</a:t>
            </a:r>
            <a:r>
              <a:rPr lang="en-US" altLang="zh-TW" sz="1600" dirty="0"/>
              <a:t> validation</a:t>
            </a:r>
            <a:endParaRPr lang="zh-TW" altLang="en-US" sz="1600" dirty="0"/>
          </a:p>
        </p:txBody>
      </p:sp>
    </p:spTree>
    <p:extLst>
      <p:ext uri="{BB962C8B-B14F-4D97-AF65-F5344CB8AC3E}">
        <p14:creationId xmlns:p14="http://schemas.microsoft.com/office/powerpoint/2010/main" val="161224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為什麼</a:t>
            </a:r>
            <a:r>
              <a:rPr lang="zh-TW" altLang="en-US" dirty="0"/>
              <a:t>需要交叉</a:t>
            </a:r>
            <a:r>
              <a:rPr lang="zh-TW" altLang="en-US" dirty="0" smtClean="0"/>
              <a:t>驗證</a:t>
            </a:r>
            <a:endParaRPr lang="zh-TW" altLang="en-US" dirty="0"/>
          </a:p>
        </p:txBody>
      </p:sp>
      <p:sp>
        <p:nvSpPr>
          <p:cNvPr id="3" name="內容版面配置區 2"/>
          <p:cNvSpPr>
            <a:spLocks noGrp="1"/>
          </p:cNvSpPr>
          <p:nvPr>
            <p:ph idx="1"/>
          </p:nvPr>
        </p:nvSpPr>
        <p:spPr/>
        <p:txBody>
          <a:bodyPr>
            <a:normAutofit/>
          </a:bodyPr>
          <a:lstStyle/>
          <a:p>
            <a:r>
              <a:rPr lang="zh-TW" altLang="en-US" sz="2000" dirty="0">
                <a:solidFill>
                  <a:srgbClr val="FF0000"/>
                </a:solidFill>
              </a:rPr>
              <a:t>為了避免依賴某一特定的訓練和測試資料產生偏差</a:t>
            </a:r>
            <a:r>
              <a:rPr lang="zh-TW" altLang="en-US" sz="2000" dirty="0" smtClean="0"/>
              <a:t>。</a:t>
            </a:r>
            <a:endParaRPr lang="zh-TW" altLang="en-US" sz="2000" dirty="0"/>
          </a:p>
          <a:p>
            <a:r>
              <a:rPr lang="en-US" altLang="zh-TW" sz="2000" dirty="0"/>
              <a:t>which is intended to avoid the possible bias introduced by relying on any one particular division into test and train components, is to partition the original set in several different ways and to compute an average score over the different partitions</a:t>
            </a:r>
            <a:r>
              <a:rPr lang="en-US" altLang="zh-TW" sz="2000" dirty="0" smtClean="0"/>
              <a:t>.</a:t>
            </a:r>
            <a:endParaRPr lang="en-US" altLang="zh-TW" sz="2000" dirty="0"/>
          </a:p>
          <a:p>
            <a:r>
              <a:rPr lang="zh-TW" altLang="en-US" sz="2000" dirty="0"/>
              <a:t>一個更好的方式是把原始資料按不同的方法分，計算不同部分的平均得分</a:t>
            </a:r>
            <a:r>
              <a:rPr lang="zh-TW" altLang="en-US" sz="2000" dirty="0" smtClean="0"/>
              <a:t>。</a:t>
            </a:r>
            <a:endParaRPr lang="zh-TW" altLang="en-US" sz="2000" dirty="0"/>
          </a:p>
          <a:p>
            <a:r>
              <a:rPr lang="zh-TW" altLang="en-US" sz="2000" dirty="0"/>
              <a:t>誇張點來說，我們都只有用一部分特定的測試資料去測試我們訓練的結果，假設剛好那一部分測試資料剛好百分之百一樣，而其他部分剛好都不準確，我們就以為這個訓練結果是百分之百的。</a:t>
            </a:r>
          </a:p>
        </p:txBody>
      </p:sp>
    </p:spTree>
    <p:extLst>
      <p:ext uri="{BB962C8B-B14F-4D97-AF65-F5344CB8AC3E}">
        <p14:creationId xmlns:p14="http://schemas.microsoft.com/office/powerpoint/2010/main" val="296194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交叉</a:t>
            </a:r>
            <a:r>
              <a:rPr lang="zh-TW" altLang="en-US" dirty="0"/>
              <a:t>驗證怎麼做？</a:t>
            </a:r>
          </a:p>
        </p:txBody>
      </p:sp>
      <p:sp>
        <p:nvSpPr>
          <p:cNvPr id="3" name="內容版面配置區 2"/>
          <p:cNvSpPr>
            <a:spLocks noGrp="1"/>
          </p:cNvSpPr>
          <p:nvPr>
            <p:ph idx="1"/>
          </p:nvPr>
        </p:nvSpPr>
        <p:spPr/>
        <p:txBody>
          <a:bodyPr>
            <a:normAutofit/>
          </a:bodyPr>
          <a:lstStyle/>
          <a:p>
            <a:r>
              <a:rPr lang="zh-TW" altLang="en-US" sz="2000" dirty="0"/>
              <a:t>在</a:t>
            </a:r>
            <a:r>
              <a:rPr lang="en-US" altLang="zh-TW" sz="2000" dirty="0"/>
              <a:t>k</a:t>
            </a:r>
            <a:r>
              <a:rPr lang="zh-TW" altLang="en-US" sz="2000" dirty="0"/>
              <a:t>交叉驗證中，是使用不同的資料組合來驗證你訓練的模型，舉例來說，假設你有</a:t>
            </a:r>
            <a:r>
              <a:rPr lang="en-US" altLang="zh-TW" sz="2000" dirty="0"/>
              <a:t>100</a:t>
            </a:r>
            <a:r>
              <a:rPr lang="zh-TW" altLang="en-US" sz="2000" dirty="0"/>
              <a:t>個樣本，你可以第一次先使用前</a:t>
            </a:r>
            <a:r>
              <a:rPr lang="en-US" altLang="zh-TW" sz="2000" dirty="0"/>
              <a:t>90</a:t>
            </a:r>
            <a:r>
              <a:rPr lang="zh-TW" altLang="en-US" sz="2000" dirty="0"/>
              <a:t>個做訓練，另外</a:t>
            </a:r>
            <a:r>
              <a:rPr lang="en-US" altLang="zh-TW" sz="2000" dirty="0"/>
              <a:t>10</a:t>
            </a:r>
            <a:r>
              <a:rPr lang="zh-TW" altLang="en-US" sz="2000" dirty="0"/>
              <a:t>個做測試，然後再用第</a:t>
            </a:r>
            <a:r>
              <a:rPr lang="en-US" altLang="zh-TW" sz="2000" dirty="0"/>
              <a:t>80</a:t>
            </a:r>
            <a:r>
              <a:rPr lang="zh-TW" altLang="en-US" sz="2000" dirty="0"/>
              <a:t>到</a:t>
            </a:r>
            <a:r>
              <a:rPr lang="en-US" altLang="zh-TW" sz="2000" dirty="0"/>
              <a:t>90</a:t>
            </a:r>
            <a:r>
              <a:rPr lang="zh-TW" altLang="en-US" sz="2000" dirty="0"/>
              <a:t>個，不斷重複這個動作，這樣你可以得到不同的訓練</a:t>
            </a:r>
            <a:r>
              <a:rPr lang="en-US" altLang="zh-TW" sz="2000" dirty="0"/>
              <a:t>/</a:t>
            </a:r>
            <a:r>
              <a:rPr lang="zh-TW" altLang="en-US" sz="2000" dirty="0"/>
              <a:t>測試資料組合，提供更多</a:t>
            </a:r>
            <a:r>
              <a:rPr lang="zh-TW" altLang="en-US" sz="2000" dirty="0" smtClean="0"/>
              <a:t>數據去</a:t>
            </a:r>
            <a:r>
              <a:rPr lang="zh-TW" altLang="en-US" sz="2000" dirty="0"/>
              <a:t>驗證</a:t>
            </a:r>
            <a:r>
              <a:rPr lang="zh-TW" altLang="en-US" sz="2000" dirty="0" smtClean="0"/>
              <a:t>。</a:t>
            </a:r>
            <a:r>
              <a:rPr lang="en-US" altLang="zh-TW" sz="2000" dirty="0" smtClean="0"/>
              <a:t>(</a:t>
            </a:r>
            <a:r>
              <a:rPr lang="zh-TW" altLang="en-US" sz="2000" dirty="0" smtClean="0"/>
              <a:t>關於</a:t>
            </a:r>
            <a:r>
              <a:rPr lang="zh-TW" altLang="en-US" sz="2000" dirty="0"/>
              <a:t>上述內容可以到：</a:t>
            </a:r>
            <a:r>
              <a:rPr lang="en-US" altLang="zh-TW" sz="2000" dirty="0">
                <a:hlinkClick r:id="rId2"/>
              </a:rPr>
              <a:t>K-Fold Cross Validation and </a:t>
            </a:r>
            <a:r>
              <a:rPr lang="en-US" altLang="zh-TW" sz="2000" dirty="0" err="1">
                <a:hlinkClick r:id="rId2"/>
              </a:rPr>
              <a:t>GridSearchCV</a:t>
            </a:r>
            <a:r>
              <a:rPr lang="en-US" altLang="zh-TW" sz="2000" dirty="0">
                <a:hlinkClick r:id="rId2"/>
              </a:rPr>
              <a:t> in </a:t>
            </a:r>
            <a:r>
              <a:rPr lang="en-US" altLang="zh-TW" sz="2000" dirty="0" err="1">
                <a:hlinkClick r:id="rId2"/>
              </a:rPr>
              <a:t>Scikit</a:t>
            </a:r>
            <a:r>
              <a:rPr lang="en-US" altLang="zh-TW" sz="2000" dirty="0">
                <a:hlinkClick r:id="rId2"/>
              </a:rPr>
              <a:t>-Learn</a:t>
            </a:r>
            <a:r>
              <a:rPr lang="zh-TW" altLang="en-US" sz="2000" dirty="0"/>
              <a:t>看更詳細說明</a:t>
            </a:r>
            <a:r>
              <a:rPr lang="zh-TW" altLang="en-US" sz="2000" dirty="0" smtClean="0"/>
              <a:t>。</a:t>
            </a:r>
            <a:r>
              <a:rPr lang="en-US" altLang="zh-TW" sz="2000" dirty="0" smtClean="0"/>
              <a:t>)</a:t>
            </a:r>
            <a:endParaRPr lang="zh-TW" altLang="en-US" sz="2000" dirty="0"/>
          </a:p>
        </p:txBody>
      </p:sp>
    </p:spTree>
    <p:extLst>
      <p:ext uri="{BB962C8B-B14F-4D97-AF65-F5344CB8AC3E}">
        <p14:creationId xmlns:p14="http://schemas.microsoft.com/office/powerpoint/2010/main" val="354100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補充資料</a:t>
            </a:r>
            <a:r>
              <a:rPr lang="en-US" altLang="zh-TW" dirty="0"/>
              <a:t>:</a:t>
            </a:r>
            <a:r>
              <a:rPr lang="zh-TW" altLang="en-US" dirty="0" smtClean="0"/>
              <a:t>交叉</a:t>
            </a:r>
            <a:r>
              <a:rPr lang="zh-TW" altLang="en-US" dirty="0"/>
              <a:t>驗證怎麼做？</a:t>
            </a:r>
          </a:p>
        </p:txBody>
      </p:sp>
      <p:pic>
        <p:nvPicPr>
          <p:cNvPr id="4" name="內容版面配置區 3"/>
          <p:cNvPicPr>
            <a:picLocks noGrp="1" noChangeAspect="1"/>
          </p:cNvPicPr>
          <p:nvPr>
            <p:ph idx="1"/>
          </p:nvPr>
        </p:nvPicPr>
        <p:blipFill>
          <a:blip r:embed="rId2"/>
          <a:stretch>
            <a:fillRect/>
          </a:stretch>
        </p:blipFill>
        <p:spPr>
          <a:xfrm>
            <a:off x="838200" y="923159"/>
            <a:ext cx="5872701" cy="3097595"/>
          </a:xfrm>
          <a:prstGeom prst="rect">
            <a:avLst/>
          </a:prstGeom>
        </p:spPr>
      </p:pic>
      <p:sp>
        <p:nvSpPr>
          <p:cNvPr id="5" name="文字方塊 4"/>
          <p:cNvSpPr txBox="1"/>
          <p:nvPr/>
        </p:nvSpPr>
        <p:spPr>
          <a:xfrm>
            <a:off x="838200" y="3411110"/>
            <a:ext cx="10515600" cy="2554545"/>
          </a:xfrm>
          <a:prstGeom prst="rect">
            <a:avLst/>
          </a:prstGeom>
          <a:noFill/>
        </p:spPr>
        <p:txBody>
          <a:bodyPr wrap="square" rtlCol="0">
            <a:spAutoFit/>
          </a:bodyPr>
          <a:lstStyle/>
          <a:p>
            <a:pPr lvl="0"/>
            <a:endParaRPr lang="en-US" altLang="zh-TW" sz="2000" dirty="0" smtClean="0">
              <a:latin typeface="微軟正黑體" panose="020B0604030504040204" pitchFamily="34" charset="-120"/>
              <a:ea typeface="微軟正黑體" panose="020B0604030504040204" pitchFamily="34" charset="-120"/>
            </a:endParaRPr>
          </a:p>
          <a:p>
            <a:pPr lvl="0"/>
            <a:endParaRPr lang="en-US" altLang="zh-TW" sz="2000" dirty="0">
              <a:latin typeface="微軟正黑體" panose="020B0604030504040204" pitchFamily="34" charset="-120"/>
              <a:ea typeface="微軟正黑體" panose="020B0604030504040204" pitchFamily="34" charset="-120"/>
            </a:endParaRPr>
          </a:p>
          <a:p>
            <a:pPr lvl="0"/>
            <a:endParaRPr lang="en-US" altLang="zh-TW" sz="2000" dirty="0" smtClean="0">
              <a:latin typeface="微軟正黑體" panose="020B0604030504040204" pitchFamily="34" charset="-120"/>
              <a:ea typeface="微軟正黑體" panose="020B0604030504040204" pitchFamily="34" charset="-120"/>
            </a:endParaRPr>
          </a:p>
          <a:p>
            <a:pPr lvl="0"/>
            <a:endParaRPr lang="en-US" altLang="zh-TW" sz="2000" dirty="0" smtClean="0">
              <a:latin typeface="微軟正黑體" panose="020B0604030504040204" pitchFamily="34" charset="-120"/>
              <a:ea typeface="微軟正黑體" panose="020B0604030504040204" pitchFamily="34" charset="-120"/>
            </a:endParaRPr>
          </a:p>
          <a:p>
            <a:pPr lvl="0"/>
            <a:r>
              <a:rPr lang="zh-TW" altLang="zh-TW" sz="2000" dirty="0" smtClean="0">
                <a:latin typeface="微軟正黑體" panose="020B0604030504040204" pitchFamily="34" charset="-120"/>
                <a:ea typeface="微軟正黑體" panose="020B0604030504040204" pitchFamily="34" charset="-120"/>
              </a:rPr>
              <a:t>如上</a:t>
            </a:r>
            <a:r>
              <a:rPr lang="zh-TW" altLang="zh-TW" sz="2000" dirty="0">
                <a:latin typeface="微軟正黑體" panose="020B0604030504040204" pitchFamily="34" charset="-120"/>
                <a:ea typeface="微軟正黑體" panose="020B0604030504040204" pitchFamily="34" charset="-120"/>
              </a:rPr>
              <a:t>圖，我們將資料分成10等份，其中第1等分用來當作驗證的測試資料，其餘9份拿來訓練，下一輪我們繼續將第2等分拿來當作驗證的測試資料，其餘9份一樣拿來訓練，總共做10次。</a:t>
            </a:r>
            <a:br>
              <a:rPr lang="zh-TW" altLang="zh-TW" sz="2000" dirty="0">
                <a:latin typeface="微軟正黑體" panose="020B0604030504040204" pitchFamily="34" charset="-120"/>
                <a:ea typeface="微軟正黑體" panose="020B0604030504040204" pitchFamily="34" charset="-120"/>
              </a:rPr>
            </a:br>
            <a:r>
              <a:rPr lang="zh-TW" altLang="zh-TW" sz="2000" dirty="0">
                <a:latin typeface="微軟正黑體" panose="020B0604030504040204" pitchFamily="34" charset="-120"/>
                <a:ea typeface="微軟正黑體" panose="020B0604030504040204" pitchFamily="34" charset="-120"/>
              </a:rPr>
              <a:t>藉著將10次的準確性(Accuracy)平均，而這個得到的平均值，我們可以自信的說這個數值就是我們的準確度沒有偏差。 </a:t>
            </a:r>
          </a:p>
        </p:txBody>
      </p:sp>
    </p:spTree>
    <p:extLst>
      <p:ext uri="{BB962C8B-B14F-4D97-AF65-F5344CB8AC3E}">
        <p14:creationId xmlns:p14="http://schemas.microsoft.com/office/powerpoint/2010/main" val="3712517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過</a:t>
            </a:r>
            <a:r>
              <a:rPr lang="zh-TW" altLang="en-US" dirty="0"/>
              <a:t>度配適（</a:t>
            </a:r>
            <a:r>
              <a:rPr lang="en-US" altLang="zh-TW" dirty="0"/>
              <a:t>overfitting</a:t>
            </a:r>
            <a:r>
              <a:rPr lang="zh-TW" altLang="en-US" dirty="0"/>
              <a:t>）</a:t>
            </a:r>
          </a:p>
        </p:txBody>
      </p:sp>
      <p:sp>
        <p:nvSpPr>
          <p:cNvPr id="3" name="內容版面配置區 2"/>
          <p:cNvSpPr>
            <a:spLocks noGrp="1"/>
          </p:cNvSpPr>
          <p:nvPr>
            <p:ph idx="1"/>
          </p:nvPr>
        </p:nvSpPr>
        <p:spPr/>
        <p:txBody>
          <a:bodyPr>
            <a:normAutofit/>
          </a:bodyPr>
          <a:lstStyle/>
          <a:p>
            <a:r>
              <a:rPr lang="zh-TW" altLang="en-US" sz="2000" dirty="0"/>
              <a:t>載入決策樹函式，</a:t>
            </a:r>
            <a:r>
              <a:rPr lang="en-US" altLang="zh-TW" sz="2000" dirty="0"/>
              <a:t>criterion</a:t>
            </a:r>
            <a:r>
              <a:rPr lang="zh-TW" altLang="en-US" sz="2000" dirty="0"/>
              <a:t>使用我們前面介紹的</a:t>
            </a:r>
            <a:r>
              <a:rPr lang="en-US" altLang="zh-TW" sz="2000" dirty="0"/>
              <a:t>entropy</a:t>
            </a:r>
            <a:r>
              <a:rPr lang="zh-TW" altLang="en-US" sz="2000" dirty="0"/>
              <a:t>，也可以使用</a:t>
            </a:r>
            <a:r>
              <a:rPr lang="en-US" altLang="zh-TW" sz="2000" dirty="0" err="1"/>
              <a:t>gini</a:t>
            </a:r>
            <a:r>
              <a:rPr lang="en-US" altLang="zh-TW" sz="2000" dirty="0"/>
              <a:t> impurity</a:t>
            </a:r>
            <a:r>
              <a:rPr lang="zh-TW" altLang="en-US" sz="2000" dirty="0"/>
              <a:t>，</a:t>
            </a:r>
            <a:r>
              <a:rPr lang="en-US" altLang="zh-TW" sz="2000" dirty="0" err="1"/>
              <a:t>max_depth</a:t>
            </a:r>
            <a:r>
              <a:rPr lang="zh-TW" altLang="en-US" sz="2000" dirty="0"/>
              <a:t>在實務上很常用到，主要是可以</a:t>
            </a:r>
            <a:r>
              <a:rPr lang="zh-TW" altLang="en-US" sz="2000" dirty="0" smtClean="0"/>
              <a:t>防止</a:t>
            </a:r>
            <a:r>
              <a:rPr lang="en-US" altLang="zh-TW" sz="2000" dirty="0" smtClean="0"/>
              <a:t>3</a:t>
            </a:r>
            <a:r>
              <a:rPr lang="zh-TW" altLang="en-US" sz="2000" dirty="0" smtClean="0"/>
              <a:t>樹</a:t>
            </a:r>
            <a:r>
              <a:rPr lang="zh-TW" altLang="en-US" sz="2000" dirty="0"/>
              <a:t>長得過高造成</a:t>
            </a:r>
            <a:r>
              <a:rPr lang="en-US" altLang="zh-TW" sz="2000" dirty="0" err="1" smtClean="0"/>
              <a:t>overfit</a:t>
            </a:r>
            <a:endParaRPr lang="en-US" altLang="zh-TW" sz="2000" dirty="0" smtClean="0"/>
          </a:p>
          <a:p>
            <a:r>
              <a:rPr lang="zh-TW" altLang="en-US" sz="2000" u="sng" dirty="0" smtClean="0"/>
              <a:t>過度配適是指模型對於範例的過度訓練</a:t>
            </a:r>
            <a:r>
              <a:rPr lang="zh-TW" altLang="en-US" sz="2000" dirty="0" smtClean="0"/>
              <a:t>，</a:t>
            </a:r>
            <a:r>
              <a:rPr lang="zh-TW" altLang="en-US" sz="2000" u="sng" dirty="0" smtClean="0"/>
              <a:t>導致模型記住的不是訓練資料的一般特性，反而是訓練資料的局部特性。對測試樣本的分類將會變得很不精確</a:t>
            </a:r>
            <a:endParaRPr lang="en-US" altLang="zh-TW" sz="2000" u="sng" dirty="0" smtClean="0"/>
          </a:p>
          <a:p>
            <a:endParaRPr lang="en-US" altLang="zh-TW" sz="2000" u="sng" dirty="0"/>
          </a:p>
          <a:p>
            <a:endParaRPr lang="en-US" altLang="zh-TW" sz="2000" u="sng" dirty="0" smtClean="0"/>
          </a:p>
          <a:p>
            <a:endParaRPr lang="en-US" altLang="zh-TW" sz="2000" u="sng" dirty="0"/>
          </a:p>
          <a:p>
            <a:endParaRPr lang="en-US" altLang="zh-TW" sz="1000" u="sng" dirty="0" smtClean="0">
              <a:hlinkClick r:id="rId2" action="ppaction://hlinksldjump"/>
            </a:endParaRPr>
          </a:p>
          <a:p>
            <a:r>
              <a:rPr lang="zh-TW" altLang="en-US" sz="1500" u="sng" dirty="0" smtClean="0">
                <a:hlinkClick r:id="rId2" action="ppaction://hlinksldjump"/>
              </a:rPr>
              <a:t>返回第</a:t>
            </a:r>
            <a:r>
              <a:rPr lang="en-US" altLang="zh-TW" sz="1500" u="sng" dirty="0" smtClean="0">
                <a:hlinkClick r:id="rId2" action="ppaction://hlinksldjump"/>
              </a:rPr>
              <a:t>5</a:t>
            </a:r>
            <a:r>
              <a:rPr lang="zh-TW" altLang="en-US" sz="1500" u="sng" dirty="0" smtClean="0">
                <a:hlinkClick r:id="rId2" action="ppaction://hlinksldjump"/>
              </a:rPr>
              <a:t>頁</a:t>
            </a:r>
            <a:endParaRPr lang="en-US" altLang="zh-TW" sz="1500" u="sng" dirty="0" smtClean="0"/>
          </a:p>
          <a:p>
            <a:endParaRPr lang="en-US" altLang="zh-TW" sz="2000" u="sng"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440" y="2914452"/>
            <a:ext cx="5896798" cy="3762900"/>
          </a:xfrm>
          <a:prstGeom prst="rect">
            <a:avLst/>
          </a:prstGeom>
        </p:spPr>
      </p:pic>
    </p:spTree>
    <p:extLst>
      <p:ext uri="{BB962C8B-B14F-4D97-AF65-F5344CB8AC3E}">
        <p14:creationId xmlns:p14="http://schemas.microsoft.com/office/powerpoint/2010/main" val="647040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a:t>過度配適（</a:t>
            </a:r>
            <a:r>
              <a:rPr lang="en-US" altLang="zh-TW" dirty="0"/>
              <a:t>overfitting</a:t>
            </a:r>
            <a:r>
              <a:rPr lang="zh-TW" altLang="en-US" dirty="0"/>
              <a:t>）</a:t>
            </a:r>
          </a:p>
        </p:txBody>
      </p:sp>
      <p:sp>
        <p:nvSpPr>
          <p:cNvPr id="3" name="內容版面配置區 2"/>
          <p:cNvSpPr>
            <a:spLocks noGrp="1"/>
          </p:cNvSpPr>
          <p:nvPr>
            <p:ph idx="1"/>
          </p:nvPr>
        </p:nvSpPr>
        <p:spPr/>
        <p:txBody>
          <a:bodyPr>
            <a:normAutofit/>
          </a:bodyPr>
          <a:lstStyle/>
          <a:p>
            <a:r>
              <a:rPr lang="zh-TW" altLang="en-US" sz="2000" u="sng" dirty="0"/>
              <a:t>導致過度適配的原因</a:t>
            </a:r>
            <a:r>
              <a:rPr lang="en-US" altLang="zh-TW" sz="2000" u="sng" dirty="0"/>
              <a:t>: </a:t>
            </a:r>
            <a:r>
              <a:rPr lang="zh-TW" altLang="en-US" sz="2000" u="sng" dirty="0"/>
              <a:t>一種可能原因是訓練範例含有雜訊和離異值 </a:t>
            </a:r>
            <a:endParaRPr lang="en-US" altLang="zh-TW" sz="2000" u="sng" dirty="0" smtClean="0"/>
          </a:p>
          <a:p>
            <a:r>
              <a:rPr lang="zh-TW" altLang="en-US" sz="2000" u="sng" dirty="0" smtClean="0"/>
              <a:t>當</a:t>
            </a:r>
            <a:r>
              <a:rPr lang="zh-TW" altLang="en-US" sz="2000" u="sng" dirty="0"/>
              <a:t>訓練數據沒有雜訊時，過度適配也有可能發生，特別是當訓</a:t>
            </a:r>
            <a:r>
              <a:rPr lang="zh-TW" altLang="en-US" sz="2000" u="sng" dirty="0" smtClean="0"/>
              <a:t>練範</a:t>
            </a:r>
            <a:r>
              <a:rPr lang="zh-TW" altLang="en-US" sz="2000" u="sng" dirty="0"/>
              <a:t>例的數量太少</a:t>
            </a:r>
            <a:r>
              <a:rPr lang="zh-TW" altLang="en-US" sz="2000" dirty="0"/>
              <a:t>，使得某一些屬性“恰巧”可以很好地分割目前 的訓練範例，但卻與實際的狀況並無太多關係</a:t>
            </a:r>
            <a:r>
              <a:rPr lang="zh-TW" altLang="en-US" sz="2000" dirty="0" smtClean="0"/>
              <a:t>。</a:t>
            </a:r>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zh-TW" altLang="en-US" sz="1500" u="sng" dirty="0">
                <a:hlinkClick r:id="rId2" action="ppaction://hlinksldjump"/>
              </a:rPr>
              <a:t>返回第</a:t>
            </a:r>
            <a:r>
              <a:rPr lang="en-US" altLang="zh-TW" sz="1500" u="sng" dirty="0">
                <a:hlinkClick r:id="rId2" action="ppaction://hlinksldjump"/>
              </a:rPr>
              <a:t>5</a:t>
            </a:r>
            <a:r>
              <a:rPr lang="zh-TW" altLang="en-US" sz="1500" u="sng" dirty="0">
                <a:hlinkClick r:id="rId2" action="ppaction://hlinksldjump"/>
              </a:rPr>
              <a:t>頁</a:t>
            </a:r>
            <a:endParaRPr lang="en-US" altLang="zh-TW" sz="1500" u="sng" dirty="0"/>
          </a:p>
          <a:p>
            <a:endParaRPr lang="zh-TW" altLang="en-US" sz="20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811" y="2459701"/>
            <a:ext cx="6354173" cy="3717262"/>
          </a:xfrm>
          <a:prstGeom prst="rect">
            <a:avLst/>
          </a:prstGeom>
        </p:spPr>
      </p:pic>
    </p:spTree>
    <p:extLst>
      <p:ext uri="{BB962C8B-B14F-4D97-AF65-F5344CB8AC3E}">
        <p14:creationId xmlns:p14="http://schemas.microsoft.com/office/powerpoint/2010/main" val="1587997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過</a:t>
            </a:r>
            <a:r>
              <a:rPr lang="zh-TW" altLang="en-US" dirty="0"/>
              <a:t>度配適（</a:t>
            </a:r>
            <a:r>
              <a:rPr lang="en-US" altLang="zh-TW" dirty="0"/>
              <a:t>overfitting</a:t>
            </a:r>
            <a:r>
              <a:rPr lang="zh-TW" altLang="en-US" dirty="0" smtClean="0"/>
              <a:t>）範例</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3" y="1067958"/>
            <a:ext cx="5493492" cy="3395977"/>
          </a:xfrm>
          <a:prstGeom prst="rect">
            <a:avLst/>
          </a:prstGeom>
          <a:ln w="88900" cap="sq" cmpd="thickThin">
            <a:solidFill>
              <a:srgbClr val="000000"/>
            </a:solidFill>
            <a:prstDash val="solid"/>
            <a:miter lim="800000"/>
          </a:ln>
          <a:effectLst>
            <a:innerShdw blurRad="76200">
              <a:srgbClr val="000000"/>
            </a:innerShdw>
          </a:effectLst>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758" y="1344676"/>
            <a:ext cx="5666176" cy="3119259"/>
          </a:xfrm>
          <a:prstGeom prst="rect">
            <a:avLst/>
          </a:prstGeom>
          <a:ln w="88900" cap="sq" cmpd="thickThin">
            <a:solidFill>
              <a:srgbClr val="000000"/>
            </a:solidFill>
            <a:prstDash val="solid"/>
            <a:miter lim="800000"/>
          </a:ln>
          <a:effectLst>
            <a:innerShdw blurRad="76200">
              <a:srgbClr val="000000"/>
            </a:innerShdw>
          </a:effectLst>
        </p:spPr>
      </p:pic>
      <p:sp>
        <p:nvSpPr>
          <p:cNvPr id="6" name="向右箭號 5"/>
          <p:cNvSpPr/>
          <p:nvPr/>
        </p:nvSpPr>
        <p:spPr>
          <a:xfrm>
            <a:off x="5735782" y="2593571"/>
            <a:ext cx="465513" cy="47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516835" y="5669280"/>
            <a:ext cx="2099144" cy="600164"/>
          </a:xfrm>
          <a:prstGeom prst="rect">
            <a:avLst/>
          </a:prstGeom>
          <a:noFill/>
        </p:spPr>
        <p:txBody>
          <a:bodyPr wrap="square" rtlCol="0">
            <a:spAutoFit/>
          </a:bodyPr>
          <a:lstStyle/>
          <a:p>
            <a:r>
              <a:rPr lang="zh-TW" altLang="en-US" sz="1500" u="sng" dirty="0">
                <a:hlinkClick r:id="rId4" action="ppaction://hlinksldjump"/>
              </a:rPr>
              <a:t>返回第</a:t>
            </a:r>
            <a:r>
              <a:rPr lang="en-US" altLang="zh-TW" sz="1500" u="sng" dirty="0">
                <a:hlinkClick r:id="rId4" action="ppaction://hlinksldjump"/>
              </a:rPr>
              <a:t>5</a:t>
            </a:r>
            <a:r>
              <a:rPr lang="zh-TW" altLang="en-US" sz="1500" u="sng" dirty="0">
                <a:hlinkClick r:id="rId4" action="ppaction://hlinksldjump"/>
              </a:rPr>
              <a:t>頁</a:t>
            </a:r>
            <a:endParaRPr lang="en-US" altLang="zh-TW" sz="1500" u="sng" dirty="0"/>
          </a:p>
          <a:p>
            <a:endParaRPr lang="zh-TW" altLang="en-US" dirty="0"/>
          </a:p>
        </p:txBody>
      </p:sp>
    </p:spTree>
    <p:extLst>
      <p:ext uri="{BB962C8B-B14F-4D97-AF65-F5344CB8AC3E}">
        <p14:creationId xmlns:p14="http://schemas.microsoft.com/office/powerpoint/2010/main" val="69279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補充資料</a:t>
            </a:r>
            <a:r>
              <a:rPr lang="en-US" altLang="zh-TW" dirty="0" smtClean="0"/>
              <a:t>:</a:t>
            </a:r>
            <a:r>
              <a:rPr lang="zh-TW" altLang="en-US" dirty="0" smtClean="0"/>
              <a:t>隨機</a:t>
            </a:r>
            <a:r>
              <a:rPr lang="zh-TW" altLang="en-US" dirty="0"/>
              <a:t>採樣</a:t>
            </a:r>
            <a:endParaRPr lang="zh-TW" altLang="en-US" dirty="0"/>
          </a:p>
        </p:txBody>
      </p:sp>
      <p:sp>
        <p:nvSpPr>
          <p:cNvPr id="3" name="內容版面配置區 2"/>
          <p:cNvSpPr>
            <a:spLocks noGrp="1"/>
          </p:cNvSpPr>
          <p:nvPr>
            <p:ph idx="1"/>
          </p:nvPr>
        </p:nvSpPr>
        <p:spPr/>
        <p:txBody>
          <a:bodyPr>
            <a:normAutofit fontScale="77500" lnSpcReduction="20000"/>
          </a:bodyPr>
          <a:lstStyle/>
          <a:p>
            <a:r>
              <a:rPr lang="zh-TW" altLang="en-US" dirty="0"/>
              <a:t>首先是兩個隨機採樣的過程，</a:t>
            </a:r>
            <a:r>
              <a:rPr lang="en-US" altLang="zh-TW" dirty="0"/>
              <a:t>random forest</a:t>
            </a:r>
            <a:r>
              <a:rPr lang="zh-TW" altLang="en-US" dirty="0"/>
              <a:t>對輸入的資料要進行行、列的採樣。</a:t>
            </a:r>
          </a:p>
          <a:p>
            <a:endParaRPr lang="zh-TW" altLang="en-US" dirty="0"/>
          </a:p>
          <a:p>
            <a:r>
              <a:rPr lang="zh-TW" altLang="en-US" dirty="0"/>
              <a:t>對於行採樣，採用有放回的方式，也就是在採樣得到的樣本集合中，可能有重複的樣本。假設輸入樣本為</a:t>
            </a:r>
            <a:r>
              <a:rPr lang="en-US" altLang="zh-TW" dirty="0"/>
              <a:t>N</a:t>
            </a:r>
            <a:r>
              <a:rPr lang="zh-TW" altLang="en-US" dirty="0"/>
              <a:t>個，那麼採樣的樣本也為</a:t>
            </a:r>
            <a:r>
              <a:rPr lang="en-US" altLang="zh-TW" dirty="0"/>
              <a:t>N</a:t>
            </a:r>
            <a:r>
              <a:rPr lang="zh-TW" altLang="en-US" dirty="0"/>
              <a:t>個，這選擇好了的</a:t>
            </a:r>
            <a:r>
              <a:rPr lang="en-US" altLang="zh-TW" dirty="0"/>
              <a:t>N</a:t>
            </a:r>
            <a:r>
              <a:rPr lang="zh-TW" altLang="en-US" dirty="0"/>
              <a:t>個樣本用來訓練一個決策樹，作為決策樹根節點處的樣本，同時使得在訓練的時候，每一棵樹的輸入樣本都不是全部的樣本，使得相對不容易出現</a:t>
            </a:r>
            <a:r>
              <a:rPr lang="en-US" altLang="zh-TW" dirty="0"/>
              <a:t>over-fitting</a:t>
            </a:r>
            <a:r>
              <a:rPr lang="zh-TW" altLang="en-US" dirty="0"/>
              <a:t>。</a:t>
            </a:r>
          </a:p>
          <a:p>
            <a:endParaRPr lang="zh-TW" altLang="en-US" dirty="0"/>
          </a:p>
          <a:p>
            <a:r>
              <a:rPr lang="zh-TW" altLang="en-US" dirty="0"/>
              <a:t>對於列採樣，從</a:t>
            </a:r>
            <a:r>
              <a:rPr lang="en-US" altLang="zh-TW" dirty="0"/>
              <a:t>M</a:t>
            </a:r>
            <a:r>
              <a:rPr lang="zh-TW" altLang="en-US" dirty="0"/>
              <a:t>個</a:t>
            </a:r>
            <a:r>
              <a:rPr lang="en-US" altLang="zh-TW" dirty="0"/>
              <a:t>feature</a:t>
            </a:r>
            <a:r>
              <a:rPr lang="zh-TW" altLang="en-US" dirty="0"/>
              <a:t>中，選擇</a:t>
            </a:r>
            <a:r>
              <a:rPr lang="en-US" altLang="zh-TW" dirty="0"/>
              <a:t>m</a:t>
            </a:r>
            <a:r>
              <a:rPr lang="zh-TW" altLang="en-US" dirty="0"/>
              <a:t>個</a:t>
            </a:r>
            <a:r>
              <a:rPr lang="en-US" altLang="zh-TW" dirty="0"/>
              <a:t>(m &lt;&lt; M)</a:t>
            </a:r>
            <a:r>
              <a:rPr lang="zh-TW" altLang="en-US" dirty="0"/>
              <a:t>，即：當每個樣本有</a:t>
            </a:r>
            <a:r>
              <a:rPr lang="en-US" altLang="zh-TW" dirty="0"/>
              <a:t>M</a:t>
            </a:r>
            <a:r>
              <a:rPr lang="zh-TW" altLang="en-US" dirty="0"/>
              <a:t>個屬性時，在決策樹的每個節點需要分裂時，隨機從這</a:t>
            </a:r>
            <a:r>
              <a:rPr lang="en-US" altLang="zh-TW" dirty="0"/>
              <a:t>M</a:t>
            </a:r>
            <a:r>
              <a:rPr lang="zh-TW" altLang="en-US" dirty="0"/>
              <a:t>個屬性中選取出</a:t>
            </a:r>
            <a:r>
              <a:rPr lang="en-US" altLang="zh-TW" dirty="0"/>
              <a:t>m</a:t>
            </a:r>
            <a:r>
              <a:rPr lang="zh-TW" altLang="en-US" dirty="0"/>
              <a:t>個屬性，滿足條件</a:t>
            </a:r>
            <a:r>
              <a:rPr lang="en-US" altLang="zh-TW" dirty="0"/>
              <a:t>m &lt;&lt; M</a:t>
            </a:r>
            <a:r>
              <a:rPr lang="zh-TW" altLang="en-US" dirty="0"/>
              <a:t>。</a:t>
            </a:r>
          </a:p>
          <a:p>
            <a:endParaRPr lang="zh-TW" altLang="en-US" dirty="0"/>
          </a:p>
        </p:txBody>
      </p:sp>
    </p:spTree>
    <p:extLst>
      <p:ext uri="{BB962C8B-B14F-4D97-AF65-F5344CB8AC3E}">
        <p14:creationId xmlns:p14="http://schemas.microsoft.com/office/powerpoint/2010/main" val="212757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補充資料</a:t>
            </a:r>
            <a:r>
              <a:rPr lang="en-US" altLang="zh-TW" dirty="0"/>
              <a:t>:</a:t>
            </a:r>
            <a:r>
              <a:rPr lang="zh-TW" altLang="en-US" dirty="0" smtClean="0"/>
              <a:t>完全</a:t>
            </a:r>
            <a:r>
              <a:rPr lang="zh-TW" altLang="en-US" dirty="0"/>
              <a:t>分裂</a:t>
            </a:r>
            <a:endParaRPr lang="zh-TW" altLang="en-US" dirty="0"/>
          </a:p>
        </p:txBody>
      </p:sp>
      <p:sp>
        <p:nvSpPr>
          <p:cNvPr id="3" name="內容版面配置區 2"/>
          <p:cNvSpPr>
            <a:spLocks noGrp="1"/>
          </p:cNvSpPr>
          <p:nvPr>
            <p:ph idx="1"/>
          </p:nvPr>
        </p:nvSpPr>
        <p:spPr/>
        <p:txBody>
          <a:bodyPr>
            <a:normAutofit/>
          </a:bodyPr>
          <a:lstStyle/>
          <a:p>
            <a:r>
              <a:rPr lang="zh-TW" altLang="en-US" sz="2000" dirty="0"/>
              <a:t>對採樣之後的資料使用完全分裂的方式建立出決策樹，這樣</a:t>
            </a:r>
            <a:r>
              <a:rPr lang="zh-TW" altLang="en-US" sz="2000" dirty="0">
                <a:solidFill>
                  <a:srgbClr val="FF0000"/>
                </a:solidFill>
              </a:rPr>
              <a:t>決策樹的某一個葉子節點要麼是無法繼續分裂的，要麼裡面的所有樣本的都是指向的同一個分類</a:t>
            </a:r>
            <a:r>
              <a:rPr lang="zh-TW" altLang="en-US" sz="2000" dirty="0"/>
              <a:t>。分裂的辦法是：採用上面說的列採樣的過程從這</a:t>
            </a:r>
            <a:r>
              <a:rPr lang="en-US" altLang="zh-TW" sz="2000" dirty="0"/>
              <a:t>m</a:t>
            </a:r>
            <a:r>
              <a:rPr lang="zh-TW" altLang="en-US" sz="2000" dirty="0"/>
              <a:t>個屬性中採用某種策略（比如說資訊增益）來選擇</a:t>
            </a:r>
            <a:r>
              <a:rPr lang="en-US" altLang="zh-TW" sz="2000" dirty="0"/>
              <a:t>1</a:t>
            </a:r>
            <a:r>
              <a:rPr lang="zh-TW" altLang="en-US" sz="2000" dirty="0"/>
              <a:t>個屬性作為該節點的分裂屬性。</a:t>
            </a:r>
          </a:p>
          <a:p>
            <a:endParaRPr lang="zh-TW" altLang="en-US" sz="2000" dirty="0"/>
          </a:p>
          <a:p>
            <a:endParaRPr lang="zh-TW" altLang="en-US" sz="2000" dirty="0"/>
          </a:p>
          <a:p>
            <a:r>
              <a:rPr lang="zh-TW" altLang="en-US" sz="2000" dirty="0">
                <a:solidFill>
                  <a:srgbClr val="FF0000"/>
                </a:solidFill>
              </a:rPr>
              <a:t>決策樹形成過程中每個節點都要按完全分裂的方式來分裂，一直到不能夠再分裂為止</a:t>
            </a:r>
            <a:r>
              <a:rPr lang="zh-TW" altLang="en-US" sz="2000" dirty="0"/>
              <a:t>（如果下一次該節點選出來的那一個屬性是剛剛其父節點分裂時用過的屬性，則該節點已經達到了葉子節點，無須繼續分裂了）。</a:t>
            </a:r>
          </a:p>
        </p:txBody>
      </p:sp>
    </p:spTree>
    <p:extLst>
      <p:ext uri="{BB962C8B-B14F-4D97-AF65-F5344CB8AC3E}">
        <p14:creationId xmlns:p14="http://schemas.microsoft.com/office/powerpoint/2010/main" val="55063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前置補充</a:t>
            </a:r>
            <a:r>
              <a:rPr lang="en-US" altLang="zh-TW" dirty="0"/>
              <a:t>:</a:t>
            </a:r>
            <a:r>
              <a:rPr lang="zh-TW" altLang="en-US" dirty="0"/>
              <a:t>機器學習中的泛化能力</a:t>
            </a:r>
          </a:p>
        </p:txBody>
      </p:sp>
      <p:sp>
        <p:nvSpPr>
          <p:cNvPr id="3" name="內容版面配置區 2"/>
          <p:cNvSpPr>
            <a:spLocks noGrp="1"/>
          </p:cNvSpPr>
          <p:nvPr>
            <p:ph idx="1"/>
          </p:nvPr>
        </p:nvSpPr>
        <p:spPr/>
        <p:txBody>
          <a:bodyPr>
            <a:normAutofit/>
          </a:bodyPr>
          <a:lstStyle/>
          <a:p>
            <a:r>
              <a:rPr lang="zh-TW" altLang="en-US" sz="2000" dirty="0" smtClean="0"/>
              <a:t>結果差的情</a:t>
            </a:r>
            <a:r>
              <a:rPr lang="zh-TW" altLang="en-US" sz="2000" dirty="0"/>
              <a:t>況</a:t>
            </a:r>
            <a:r>
              <a:rPr lang="zh-TW" altLang="en-US" sz="2000" dirty="0" smtClean="0"/>
              <a:t>，</a:t>
            </a:r>
            <a:r>
              <a:rPr lang="zh-TW" altLang="en-US" sz="2000" dirty="0"/>
              <a:t>有這三種可能：一、泛化能力弱，做了很多題，始終掌握不了規律，不管遇到老題新題都不會做；二、泛化能力弱，做了很多題，只會死記硬背，一到考試看到新題就蒙了；三、完全不做題，考試全靠瞎蒙。機器學習中，第一類情況稱作欠擬合，第二類情況稱作過擬合，第三類情況稱作不收斂</a:t>
            </a:r>
            <a:r>
              <a:rPr lang="zh-TW" altLang="en-US" sz="2000" dirty="0" smtClean="0"/>
              <a:t>。</a:t>
            </a:r>
            <a:endParaRPr lang="en-US" altLang="zh-TW" sz="2000" dirty="0" smtClean="0"/>
          </a:p>
          <a:p>
            <a:endParaRPr lang="en-US" altLang="zh-TW" sz="1000" dirty="0" smtClean="0">
              <a:hlinkClick r:id="rId2" action="ppaction://hlinksldjump"/>
            </a:endParaRPr>
          </a:p>
          <a:p>
            <a:endParaRPr lang="en-US" altLang="zh-TW" sz="1000" dirty="0">
              <a:hlinkClick r:id="rId2" action="ppaction://hlinksldjump"/>
            </a:endParaRPr>
          </a:p>
          <a:p>
            <a:endParaRPr lang="en-US" altLang="zh-TW" sz="1000" dirty="0" smtClean="0">
              <a:hlinkClick r:id="rId2" action="ppaction://hlinksldjump"/>
            </a:endParaRPr>
          </a:p>
          <a:p>
            <a:endParaRPr lang="en-US" altLang="zh-TW" sz="1000" dirty="0">
              <a:hlinkClick r:id="rId2" action="ppaction://hlinksldjump"/>
            </a:endParaRPr>
          </a:p>
          <a:p>
            <a:endParaRPr lang="en-US" altLang="zh-TW" sz="1000" dirty="0" smtClean="0">
              <a:hlinkClick r:id="rId2" action="ppaction://hlinksldjump"/>
            </a:endParaRPr>
          </a:p>
          <a:p>
            <a:r>
              <a:rPr lang="zh-TW" altLang="en-US" sz="1500" dirty="0" smtClean="0">
                <a:hlinkClick r:id="rId2" action="ppaction://hlinksldjump"/>
              </a:rPr>
              <a:t>補充資料</a:t>
            </a:r>
            <a:r>
              <a:rPr lang="en-US" altLang="zh-TW" sz="1500" dirty="0" smtClean="0">
                <a:hlinkClick r:id="rId2" action="ppaction://hlinksldjump"/>
              </a:rPr>
              <a:t>:</a:t>
            </a:r>
            <a:r>
              <a:rPr lang="zh-TW" altLang="en-US" sz="1500" dirty="0" smtClean="0">
                <a:hlinkClick r:id="rId2" action="ppaction://hlinksldjump"/>
              </a:rPr>
              <a:t>詳細機器學習中的泛化能力</a:t>
            </a:r>
            <a:endParaRPr lang="zh-TW" altLang="en-US" sz="1500" dirty="0"/>
          </a:p>
        </p:txBody>
      </p:sp>
      <p:pic>
        <p:nvPicPr>
          <p:cNvPr id="4" name="圖片 3"/>
          <p:cNvPicPr>
            <a:picLocks noChangeAspect="1"/>
          </p:cNvPicPr>
          <p:nvPr/>
        </p:nvPicPr>
        <p:blipFill>
          <a:blip r:embed="rId3"/>
          <a:stretch>
            <a:fillRect/>
          </a:stretch>
        </p:blipFill>
        <p:spPr>
          <a:xfrm>
            <a:off x="5860111" y="3229558"/>
            <a:ext cx="4088751" cy="3456991"/>
          </a:xfrm>
          <a:prstGeom prst="rect">
            <a:avLst/>
          </a:prstGeom>
        </p:spPr>
      </p:pic>
    </p:spTree>
    <p:extLst>
      <p:ext uri="{BB962C8B-B14F-4D97-AF65-F5344CB8AC3E}">
        <p14:creationId xmlns:p14="http://schemas.microsoft.com/office/powerpoint/2010/main" val="313627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隨機</a:t>
            </a:r>
            <a:r>
              <a:rPr lang="zh-TW" altLang="en-US" dirty="0" smtClean="0"/>
              <a:t>森林概念簡介</a:t>
            </a:r>
            <a:endParaRPr lang="zh-TW" altLang="en-US" dirty="0"/>
          </a:p>
        </p:txBody>
      </p:sp>
      <p:sp>
        <p:nvSpPr>
          <p:cNvPr id="3" name="內容版面配置區 2"/>
          <p:cNvSpPr>
            <a:spLocks noGrp="1"/>
          </p:cNvSpPr>
          <p:nvPr>
            <p:ph idx="1"/>
          </p:nvPr>
        </p:nvSpPr>
        <p:spPr/>
        <p:txBody>
          <a:bodyPr>
            <a:normAutofit/>
          </a:bodyPr>
          <a:lstStyle/>
          <a:p>
            <a:r>
              <a:rPr lang="zh-TW" altLang="en-US" sz="2000" u="sng" dirty="0"/>
              <a:t>隨機森林</a:t>
            </a:r>
            <a:r>
              <a:rPr lang="zh-TW" altLang="en-US" sz="2000" dirty="0"/>
              <a:t>顧名思義，</a:t>
            </a:r>
            <a:r>
              <a:rPr lang="zh-TW" altLang="en-US" sz="2000" u="sng" dirty="0" smtClean="0"/>
              <a:t>是用隨機的方式建立一個森林</a:t>
            </a:r>
            <a:r>
              <a:rPr lang="zh-TW" altLang="en-US" sz="2000" dirty="0" smtClean="0"/>
              <a:t>，</a:t>
            </a:r>
            <a:r>
              <a:rPr lang="zh-TW" altLang="en-US" sz="2000" dirty="0"/>
              <a:t>森林裡面</a:t>
            </a:r>
            <a:r>
              <a:rPr lang="zh-TW" altLang="en-US" sz="2000" u="sng" dirty="0"/>
              <a:t>有很多的決策樹組成</a:t>
            </a:r>
            <a:r>
              <a:rPr lang="zh-TW" altLang="en-US" sz="2000" dirty="0"/>
              <a:t>，隨機森林的</a:t>
            </a:r>
            <a:r>
              <a:rPr lang="zh-TW" altLang="en-US" sz="2000" u="sng" dirty="0"/>
              <a:t>每一棵決策樹</a:t>
            </a:r>
            <a:r>
              <a:rPr lang="zh-TW" altLang="en-US" sz="2000" u="sng" dirty="0" smtClean="0"/>
              <a:t>之間是</a:t>
            </a:r>
            <a:r>
              <a:rPr lang="zh-TW" altLang="en-US" sz="2000" u="sng" dirty="0"/>
              <a:t>沒有關聯的</a:t>
            </a:r>
            <a:r>
              <a:rPr lang="zh-TW" altLang="en-US" sz="2000" dirty="0"/>
              <a:t>。一個</a:t>
            </a:r>
            <a:r>
              <a:rPr lang="zh-TW" altLang="en-US" sz="2000" u="sng" dirty="0"/>
              <a:t>新的輸入樣本進入的時候，就讓森林中的每一棵決策樹分別進行一下判斷</a:t>
            </a:r>
            <a:r>
              <a:rPr lang="zh-TW" altLang="en-US" sz="2000" dirty="0"/>
              <a:t>，看看這個樣本應該屬於哪一類（對於分類演算法），然後看看</a:t>
            </a:r>
            <a:r>
              <a:rPr lang="zh-TW" altLang="en-US" sz="2000" u="sng" dirty="0"/>
              <a:t>哪一類被選擇最多，就預測這個樣本為那一</a:t>
            </a:r>
            <a:r>
              <a:rPr lang="zh-TW" altLang="en-US" sz="2000" u="sng" dirty="0" smtClean="0"/>
              <a:t>類</a:t>
            </a:r>
            <a:r>
              <a:rPr lang="en-US" altLang="zh-TW" sz="2000" u="sng" dirty="0" smtClean="0"/>
              <a:t>(</a:t>
            </a:r>
            <a:r>
              <a:rPr lang="zh-TW" altLang="en-US" sz="2000" u="sng" dirty="0" smtClean="0"/>
              <a:t>即為</a:t>
            </a:r>
            <a:r>
              <a:rPr lang="zh-TW" altLang="en-US" sz="2000" u="sng" dirty="0" smtClean="0">
                <a:solidFill>
                  <a:srgbClr val="FF0000"/>
                </a:solidFill>
              </a:rPr>
              <a:t>投票決定</a:t>
            </a:r>
            <a:r>
              <a:rPr lang="en-US" altLang="zh-TW" sz="2000" u="sng" dirty="0" smtClean="0"/>
              <a:t>)</a:t>
            </a:r>
            <a:r>
              <a:rPr lang="zh-TW" altLang="en-US" sz="2000" dirty="0" smtClean="0"/>
              <a:t>。</a:t>
            </a:r>
            <a:endParaRPr lang="en-US" altLang="zh-TW" sz="2000" dirty="0" smtClean="0"/>
          </a:p>
        </p:txBody>
      </p:sp>
    </p:spTree>
    <p:extLst>
      <p:ext uri="{BB962C8B-B14F-4D97-AF65-F5344CB8AC3E}">
        <p14:creationId xmlns:p14="http://schemas.microsoft.com/office/powerpoint/2010/main" val="114845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隨機森林概念簡介</a:t>
            </a:r>
          </a:p>
        </p:txBody>
      </p:sp>
      <p:sp>
        <p:nvSpPr>
          <p:cNvPr id="3" name="內容版面配置區 2"/>
          <p:cNvSpPr>
            <a:spLocks noGrp="1"/>
          </p:cNvSpPr>
          <p:nvPr>
            <p:ph idx="1"/>
          </p:nvPr>
        </p:nvSpPr>
        <p:spPr/>
        <p:txBody>
          <a:bodyPr>
            <a:normAutofit/>
          </a:bodyPr>
          <a:lstStyle/>
          <a:p>
            <a:r>
              <a:rPr lang="zh-TW" altLang="en-US" sz="2000" u="sng" dirty="0"/>
              <a:t>在建立每一棵決策樹的過程中，有兩點需要注意 </a:t>
            </a:r>
            <a:r>
              <a:rPr lang="en-US" altLang="zh-TW" sz="2000" u="sng" dirty="0"/>
              <a:t>- </a:t>
            </a:r>
            <a:r>
              <a:rPr lang="zh-TW" altLang="en-US" sz="2000" u="sng" dirty="0" smtClean="0">
                <a:solidFill>
                  <a:srgbClr val="FF0000"/>
                </a:solidFill>
                <a:hlinkClick r:id="rId2" action="ppaction://hlinksldjump"/>
              </a:rPr>
              <a:t>隨機取樣</a:t>
            </a:r>
            <a:r>
              <a:rPr lang="zh-TW" altLang="en-US" sz="2000" u="sng" dirty="0" smtClean="0"/>
              <a:t>與</a:t>
            </a:r>
            <a:r>
              <a:rPr lang="zh-TW" altLang="en-US" sz="2000" u="sng" dirty="0">
                <a:solidFill>
                  <a:srgbClr val="FF0000"/>
                </a:solidFill>
                <a:hlinkClick r:id="rId3" action="ppaction://hlinksldjump"/>
              </a:rPr>
              <a:t>完全分裂</a:t>
            </a:r>
            <a:r>
              <a:rPr lang="zh-TW" altLang="en-US" sz="2000" dirty="0"/>
              <a:t>。首先是兩個隨機取樣的過程，</a:t>
            </a:r>
            <a:r>
              <a:rPr lang="en-US" altLang="zh-TW" sz="2000" u="sng" dirty="0"/>
              <a:t>random forest</a:t>
            </a:r>
            <a:r>
              <a:rPr lang="zh-TW" altLang="en-US" sz="2000" u="sng" dirty="0"/>
              <a:t>對輸入的資料要進行行、列的取樣。對於行取樣，</a:t>
            </a:r>
            <a:r>
              <a:rPr lang="zh-TW" altLang="en-US" sz="2000" u="sng" dirty="0">
                <a:solidFill>
                  <a:srgbClr val="FF0000"/>
                </a:solidFill>
              </a:rPr>
              <a:t>採用有放回的方式</a:t>
            </a:r>
            <a:r>
              <a:rPr lang="zh-TW" altLang="en-US" sz="2000" u="sng" dirty="0"/>
              <a:t>，</a:t>
            </a:r>
            <a:r>
              <a:rPr lang="zh-TW" altLang="en-US" sz="2000" u="sng" dirty="0">
                <a:solidFill>
                  <a:srgbClr val="FF0000"/>
                </a:solidFill>
              </a:rPr>
              <a:t>也就是在取樣得到的樣本集合中，可能有重複的樣本</a:t>
            </a:r>
            <a:r>
              <a:rPr lang="zh-TW" altLang="en-US" sz="2000" u="sng" dirty="0"/>
              <a:t>。然後進行列取樣，從</a:t>
            </a:r>
            <a:r>
              <a:rPr lang="en-US" altLang="zh-TW" sz="2000" u="sng" dirty="0"/>
              <a:t>M </a:t>
            </a:r>
            <a:r>
              <a:rPr lang="zh-TW" altLang="en-US" sz="2000" u="sng" dirty="0"/>
              <a:t>個</a:t>
            </a:r>
            <a:r>
              <a:rPr lang="en-US" altLang="zh-TW" sz="2000" u="sng" dirty="0"/>
              <a:t>feature</a:t>
            </a:r>
            <a:r>
              <a:rPr lang="zh-TW" altLang="en-US" sz="2000" u="sng" dirty="0"/>
              <a:t>中，選擇</a:t>
            </a:r>
            <a:r>
              <a:rPr lang="en-US" altLang="zh-TW" sz="2000" u="sng" dirty="0"/>
              <a:t>m</a:t>
            </a:r>
            <a:r>
              <a:rPr lang="zh-TW" altLang="en-US" sz="2000" u="sng" dirty="0"/>
              <a:t>個</a:t>
            </a:r>
            <a:r>
              <a:rPr lang="en-US" altLang="zh-TW" sz="2000" u="sng" dirty="0"/>
              <a:t>(m &lt;&lt; M)</a:t>
            </a:r>
            <a:r>
              <a:rPr lang="zh-TW" altLang="en-US" sz="2000" u="sng" dirty="0"/>
              <a:t>。之後就是對取樣之後的資料使用完全分裂的方式建立出決策樹</a:t>
            </a:r>
            <a:r>
              <a:rPr lang="zh-TW" altLang="en-US" sz="2000" dirty="0"/>
              <a:t>，這樣決策樹的某一個葉子節點要麼是無法繼續分裂的，要麼裡面的所有樣本的都是指向的同一 個分類。</a:t>
            </a:r>
            <a:r>
              <a:rPr lang="zh-TW" altLang="en-US" sz="2000" u="sng" dirty="0"/>
              <a:t>一般很多的決策樹演算法都一個重要的步驟 </a:t>
            </a:r>
            <a:r>
              <a:rPr lang="en-US" altLang="zh-TW" sz="2000" u="sng" dirty="0"/>
              <a:t>- </a:t>
            </a:r>
            <a:r>
              <a:rPr lang="zh-TW" altLang="en-US" sz="2000" u="sng" dirty="0">
                <a:solidFill>
                  <a:srgbClr val="FF0000"/>
                </a:solidFill>
              </a:rPr>
              <a:t>剪枝</a:t>
            </a:r>
            <a:r>
              <a:rPr lang="zh-TW" altLang="en-US" sz="2000" u="sng" dirty="0"/>
              <a:t>，</a:t>
            </a:r>
            <a:r>
              <a:rPr lang="zh-TW" altLang="en-US" sz="2000" u="sng" dirty="0" smtClean="0"/>
              <a:t>但是</a:t>
            </a:r>
            <a:r>
              <a:rPr lang="zh-TW" altLang="en-US" sz="2000" u="sng" dirty="0" smtClean="0">
                <a:solidFill>
                  <a:srgbClr val="FF0000"/>
                </a:solidFill>
              </a:rPr>
              <a:t>隨機森林不</a:t>
            </a:r>
            <a:r>
              <a:rPr lang="zh-TW" altLang="en-US" sz="2000" u="sng" dirty="0">
                <a:solidFill>
                  <a:srgbClr val="FF0000"/>
                </a:solidFill>
              </a:rPr>
              <a:t>需要</a:t>
            </a:r>
            <a:r>
              <a:rPr lang="zh-TW" altLang="en-US" sz="2000" u="sng" dirty="0" smtClean="0"/>
              <a:t>，</a:t>
            </a:r>
            <a:r>
              <a:rPr lang="zh-TW" altLang="en-US" sz="2000" u="sng" dirty="0">
                <a:solidFill>
                  <a:srgbClr val="FF0000"/>
                </a:solidFill>
              </a:rPr>
              <a:t>由於之前的兩個隨機取樣的過程保證了隨機性</a:t>
            </a:r>
            <a:r>
              <a:rPr lang="zh-TW" altLang="en-US" sz="2000" dirty="0"/>
              <a:t>，考慮了避免共線性，</a:t>
            </a:r>
            <a:r>
              <a:rPr lang="zh-TW" altLang="en-US" sz="2000" u="sng" dirty="0"/>
              <a:t>避免過擬合，剩下的每棵</a:t>
            </a:r>
            <a:r>
              <a:rPr lang="zh-TW" altLang="en-US" sz="2000" u="sng" dirty="0" smtClean="0"/>
              <a:t>樹只需要盡可能</a:t>
            </a:r>
            <a:r>
              <a:rPr lang="zh-TW" altLang="en-US" sz="2000" u="sng" dirty="0"/>
              <a:t>的在自己所對應的數據</a:t>
            </a:r>
            <a:r>
              <a:rPr lang="en-US" altLang="zh-TW" sz="2000" u="sng" dirty="0"/>
              <a:t>(</a:t>
            </a:r>
            <a:r>
              <a:rPr lang="zh-TW" altLang="en-US" sz="2000" u="sng" dirty="0"/>
              <a:t>特徵</a:t>
            </a:r>
            <a:r>
              <a:rPr lang="en-US" altLang="zh-TW" sz="2000" u="sng" dirty="0"/>
              <a:t>)</a:t>
            </a:r>
            <a:r>
              <a:rPr lang="zh-TW" altLang="en-US" sz="2000" u="sng" dirty="0"/>
              <a:t>集情況下盡可能的做到最好的預測結果。所以</a:t>
            </a:r>
            <a:r>
              <a:rPr lang="zh-TW" altLang="en-US" sz="2000" u="sng" dirty="0">
                <a:solidFill>
                  <a:srgbClr val="FF0000"/>
                </a:solidFill>
              </a:rPr>
              <a:t>就算不剪枝，也不會出現</a:t>
            </a:r>
            <a:r>
              <a:rPr lang="en-US" altLang="zh-TW" sz="2000" u="sng" dirty="0">
                <a:solidFill>
                  <a:srgbClr val="FF0000"/>
                </a:solidFill>
                <a:hlinkClick r:id="rId4" action="ppaction://hlinksldjump"/>
              </a:rPr>
              <a:t>over-fitting</a:t>
            </a:r>
            <a:r>
              <a:rPr lang="zh-TW" altLang="en-US" sz="2000" u="sng" dirty="0"/>
              <a:t>。</a:t>
            </a:r>
          </a:p>
          <a:p>
            <a:endParaRPr lang="zh-TW" altLang="en-US" dirty="0"/>
          </a:p>
        </p:txBody>
      </p:sp>
    </p:spTree>
    <p:extLst>
      <p:ext uri="{BB962C8B-B14F-4D97-AF65-F5344CB8AC3E}">
        <p14:creationId xmlns:p14="http://schemas.microsoft.com/office/powerpoint/2010/main" val="330406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什麼是</a:t>
            </a:r>
            <a:r>
              <a:rPr lang="en-US" altLang="zh-TW" dirty="0"/>
              <a:t>bagging</a:t>
            </a:r>
            <a:r>
              <a:rPr lang="zh-TW" altLang="en-US" dirty="0"/>
              <a:t>原理</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000" dirty="0"/>
              <a:t>其實從直觀角度來解釋，每棵決策樹都是一個分類</a:t>
            </a:r>
            <a:r>
              <a:rPr lang="zh-TW" altLang="en-US" sz="2000" dirty="0" smtClean="0"/>
              <a:t>器，</a:t>
            </a:r>
            <a:r>
              <a:rPr lang="zh-TW" altLang="en-US" sz="2000" dirty="0"/>
              <a:t>那麼對於一個輸入樣本，</a:t>
            </a:r>
            <a:r>
              <a:rPr lang="en-US" altLang="zh-TW" sz="2000" dirty="0"/>
              <a:t>N</a:t>
            </a:r>
            <a:r>
              <a:rPr lang="zh-TW" altLang="en-US" sz="2000" dirty="0"/>
              <a:t>棵樹會有</a:t>
            </a:r>
            <a:r>
              <a:rPr lang="en-US" altLang="zh-TW" sz="2000" dirty="0"/>
              <a:t>N</a:t>
            </a:r>
            <a:r>
              <a:rPr lang="zh-TW" altLang="en-US" sz="2000" dirty="0"/>
              <a:t>個分類結果。而隨機森林集成了所有的分類投票結果，將投票次數最多的類別指定為最終的輸出，這就是一種最簡單的 </a:t>
            </a:r>
            <a:r>
              <a:rPr lang="en-US" altLang="zh-TW" sz="2000" dirty="0"/>
              <a:t>Bagging </a:t>
            </a:r>
            <a:r>
              <a:rPr lang="zh-TW" altLang="en-US" sz="2000" dirty="0"/>
              <a:t>思想</a:t>
            </a:r>
            <a:r>
              <a:rPr lang="zh-TW" altLang="en-US" sz="2000" dirty="0" smtClean="0"/>
              <a:t>。</a:t>
            </a:r>
            <a:endParaRPr lang="zh-TW" altLang="en-US" sz="2000" dirty="0"/>
          </a:p>
          <a:p>
            <a:r>
              <a:rPr lang="zh-TW" altLang="en-US" sz="2000" u="sng" dirty="0" smtClean="0"/>
              <a:t>按演算法</a:t>
            </a:r>
            <a:r>
              <a:rPr lang="zh-TW" altLang="en-US" sz="2000" u="sng" dirty="0"/>
              <a:t>得到的隨機森林中的每一棵都是很弱的</a:t>
            </a:r>
            <a:r>
              <a:rPr lang="zh-TW" altLang="en-US" sz="2000" dirty="0"/>
              <a:t>，</a:t>
            </a:r>
            <a:r>
              <a:rPr lang="zh-TW" altLang="en-US" sz="2000" u="sng" dirty="0" smtClean="0"/>
              <a:t>但是組合</a:t>
            </a:r>
            <a:r>
              <a:rPr lang="zh-TW" altLang="en-US" sz="2000" u="sng" dirty="0"/>
              <a:t>起來就很厲害了</a:t>
            </a:r>
            <a:r>
              <a:rPr lang="zh-TW" altLang="en-US" sz="2000" dirty="0" smtClean="0"/>
              <a:t>。</a:t>
            </a:r>
            <a:r>
              <a:rPr lang="zh-TW" altLang="en-US" sz="2000" u="sng" dirty="0" smtClean="0"/>
              <a:t>可以將隨機</a:t>
            </a:r>
            <a:r>
              <a:rPr lang="zh-TW" altLang="en-US" sz="2000" u="sng" dirty="0"/>
              <a:t>森林</a:t>
            </a:r>
            <a:r>
              <a:rPr lang="zh-TW" altLang="en-US" sz="2000" u="sng" dirty="0" smtClean="0"/>
              <a:t>演算法比喻為：</a:t>
            </a:r>
            <a:r>
              <a:rPr lang="zh-TW" altLang="en-US" sz="2000" u="sng" dirty="0"/>
              <a:t>每一棵決策樹就是一個精通於某一個窄</a:t>
            </a:r>
            <a:r>
              <a:rPr lang="zh-TW" altLang="en-US" sz="2000" u="sng" dirty="0" smtClean="0"/>
              <a:t>領域的</a:t>
            </a:r>
            <a:r>
              <a:rPr lang="zh-TW" altLang="en-US" sz="2000" u="sng" dirty="0"/>
              <a:t>專家</a:t>
            </a:r>
            <a:r>
              <a:rPr lang="zh-TW" altLang="en-US" sz="2000" dirty="0"/>
              <a:t>（因為我們從</a:t>
            </a:r>
            <a:r>
              <a:rPr lang="en-US" altLang="zh-TW" sz="2000" dirty="0"/>
              <a:t>M</a:t>
            </a:r>
            <a:r>
              <a:rPr lang="zh-TW" altLang="en-US" sz="2000" dirty="0"/>
              <a:t>個</a:t>
            </a:r>
            <a:r>
              <a:rPr lang="en-US" altLang="zh-TW" sz="2000" dirty="0"/>
              <a:t>feature</a:t>
            </a:r>
            <a:r>
              <a:rPr lang="zh-TW" altLang="en-US" sz="2000" dirty="0"/>
              <a:t>中選擇</a:t>
            </a:r>
            <a:r>
              <a:rPr lang="en-US" altLang="zh-TW" sz="2000" dirty="0"/>
              <a:t>m</a:t>
            </a:r>
            <a:r>
              <a:rPr lang="zh-TW" altLang="en-US" sz="2000" dirty="0"/>
              <a:t>讓每一棵決策樹進行學習），這樣在</a:t>
            </a:r>
            <a:r>
              <a:rPr lang="zh-TW" altLang="en-US" sz="2000" u="sng" dirty="0"/>
              <a:t>隨機森林中就有了很多個精通不同領域的專家，對一個新的問題</a:t>
            </a:r>
            <a:r>
              <a:rPr lang="zh-TW" altLang="en-US" sz="2000" dirty="0"/>
              <a:t>（新的輸入</a:t>
            </a:r>
            <a:r>
              <a:rPr lang="zh-TW" altLang="en-US" sz="2000" dirty="0" smtClean="0"/>
              <a:t>數據</a:t>
            </a:r>
            <a:r>
              <a:rPr lang="zh-TW" altLang="en-US" sz="2000" dirty="0"/>
              <a:t>），</a:t>
            </a:r>
            <a:r>
              <a:rPr lang="zh-TW" altLang="en-US" sz="2000" u="sng" dirty="0"/>
              <a:t>可以用不同的角度去看待它，最終由各個</a:t>
            </a:r>
            <a:r>
              <a:rPr lang="zh-TW" altLang="en-US" sz="2000" u="sng" dirty="0" smtClean="0"/>
              <a:t>專家，投票</a:t>
            </a:r>
            <a:r>
              <a:rPr lang="zh-TW" altLang="en-US" sz="2000" u="sng" dirty="0"/>
              <a:t>得到結果</a:t>
            </a:r>
            <a:r>
              <a:rPr lang="zh-TW" altLang="en-US" sz="2000" dirty="0" smtClean="0"/>
              <a:t>。</a:t>
            </a:r>
            <a:endParaRPr lang="zh-TW" altLang="en-US" sz="2000" dirty="0"/>
          </a:p>
        </p:txBody>
      </p:sp>
      <p:pic>
        <p:nvPicPr>
          <p:cNvPr id="4" name="圖片 3"/>
          <p:cNvPicPr>
            <a:picLocks noChangeAspect="1"/>
          </p:cNvPicPr>
          <p:nvPr/>
        </p:nvPicPr>
        <p:blipFill>
          <a:blip r:embed="rId2"/>
          <a:stretch>
            <a:fillRect/>
          </a:stretch>
        </p:blipFill>
        <p:spPr>
          <a:xfrm>
            <a:off x="3816625" y="4338644"/>
            <a:ext cx="4736813" cy="2316598"/>
          </a:xfrm>
          <a:prstGeom prst="rect">
            <a:avLst/>
          </a:prstGeom>
        </p:spPr>
      </p:pic>
    </p:spTree>
    <p:extLst>
      <p:ext uri="{BB962C8B-B14F-4D97-AF65-F5344CB8AC3E}">
        <p14:creationId xmlns:p14="http://schemas.microsoft.com/office/powerpoint/2010/main" val="202595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隨機森林基本原理</a:t>
            </a:r>
            <a:r>
              <a:rPr lang="en-US" altLang="zh-TW" dirty="0"/>
              <a:t>bootstrap</a:t>
            </a:r>
            <a:endParaRPr lang="zh-TW" altLang="en-US" dirty="0"/>
          </a:p>
        </p:txBody>
      </p:sp>
      <p:sp>
        <p:nvSpPr>
          <p:cNvPr id="3" name="內容版面配置區 2"/>
          <p:cNvSpPr>
            <a:spLocks noGrp="1"/>
          </p:cNvSpPr>
          <p:nvPr>
            <p:ph idx="1"/>
          </p:nvPr>
        </p:nvSpPr>
        <p:spPr/>
        <p:txBody>
          <a:bodyPr>
            <a:normAutofit/>
          </a:bodyPr>
          <a:lstStyle/>
          <a:p>
            <a:r>
              <a:rPr lang="zh-TW" altLang="en-US" sz="2000" u="sng" dirty="0">
                <a:solidFill>
                  <a:srgbClr val="FF0000"/>
                </a:solidFill>
              </a:rPr>
              <a:t>隨機採樣</a:t>
            </a:r>
            <a:r>
              <a:rPr lang="en-US" altLang="zh-TW" sz="2000" u="sng" dirty="0">
                <a:solidFill>
                  <a:srgbClr val="FF0000"/>
                </a:solidFill>
              </a:rPr>
              <a:t>(</a:t>
            </a:r>
            <a:r>
              <a:rPr lang="en-US" altLang="zh-TW" sz="2000" u="sng" dirty="0" err="1">
                <a:solidFill>
                  <a:srgbClr val="FF0000"/>
                </a:solidFill>
              </a:rPr>
              <a:t>bootsrap</a:t>
            </a:r>
            <a:r>
              <a:rPr lang="en-US" altLang="zh-TW" sz="2000" u="sng" dirty="0">
                <a:solidFill>
                  <a:srgbClr val="FF0000"/>
                </a:solidFill>
              </a:rPr>
              <a:t>)</a:t>
            </a:r>
            <a:r>
              <a:rPr lang="zh-TW" altLang="en-US" sz="2000" u="sng" dirty="0"/>
              <a:t>就是從我們的訓練集裡面採集固定個數的樣本</a:t>
            </a:r>
            <a:r>
              <a:rPr lang="zh-TW" altLang="en-US" sz="2000" dirty="0"/>
              <a:t>，</a:t>
            </a:r>
            <a:r>
              <a:rPr lang="zh-TW" altLang="en-US" sz="2000" u="sng" dirty="0"/>
              <a:t>但是每採集一個樣本後，都</a:t>
            </a:r>
            <a:r>
              <a:rPr lang="zh-TW" altLang="en-US" sz="2000" u="sng" dirty="0">
                <a:solidFill>
                  <a:srgbClr val="FF0000"/>
                </a:solidFill>
              </a:rPr>
              <a:t>將樣本放回</a:t>
            </a:r>
            <a:r>
              <a:rPr lang="zh-TW" altLang="en-US" sz="2000" dirty="0"/>
              <a:t>。</a:t>
            </a:r>
            <a:r>
              <a:rPr lang="zh-TW" altLang="en-US" sz="2000" u="sng" dirty="0"/>
              <a:t>也就是說，之前採集到的樣本在放回後有可能繼續被採集到</a:t>
            </a:r>
            <a:r>
              <a:rPr lang="zh-TW" altLang="en-US" sz="2000" dirty="0"/>
              <a:t>。對於我們的</a:t>
            </a:r>
            <a:r>
              <a:rPr lang="en-US" altLang="zh-TW" sz="2000" dirty="0"/>
              <a:t>Bagging</a:t>
            </a:r>
            <a:r>
              <a:rPr lang="zh-TW" altLang="en-US" sz="2000" dirty="0"/>
              <a:t>算法，</a:t>
            </a:r>
            <a:r>
              <a:rPr lang="zh-TW" altLang="en-US" sz="2000" u="sng" dirty="0"/>
              <a:t>一般會隨機採集和訓練集樣本數。這樣得到的採樣集和訓練集樣本的個數相同，但是樣本內容</a:t>
            </a:r>
            <a:r>
              <a:rPr lang="zh-TW" altLang="en-US" sz="2000" u="sng" dirty="0" smtClean="0"/>
              <a:t>不完全相同</a:t>
            </a:r>
            <a:r>
              <a:rPr lang="zh-TW" altLang="en-US" sz="2000" dirty="0" smtClean="0"/>
              <a:t>。</a:t>
            </a:r>
            <a:r>
              <a:rPr lang="zh-TW" altLang="en-US" sz="2000" dirty="0"/>
              <a:t>如果我們對有</a:t>
            </a:r>
            <a:r>
              <a:rPr lang="en-US" altLang="zh-TW" sz="2000" dirty="0"/>
              <a:t>m</a:t>
            </a:r>
            <a:r>
              <a:rPr lang="zh-TW" altLang="en-US" sz="2000" dirty="0"/>
              <a:t>個樣本訓練集做</a:t>
            </a:r>
            <a:r>
              <a:rPr lang="en-US" altLang="zh-TW" sz="2000" dirty="0"/>
              <a:t>T</a:t>
            </a:r>
            <a:r>
              <a:rPr lang="zh-TW" altLang="en-US" sz="2000" dirty="0"/>
              <a:t>次的隨機採樣，則由於隨機性，</a:t>
            </a:r>
            <a:r>
              <a:rPr lang="en-US" altLang="zh-TW" sz="2000" dirty="0"/>
              <a:t>T</a:t>
            </a:r>
            <a:r>
              <a:rPr lang="zh-TW" altLang="en-US" sz="2000" dirty="0"/>
              <a:t>個採樣集各不相同。</a:t>
            </a:r>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zh-TW" altLang="en-US" sz="1500" dirty="0" smtClean="0">
                <a:hlinkClick r:id="rId2" action="ppaction://hlinksldjump"/>
              </a:rPr>
              <a:t> 補充資料</a:t>
            </a:r>
            <a:r>
              <a:rPr lang="en-US" altLang="zh-TW" sz="1500" dirty="0" smtClean="0">
                <a:hlinkClick r:id="rId2" action="ppaction://hlinksldjump"/>
              </a:rPr>
              <a:t>:</a:t>
            </a:r>
            <a:r>
              <a:rPr lang="zh-TW" altLang="en-US" sz="1500" dirty="0" smtClean="0">
                <a:hlinkClick r:id="rId2" action="ppaction://hlinksldjump"/>
              </a:rPr>
              <a:t>詳細隨機森林基本原理</a:t>
            </a:r>
            <a:r>
              <a:rPr lang="en-US" altLang="zh-TW" sz="1500" dirty="0" smtClean="0">
                <a:hlinkClick r:id="rId2" action="ppaction://hlinksldjump"/>
              </a:rPr>
              <a:t>bootstrap</a:t>
            </a:r>
            <a:endParaRPr lang="zh-TW" altLang="en-US" sz="1500" dirty="0"/>
          </a:p>
        </p:txBody>
      </p:sp>
    </p:spTree>
    <p:extLst>
      <p:ext uri="{BB962C8B-B14F-4D97-AF65-F5344CB8AC3E}">
        <p14:creationId xmlns:p14="http://schemas.microsoft.com/office/powerpoint/2010/main" val="669526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
            </a:r>
            <a:br>
              <a:rPr lang="zh-TW" altLang="en-US" dirty="0"/>
            </a:br>
            <a:r>
              <a:rPr lang="zh-TW" altLang="en-US" dirty="0"/>
              <a:t/>
            </a:r>
            <a:br>
              <a:rPr lang="zh-TW" altLang="en-US" dirty="0"/>
            </a:br>
            <a:r>
              <a:rPr lang="zh-TW" altLang="en-US" dirty="0"/>
              <a:t>為什麼要有放回地抽樣？</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normAutofit/>
          </a:bodyPr>
          <a:lstStyle/>
          <a:p>
            <a:pPr marL="0" indent="0" fontAlgn="base">
              <a:buNone/>
            </a:pPr>
            <a:r>
              <a:rPr lang="zh-TW" altLang="en-US" sz="2000" dirty="0" smtClean="0"/>
              <a:t>如果</a:t>
            </a:r>
            <a:r>
              <a:rPr lang="zh-TW" altLang="en-US" sz="2000" dirty="0"/>
              <a:t>不是有放回的抽樣，那麼每棵樹的訓練樣本完全不同，沒有交集，也就是說每棵樹訓練出來之後得到的評判標準可能都是有很大的差異；而隨機森林最後分類取決於多棵樹（弱分類器）的投票表決</a:t>
            </a:r>
            <a:r>
              <a:rPr lang="zh-TW" altLang="en-US" sz="2000" dirty="0" smtClean="0"/>
              <a:t>，如果每</a:t>
            </a:r>
            <a:r>
              <a:rPr lang="zh-TW" altLang="en-US" sz="2000" dirty="0"/>
              <a:t>棵樹的</a:t>
            </a:r>
            <a:r>
              <a:rPr lang="zh-TW" altLang="en-US" sz="2000" dirty="0" smtClean="0"/>
              <a:t>表決使用</a:t>
            </a:r>
            <a:r>
              <a:rPr lang="zh-TW" altLang="en-US" sz="2000" dirty="0"/>
              <a:t>完全不同的評判標準</a:t>
            </a:r>
            <a:r>
              <a:rPr lang="zh-TW" altLang="en-US" sz="2000" dirty="0" smtClean="0"/>
              <a:t>，無法</a:t>
            </a:r>
            <a:r>
              <a:rPr lang="zh-TW" altLang="en-US" sz="2000" dirty="0"/>
              <a:t>得到有效的投票結果的。</a:t>
            </a:r>
          </a:p>
          <a:p>
            <a:pPr marL="0" indent="0" fontAlgn="base">
              <a:buNone/>
            </a:pPr>
            <a:endParaRPr lang="zh-TW" altLang="en-US" sz="2600" dirty="0"/>
          </a:p>
          <a:p>
            <a:pPr marL="0" indent="0" fontAlgn="base">
              <a:buNone/>
            </a:pPr>
            <a:endParaRPr lang="zh-TW" altLang="en-US" dirty="0">
              <a:effectLst>
                <a:outerShdw blurRad="38100" dist="38100" dir="2700000" algn="tl">
                  <a:srgbClr val="000000">
                    <a:alpha val="43137"/>
                  </a:srgbClr>
                </a:outerShdw>
              </a:effectLst>
            </a:endParaRPr>
          </a:p>
          <a:p>
            <a:pPr marL="0" indent="0" fontAlgn="base">
              <a:buNone/>
            </a:pPr>
            <a:endParaRPr lang="zh-TW"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783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袋外數據</a:t>
            </a:r>
            <a:r>
              <a:rPr lang="en-US" altLang="zh-TW" dirty="0"/>
              <a:t>(Out Of Bag, </a:t>
            </a:r>
            <a:r>
              <a:rPr lang="zh-TW" altLang="en-US" dirty="0"/>
              <a:t>簡稱</a:t>
            </a:r>
            <a:r>
              <a:rPr lang="en-US" altLang="zh-TW" dirty="0"/>
              <a:t>OOB</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000" dirty="0"/>
              <a:t>對於一個樣本，它在某一次含</a:t>
            </a:r>
            <a:r>
              <a:rPr lang="en-US" altLang="zh-TW" sz="2000" dirty="0"/>
              <a:t>m</a:t>
            </a:r>
            <a:r>
              <a:rPr lang="zh-TW" altLang="en-US" sz="2000" dirty="0"/>
              <a:t>個樣本的訓練集的隨機採樣中，每次被採集到的機率是</a:t>
            </a:r>
            <a:r>
              <a:rPr lang="en-US" altLang="zh-TW" sz="2000" dirty="0"/>
              <a:t>1/m</a:t>
            </a:r>
            <a:r>
              <a:rPr lang="zh-TW" altLang="en-US" sz="2000" dirty="0"/>
              <a:t>。不被採集到的機率為</a:t>
            </a:r>
            <a:r>
              <a:rPr lang="en-US" altLang="zh-TW" sz="2000" dirty="0"/>
              <a:t>1−1/m</a:t>
            </a:r>
            <a:r>
              <a:rPr lang="zh-TW" altLang="en-US" sz="2000" dirty="0"/>
              <a:t>。如果</a:t>
            </a:r>
            <a:r>
              <a:rPr lang="en-US" altLang="zh-TW" sz="2000" dirty="0"/>
              <a:t>m</a:t>
            </a:r>
            <a:r>
              <a:rPr lang="zh-TW" altLang="en-US" sz="2000" dirty="0"/>
              <a:t>次採樣都沒有被採集中的機率是</a:t>
            </a:r>
            <a:r>
              <a:rPr lang="en-US" altLang="zh-TW" sz="2000" dirty="0"/>
              <a:t>(1−1/m)**m</a:t>
            </a:r>
            <a:r>
              <a:rPr lang="zh-TW" altLang="en-US" sz="2000" dirty="0"/>
              <a:t>。當</a:t>
            </a:r>
            <a:r>
              <a:rPr lang="en-US" altLang="zh-TW" sz="2000" dirty="0"/>
              <a:t>m→∞</a:t>
            </a:r>
            <a:r>
              <a:rPr lang="zh-TW" altLang="en-US" sz="2000" dirty="0"/>
              <a:t>時，</a:t>
            </a:r>
            <a:r>
              <a:rPr lang="en-US" altLang="zh-TW" sz="2000" dirty="0"/>
              <a:t>(1−1/m)**m→1/e≃0.368</a:t>
            </a:r>
            <a:r>
              <a:rPr lang="zh-TW" altLang="en-US" sz="2000" dirty="0"/>
              <a:t>。也就是說，</a:t>
            </a:r>
            <a:r>
              <a:rPr lang="zh-TW" altLang="en-US" sz="2000" u="sng" dirty="0"/>
              <a:t>在</a:t>
            </a:r>
            <a:r>
              <a:rPr lang="en-US" altLang="zh-TW" sz="2000" u="sng" dirty="0"/>
              <a:t>bagging</a:t>
            </a:r>
            <a:r>
              <a:rPr lang="zh-TW" altLang="en-US" sz="2000" u="sng" dirty="0"/>
              <a:t>的每輪隨機採樣中，訓練集中大約有</a:t>
            </a:r>
            <a:r>
              <a:rPr lang="en-US" altLang="zh-TW" sz="2000" u="sng" dirty="0"/>
              <a:t>36.8%</a:t>
            </a:r>
            <a:r>
              <a:rPr lang="zh-TW" altLang="en-US" sz="2000" u="sng" dirty="0"/>
              <a:t>的數據沒有被採樣集採集中。對於這部分大約</a:t>
            </a:r>
            <a:r>
              <a:rPr lang="en-US" altLang="zh-TW" sz="2000" u="sng" dirty="0"/>
              <a:t>36.8%</a:t>
            </a:r>
            <a:r>
              <a:rPr lang="zh-TW" altLang="en-US" sz="2000" u="sng" dirty="0"/>
              <a:t>的沒有被採樣到的數據，我們常常稱之為</a:t>
            </a:r>
            <a:r>
              <a:rPr lang="zh-TW" altLang="en-US" sz="2000" u="sng" dirty="0">
                <a:solidFill>
                  <a:srgbClr val="FF0000"/>
                </a:solidFill>
              </a:rPr>
              <a:t>袋外數據</a:t>
            </a:r>
            <a:r>
              <a:rPr lang="en-US" altLang="zh-TW" sz="2000" u="sng" dirty="0">
                <a:solidFill>
                  <a:srgbClr val="FF0000"/>
                </a:solidFill>
              </a:rPr>
              <a:t>(Out Of Bag, </a:t>
            </a:r>
            <a:r>
              <a:rPr lang="zh-TW" altLang="en-US" sz="2000" u="sng" dirty="0">
                <a:solidFill>
                  <a:srgbClr val="FF0000"/>
                </a:solidFill>
              </a:rPr>
              <a:t>簡稱</a:t>
            </a:r>
            <a:r>
              <a:rPr lang="en-US" altLang="zh-TW" sz="2000" u="sng" dirty="0">
                <a:solidFill>
                  <a:srgbClr val="FF0000"/>
                </a:solidFill>
              </a:rPr>
              <a:t>OOB)</a:t>
            </a:r>
            <a:r>
              <a:rPr lang="zh-TW" altLang="en-US" sz="2000" u="sng" dirty="0"/>
              <a:t>。這些數據</a:t>
            </a:r>
            <a:r>
              <a:rPr lang="zh-TW" altLang="en-US" sz="2000" u="sng" dirty="0">
                <a:solidFill>
                  <a:srgbClr val="FF0000"/>
                </a:solidFill>
              </a:rPr>
              <a:t>沒有參與訓練集模型的擬合</a:t>
            </a:r>
            <a:r>
              <a:rPr lang="zh-TW" altLang="en-US" sz="2000" u="sng" dirty="0"/>
              <a:t>，因此</a:t>
            </a:r>
            <a:r>
              <a:rPr lang="zh-TW" altLang="en-US" sz="2000" u="sng" dirty="0">
                <a:solidFill>
                  <a:srgbClr val="FF0000"/>
                </a:solidFill>
              </a:rPr>
              <a:t>可以用來檢測模型的泛化能力</a:t>
            </a:r>
            <a:r>
              <a:rPr lang="zh-TW" altLang="en-US" sz="2000" u="sng" dirty="0"/>
              <a:t>。</a:t>
            </a:r>
          </a:p>
          <a:p>
            <a:endParaRPr lang="zh-TW" altLang="en-US" dirty="0"/>
          </a:p>
        </p:txBody>
      </p:sp>
    </p:spTree>
    <p:extLst>
      <p:ext uri="{BB962C8B-B14F-4D97-AF65-F5344CB8AC3E}">
        <p14:creationId xmlns:p14="http://schemas.microsoft.com/office/powerpoint/2010/main" val="7256911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3" id="{A6A53B4D-931E-4825-A9F1-1B8917FF3BCA}" vid="{8F6EAD80-127E-4ED4-899C-782F9EEBA4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藍底</Template>
  <TotalTime>151</TotalTime>
  <Words>4223</Words>
  <Application>Microsoft Office PowerPoint</Application>
  <PresentationFormat>寬螢幕</PresentationFormat>
  <Paragraphs>181</Paragraphs>
  <Slides>29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29</vt:i4>
      </vt:variant>
    </vt:vector>
  </HeadingPairs>
  <TitlesOfParts>
    <vt:vector size="35" baseType="lpstr">
      <vt:lpstr>微軟正黑體</vt:lpstr>
      <vt:lpstr>新細明體</vt:lpstr>
      <vt:lpstr>Arial</vt:lpstr>
      <vt:lpstr>Calibri</vt:lpstr>
      <vt:lpstr>Calibri Light</vt:lpstr>
      <vt:lpstr>Office 佈景主題</vt:lpstr>
      <vt:lpstr>Random Forest</vt:lpstr>
      <vt:lpstr>前置補充:機器學習中的泛化能力</vt:lpstr>
      <vt:lpstr>前置補充:機器學習中的泛化能力</vt:lpstr>
      <vt:lpstr>隨機森林概念簡介</vt:lpstr>
      <vt:lpstr>隨機森林概念簡介</vt:lpstr>
      <vt:lpstr>什麼是bagging原理？</vt:lpstr>
      <vt:lpstr>隨機森林基本原理bootstrap</vt:lpstr>
      <vt:lpstr>  為什麼要有放回地抽樣？  </vt:lpstr>
      <vt:lpstr>袋外數據(Out Of Bag, 簡稱OOB)</vt:lpstr>
      <vt:lpstr>與決策樹最大不同!隨機森林的生成-樹的投票</vt:lpstr>
      <vt:lpstr>隨機森林優點</vt:lpstr>
      <vt:lpstr>參考相關連結</vt:lpstr>
      <vt:lpstr>補充資料:詳細機器學習中的泛化能力</vt:lpstr>
      <vt:lpstr>補充資料:詳細機器學習中的泛化能力</vt:lpstr>
      <vt:lpstr> 補充資料:詳細隨機森林基本原理bootstrap</vt:lpstr>
      <vt:lpstr>補充資料:Random Forest實踐分為兩類</vt:lpstr>
      <vt:lpstr>補充資料:隨機森林具體步驟</vt:lpstr>
      <vt:lpstr>補充資料:accuracy ,Recall, Precision, F1-Measure</vt:lpstr>
      <vt:lpstr>補充資料:sklearn.ensemble.RandomForestClassifier參數</vt:lpstr>
      <vt:lpstr>補充資料:sklearn.ensemble.RandomForestClassifier參數</vt:lpstr>
      <vt:lpstr>補充資料:交叉驗證</vt:lpstr>
      <vt:lpstr>補充資料:為什麼需要交叉驗證</vt:lpstr>
      <vt:lpstr>補充資料:交叉驗證怎麼做？</vt:lpstr>
      <vt:lpstr>補充資料:交叉驗證怎麼做？</vt:lpstr>
      <vt:lpstr>補充資料:過度配適（overfitting）</vt:lpstr>
      <vt:lpstr>補充資料:過度配適（overfitting）</vt:lpstr>
      <vt:lpstr>補充資料:過度配適（overfitting）範例</vt:lpstr>
      <vt:lpstr>補充資料:隨機採樣</vt:lpstr>
      <vt:lpstr>補充資料:完全分裂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博仁 鄭</dc:creator>
  <cp:lastModifiedBy>博仁 鄭</cp:lastModifiedBy>
  <cp:revision>22</cp:revision>
  <dcterms:created xsi:type="dcterms:W3CDTF">2020-03-25T06:20:27Z</dcterms:created>
  <dcterms:modified xsi:type="dcterms:W3CDTF">2020-03-27T06:50:27Z</dcterms:modified>
</cp:coreProperties>
</file>