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knews.cc/zh-tw/tech/5v5pn38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tread01.com/content/1547228537.html" TargetMode="External"/><Relationship Id="rId13" Type="http://schemas.openxmlformats.org/officeDocument/2006/relationships/hyperlink" Target="https://blog.csdn.net/a394268045/article/details/79104219" TargetMode="External"/><Relationship Id="rId3" Type="http://schemas.openxmlformats.org/officeDocument/2006/relationships/hyperlink" Target="https://kknews.cc/zh-tw/tech/l6a4mpb.html" TargetMode="External"/><Relationship Id="rId7" Type="http://schemas.openxmlformats.org/officeDocument/2006/relationships/hyperlink" Target="http://datahref.com/archives/191" TargetMode="External"/><Relationship Id="rId12" Type="http://schemas.openxmlformats.org/officeDocument/2006/relationships/hyperlink" Target="https://matplotlib.org/3.1.1/api/_as_gen/matplotlib.pyplot.scatter.html" TargetMode="External"/><Relationship Id="rId2" Type="http://schemas.openxmlformats.org/officeDocument/2006/relationships/hyperlink" Target="https://scikit-learn.org/stable/modules/generated/sklearn.cluster.DBSCAN.html" TargetMode="External"/><Relationship Id="rId16" Type="http://schemas.openxmlformats.org/officeDocument/2006/relationships/hyperlink" Target="https://dotblogs.com.tw/kevinya/2018/06/15/10554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techbridge.cc/2017/07/28/data-science-101-numpy-tutorial/" TargetMode="External"/><Relationship Id="rId11" Type="http://schemas.openxmlformats.org/officeDocument/2006/relationships/hyperlink" Target="https://blog.csdn.net/u013634684/article/details/49646311" TargetMode="External"/><Relationship Id="rId5" Type="http://schemas.openxmlformats.org/officeDocument/2006/relationships/hyperlink" Target="http://bigsec.net/b52/scipydoc/matplotlib_intro.html" TargetMode="External"/><Relationship Id="rId15" Type="http://schemas.openxmlformats.org/officeDocument/2006/relationships/hyperlink" Target="https://blog.csdn.net/ztf312/article/details/49933497" TargetMode="External"/><Relationship Id="rId10" Type="http://schemas.openxmlformats.org/officeDocument/2006/relationships/hyperlink" Target="https://zh.wikipedia.org/wiki/%E8%81%9A%E7%B1%BB%E5%88%86%E6%9E%90" TargetMode="External"/><Relationship Id="rId4" Type="http://schemas.openxmlformats.org/officeDocument/2006/relationships/hyperlink" Target="https://blog.csdn.net/liangzuojiayi/article/details/78183783" TargetMode="External"/><Relationship Id="rId9" Type="http://schemas.openxmlformats.org/officeDocument/2006/relationships/hyperlink" Target="https://zhidao.baidu.com/question/1800970300743016267.html?qbl=relate_question_0" TargetMode="External"/><Relationship Id="rId14" Type="http://schemas.openxmlformats.org/officeDocument/2006/relationships/hyperlink" Target="https://keras-cn.readthedocs.io/en/latest/other/metric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ubaris.com/posts/kmeans-clustering/" TargetMode="External"/><Relationship Id="rId2" Type="http://schemas.openxmlformats.org/officeDocument/2006/relationships/hyperlink" Target="https://stackoverflow.com/questions/54511542/what-is-the-use-of-predict-method-in-kmeans-implementation-of-scikit-lea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tseng.wordpress.com/2017/03/03/%E9%9D%9E%E7%9B%A3%E7%9D%A3%E5%BC%8F%E5%AD%B8%E7%BF%92-k-means/" TargetMode="External"/><Relationship Id="rId4" Type="http://schemas.openxmlformats.org/officeDocument/2006/relationships/hyperlink" Target="https://ithelp.ithome.com.tw/articles/10207518?sc=iThelp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K-means</a:t>
            </a:r>
            <a:r>
              <a:rPr lang="zh-TW" altLang="en-US" dirty="0"/>
              <a:t>分群演算法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80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4363"/>
          </a:xfrm>
        </p:spPr>
        <p:txBody>
          <a:bodyPr/>
          <a:lstStyle/>
          <a:p>
            <a:r>
              <a:rPr lang="en-US" altLang="zh-TW" dirty="0" smtClean="0"/>
              <a:t>make_blobs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>,</a:t>
            </a:r>
            <a:r>
              <a:rPr lang="zh-TW" altLang="en-US" dirty="0" smtClean="0"/>
              <a:t>如何運作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288473"/>
            <a:ext cx="8915400" cy="4622749"/>
          </a:xfrm>
        </p:spPr>
        <p:txBody>
          <a:bodyPr/>
          <a:lstStyle/>
          <a:p>
            <a:r>
              <a:rPr lang="en-US" altLang="zh-TW" dirty="0"/>
              <a:t>scikit</a:t>
            </a:r>
            <a:r>
              <a:rPr lang="zh-TW" altLang="en-US" dirty="0"/>
              <a:t>中的</a:t>
            </a:r>
            <a:r>
              <a:rPr lang="en-US" altLang="zh-TW" dirty="0"/>
              <a:t>make_blobs</a:t>
            </a:r>
            <a:r>
              <a:rPr lang="zh-TW" altLang="en-US" dirty="0"/>
              <a:t>方法常被用來生成聚類算法的測試</a:t>
            </a:r>
            <a:r>
              <a:rPr lang="zh-TW" altLang="en-US" dirty="0" smtClean="0"/>
              <a:t>數據</a:t>
            </a:r>
            <a:r>
              <a:rPr lang="en-US" altLang="zh-TW" dirty="0" smtClean="0"/>
              <a:t>,</a:t>
            </a:r>
            <a:r>
              <a:rPr lang="zh-TW" altLang="en-US" dirty="0"/>
              <a:t> </a:t>
            </a:r>
            <a:r>
              <a:rPr lang="en-US" altLang="zh-TW" dirty="0"/>
              <a:t>make_blobs</a:t>
            </a:r>
            <a:r>
              <a:rPr lang="zh-TW" altLang="en-US" dirty="0"/>
              <a:t>會根據用戶指定的特徵數量、中心點數量、範圍等來生成幾類數據，這些數據可用於測試聚類算法的效果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n_samples:</a:t>
            </a:r>
            <a:r>
              <a:rPr lang="zh-TW" altLang="en-US" dirty="0" smtClean="0"/>
              <a:t>是</a:t>
            </a:r>
            <a:r>
              <a:rPr lang="zh-TW" altLang="en-US" dirty="0"/>
              <a:t>待生成的樣本的</a:t>
            </a:r>
            <a:r>
              <a:rPr lang="zh-TW" altLang="en-US" dirty="0" smtClean="0"/>
              <a:t>總數</a:t>
            </a:r>
            <a:endParaRPr lang="en-US" altLang="zh-TW" dirty="0" smtClean="0"/>
          </a:p>
          <a:p>
            <a:r>
              <a:rPr lang="en-US" altLang="zh-TW" dirty="0" smtClean="0"/>
              <a:t>n_features:</a:t>
            </a:r>
            <a:r>
              <a:rPr lang="zh-TW" altLang="en-US" dirty="0" smtClean="0"/>
              <a:t>是每</a:t>
            </a:r>
            <a:r>
              <a:rPr lang="zh-TW" altLang="en-US" dirty="0"/>
              <a:t>個樣本的特徵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預設為</a:t>
            </a:r>
            <a:r>
              <a:rPr lang="en-US" altLang="zh-TW" dirty="0" smtClean="0"/>
              <a:t>2)</a:t>
            </a:r>
          </a:p>
          <a:p>
            <a:r>
              <a:rPr lang="en-US" altLang="zh-TW" dirty="0" smtClean="0"/>
              <a:t>centers:</a:t>
            </a:r>
            <a:r>
              <a:rPr lang="zh-TW" altLang="en-US" dirty="0"/>
              <a:t>要生成的樣本中心（類別）數，或者是確定的</a:t>
            </a:r>
            <a:r>
              <a:rPr lang="zh-TW" altLang="en-US" dirty="0" smtClean="0"/>
              <a:t>中心點</a:t>
            </a:r>
            <a:endParaRPr lang="en-US" altLang="zh-TW" dirty="0" smtClean="0"/>
          </a:p>
          <a:p>
            <a:r>
              <a:rPr lang="en-US" altLang="zh-TW" dirty="0" smtClean="0"/>
              <a:t>cluster_std:</a:t>
            </a:r>
            <a:r>
              <a:rPr lang="zh-TW" altLang="en-US" dirty="0"/>
              <a:t>每個類別的方差，例如我們希望生成</a:t>
            </a:r>
            <a:r>
              <a:rPr lang="en-US" altLang="zh-TW" dirty="0"/>
              <a:t>2</a:t>
            </a:r>
            <a:r>
              <a:rPr lang="zh-TW" altLang="en-US" dirty="0"/>
              <a:t>類資料，其中一類比另一類具有更大的方差，可以將</a:t>
            </a:r>
            <a:r>
              <a:rPr lang="en-US" altLang="zh-TW" dirty="0"/>
              <a:t>cluster_std</a:t>
            </a:r>
            <a:r>
              <a:rPr lang="zh-TW" altLang="en-US" dirty="0"/>
              <a:t>設定為</a:t>
            </a:r>
            <a:r>
              <a:rPr lang="en-US" altLang="zh-TW" dirty="0"/>
              <a:t>[1.0,3.0]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random_state=</a:t>
            </a:r>
            <a:r>
              <a:rPr lang="zh-TW" altLang="en-US" dirty="0"/>
              <a:t>預設為</a:t>
            </a:r>
            <a:r>
              <a:rPr lang="en-US" altLang="zh-TW" dirty="0"/>
              <a:t>NONE,</a:t>
            </a:r>
            <a:r>
              <a:rPr lang="zh-TW" altLang="en-US" dirty="0"/>
              <a:t>若設為</a:t>
            </a:r>
            <a:r>
              <a:rPr lang="en-US" altLang="zh-TW" dirty="0"/>
              <a:t>INT</a:t>
            </a:r>
            <a:r>
              <a:rPr lang="zh-TW" altLang="en-US" dirty="0"/>
              <a:t>則</a:t>
            </a:r>
            <a:r>
              <a:rPr lang="en-US" altLang="zh-TW" dirty="0"/>
              <a:t>random_state</a:t>
            </a:r>
            <a:r>
              <a:rPr lang="zh-TW" altLang="en-US" dirty="0"/>
              <a:t>是隨機數生成器使用的種子；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32" y="2241612"/>
            <a:ext cx="488700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5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94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plt.scatter</a:t>
            </a:r>
            <a:r>
              <a:rPr lang="zh-TW" altLang="en-US" dirty="0"/>
              <a:t>功能</a:t>
            </a:r>
            <a:r>
              <a:rPr lang="en-US" altLang="zh-TW" dirty="0"/>
              <a:t>,</a:t>
            </a:r>
            <a:r>
              <a:rPr lang="zh-TW" altLang="en-US" dirty="0"/>
              <a:t>如何運作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263535"/>
            <a:ext cx="8915400" cy="4647687"/>
          </a:xfrm>
        </p:spPr>
        <p:txBody>
          <a:bodyPr/>
          <a:lstStyle/>
          <a:p>
            <a:r>
              <a:rPr lang="zh-TW" altLang="en-US" dirty="0" smtClean="0"/>
              <a:t>主要用於繪製散點圖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X,Y</a:t>
            </a:r>
            <a:r>
              <a:rPr lang="zh-TW" altLang="en-US" dirty="0" smtClean="0"/>
              <a:t>對應位置為</a:t>
            </a:r>
            <a:r>
              <a:rPr lang="en-US" altLang="zh-TW" dirty="0" smtClean="0"/>
              <a:t>X,Y</a:t>
            </a:r>
            <a:r>
              <a:rPr lang="zh-TW" altLang="en-US" dirty="0" smtClean="0"/>
              <a:t>軸需要輸入數據</a:t>
            </a:r>
            <a:endParaRPr lang="en-US" altLang="zh-TW" dirty="0"/>
          </a:p>
          <a:p>
            <a:r>
              <a:rPr lang="en-US" altLang="zh-TW" dirty="0" smtClean="0"/>
              <a:t>s</a:t>
            </a:r>
            <a:r>
              <a:rPr lang="zh-TW" altLang="en-US" dirty="0" smtClean="0"/>
              <a:t>為點大小預設為</a:t>
            </a:r>
            <a:r>
              <a:rPr lang="en-US" altLang="zh-TW" dirty="0" smtClean="0"/>
              <a:t>20</a:t>
            </a:r>
          </a:p>
          <a:p>
            <a:r>
              <a:rPr lang="en-US" altLang="zh-TW" dirty="0"/>
              <a:t>c</a:t>
            </a:r>
            <a:r>
              <a:rPr lang="zh-TW" altLang="en-US" dirty="0" smtClean="0"/>
              <a:t>為色彩或顏色序列</a:t>
            </a:r>
            <a:r>
              <a:rPr lang="en-US" altLang="zh-TW" dirty="0" smtClean="0"/>
              <a:t>,</a:t>
            </a:r>
            <a:r>
              <a:rPr lang="zh-TW" altLang="en-US" dirty="0" smtClean="0"/>
              <a:t>且</a:t>
            </a:r>
            <a:r>
              <a:rPr lang="en-US" altLang="zh-TW" dirty="0" smtClean="0"/>
              <a:t>c</a:t>
            </a:r>
            <a:r>
              <a:rPr lang="zh-TW" altLang="en-US" dirty="0" smtClean="0"/>
              <a:t>可以是一個</a:t>
            </a:r>
            <a:r>
              <a:rPr lang="en-US" altLang="zh-TW" dirty="0" smtClean="0"/>
              <a:t>rgb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rgba</a:t>
            </a:r>
            <a:r>
              <a:rPr lang="zh-TW" altLang="en-US" dirty="0" smtClean="0"/>
              <a:t>二</a:t>
            </a:r>
            <a:r>
              <a:rPr lang="zh-TW" altLang="en-US" dirty="0"/>
              <a:t>維</a:t>
            </a:r>
            <a:r>
              <a:rPr lang="zh-TW" altLang="en-US" dirty="0" smtClean="0"/>
              <a:t>行數</a:t>
            </a:r>
            <a:r>
              <a:rPr lang="zh-TW" altLang="en-US" dirty="0"/>
              <a:t>組</a:t>
            </a:r>
            <a:endParaRPr lang="en-US" altLang="zh-TW" dirty="0" smtClean="0"/>
          </a:p>
          <a:p>
            <a:r>
              <a:rPr lang="en-US" altLang="zh-TW" dirty="0" smtClean="0"/>
              <a:t>Norm</a:t>
            </a:r>
            <a:r>
              <a:rPr lang="zh-TW" altLang="en-US" dirty="0" smtClean="0"/>
              <a:t>為數據亮度</a:t>
            </a:r>
            <a:r>
              <a:rPr lang="en-US" altLang="zh-TW" dirty="0" smtClean="0"/>
              <a:t>0~1,float</a:t>
            </a:r>
            <a:r>
              <a:rPr lang="zh-TW" altLang="en-US" dirty="0" smtClean="0"/>
              <a:t>型態</a:t>
            </a:r>
            <a:endParaRPr lang="en-US" altLang="zh-TW" dirty="0" smtClean="0"/>
          </a:p>
          <a:p>
            <a:r>
              <a:rPr lang="en-US" altLang="zh-TW" dirty="0" smtClean="0"/>
              <a:t>Vmin,vmax</a:t>
            </a:r>
            <a:r>
              <a:rPr lang="zh-TW" altLang="en-US" dirty="0" smtClean="0"/>
              <a:t>亮度設置</a:t>
            </a:r>
            <a:r>
              <a:rPr lang="en-US" altLang="zh-TW" dirty="0" smtClean="0"/>
              <a:t>,</a:t>
            </a:r>
            <a:r>
              <a:rPr lang="zh-TW" altLang="en-US" dirty="0" smtClean="0"/>
              <a:t>若</a:t>
            </a:r>
            <a:r>
              <a:rPr lang="en-US" altLang="zh-TW" dirty="0" smtClean="0"/>
              <a:t>norm</a:t>
            </a:r>
            <a:r>
              <a:rPr lang="zh-TW" altLang="en-US" dirty="0" smtClean="0"/>
              <a:t>已設置該參數無效</a:t>
            </a:r>
            <a:endParaRPr lang="en-US" altLang="zh-TW" dirty="0" smtClean="0"/>
          </a:p>
          <a:p>
            <a:r>
              <a:rPr lang="en-US" altLang="zh-TW" dirty="0"/>
              <a:t>c</a:t>
            </a:r>
            <a:r>
              <a:rPr lang="zh-TW" altLang="en-US" dirty="0" smtClean="0"/>
              <a:t>顏色對應關係</a:t>
            </a:r>
            <a:r>
              <a:rPr lang="en-US" altLang="zh-TW" dirty="0"/>
              <a:t>b---blue   c---cyan  g---green    k----black</a:t>
            </a:r>
            <a:br>
              <a:rPr lang="en-US" altLang="zh-TW" dirty="0"/>
            </a:br>
            <a:r>
              <a:rPr lang="en-US" altLang="zh-TW" dirty="0"/>
              <a:t>m---magenta r---red  w---white    y----yellow</a:t>
            </a:r>
          </a:p>
          <a:p>
            <a:r>
              <a:rPr lang="en-US" altLang="zh-TW" dirty="0" smtClean="0"/>
              <a:t>Alpha</a:t>
            </a:r>
            <a:r>
              <a:rPr lang="zh-TW" altLang="en-US" dirty="0" smtClean="0"/>
              <a:t>透明度</a:t>
            </a:r>
            <a:r>
              <a:rPr lang="en-US" altLang="zh-TW" dirty="0" smtClean="0"/>
              <a:t>,</a:t>
            </a:r>
            <a:r>
              <a:rPr lang="zh-TW" altLang="en-US" dirty="0" smtClean="0"/>
              <a:t>介於</a:t>
            </a:r>
            <a:r>
              <a:rPr lang="en-US" altLang="zh-TW" dirty="0"/>
              <a:t>0</a:t>
            </a:r>
            <a:r>
              <a:rPr lang="zh-TW" altLang="en-US" dirty="0"/>
              <a:t>（透明）和</a:t>
            </a:r>
            <a:r>
              <a:rPr lang="en-US" altLang="zh-TW" dirty="0"/>
              <a:t>1</a:t>
            </a:r>
            <a:r>
              <a:rPr lang="zh-TW" altLang="en-US" dirty="0"/>
              <a:t>（不透明）之間。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671492"/>
            <a:ext cx="683037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9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2675"/>
          </a:xfrm>
        </p:spPr>
        <p:txBody>
          <a:bodyPr/>
          <a:lstStyle/>
          <a:p>
            <a:r>
              <a:rPr lang="en-US" altLang="zh-TW" dirty="0" smtClean="0"/>
              <a:t>K-means</a:t>
            </a:r>
            <a:r>
              <a:rPr lang="zh-TW" altLang="en-US" dirty="0" smtClean="0"/>
              <a:t>原理和介紹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296785"/>
            <a:ext cx="8915400" cy="4614437"/>
          </a:xfrm>
        </p:spPr>
        <p:txBody>
          <a:bodyPr/>
          <a:lstStyle/>
          <a:p>
            <a:r>
              <a:rPr lang="zh-TW" altLang="en-US" dirty="0"/>
              <a:t>   常見的機器學習類型可以區分為三類：監督式學習</a:t>
            </a:r>
            <a:r>
              <a:rPr lang="en-US" altLang="zh-TW" dirty="0"/>
              <a:t>(Supervised Learning)</a:t>
            </a:r>
            <a:r>
              <a:rPr lang="zh-TW" altLang="en-US" dirty="0"/>
              <a:t>、非監督式學習</a:t>
            </a:r>
            <a:r>
              <a:rPr lang="en-US" altLang="zh-TW" dirty="0"/>
              <a:t>(Unsupervised Learning)</a:t>
            </a:r>
            <a:r>
              <a:rPr lang="zh-TW" altLang="en-US" dirty="0"/>
              <a:t>，以及增強式學習</a:t>
            </a:r>
            <a:r>
              <a:rPr lang="en-US" altLang="zh-TW" dirty="0"/>
              <a:t>(Reinforcement Learning)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非監督式</a:t>
            </a:r>
            <a:r>
              <a:rPr lang="zh-TW" altLang="en-US" dirty="0" smtClean="0"/>
              <a:t>學習</a:t>
            </a:r>
            <a:r>
              <a:rPr lang="zh-TW" altLang="en-US" dirty="0"/>
              <a:t>只要丟給它尚未</a:t>
            </a:r>
            <a:r>
              <a:rPr lang="en-US" altLang="zh-TW" dirty="0"/>
              <a:t>label</a:t>
            </a:r>
            <a:r>
              <a:rPr lang="zh-TW" altLang="en-US" dirty="0"/>
              <a:t>的原始資料，它就能用一種稱為「</a:t>
            </a:r>
            <a:r>
              <a:rPr lang="en-US" altLang="zh-TW" dirty="0"/>
              <a:t>clustering</a:t>
            </a:r>
            <a:r>
              <a:rPr lang="zh-TW" altLang="en-US" dirty="0"/>
              <a:t>」的演算法將這些資料依相似性分群分類。這類</a:t>
            </a:r>
            <a:r>
              <a:rPr lang="en-US" altLang="zh-TW" dirty="0"/>
              <a:t>clustering</a:t>
            </a:r>
            <a:r>
              <a:rPr lang="zh-TW" altLang="en-US" dirty="0"/>
              <a:t>演算法雖然不像分類或迴歸分析那麼多樣化，但是也</a:t>
            </a:r>
            <a:r>
              <a:rPr lang="zh-TW" altLang="en-US" dirty="0" smtClean="0"/>
              <a:t>不少，</a:t>
            </a:r>
            <a:r>
              <a:rPr lang="zh-TW" altLang="en-US" dirty="0"/>
              <a:t>其中尤以</a:t>
            </a:r>
            <a:r>
              <a:rPr lang="en-US" altLang="zh-TW" dirty="0"/>
              <a:t>K-means</a:t>
            </a:r>
            <a:r>
              <a:rPr lang="zh-TW" altLang="en-US" dirty="0"/>
              <a:t>最為</a:t>
            </a:r>
            <a:r>
              <a:rPr lang="zh-TW" altLang="en-US" dirty="0" smtClean="0"/>
              <a:t>常用</a:t>
            </a:r>
            <a:endParaRPr lang="en-US" altLang="zh-TW" dirty="0" smtClean="0"/>
          </a:p>
          <a:p>
            <a:r>
              <a:rPr lang="en-US" altLang="zh-TW" dirty="0" smtClean="0"/>
              <a:t>K-means</a:t>
            </a:r>
            <a:r>
              <a:rPr lang="zh-TW" altLang="en-US" dirty="0" smtClean="0"/>
              <a:t>主要是</a:t>
            </a:r>
            <a:r>
              <a:rPr lang="zh-TW" altLang="en-US" dirty="0"/>
              <a:t>利用向量距離來做聚</a:t>
            </a:r>
            <a:r>
              <a:rPr lang="zh-TW" altLang="en-US" dirty="0" smtClean="0"/>
              <a:t>類</a:t>
            </a:r>
            <a:r>
              <a:rPr lang="en-US" altLang="zh-TW" dirty="0" smtClean="0"/>
              <a:t>,</a:t>
            </a:r>
            <a:r>
              <a:rPr lang="zh-TW" altLang="en-US" dirty="0" smtClean="0"/>
              <a:t>各分類會以顏色和透明度</a:t>
            </a:r>
            <a:r>
              <a:rPr lang="en-US" altLang="zh-TW" dirty="0" smtClean="0"/>
              <a:t>,</a:t>
            </a:r>
            <a:r>
              <a:rPr lang="zh-TW" altLang="en-US" dirty="0" smtClean="0"/>
              <a:t>明亮區別開來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287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617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k-means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230284"/>
            <a:ext cx="8915400" cy="4680938"/>
          </a:xfrm>
        </p:spPr>
        <p:txBody>
          <a:bodyPr/>
          <a:lstStyle/>
          <a:p>
            <a:r>
              <a:rPr lang="en-US" altLang="zh-TW" dirty="0" smtClean="0"/>
              <a:t>step1.</a:t>
            </a:r>
            <a:r>
              <a:rPr lang="zh-TW" altLang="en-US" dirty="0"/>
              <a:t>在</a:t>
            </a:r>
            <a:r>
              <a:rPr lang="en-US" altLang="zh-TW" dirty="0"/>
              <a:t>n</a:t>
            </a:r>
            <a:r>
              <a:rPr lang="zh-TW" altLang="en-US" dirty="0"/>
              <a:t>個向量任選</a:t>
            </a:r>
            <a:r>
              <a:rPr lang="en-US" altLang="zh-TW" dirty="0"/>
              <a:t>m</a:t>
            </a:r>
            <a:r>
              <a:rPr lang="zh-TW" altLang="en-US" dirty="0"/>
              <a:t>個向量為資料聚類中心的</a:t>
            </a:r>
            <a:r>
              <a:rPr lang="zh-TW" altLang="en-US" dirty="0" smtClean="0"/>
              <a:t>向量</a:t>
            </a:r>
            <a:r>
              <a:rPr lang="en-US" altLang="zh-TW" dirty="0" smtClean="0"/>
              <a:t>,n</a:t>
            </a:r>
            <a:r>
              <a:rPr lang="zh-TW" altLang="en-US" dirty="0" smtClean="0"/>
              <a:t>為樣本點個數</a:t>
            </a:r>
            <a:r>
              <a:rPr lang="en-US" altLang="zh-TW" dirty="0" smtClean="0"/>
              <a:t>,m</a:t>
            </a:r>
            <a:r>
              <a:rPr lang="zh-TW" altLang="en-US" dirty="0" smtClean="0"/>
              <a:t>為分成幾類</a:t>
            </a:r>
            <a:r>
              <a:rPr lang="en-US" altLang="zh-TW" dirty="0" smtClean="0"/>
              <a:t>,</a:t>
            </a:r>
            <a:r>
              <a:rPr lang="zh-TW" altLang="en-US" dirty="0" smtClean="0"/>
              <a:t>即為幾個中心點</a:t>
            </a:r>
            <a:r>
              <a:rPr lang="en-US" altLang="zh-TW" dirty="0"/>
              <a:t>, 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(n_clusters=m)</a:t>
            </a:r>
            <a:r>
              <a:rPr lang="zh-TW" altLang="en-US" dirty="0" smtClean="0"/>
              <a:t>分成</a:t>
            </a:r>
            <a:r>
              <a:rPr lang="en-US" altLang="zh-TW" dirty="0" smtClean="0"/>
              <a:t>m</a:t>
            </a:r>
            <a:r>
              <a:rPr lang="zh-TW" altLang="en-US" dirty="0" smtClean="0"/>
              <a:t>類</a:t>
            </a:r>
            <a:endParaRPr lang="en-US" altLang="zh-TW" dirty="0" smtClean="0"/>
          </a:p>
          <a:p>
            <a:r>
              <a:rPr lang="en-US" altLang="zh-TW" dirty="0" smtClean="0"/>
              <a:t>Step2.</a:t>
            </a:r>
            <a:r>
              <a:rPr lang="zh-TW" altLang="en-US" dirty="0"/>
              <a:t>計算每個物件與這個</a:t>
            </a:r>
            <a:r>
              <a:rPr lang="en-US" altLang="zh-TW" dirty="0"/>
              <a:t>m</a:t>
            </a:r>
            <a:r>
              <a:rPr lang="zh-TW" altLang="en-US" dirty="0"/>
              <a:t>個中心物件向量的</a:t>
            </a:r>
            <a:r>
              <a:rPr lang="zh-TW" altLang="en-US" dirty="0" smtClean="0"/>
              <a:t>距離</a:t>
            </a:r>
            <a:endParaRPr lang="en-US" altLang="zh-TW" dirty="0" smtClean="0"/>
          </a:p>
          <a:p>
            <a:r>
              <a:rPr lang="en-US" altLang="zh-TW" dirty="0" smtClean="0"/>
              <a:t>Step3.</a:t>
            </a:r>
            <a:r>
              <a:rPr lang="zh-TW" altLang="en-US" dirty="0" smtClean="0"/>
              <a:t>把</a:t>
            </a:r>
            <a:r>
              <a:rPr lang="zh-TW" altLang="en-US" dirty="0"/>
              <a:t>計算出來的向量將他與距離他最近的物件向量歸類在一個類</a:t>
            </a:r>
            <a:r>
              <a:rPr lang="zh-TW" altLang="en-US" dirty="0" smtClean="0"/>
              <a:t>叢集</a:t>
            </a:r>
            <a:endParaRPr lang="en-US" altLang="zh-TW" dirty="0" smtClean="0"/>
          </a:p>
          <a:p>
            <a:r>
              <a:rPr lang="en-US" altLang="zh-TW" dirty="0" smtClean="0"/>
              <a:t>Step4.</a:t>
            </a:r>
            <a:r>
              <a:rPr lang="zh-TW" altLang="en-US" dirty="0" smtClean="0"/>
              <a:t>重新</a:t>
            </a:r>
            <a:r>
              <a:rPr lang="zh-TW" altLang="en-US" dirty="0"/>
              <a:t>計算每個群集的聚類中心向量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r>
              <a:rPr lang="en-US" altLang="zh-TW" dirty="0" smtClean="0"/>
              <a:t>Step5.</a:t>
            </a:r>
            <a:r>
              <a:rPr lang="zh-TW" altLang="en-US" dirty="0"/>
              <a:t>重複計算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，直到類聚叢集的向量歸類變化極少為止</a:t>
            </a:r>
            <a:r>
              <a:rPr lang="en-US" altLang="zh-TW" dirty="0"/>
              <a:t>(</a:t>
            </a:r>
            <a:r>
              <a:rPr lang="zh-TW" altLang="en-US" dirty="0"/>
              <a:t>代表要確保該點屬於該中心向量的群集</a:t>
            </a:r>
            <a:r>
              <a:rPr lang="en-US" altLang="zh-TW" dirty="0" smtClean="0"/>
              <a:t>)</a:t>
            </a:r>
            <a:r>
              <a:rPr lang="zh-TW" altLang="en-US" dirty="0"/>
              <a:t> （此類重複步驟我們稱為迭代）直到收斂（即各群中心點不變或變動很小）。</a:t>
            </a:r>
          </a:p>
        </p:txBody>
      </p:sp>
    </p:spTree>
    <p:extLst>
      <p:ext uri="{BB962C8B-B14F-4D97-AF65-F5344CB8AC3E}">
        <p14:creationId xmlns:p14="http://schemas.microsoft.com/office/powerpoint/2010/main" val="268761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0865"/>
          </a:xfrm>
        </p:spPr>
        <p:txBody>
          <a:bodyPr/>
          <a:lstStyle/>
          <a:p>
            <a:r>
              <a:rPr lang="en-US" altLang="zh-TW" dirty="0" smtClean="0"/>
              <a:t>K-means</a:t>
            </a:r>
            <a:r>
              <a:rPr lang="zh-TW" altLang="en-US" dirty="0" smtClean="0"/>
              <a:t>的使用時機和不適用時機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213658"/>
            <a:ext cx="8915400" cy="4697564"/>
          </a:xfrm>
        </p:spPr>
        <p:txBody>
          <a:bodyPr/>
          <a:lstStyle/>
          <a:p>
            <a:r>
              <a:rPr lang="zh-TW" altLang="en-US" dirty="0"/>
              <a:t>非監督式學習出來的效果基本上會比同類型的監督式學習來的差，因為</a:t>
            </a:r>
            <a:r>
              <a:rPr lang="zh-TW" altLang="en-US" dirty="0" smtClean="0"/>
              <a:t>模型在學</a:t>
            </a:r>
            <a:r>
              <a:rPr lang="zh-TW" altLang="en-US" dirty="0"/>
              <a:t>的時候沒有答案，所以基本上</a:t>
            </a:r>
            <a:r>
              <a:rPr lang="zh-TW" altLang="en-US" dirty="0" smtClean="0"/>
              <a:t>在</a:t>
            </a:r>
            <a:r>
              <a:rPr lang="en-US" altLang="zh-TW" dirty="0"/>
              <a:t>misclassification</a:t>
            </a:r>
            <a:r>
              <a:rPr lang="zh-TW" altLang="en-US" dirty="0" smtClean="0"/>
              <a:t>的</a:t>
            </a:r>
            <a:r>
              <a:rPr lang="zh-TW" altLang="en-US" dirty="0"/>
              <a:t>資料</a:t>
            </a:r>
            <a:r>
              <a:rPr lang="en-US" altLang="zh-TW" dirty="0"/>
              <a:t>(</a:t>
            </a:r>
            <a:r>
              <a:rPr lang="zh-TW" altLang="en-US" dirty="0"/>
              <a:t>通常在分類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boundary)</a:t>
            </a:r>
            <a:r>
              <a:rPr lang="zh-TW" altLang="en-US" dirty="0"/>
              <a:t>分類效果不會很好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當資料你</a:t>
            </a:r>
            <a:r>
              <a:rPr lang="zh-TW" altLang="en-US" dirty="0"/>
              <a:t>根本不知道測試的資料有什麼</a:t>
            </a:r>
            <a:r>
              <a:rPr lang="zh-TW" altLang="en-US" dirty="0" smtClean="0"/>
              <a:t>特性</a:t>
            </a:r>
            <a:r>
              <a:rPr lang="en-US" altLang="zh-TW" dirty="0" smtClean="0"/>
              <a:t>,</a:t>
            </a:r>
            <a:r>
              <a:rPr lang="zh-TW" altLang="en-US" dirty="0" smtClean="0"/>
              <a:t>或任何答案和線索時即為使用時機</a:t>
            </a:r>
            <a:endParaRPr lang="en-US" altLang="zh-TW" dirty="0" smtClean="0"/>
          </a:p>
          <a:p>
            <a:r>
              <a:rPr lang="zh-TW" altLang="en-US" dirty="0" smtClean="0"/>
              <a:t>本質上</a:t>
            </a:r>
            <a:r>
              <a:rPr lang="en-US" altLang="zh-TW" dirty="0" smtClean="0"/>
              <a:t>k-means</a:t>
            </a:r>
            <a:r>
              <a:rPr lang="zh-TW" altLang="en-US" dirty="0" smtClean="0"/>
              <a:t>的原理就是不斷的分類找類中心點重新分類</a:t>
            </a:r>
            <a:r>
              <a:rPr lang="en-US" altLang="zh-TW" dirty="0" smtClean="0"/>
              <a:t>,</a:t>
            </a:r>
            <a:r>
              <a:rPr lang="zh-TW" altLang="en-US" dirty="0" smtClean="0"/>
              <a:t>因此在資料十分密集時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就不適合使用</a:t>
            </a:r>
            <a:r>
              <a:rPr lang="en-US" altLang="zh-TW" dirty="0" smtClean="0"/>
              <a:t>k-means,</a:t>
            </a:r>
            <a:r>
              <a:rPr lang="zh-TW" altLang="en-US" dirty="0" smtClean="0"/>
              <a:t>迭代至收斂非常耗時間跟運算量</a:t>
            </a:r>
            <a:r>
              <a:rPr lang="en-US" altLang="zh-TW" dirty="0" smtClean="0"/>
              <a:t>,</a:t>
            </a:r>
            <a:r>
              <a:rPr lang="zh-TW" altLang="en-US" dirty="0" smtClean="0"/>
              <a:t>且效果不佳</a:t>
            </a:r>
            <a:endParaRPr lang="en-US" altLang="zh-TW" dirty="0"/>
          </a:p>
          <a:p>
            <a:r>
              <a:rPr lang="zh-TW" altLang="en-US" dirty="0"/>
              <a:t>當然有時候資料數據離聚類的中心距離最近，並不一定為同一類別資料，反而會因為鄰居</a:t>
            </a:r>
            <a:r>
              <a:rPr lang="en-US" altLang="zh-TW" dirty="0"/>
              <a:t>(neighbors)</a:t>
            </a:r>
            <a:r>
              <a:rPr lang="zh-TW" altLang="en-US" dirty="0"/>
              <a:t>的關係，將資料分類為該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33" y="3962833"/>
            <a:ext cx="3566160" cy="28121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93" y="3962833"/>
            <a:ext cx="3330460" cy="26643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722191" y="3768203"/>
            <a:ext cx="12378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DBSCAN</a:t>
            </a:r>
            <a:endParaRPr lang="zh-TW" alt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4233" y="3714890"/>
            <a:ext cx="12602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/>
              <a:t>K-means</a:t>
            </a:r>
            <a:endParaRPr lang="zh-TW" alt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18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78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K-Means</a:t>
            </a:r>
            <a:r>
              <a:rPr lang="zh-TW" altLang="en-US" dirty="0"/>
              <a:t>算法注意點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221971"/>
            <a:ext cx="8915400" cy="4689251"/>
          </a:xfrm>
        </p:spPr>
        <p:txBody>
          <a:bodyPr/>
          <a:lstStyle/>
          <a:p>
            <a:r>
              <a:rPr lang="en-US" altLang="zh-TW" dirty="0"/>
              <a:t>1. K-Means</a:t>
            </a:r>
            <a:r>
              <a:rPr lang="zh-TW" altLang="en-US" dirty="0"/>
              <a:t>只能用於連續數據，而不能用於分類數據</a:t>
            </a:r>
            <a:br>
              <a:rPr lang="zh-TW" altLang="en-US" dirty="0"/>
            </a:b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dirty="0"/>
              <a:t>. </a:t>
            </a:r>
            <a:r>
              <a:rPr lang="zh-TW" altLang="en-US" dirty="0"/>
              <a:t>在計算之前，需先對數據進行歸一化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對</a:t>
            </a:r>
            <a:r>
              <a:rPr lang="zh-TW" altLang="en-US" dirty="0"/>
              <a:t>數據進行歸一化處理是為了防止數據之間單位不一致，導致某些位數較大的</a:t>
            </a:r>
            <a:r>
              <a:rPr lang="zh-TW" altLang="en-US" dirty="0" smtClean="0"/>
              <a:t>參數     擁有</a:t>
            </a:r>
            <a:r>
              <a:rPr lang="zh-TW" altLang="en-US" dirty="0"/>
              <a:t>較高的權</a:t>
            </a:r>
            <a:r>
              <a:rPr lang="zh-TW" altLang="en-US" dirty="0" smtClean="0"/>
              <a:t>重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en-US" altLang="zh-TW" dirty="0"/>
              <a:t>. K-Means</a:t>
            </a:r>
            <a:r>
              <a:rPr lang="zh-TW" altLang="en-US" dirty="0"/>
              <a:t>算法對數據噪聲和離群值較為敏感</a:t>
            </a:r>
            <a:br>
              <a:rPr lang="zh-TW" altLang="en-US" dirty="0"/>
            </a:br>
            <a:r>
              <a:rPr lang="zh-TW" altLang="en-US" dirty="0"/>
              <a:t>計算均值時需要所有的數據都參與，即使出現少量的離群數據，也會對均值產生極大的影響，所以在實際工作中使用算法時，通常需要先對離群值進行</a:t>
            </a:r>
            <a:r>
              <a:rPr lang="zh-TW" altLang="en-US" b="1" dirty="0"/>
              <a:t>數據清洗</a:t>
            </a:r>
            <a:r>
              <a:rPr lang="zh-TW" altLang="en-US" dirty="0"/>
              <a:t>，排除離群值對最終結果的影響，然後再進行聚類計算。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原文網站</a:t>
            </a:r>
            <a:r>
              <a:rPr lang="en-US" altLang="zh-TW" dirty="0" smtClean="0"/>
              <a:t>:</a:t>
            </a:r>
            <a:r>
              <a:rPr lang="zh-TW" altLang="en-US" dirty="0" smtClean="0">
                <a:hlinkClick r:id="rId2"/>
              </a:rPr>
              <a:t>實操</a:t>
            </a:r>
            <a:r>
              <a:rPr lang="en-US" altLang="zh-TW" dirty="0" smtClean="0">
                <a:hlinkClick r:id="rId2"/>
              </a:rPr>
              <a:t>AI</a:t>
            </a:r>
            <a:r>
              <a:rPr lang="zh-TW" altLang="en-US" dirty="0" smtClean="0">
                <a:hlinkClick r:id="rId2"/>
              </a:rPr>
              <a:t>算法：</a:t>
            </a:r>
            <a:r>
              <a:rPr lang="en-US" altLang="zh-TW" dirty="0" smtClean="0">
                <a:hlinkClick r:id="rId2"/>
              </a:rPr>
              <a:t>K-Means</a:t>
            </a:r>
            <a:r>
              <a:rPr lang="zh-TW" altLang="en-US" dirty="0" smtClean="0">
                <a:hlinkClick r:id="rId2"/>
              </a:rPr>
              <a:t>用戶分群應用案例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088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942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97033"/>
            <a:ext cx="8915400" cy="4714189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DBSCAN</a:t>
            </a:r>
            <a:r>
              <a:rPr lang="en-US" altLang="zh-TW" dirty="0" smtClean="0"/>
              <a:t> 	</a:t>
            </a:r>
            <a:r>
              <a:rPr lang="zh-TW" altLang="en-US" dirty="0" smtClean="0"/>
              <a:t>補漏程式碼</a:t>
            </a:r>
            <a:r>
              <a:rPr lang="en-US" altLang="zh-TW" dirty="0" smtClean="0"/>
              <a:t>				</a:t>
            </a:r>
            <a:r>
              <a:rPr lang="en-US" altLang="zh-TW" dirty="0" smtClean="0">
                <a:hlinkClick r:id="rId3"/>
              </a:rPr>
              <a:t>DBSCAN</a:t>
            </a:r>
            <a:r>
              <a:rPr lang="zh-TW" altLang="en-US" dirty="0" smtClean="0">
                <a:hlinkClick r:id="rId3"/>
              </a:rPr>
              <a:t>解說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%matplotlib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matplotlib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Numpy</a:t>
            </a:r>
            <a:endParaRPr lang="en-US" altLang="zh-TW" dirty="0" smtClean="0"/>
          </a:p>
          <a:p>
            <a:r>
              <a:rPr lang="en-US" altLang="zh-TW" dirty="0" smtClean="0">
                <a:hlinkClick r:id="rId7"/>
              </a:rPr>
              <a:t>make_blobs</a:t>
            </a:r>
            <a:r>
              <a:rPr lang="en-US" altLang="zh-TW" dirty="0" smtClean="0"/>
              <a:t>		</a:t>
            </a:r>
            <a:r>
              <a:rPr lang="en-US" altLang="zh-TW" dirty="0" smtClean="0">
                <a:hlinkClick r:id="rId8"/>
              </a:rPr>
              <a:t>sklearn </a:t>
            </a:r>
            <a:r>
              <a:rPr lang="zh-TW" altLang="en-US" dirty="0" smtClean="0">
                <a:hlinkClick r:id="rId8"/>
              </a:rPr>
              <a:t>中 </a:t>
            </a:r>
            <a:r>
              <a:rPr lang="en-US" altLang="zh-TW" dirty="0" smtClean="0">
                <a:hlinkClick r:id="rId8"/>
              </a:rPr>
              <a:t>make_blobs</a:t>
            </a:r>
            <a:r>
              <a:rPr lang="zh-TW" altLang="en-US" dirty="0" smtClean="0">
                <a:hlinkClick r:id="rId8"/>
              </a:rPr>
              <a:t>模組使用</a:t>
            </a:r>
            <a:r>
              <a:rPr lang="en-US" altLang="zh-TW" dirty="0" smtClean="0"/>
              <a:t>	</a:t>
            </a:r>
            <a:r>
              <a:rPr lang="zh-TW" altLang="en-US" dirty="0" smtClean="0">
                <a:hlinkClick r:id="rId9"/>
              </a:rPr>
              <a:t>樣本與特徵數</a:t>
            </a:r>
            <a:r>
              <a:rPr lang="en-US" altLang="zh-TW" dirty="0" smtClean="0">
                <a:hlinkClick r:id="rId9"/>
              </a:rPr>
              <a:t>,</a:t>
            </a:r>
            <a:r>
              <a:rPr lang="zh-TW" altLang="en-US" dirty="0" smtClean="0">
                <a:hlinkClick r:id="rId9"/>
              </a:rPr>
              <a:t>方差</a:t>
            </a:r>
            <a:r>
              <a:rPr lang="en-US" altLang="zh-TW" dirty="0" smtClean="0"/>
              <a:t>		</a:t>
            </a:r>
            <a:r>
              <a:rPr lang="zh-TW" altLang="en-US" dirty="0" smtClean="0">
                <a:hlinkClick r:id="rId10"/>
              </a:rPr>
              <a:t>聚類分析</a:t>
            </a:r>
            <a:endParaRPr lang="en-US" altLang="zh-TW" dirty="0" smtClean="0"/>
          </a:p>
          <a:p>
            <a:r>
              <a:rPr lang="en-US" altLang="zh-TW" dirty="0" smtClean="0">
                <a:hlinkClick r:id="rId11"/>
              </a:rPr>
              <a:t>sactter</a:t>
            </a:r>
            <a:r>
              <a:rPr lang="zh-TW" altLang="en-US" dirty="0" smtClean="0">
                <a:hlinkClick r:id="rId11"/>
              </a:rPr>
              <a:t>函數詳解</a:t>
            </a:r>
            <a:r>
              <a:rPr lang="zh-TW" altLang="en-US" dirty="0" smtClean="0"/>
              <a:t>   </a:t>
            </a: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>
                <a:hlinkClick r:id="rId12"/>
              </a:rPr>
              <a:t>matplotlib.pyplot.scatter</a:t>
            </a:r>
            <a:endParaRPr lang="en-US" altLang="zh-TW" dirty="0" smtClean="0"/>
          </a:p>
          <a:p>
            <a:r>
              <a:rPr lang="en-US" altLang="zh-TW" dirty="0" smtClean="0">
                <a:hlinkClick r:id="rId13"/>
              </a:rPr>
              <a:t>Python</a:t>
            </a:r>
            <a:r>
              <a:rPr lang="zh-TW" altLang="en-US" dirty="0" smtClean="0">
                <a:hlinkClick r:id="rId13"/>
              </a:rPr>
              <a:t>中的</a:t>
            </a:r>
            <a:r>
              <a:rPr lang="en-US" altLang="zh-TW" dirty="0" smtClean="0">
                <a:hlinkClick r:id="rId13"/>
              </a:rPr>
              <a:t>X[:,0]</a:t>
            </a:r>
            <a:r>
              <a:rPr lang="zh-TW" altLang="en-US" dirty="0" smtClean="0">
                <a:hlinkClick r:id="rId13"/>
              </a:rPr>
              <a:t>和</a:t>
            </a:r>
            <a:r>
              <a:rPr lang="en-US" altLang="zh-TW" dirty="0" smtClean="0">
                <a:hlinkClick r:id="rId13"/>
              </a:rPr>
              <a:t>X[:,1]</a:t>
            </a:r>
            <a:endParaRPr lang="en-US" altLang="zh-TW" dirty="0" smtClean="0"/>
          </a:p>
          <a:p>
            <a:r>
              <a:rPr lang="zh-TW" altLang="en-US" dirty="0" smtClean="0">
                <a:hlinkClick r:id="rId14"/>
              </a:rPr>
              <a:t>性能評估</a:t>
            </a:r>
            <a:r>
              <a:rPr lang="en-US" altLang="zh-TW" dirty="0" smtClean="0">
                <a:hlinkClick r:id="rId14"/>
              </a:rPr>
              <a:t>,y_true</a:t>
            </a:r>
            <a:endParaRPr lang="en-US" altLang="zh-TW" dirty="0" smtClean="0"/>
          </a:p>
          <a:p>
            <a:r>
              <a:rPr lang="en-US" altLang="zh-CN" dirty="0" smtClean="0">
                <a:hlinkClick r:id="rId15"/>
              </a:rPr>
              <a:t>python</a:t>
            </a:r>
            <a:r>
              <a:rPr lang="zh-CN" altLang="en-US" dirty="0" smtClean="0">
                <a:hlinkClick r:id="rId15"/>
              </a:rPr>
              <a:t>中</a:t>
            </a:r>
            <a:r>
              <a:rPr lang="en-US" altLang="zh-CN" dirty="0" smtClean="0">
                <a:hlinkClick r:id="rId15"/>
              </a:rPr>
              <a:t>plot</a:t>
            </a:r>
            <a:r>
              <a:rPr lang="zh-CN" altLang="en-US" dirty="0" smtClean="0">
                <a:hlinkClick r:id="rId15"/>
              </a:rPr>
              <a:t>用法</a:t>
            </a:r>
            <a:r>
              <a:rPr lang="en-US" altLang="zh-CN" dirty="0" smtClean="0">
                <a:hlinkClick r:id="rId15"/>
              </a:rPr>
              <a:t>——</a:t>
            </a:r>
            <a:r>
              <a:rPr lang="zh-CN" altLang="en-US" dirty="0" smtClean="0">
                <a:hlinkClick r:id="rId15"/>
              </a:rPr>
              <a:t>线条、点、颜色</a:t>
            </a:r>
            <a:endParaRPr lang="en-US" altLang="zh-CN" dirty="0" smtClean="0"/>
          </a:p>
          <a:p>
            <a:r>
              <a:rPr lang="en-US" altLang="zh-TW" dirty="0" smtClean="0">
                <a:hlinkClick r:id="rId16"/>
              </a:rPr>
              <a:t>KMEANS</a:t>
            </a:r>
            <a:r>
              <a:rPr lang="zh-TW" altLang="en-US" dirty="0" smtClean="0">
                <a:hlinkClick r:id="rId16"/>
              </a:rPr>
              <a:t>初學者介紹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5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255222"/>
            <a:ext cx="8915400" cy="4656000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3"/>
              </a:rPr>
              <a:t>K-Means</a:t>
            </a:r>
            <a:r>
              <a:rPr lang="zh-TW" altLang="en-US" dirty="0" smtClean="0">
                <a:hlinkClick r:id="rId3"/>
              </a:rPr>
              <a:t>英文演算法</a:t>
            </a:r>
            <a:r>
              <a:rPr lang="en-US" altLang="zh-TW" dirty="0" smtClean="0">
                <a:hlinkClick r:id="rId3"/>
              </a:rPr>
              <a:t>,</a:t>
            </a:r>
            <a:r>
              <a:rPr lang="zh-TW" altLang="en-US" dirty="0" smtClean="0">
                <a:hlinkClick r:id="rId3"/>
              </a:rPr>
              <a:t>原理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What is the use of predict() method in kmeans implementation of scikit learn?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kmean</a:t>
            </a:r>
            <a:r>
              <a:rPr lang="zh-TW" altLang="en-US" dirty="0" smtClean="0">
                <a:hlinkClick r:id="rId4"/>
              </a:rPr>
              <a:t>中文演算法</a:t>
            </a:r>
            <a:r>
              <a:rPr lang="en-US" altLang="zh-TW" dirty="0" smtClean="0">
                <a:hlinkClick r:id="rId4"/>
              </a:rPr>
              <a:t>,</a:t>
            </a:r>
            <a:r>
              <a:rPr lang="zh-TW" altLang="en-US" dirty="0" smtClean="0">
                <a:hlinkClick r:id="rId4"/>
              </a:rPr>
              <a:t>原理</a:t>
            </a:r>
            <a:endParaRPr lang="en-US" altLang="zh-TW" dirty="0" smtClean="0"/>
          </a:p>
          <a:p>
            <a:r>
              <a:rPr lang="zh-TW" altLang="en-US" dirty="0" smtClean="0">
                <a:hlinkClick r:id="rId5"/>
              </a:rPr>
              <a:t>非監督式學習 </a:t>
            </a:r>
            <a:r>
              <a:rPr lang="en-US" altLang="zh-TW" dirty="0" smtClean="0">
                <a:hlinkClick r:id="rId5"/>
              </a:rPr>
              <a:t>K-means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485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</TotalTime>
  <Words>586</Words>
  <Application>Microsoft Office PowerPoint</Application>
  <PresentationFormat>寬螢幕</PresentationFormat>
  <Paragraphs>60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幼圆</vt:lpstr>
      <vt:lpstr>微軟正黑體</vt:lpstr>
      <vt:lpstr>Arial</vt:lpstr>
      <vt:lpstr>Century Gothic</vt:lpstr>
      <vt:lpstr>Wingdings 3</vt:lpstr>
      <vt:lpstr>絲縷</vt:lpstr>
      <vt:lpstr>K-means分群演算法 </vt:lpstr>
      <vt:lpstr>make_blobs功能,如何運作</vt:lpstr>
      <vt:lpstr>plt.scatter功能,如何運作</vt:lpstr>
      <vt:lpstr>K-means原理和介紹</vt:lpstr>
      <vt:lpstr>k-means步驟</vt:lpstr>
      <vt:lpstr>K-means的使用時機和不適用時機</vt:lpstr>
      <vt:lpstr>K-Means算法注意點</vt:lpstr>
      <vt:lpstr>參考資料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K-means分群演算法 </dc:title>
  <dc:creator>博仁 鄭</dc:creator>
  <cp:lastModifiedBy>博仁 鄭</cp:lastModifiedBy>
  <cp:revision>17</cp:revision>
  <dcterms:created xsi:type="dcterms:W3CDTF">2019-11-19T11:22:01Z</dcterms:created>
  <dcterms:modified xsi:type="dcterms:W3CDTF">2019-11-25T09:03:07Z</dcterms:modified>
</cp:coreProperties>
</file>