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59" r:id="rId2"/>
    <p:sldId id="263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82" autoAdjust="0"/>
  </p:normalViewPr>
  <p:slideViewPr>
    <p:cSldViewPr snapToGrid="0">
      <p:cViewPr varScale="1">
        <p:scale>
          <a:sx n="60" d="100"/>
          <a:sy n="60" d="100"/>
        </p:scale>
        <p:origin x="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8CE32-B1F5-411B-84E0-D1E2B5518BCB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C1D7-891E-4B4D-B90E-C2E19C03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18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1EEC-CCB4-4773-B5A3-CB4A47E9EB7E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825CF-56A3-4218-BCF3-3EB96F2B6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65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3%96%E5%8C%96%E8%A1%80%E7%BA%A2%E8%9B%8B%E7%99%B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3%96%E5%8C%96%E8%A1%80%E7%BA%A2%E8%9B%8B%E7%99%B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ＨＢ</a:t>
            </a:r>
            <a:r>
              <a:rPr lang="en-US" altLang="zh-TW" dirty="0" smtClean="0"/>
              <a:t>A1C:</a:t>
            </a:r>
            <a:r>
              <a:rPr lang="zh-TW" altLang="en-US" b="1" dirty="0" smtClean="0">
                <a:solidFill>
                  <a:schemeClr val="tx1"/>
                </a:solidFill>
              </a:rPr>
              <a:t>糖化血紅蛋白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https://zh.wikipedia.org/wiki/%E7%B3%96%E5%8C%96%E8%A1%80%E7%BA%A2%E8%9B%8B%E7%99%BD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40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ＨＢ</a:t>
            </a:r>
            <a:r>
              <a:rPr lang="en-US" altLang="zh-TW" dirty="0" smtClean="0"/>
              <a:t>A1C:</a:t>
            </a:r>
            <a:r>
              <a:rPr lang="zh-TW" altLang="en-US" b="1" dirty="0" smtClean="0">
                <a:solidFill>
                  <a:schemeClr val="tx1"/>
                </a:solidFill>
              </a:rPr>
              <a:t>糖化血紅蛋白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https://zh.wikipedia.org/wiki/%E7%B3%96%E5%8C%96%E8%A1%80%E7%BA%A2%E8%9B%8B%E7%99%BD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23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1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825CF-56A3-4218-BCF3-3EB96F2B61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94E23634-AB4F-4B11-9C57-91B330284874}"/>
              </a:ext>
            </a:extLst>
          </p:cNvPr>
          <p:cNvSpPr/>
          <p:nvPr/>
        </p:nvSpPr>
        <p:spPr>
          <a:xfrm>
            <a:off x="0" y="276910"/>
            <a:ext cx="11098404" cy="903519"/>
          </a:xfrm>
          <a:prstGeom prst="homePlate">
            <a:avLst>
              <a:gd name="adj" fmla="val 31024"/>
            </a:avLst>
          </a:prstGeom>
          <a:solidFill>
            <a:srgbClr val="3690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5064D-BC66-437E-B773-8C583BFD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36908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2A213-21E1-4813-8371-EA156715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" y="1371599"/>
            <a:ext cx="10971963" cy="51204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20C5B-1147-4BCE-A640-F02313B6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001"/>
            <a:ext cx="2743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9E1C0-2B77-4E55-AB11-6EB6F20A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78613"/>
            <a:ext cx="4114800" cy="164782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r>
              <a:rPr lang="zh-TW" altLang="en-US" dirty="0"/>
              <a:t>人工智慧與機器學習實務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5015-7FBD-45E8-866B-EBAECA4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82064"/>
            <a:ext cx="2743200" cy="171491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fld id="{F368EA49-A895-40AD-8064-73D5DDF146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6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94E23634-AB4F-4B11-9C57-91B330284874}"/>
              </a:ext>
            </a:extLst>
          </p:cNvPr>
          <p:cNvSpPr/>
          <p:nvPr/>
        </p:nvSpPr>
        <p:spPr>
          <a:xfrm>
            <a:off x="0" y="276910"/>
            <a:ext cx="11098404" cy="903519"/>
          </a:xfrm>
          <a:prstGeom prst="homePlate">
            <a:avLst>
              <a:gd name="adj" fmla="val 31024"/>
            </a:avLst>
          </a:prstGeom>
          <a:solidFill>
            <a:srgbClr val="36908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5064D-BC66-437E-B773-8C583BFD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36908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2A213-21E1-4813-8371-EA156715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" y="1371599"/>
            <a:ext cx="10971963" cy="51204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20C5B-1147-4BCE-A640-F02313B6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001"/>
            <a:ext cx="2743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9E1C0-2B77-4E55-AB11-6EB6F20A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78613"/>
            <a:ext cx="4114800" cy="164782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r>
              <a:rPr lang="zh-TW" altLang="en-US" dirty="0"/>
              <a:t>人工智慧與機器學習實務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5015-7FBD-45E8-866B-EBAECA4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82064"/>
            <a:ext cx="2743200" cy="171491"/>
          </a:xfrm>
        </p:spPr>
        <p:txBody>
          <a:bodyPr/>
          <a:lstStyle>
            <a:lvl1pPr>
              <a:defRPr>
                <a:solidFill>
                  <a:srgbClr val="615E5F"/>
                </a:solidFill>
              </a:defRPr>
            </a:lvl1pPr>
          </a:lstStyle>
          <a:p>
            <a:fld id="{F368EA49-A895-40AD-8064-73D5DDF146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2D8C50-0604-4010-B81A-4BD7788F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84" y="365125"/>
            <a:ext cx="10142974" cy="770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2CB81B-7599-4F34-A9DC-E1ED9867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3D974-6100-415B-9E89-4057DA5E6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0F2D4-55F0-48E8-8156-014DE4BA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93840"/>
            <a:ext cx="4114800" cy="249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人工智慧與機器學習實務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EB6EF-89DE-446F-A2B2-C7F881D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93840"/>
            <a:ext cx="2743200" cy="25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EA49-A895-40AD-8064-73D5DDF14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/>
          </a:solidFill>
          <a:latin typeface="Microsoft YaHei" panose="020B0503020204020204" pitchFamily="34" charset="-122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15E5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肝臟疾病預測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837" y="1386113"/>
            <a:ext cx="10971963" cy="512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此案例中 根據</a:t>
            </a:r>
            <a:r>
              <a:rPr lang="zh-TW" altLang="en-US" b="1" dirty="0" smtClean="0">
                <a:solidFill>
                  <a:schemeClr val="tx1"/>
                </a:solidFill>
              </a:rPr>
              <a:t>患者</a:t>
            </a:r>
            <a:r>
              <a:rPr lang="zh-TW" altLang="en-US" b="1" dirty="0">
                <a:solidFill>
                  <a:schemeClr val="tx1"/>
                </a:solidFill>
              </a:rPr>
              <a:t>血液</a:t>
            </a:r>
            <a:r>
              <a:rPr lang="zh-TW" altLang="en-US" b="1" dirty="0" smtClean="0">
                <a:solidFill>
                  <a:schemeClr val="tx1"/>
                </a:solidFill>
              </a:rPr>
              <a:t>資料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預測患者是否為肝臟疾病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資料包含：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年齡，性別</a:t>
            </a:r>
            <a:endParaRPr lang="en-US" altLang="zh-TW" b="1" dirty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膽紅素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>
                <a:solidFill>
                  <a:schemeClr val="tx1"/>
                </a:solidFill>
              </a:rPr>
              <a:t>Bilirubin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球蛋白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>
                <a:solidFill>
                  <a:schemeClr val="tx1"/>
                </a:solidFill>
              </a:rPr>
              <a:t>Bilirubin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chemeClr val="tx1"/>
                </a:solidFill>
              </a:rPr>
              <a:t>酸氨基轉移</a:t>
            </a:r>
            <a:r>
              <a:rPr lang="zh-TW" altLang="en-US" b="1" dirty="0" smtClean="0">
                <a:solidFill>
                  <a:schemeClr val="tx1"/>
                </a:solidFill>
              </a:rPr>
              <a:t>酶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dirty="0"/>
              <a:t>Aminotransferase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目標：</a:t>
            </a:r>
            <a:r>
              <a:rPr lang="en-US" altLang="zh-TW" b="1" dirty="0" smtClean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患者是否為肝臟疾病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5" y="1965075"/>
            <a:ext cx="4910005" cy="25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肝臟疾病預測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此案例中 根據患者血液資料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預測患者是否為肝臟疾病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0"/>
            <a:r>
              <a:rPr lang="zh-TW" altLang="en-US" b="1" dirty="0">
                <a:solidFill>
                  <a:prstClr val="black"/>
                </a:solidFill>
              </a:rPr>
              <a:t>目標：</a:t>
            </a:r>
            <a:r>
              <a:rPr lang="en-US" altLang="zh-TW" b="1" dirty="0">
                <a:solidFill>
                  <a:prstClr val="black"/>
                </a:solidFill>
              </a:rPr>
              <a:t>	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患者是否為肝臟疾病</a:t>
            </a:r>
            <a:endParaRPr lang="en-US" altLang="zh-TW" b="1" dirty="0">
              <a:solidFill>
                <a:prstClr val="black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分別為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有</a:t>
            </a:r>
            <a:r>
              <a:rPr lang="en-US" altLang="zh-TW" b="1" dirty="0" smtClean="0">
                <a:solidFill>
                  <a:schemeClr val="tx1"/>
                </a:solidFill>
              </a:rPr>
              <a:t>(1)</a:t>
            </a:r>
          </a:p>
          <a:p>
            <a:pPr lvl="1"/>
            <a:r>
              <a:rPr lang="zh-TW" altLang="en-US" b="1" dirty="0" smtClean="0">
                <a:solidFill>
                  <a:schemeClr val="tx1"/>
                </a:solidFill>
              </a:rPr>
              <a:t>無</a:t>
            </a:r>
            <a:r>
              <a:rPr lang="en-US" altLang="zh-TW" b="1" dirty="0" smtClean="0">
                <a:solidFill>
                  <a:schemeClr val="tx1"/>
                </a:solidFill>
              </a:rPr>
              <a:t>(2)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22" y="2005801"/>
            <a:ext cx="6182478" cy="4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11" y="2384041"/>
            <a:ext cx="6239627" cy="42069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肝臟疾病預測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4830" y="827522"/>
            <a:ext cx="10971963" cy="5120401"/>
          </a:xfrm>
        </p:spPr>
        <p:txBody>
          <a:bodyPr>
            <a:normAutofit/>
          </a:bodyPr>
          <a:lstStyle/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檢查欄位</a:t>
            </a:r>
            <a:r>
              <a:rPr lang="zh-TW" altLang="en-US" b="1" dirty="0" smtClean="0">
                <a:solidFill>
                  <a:srgbClr val="FF0000"/>
                </a:solidFill>
              </a:rPr>
              <a:t>有無缺失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若有缺失資料是否該</a:t>
            </a:r>
            <a:r>
              <a:rPr lang="zh-TW" altLang="en-US" b="1" dirty="0" smtClean="0">
                <a:solidFill>
                  <a:srgbClr val="FF0000"/>
                </a:solidFill>
              </a:rPr>
              <a:t>去除</a:t>
            </a:r>
            <a:r>
              <a:rPr lang="zh-TW" altLang="en-US" b="1" dirty="0" smtClean="0">
                <a:solidFill>
                  <a:schemeClr val="tx1"/>
                </a:solidFill>
              </a:rPr>
              <a:t>或者</a:t>
            </a:r>
            <a:r>
              <a:rPr lang="zh-TW" altLang="en-US" b="1" dirty="0" smtClean="0">
                <a:solidFill>
                  <a:srgbClr val="FF0000"/>
                </a:solidFill>
              </a:rPr>
              <a:t>補值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7684" y="1429934"/>
            <a:ext cx="11674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取得資料後，需要進行篩選，確保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資料完整性與正確性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才能做分析與預測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以下是基礎的篩選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可觀察的方法：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7684" y="6011560"/>
            <a:ext cx="6821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部分資料缺失嚴重 使用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函數去除缺失的資料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4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肝臟疾病預測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1837" y="1169677"/>
            <a:ext cx="11662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篩選過後，接著要將資料轉換為模型能夠理解的型態，才能夠進行訓練與預測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可使用編碼的方式轉換資料：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34237" y="1523999"/>
            <a:ext cx="10971963" cy="512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15E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15E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15E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15E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15E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One hot encoding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  <a:p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7459420" y="4289344"/>
            <a:ext cx="733926" cy="47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18" y="2847438"/>
            <a:ext cx="1174348" cy="32490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907" y="2847438"/>
            <a:ext cx="3370693" cy="3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肝臟疾病預測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人工智慧與機器學習實務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A49-A895-40AD-8064-73D5DDF1466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57684" y="963471"/>
            <a:ext cx="3651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編碼完成，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82" y="1469178"/>
            <a:ext cx="3818021" cy="35131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796" y="5220844"/>
            <a:ext cx="3469607" cy="98410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24" y="3130711"/>
            <a:ext cx="5433976" cy="18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and Machine Lear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 and Machine Learning" id="{99842082-601D-4702-AF36-C91AD22FC1AE}" vid="{17568F4D-2100-4DD5-9F14-6B1448EF3E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210</Words>
  <Application>Microsoft Office PowerPoint</Application>
  <PresentationFormat>寬螢幕</PresentationFormat>
  <Paragraphs>66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YaHei</vt:lpstr>
      <vt:lpstr>微軟正黑體</vt:lpstr>
      <vt:lpstr>新細明體</vt:lpstr>
      <vt:lpstr>Arial</vt:lpstr>
      <vt:lpstr>Calibri</vt:lpstr>
      <vt:lpstr>Ai and Machine Learning</vt:lpstr>
      <vt:lpstr>肝臟疾病預測</vt:lpstr>
      <vt:lpstr>肝臟疾病預測</vt:lpstr>
      <vt:lpstr>肝臟疾病預測</vt:lpstr>
      <vt:lpstr>肝臟疾病預測</vt:lpstr>
      <vt:lpstr>肝臟疾病預測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briefcam</dc:title>
  <dc:creator>Windows 使用者</dc:creator>
  <cp:lastModifiedBy>USER</cp:lastModifiedBy>
  <cp:revision>68</cp:revision>
  <dcterms:created xsi:type="dcterms:W3CDTF">2019-06-11T09:25:45Z</dcterms:created>
  <dcterms:modified xsi:type="dcterms:W3CDTF">2019-07-25T12:33:03Z</dcterms:modified>
</cp:coreProperties>
</file>