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8"/>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625" autoAdjust="0"/>
  </p:normalViewPr>
  <p:slideViewPr>
    <p:cSldViewPr>
      <p:cViewPr varScale="1">
        <p:scale>
          <a:sx n="71" d="100"/>
          <a:sy n="71" d="100"/>
        </p:scale>
        <p:origin x="-135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E1400-335C-4710-8E25-E029E9E3C281}" type="datetimeFigureOut">
              <a:rPr lang="en-US" smtClean="0"/>
              <a:t>08/10/2023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29E40-E605-436A-94A5-2B6BB485F298}" type="slidenum">
              <a:rPr lang="en-US" smtClean="0"/>
              <a:t>‹#›</a:t>
            </a:fld>
            <a:endParaRPr lang="en-US"/>
          </a:p>
        </p:txBody>
      </p:sp>
    </p:spTree>
    <p:extLst>
      <p:ext uri="{BB962C8B-B14F-4D97-AF65-F5344CB8AC3E}">
        <p14:creationId xmlns:p14="http://schemas.microsoft.com/office/powerpoint/2010/main" val="19355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B29E40-E605-436A-94A5-2B6BB485F298}" type="slidenum">
              <a:rPr lang="en-US" smtClean="0"/>
              <a:t>7</a:t>
            </a:fld>
            <a:endParaRPr lang="en-US"/>
          </a:p>
        </p:txBody>
      </p:sp>
    </p:spTree>
    <p:extLst>
      <p:ext uri="{BB962C8B-B14F-4D97-AF65-F5344CB8AC3E}">
        <p14:creationId xmlns:p14="http://schemas.microsoft.com/office/powerpoint/2010/main" val="323141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6957CA-E1DE-4BC6-B11A-4B9A44B278C7}"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1700618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957CA-E1DE-4BC6-B11A-4B9A44B278C7}"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1277739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957CA-E1DE-4BC6-B11A-4B9A44B278C7}"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3530681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6957CA-E1DE-4BC6-B11A-4B9A44B278C7}"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403526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6957CA-E1DE-4BC6-B11A-4B9A44B278C7}" type="datetimeFigureOut">
              <a:rPr lang="en-US" smtClean="0"/>
              <a:t>08/10/2023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5737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6957CA-E1DE-4BC6-B11A-4B9A44B278C7}" type="datetimeFigureOut">
              <a:rPr lang="en-US" smtClean="0"/>
              <a:t>08/10/2023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3620174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6957CA-E1DE-4BC6-B11A-4B9A44B278C7}" type="datetimeFigureOut">
              <a:rPr lang="en-US" smtClean="0"/>
              <a:t>08/10/2023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57746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6957CA-E1DE-4BC6-B11A-4B9A44B278C7}" type="datetimeFigureOut">
              <a:rPr lang="en-US" smtClean="0"/>
              <a:t>08/10/2023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219119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957CA-E1DE-4BC6-B11A-4B9A44B278C7}" type="datetimeFigureOut">
              <a:rPr lang="en-US" smtClean="0"/>
              <a:t>08/10/2023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194404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957CA-E1DE-4BC6-B11A-4B9A44B278C7}" type="datetimeFigureOut">
              <a:rPr lang="en-US" smtClean="0"/>
              <a:t>08/10/2023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298302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6957CA-E1DE-4BC6-B11A-4B9A44B278C7}" type="datetimeFigureOut">
              <a:rPr lang="en-US" smtClean="0"/>
              <a:t>08/10/2023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4F05F-B98C-49D2-9E53-967DC15960FD}" type="slidenum">
              <a:rPr lang="en-US" smtClean="0"/>
              <a:t>‹#›</a:t>
            </a:fld>
            <a:endParaRPr lang="en-US"/>
          </a:p>
        </p:txBody>
      </p:sp>
    </p:spTree>
    <p:extLst>
      <p:ext uri="{BB962C8B-B14F-4D97-AF65-F5344CB8AC3E}">
        <p14:creationId xmlns:p14="http://schemas.microsoft.com/office/powerpoint/2010/main" val="2097842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957CA-E1DE-4BC6-B11A-4B9A44B278C7}" type="datetimeFigureOut">
              <a:rPr lang="en-US" smtClean="0"/>
              <a:t>08/10/2023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4F05F-B98C-49D2-9E53-967DC15960FD}" type="slidenum">
              <a:rPr lang="en-US" smtClean="0"/>
              <a:t>‹#›</a:t>
            </a:fld>
            <a:endParaRPr lang="en-US"/>
          </a:p>
        </p:txBody>
      </p:sp>
    </p:spTree>
    <p:extLst>
      <p:ext uri="{BB962C8B-B14F-4D97-AF65-F5344CB8AC3E}">
        <p14:creationId xmlns:p14="http://schemas.microsoft.com/office/powerpoint/2010/main" val="423903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1676400" y="1863199"/>
            <a:ext cx="4585830" cy="2296793"/>
            <a:chOff x="1676400" y="1863199"/>
            <a:chExt cx="4585830" cy="2296793"/>
          </a:xfrm>
        </p:grpSpPr>
        <p:sp>
          <p:nvSpPr>
            <p:cNvPr id="2" name="TextBox 1"/>
            <p:cNvSpPr txBox="1"/>
            <p:nvPr/>
          </p:nvSpPr>
          <p:spPr>
            <a:xfrm>
              <a:off x="1676400" y="1863199"/>
              <a:ext cx="184731" cy="1569660"/>
            </a:xfrm>
            <a:prstGeom prst="rect">
              <a:avLst/>
            </a:prstGeom>
            <a:noFill/>
          </p:spPr>
          <p:txBody>
            <a:bodyPr wrap="none" rtlCol="0">
              <a:spAutoFit/>
            </a:bodyPr>
            <a:lstStyle/>
            <a:p>
              <a:endParaRPr lang="en-US" sz="9600" dirty="0">
                <a:solidFill>
                  <a:schemeClr val="bg1"/>
                </a:solidFill>
                <a:latin typeface="Arial Black" panose="020B0A04020102020204" pitchFamily="34" charset="0"/>
                <a:cs typeface="Aharoni" panose="02010803020104030203" pitchFamily="2" charset="-79"/>
              </a:endParaRPr>
            </a:p>
          </p:txBody>
        </p:sp>
        <p:sp>
          <p:nvSpPr>
            <p:cNvPr id="3" name="TextBox 2"/>
            <p:cNvSpPr txBox="1"/>
            <p:nvPr/>
          </p:nvSpPr>
          <p:spPr>
            <a:xfrm>
              <a:off x="1835728" y="1897835"/>
              <a:ext cx="184731" cy="1846659"/>
            </a:xfrm>
            <a:prstGeom prst="rect">
              <a:avLst/>
            </a:prstGeom>
            <a:noFill/>
          </p:spPr>
          <p:txBody>
            <a:bodyPr wrap="none" rtlCol="0">
              <a:spAutoFit/>
            </a:bodyPr>
            <a:lstStyle/>
            <a:p>
              <a:endParaRPr lang="en-US" sz="9600" dirty="0" smtClean="0">
                <a:ln w="57150">
                  <a:solidFill>
                    <a:schemeClr val="bg1"/>
                  </a:solidFill>
                </a:ln>
                <a:solidFill>
                  <a:srgbClr val="002060"/>
                </a:solidFill>
                <a:latin typeface="Arial Black" panose="020B0A04020102020204" pitchFamily="34" charset="0"/>
                <a:cs typeface="Aharoni" panose="02010803020104030203" pitchFamily="2" charset="-79"/>
              </a:endParaRPr>
            </a:p>
            <a:p>
              <a:endParaRPr lang="en-US" dirty="0"/>
            </a:p>
          </p:txBody>
        </p:sp>
        <p:sp>
          <p:nvSpPr>
            <p:cNvPr id="5" name="TextBox 4"/>
            <p:cNvSpPr txBox="1"/>
            <p:nvPr/>
          </p:nvSpPr>
          <p:spPr>
            <a:xfrm>
              <a:off x="2895600" y="3744494"/>
              <a:ext cx="1313180" cy="307777"/>
            </a:xfrm>
            <a:prstGeom prst="rect">
              <a:avLst/>
            </a:prstGeom>
            <a:noFill/>
          </p:spPr>
          <p:txBody>
            <a:bodyPr wrap="none" rtlCol="0">
              <a:spAutoFit/>
            </a:bodyPr>
            <a:lstStyle/>
            <a:p>
              <a:r>
                <a:rPr lang="en-US" sz="1400" dirty="0" smtClean="0">
                  <a:solidFill>
                    <a:schemeClr val="bg1">
                      <a:lumMod val="75000"/>
                    </a:schemeClr>
                  </a:solidFill>
                  <a:latin typeface="Vrinda" panose="020B0502040204020203" pitchFamily="34" charset="0"/>
                  <a:cs typeface="Vrinda" panose="020B0502040204020203" pitchFamily="34" charset="0"/>
                </a:rPr>
                <a:t>PERSPECTIVE</a:t>
              </a:r>
              <a:endParaRPr lang="en-US" sz="1400" dirty="0">
                <a:solidFill>
                  <a:schemeClr val="bg1">
                    <a:lumMod val="75000"/>
                  </a:schemeClr>
                </a:solidFill>
                <a:latin typeface="Vrinda" panose="020B0502040204020203" pitchFamily="34" charset="0"/>
                <a:cs typeface="Vrinda" panose="020B0502040204020203" pitchFamily="34" charset="0"/>
              </a:endParaRPr>
            </a:p>
          </p:txBody>
        </p:sp>
        <p:sp>
          <p:nvSpPr>
            <p:cNvPr id="6" name="TextBox 5"/>
            <p:cNvSpPr txBox="1"/>
            <p:nvPr/>
          </p:nvSpPr>
          <p:spPr>
            <a:xfrm>
              <a:off x="4327383" y="3636772"/>
              <a:ext cx="489236" cy="523220"/>
            </a:xfrm>
            <a:prstGeom prst="rect">
              <a:avLst/>
            </a:prstGeom>
            <a:noFill/>
          </p:spPr>
          <p:txBody>
            <a:bodyPr wrap="none" rtlCol="0">
              <a:spAutoFit/>
            </a:bodyPr>
            <a:lstStyle/>
            <a:p>
              <a:r>
                <a:rPr lang="en-US" sz="2800" dirty="0" smtClean="0">
                  <a:solidFill>
                    <a:schemeClr val="bg1">
                      <a:lumMod val="75000"/>
                    </a:schemeClr>
                  </a:solidFill>
                  <a:latin typeface="Vrinda" panose="020B0502040204020203" pitchFamily="34" charset="0"/>
                  <a:cs typeface="Vrinda" panose="020B0502040204020203" pitchFamily="34" charset="0"/>
                </a:rPr>
                <a:t>IS</a:t>
              </a:r>
              <a:endParaRPr lang="en-US" sz="2800" dirty="0">
                <a:solidFill>
                  <a:schemeClr val="bg1">
                    <a:lumMod val="75000"/>
                  </a:schemeClr>
                </a:solidFill>
                <a:latin typeface="Vrinda" panose="020B0502040204020203" pitchFamily="34" charset="0"/>
                <a:cs typeface="Vrinda" panose="020B0502040204020203" pitchFamily="34" charset="0"/>
              </a:endParaRPr>
            </a:p>
          </p:txBody>
        </p:sp>
        <p:sp>
          <p:nvSpPr>
            <p:cNvPr id="7" name="TextBox 6"/>
            <p:cNvSpPr txBox="1"/>
            <p:nvPr/>
          </p:nvSpPr>
          <p:spPr>
            <a:xfrm>
              <a:off x="5029200" y="3750706"/>
              <a:ext cx="1233030" cy="307777"/>
            </a:xfrm>
            <a:prstGeom prst="rect">
              <a:avLst/>
            </a:prstGeom>
            <a:noFill/>
          </p:spPr>
          <p:txBody>
            <a:bodyPr wrap="none" rtlCol="0">
              <a:spAutoFit/>
            </a:bodyPr>
            <a:lstStyle/>
            <a:p>
              <a:r>
                <a:rPr lang="en-US" sz="1400" dirty="0" smtClean="0">
                  <a:solidFill>
                    <a:schemeClr val="bg1">
                      <a:lumMod val="75000"/>
                    </a:schemeClr>
                  </a:solidFill>
                  <a:latin typeface="Vrinda" panose="020B0502040204020203" pitchFamily="34" charset="0"/>
                  <a:cs typeface="Vrinda" panose="020B0502040204020203" pitchFamily="34" charset="0"/>
                </a:rPr>
                <a:t>EVERYTHING</a:t>
              </a:r>
              <a:endParaRPr lang="en-US" sz="1400" dirty="0">
                <a:solidFill>
                  <a:schemeClr val="bg1">
                    <a:lumMod val="75000"/>
                  </a:schemeClr>
                </a:solidFill>
                <a:latin typeface="Vrinda" panose="020B0502040204020203" pitchFamily="34" charset="0"/>
                <a:cs typeface="Vrinda" panose="020B0502040204020203" pitchFamily="34" charset="0"/>
              </a:endParaRPr>
            </a:p>
          </p:txBody>
        </p:sp>
      </p:grpSp>
      <p:sp>
        <p:nvSpPr>
          <p:cNvPr id="9" name="AutoShape 5" descr="blob:https://web.whatsapp.com/351152f8-7aef-4e99-af68-e551fffc9a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8810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2" descr="blob:https://web.whatsapp.com/8d77c4ac-4783-4012-a9cf-dd231070864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0" y="160338"/>
            <a:ext cx="3999813" cy="707886"/>
          </a:xfrm>
          <a:prstGeom prst="rect">
            <a:avLst/>
          </a:prstGeom>
          <a:noFill/>
        </p:spPr>
        <p:txBody>
          <a:bodyPr wrap="none" rtlCol="0">
            <a:spAutoFit/>
          </a:bodyPr>
          <a:lstStyle/>
          <a:p>
            <a:r>
              <a:rPr lang="en-US" sz="4000" b="1" dirty="0" smtClean="0">
                <a:solidFill>
                  <a:schemeClr val="bg1"/>
                </a:solidFill>
                <a:latin typeface="Arabic Typesetting" panose="03020402040406030203" pitchFamily="66" charset="-78"/>
                <a:cs typeface="Arabic Typesetting" panose="03020402040406030203" pitchFamily="66" charset="-78"/>
              </a:rPr>
              <a:t>WHAT IS AN ECLIPSE ?</a:t>
            </a:r>
            <a:endParaRPr lang="en-US" sz="4000" b="1" dirty="0">
              <a:solidFill>
                <a:schemeClr val="bg1"/>
              </a:solidFill>
              <a:latin typeface="Arabic Typesetting" panose="03020402040406030203" pitchFamily="66" charset="-78"/>
              <a:cs typeface="Arabic Typesetting" panose="03020402040406030203" pitchFamily="66" charset="-78"/>
            </a:endParaRPr>
          </a:p>
        </p:txBody>
      </p:sp>
      <p:sp>
        <p:nvSpPr>
          <p:cNvPr id="4" name="TextBox 3"/>
          <p:cNvSpPr txBox="1"/>
          <p:nvPr/>
        </p:nvSpPr>
        <p:spPr>
          <a:xfrm>
            <a:off x="0" y="762000"/>
            <a:ext cx="9144000" cy="1569660"/>
          </a:xfrm>
          <a:prstGeom prst="rect">
            <a:avLst/>
          </a:prstGeom>
          <a:noFill/>
        </p:spPr>
        <p:txBody>
          <a:bodyPr wrap="square" rtlCol="0">
            <a:spAutoFit/>
          </a:bodyPr>
          <a:lstStyle/>
          <a:p>
            <a:r>
              <a:rPr lang="en-US" sz="3200" b="1" dirty="0" smtClean="0">
                <a:solidFill>
                  <a:schemeClr val="bg1"/>
                </a:solidFill>
                <a:latin typeface="Arabic Typesetting" panose="03020402040406030203" pitchFamily="66" charset="-78"/>
                <a:cs typeface="Arabic Typesetting" panose="03020402040406030203" pitchFamily="66" charset="-78"/>
              </a:rPr>
              <a:t>An eclipse occurs when one celestial body passes in front of another, blocking its light or casting a shadow. There are two main types of eclipses on Earth: solar eclipses and lunar eclipses.</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
        <p:nvSpPr>
          <p:cNvPr id="5" name="TextBox 4"/>
          <p:cNvSpPr txBox="1"/>
          <p:nvPr/>
        </p:nvSpPr>
        <p:spPr>
          <a:xfrm>
            <a:off x="0" y="2514600"/>
            <a:ext cx="9144000" cy="3046988"/>
          </a:xfrm>
          <a:prstGeom prst="rect">
            <a:avLst/>
          </a:prstGeom>
          <a:noFill/>
        </p:spPr>
        <p:txBody>
          <a:bodyPr wrap="square" rtlCol="0">
            <a:spAutoFit/>
          </a:bodyPr>
          <a:lstStyle/>
          <a:p>
            <a:r>
              <a:rPr lang="en-US" sz="3200" b="1" dirty="0" smtClean="0">
                <a:solidFill>
                  <a:schemeClr val="bg1"/>
                </a:solidFill>
                <a:latin typeface="Arabic Typesetting" panose="03020402040406030203" pitchFamily="66" charset="-78"/>
                <a:cs typeface="Arabic Typesetting" panose="03020402040406030203" pitchFamily="66" charset="-78"/>
              </a:rPr>
              <a:t>Eclipses are fascinating celestial events and have cultural significance in various societies. They provide opportunities for astronomers to study the Sun, Moon, and Earth's interactions and have often been the subject of myths, legends, and scientific observation throughout history. It's important to note that observing a solar eclipse directly without proper eye protection can be dangerous and may cause eye damage</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899727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p:cNvSpPr txBox="1"/>
          <p:nvPr/>
        </p:nvSpPr>
        <p:spPr>
          <a:xfrm>
            <a:off x="0" y="228600"/>
            <a:ext cx="8698215" cy="830997"/>
          </a:xfrm>
          <a:prstGeom prst="rect">
            <a:avLst/>
          </a:prstGeom>
          <a:noFill/>
        </p:spPr>
        <p:txBody>
          <a:bodyPr wrap="none" rtlCol="0">
            <a:spAutoFit/>
          </a:bodyPr>
          <a:lstStyle/>
          <a:p>
            <a:r>
              <a:rPr lang="en-US" sz="4800" b="1" dirty="0">
                <a:solidFill>
                  <a:schemeClr val="bg1"/>
                </a:solidFill>
                <a:latin typeface="Arabic Typesetting" panose="03020402040406030203" pitchFamily="66" charset="-78"/>
                <a:cs typeface="Arabic Typesetting" panose="03020402040406030203" pitchFamily="66" charset="-78"/>
              </a:rPr>
              <a:t>*</a:t>
            </a:r>
            <a:r>
              <a:rPr lang="en-US" sz="4800" b="1" dirty="0" smtClean="0">
                <a:solidFill>
                  <a:schemeClr val="bg1"/>
                </a:solidFill>
                <a:latin typeface="Arabic Typesetting" panose="03020402040406030203" pitchFamily="66" charset="-78"/>
                <a:cs typeface="Arabic Typesetting" panose="03020402040406030203" pitchFamily="66" charset="-78"/>
              </a:rPr>
              <a:t>There are two main types of eclipses on Earth ;</a:t>
            </a:r>
            <a:endParaRPr lang="en-US" sz="4800" b="1" dirty="0">
              <a:solidFill>
                <a:schemeClr val="bg1"/>
              </a:solidFill>
              <a:latin typeface="Arabic Typesetting" panose="03020402040406030203" pitchFamily="66" charset="-78"/>
              <a:cs typeface="Arabic Typesetting" panose="03020402040406030203" pitchFamily="66" charset="-78"/>
            </a:endParaRPr>
          </a:p>
        </p:txBody>
      </p:sp>
      <p:sp>
        <p:nvSpPr>
          <p:cNvPr id="3" name="TextBox 2"/>
          <p:cNvSpPr txBox="1"/>
          <p:nvPr/>
        </p:nvSpPr>
        <p:spPr>
          <a:xfrm>
            <a:off x="76200" y="1219200"/>
            <a:ext cx="9067800" cy="1077218"/>
          </a:xfrm>
          <a:prstGeom prst="rect">
            <a:avLst/>
          </a:prstGeom>
          <a:noFill/>
        </p:spPr>
        <p:txBody>
          <a:bodyPr wrap="square" rtlCol="0">
            <a:spAutoFit/>
          </a:bodyPr>
          <a:lstStyle/>
          <a:p>
            <a:r>
              <a:rPr lang="en-US" sz="3200" b="1" dirty="0" smtClean="0">
                <a:solidFill>
                  <a:schemeClr val="bg1"/>
                </a:solidFill>
                <a:latin typeface="Arabic Typesetting" panose="03020402040406030203" pitchFamily="66" charset="-78"/>
                <a:cs typeface="Arabic Typesetting" panose="03020402040406030203" pitchFamily="66" charset="-78"/>
              </a:rPr>
              <a:t>1. Solar Eclipse:   - A solar eclipse happens when the Moon passes between the Earth and the Sun, blocking all or part of the Sun's light.</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
        <p:nvSpPr>
          <p:cNvPr id="5" name="TextBox 4"/>
          <p:cNvSpPr txBox="1"/>
          <p:nvPr/>
        </p:nvSpPr>
        <p:spPr>
          <a:xfrm>
            <a:off x="76200" y="2514600"/>
            <a:ext cx="6705600" cy="1569660"/>
          </a:xfrm>
          <a:prstGeom prst="rect">
            <a:avLst/>
          </a:prstGeom>
          <a:noFill/>
        </p:spPr>
        <p:txBody>
          <a:bodyPr wrap="square" rtlCol="0">
            <a:spAutoFit/>
          </a:bodyPr>
          <a:lstStyle/>
          <a:p>
            <a:r>
              <a:rPr lang="en-US" sz="3200" b="1" dirty="0" smtClean="0">
                <a:solidFill>
                  <a:schemeClr val="bg1"/>
                </a:solidFill>
                <a:latin typeface="Arabic Typesetting" panose="03020402040406030203" pitchFamily="66" charset="-78"/>
                <a:cs typeface="Arabic Typesetting" panose="03020402040406030203" pitchFamily="66" charset="-78"/>
              </a:rPr>
              <a:t>2. Lunar Eclipse:   - A lunar eclipse occurs when the Earth passes between the Sun and the Moon, casting its shadow on the Moon.</a:t>
            </a:r>
            <a:endParaRPr lang="en-US" sz="3200" b="1" dirty="0">
              <a:solidFill>
                <a:schemeClr val="bg1"/>
              </a:solidFill>
              <a:latin typeface="Arabic Typesetting" panose="03020402040406030203" pitchFamily="66" charset="-78"/>
              <a:cs typeface="Arabic Typesetting" panose="03020402040406030203" pitchFamily="66" charset="-78"/>
            </a:endParaRP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7" y="3962400"/>
            <a:ext cx="4467382" cy="20060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12946" r="1309" b="-12946"/>
          <a:stretch/>
        </p:blipFill>
        <p:spPr bwMode="auto">
          <a:xfrm>
            <a:off x="4770120" y="3939988"/>
            <a:ext cx="4297680" cy="20284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462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0" y="75763"/>
            <a:ext cx="8991600" cy="830997"/>
          </a:xfrm>
          <a:prstGeom prst="rect">
            <a:avLst/>
          </a:prstGeom>
          <a:noFill/>
        </p:spPr>
        <p:txBody>
          <a:bodyPr wrap="square" rtlCol="0">
            <a:spAutoFit/>
          </a:bodyPr>
          <a:lstStyle/>
          <a:p>
            <a:r>
              <a:rPr lang="en-US" sz="4800" b="1" dirty="0" smtClean="0">
                <a:solidFill>
                  <a:schemeClr val="bg1"/>
                </a:solidFill>
                <a:latin typeface="Arabic Typesetting" panose="03020402040406030203" pitchFamily="66" charset="-78"/>
                <a:cs typeface="Arabic Typesetting" panose="03020402040406030203" pitchFamily="66" charset="-78"/>
              </a:rPr>
              <a:t>Why do only some people on Earth see an eclipse?</a:t>
            </a:r>
            <a:endParaRPr lang="en-US" sz="4800" b="1" dirty="0">
              <a:solidFill>
                <a:schemeClr val="bg1"/>
              </a:solidFill>
              <a:latin typeface="Arabic Typesetting" panose="03020402040406030203" pitchFamily="66" charset="-78"/>
              <a:cs typeface="Arabic Typesetting" panose="03020402040406030203" pitchFamily="66" charset="-78"/>
            </a:endParaRPr>
          </a:p>
        </p:txBody>
      </p:sp>
      <p:sp>
        <p:nvSpPr>
          <p:cNvPr id="6" name="TextBox 5"/>
          <p:cNvSpPr txBox="1"/>
          <p:nvPr/>
        </p:nvSpPr>
        <p:spPr>
          <a:xfrm>
            <a:off x="0" y="1066800"/>
            <a:ext cx="9144000" cy="830997"/>
          </a:xfrm>
          <a:prstGeom prst="rect">
            <a:avLst/>
          </a:prstGeom>
          <a:noFill/>
        </p:spPr>
        <p:txBody>
          <a:bodyPr wrap="square" rtlCol="0">
            <a:spAutoFit/>
          </a:bodyPr>
          <a:lstStyle/>
          <a:p>
            <a:r>
              <a:rPr lang="en-US" sz="2400" b="1" dirty="0" smtClean="0">
                <a:solidFill>
                  <a:schemeClr val="bg1"/>
                </a:solidFill>
                <a:latin typeface="Arabic Typesetting" panose="03020402040406030203" pitchFamily="66" charset="-78"/>
                <a:cs typeface="Arabic Typesetting" panose="03020402040406030203" pitchFamily="66" charset="-78"/>
              </a:rPr>
              <a:t>*During a solar or lunar eclipse, only some people on Earth see it at a given time because eclipse   </a:t>
            </a:r>
          </a:p>
          <a:p>
            <a:r>
              <a:rPr lang="en-US" sz="2400" b="1" dirty="0" smtClean="0">
                <a:solidFill>
                  <a:schemeClr val="bg1"/>
                </a:solidFill>
                <a:latin typeface="Arabic Typesetting" panose="03020402040406030203" pitchFamily="66" charset="-78"/>
                <a:cs typeface="Arabic Typesetting" panose="03020402040406030203" pitchFamily="66" charset="-78"/>
              </a:rPr>
              <a:t>are caused by the alignment of the Earth, the Moon, and the Sun. </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7" name="TextBox 6"/>
          <p:cNvSpPr txBox="1"/>
          <p:nvPr/>
        </p:nvSpPr>
        <p:spPr>
          <a:xfrm>
            <a:off x="76200" y="1897797"/>
            <a:ext cx="9067800" cy="1631216"/>
          </a:xfrm>
          <a:prstGeom prst="rect">
            <a:avLst/>
          </a:prstGeom>
          <a:noFill/>
        </p:spPr>
        <p:txBody>
          <a:bodyPr wrap="square" rtlCol="0">
            <a:spAutoFit/>
          </a:bodyPr>
          <a:lstStyle/>
          <a:p>
            <a:r>
              <a:rPr lang="en-US" sz="2800" b="1" dirty="0" smtClean="0">
                <a:solidFill>
                  <a:srgbClr val="FF0000"/>
                </a:solidFill>
                <a:latin typeface="Arabic Typesetting" panose="03020402040406030203" pitchFamily="66" charset="-78"/>
                <a:cs typeface="Arabic Typesetting" panose="03020402040406030203" pitchFamily="66" charset="-78"/>
              </a:rPr>
              <a:t>Solar Eclipse </a:t>
            </a:r>
            <a:r>
              <a:rPr lang="en-US" sz="2400" b="1" dirty="0" smtClean="0">
                <a:solidFill>
                  <a:schemeClr val="bg1"/>
                </a:solidFill>
                <a:latin typeface="Arabic Typesetting" panose="03020402040406030203" pitchFamily="66" charset="-78"/>
                <a:cs typeface="Arabic Typesetting" panose="03020402040406030203" pitchFamily="66" charset="-78"/>
              </a:rPr>
              <a:t>: A solar eclipse occurs when the Moon passes between the Earth and the Sun, blocking the Sun's light. This creates a shadow on Earth, and only the regions within this shadow can witness the eclipse. The rest of the world does not see it because the Moon is not blocking the Sun from their perspective.</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8" name="TextBox 7"/>
          <p:cNvSpPr txBox="1"/>
          <p:nvPr/>
        </p:nvSpPr>
        <p:spPr>
          <a:xfrm>
            <a:off x="80682" y="3429000"/>
            <a:ext cx="8686800" cy="1631216"/>
          </a:xfrm>
          <a:prstGeom prst="rect">
            <a:avLst/>
          </a:prstGeom>
          <a:noFill/>
        </p:spPr>
        <p:txBody>
          <a:bodyPr wrap="square" rtlCol="0">
            <a:spAutoFit/>
          </a:bodyPr>
          <a:lstStyle/>
          <a:p>
            <a:r>
              <a:rPr lang="en-US" sz="2800" b="1" dirty="0" smtClean="0">
                <a:solidFill>
                  <a:srgbClr val="FF0000"/>
                </a:solidFill>
                <a:latin typeface="Arabic Typesetting" panose="03020402040406030203" pitchFamily="66" charset="-78"/>
                <a:cs typeface="Arabic Typesetting" panose="03020402040406030203" pitchFamily="66" charset="-78"/>
              </a:rPr>
              <a:t>Lunar Eclipse </a:t>
            </a:r>
            <a:r>
              <a:rPr lang="en-US" sz="2400" b="1" dirty="0" smtClean="0">
                <a:solidFill>
                  <a:schemeClr val="bg1"/>
                </a:solidFill>
                <a:latin typeface="Arabic Typesetting" panose="03020402040406030203" pitchFamily="66" charset="-78"/>
                <a:cs typeface="Arabic Typesetting" panose="03020402040406030203" pitchFamily="66" charset="-78"/>
              </a:rPr>
              <a:t>: A lunar eclipse happens when the Earth comes between the Sun and the Moon, casting its shadow on the Moon's surface. People on the nighttime side of the Earth when this occurs can witness the lunar eclipse, but those on the daytime side cannot because the Moon is below the horizon for them.</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9" name="TextBox 8"/>
          <p:cNvSpPr txBox="1"/>
          <p:nvPr/>
        </p:nvSpPr>
        <p:spPr>
          <a:xfrm>
            <a:off x="190500" y="5181600"/>
            <a:ext cx="8763000" cy="1200329"/>
          </a:xfrm>
          <a:prstGeom prst="rect">
            <a:avLst/>
          </a:prstGeom>
          <a:noFill/>
        </p:spPr>
        <p:txBody>
          <a:bodyPr wrap="square" rtlCol="0">
            <a:spAutoFit/>
          </a:bodyPr>
          <a:lstStyle/>
          <a:p>
            <a:r>
              <a:rPr lang="en-US" sz="2400" b="1" dirty="0" smtClean="0">
                <a:solidFill>
                  <a:schemeClr val="bg1"/>
                </a:solidFill>
                <a:latin typeface="Arabic Typesetting" panose="03020402040406030203" pitchFamily="66" charset="-78"/>
                <a:cs typeface="Arabic Typesetting" panose="03020402040406030203" pitchFamily="66" charset="-78"/>
              </a:rPr>
              <a:t>NOTE</a:t>
            </a:r>
            <a:r>
              <a:rPr lang="en-US" sz="2400" b="1" dirty="0" smtClean="0">
                <a:solidFill>
                  <a:srgbClr val="FF0000"/>
                </a:solidFill>
                <a:latin typeface="Arabic Typesetting" panose="03020402040406030203" pitchFamily="66" charset="-78"/>
                <a:cs typeface="Arabic Typesetting" panose="03020402040406030203" pitchFamily="66" charset="-78"/>
              </a:rPr>
              <a:t> : The specific regions that experience an eclipse at a given time depend on the positions of the Earth, Moon, and Sun in their orbits. Eclipses are relatively rare events and are only visible from certain parts of the Earth during each occurrence.</a:t>
            </a:r>
            <a:endParaRPr lang="en-US" sz="2400" b="1" dirty="0">
              <a:solidFill>
                <a:srgbClr val="FF0000"/>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00434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0" y="0"/>
            <a:ext cx="8322598" cy="769441"/>
          </a:xfrm>
          <a:prstGeom prst="rect">
            <a:avLst/>
          </a:prstGeom>
          <a:noFill/>
        </p:spPr>
        <p:txBody>
          <a:bodyPr wrap="square" rtlCol="0">
            <a:spAutoFit/>
          </a:bodyPr>
          <a:lstStyle/>
          <a:p>
            <a:r>
              <a:rPr lang="en-US" sz="4400" b="1" dirty="0" smtClean="0">
                <a:solidFill>
                  <a:srgbClr val="FF0000"/>
                </a:solidFill>
                <a:latin typeface="Arabic Typesetting" panose="03020402040406030203" pitchFamily="66" charset="-78"/>
                <a:cs typeface="Arabic Typesetting" panose="03020402040406030203" pitchFamily="66" charset="-78"/>
              </a:rPr>
              <a:t>What causes the Sun, Moon, and Earth to align?</a:t>
            </a:r>
            <a:endParaRPr lang="en-US" sz="4400" b="1" dirty="0">
              <a:solidFill>
                <a:srgbClr val="FF0000"/>
              </a:solidFill>
              <a:latin typeface="Arabic Typesetting" panose="03020402040406030203" pitchFamily="66" charset="-78"/>
              <a:cs typeface="Arabic Typesetting" panose="03020402040406030203" pitchFamily="66" charset="-78"/>
            </a:endParaRPr>
          </a:p>
        </p:txBody>
      </p:sp>
      <p:sp>
        <p:nvSpPr>
          <p:cNvPr id="3" name="TextBox 2"/>
          <p:cNvSpPr txBox="1"/>
          <p:nvPr/>
        </p:nvSpPr>
        <p:spPr>
          <a:xfrm>
            <a:off x="22412" y="685800"/>
            <a:ext cx="8740588" cy="3046988"/>
          </a:xfrm>
          <a:prstGeom prst="rect">
            <a:avLst/>
          </a:prstGeom>
          <a:noFill/>
        </p:spPr>
        <p:txBody>
          <a:bodyPr wrap="square" rtlCol="0">
            <a:spAutoFit/>
          </a:bodyPr>
          <a:lstStyle/>
          <a:p>
            <a:r>
              <a:rPr lang="en-US" sz="3200" b="1" dirty="0" smtClean="0">
                <a:solidFill>
                  <a:schemeClr val="bg1"/>
                </a:solidFill>
                <a:latin typeface="Arabic Typesetting" panose="03020402040406030203" pitchFamily="66" charset="-78"/>
                <a:cs typeface="Arabic Typesetting" panose="03020402040406030203" pitchFamily="66" charset="-78"/>
              </a:rPr>
              <a:t>*The alignment of the Sun, Moon, and Earth can occur during specific astronomical events. One common alignment is a solar eclipse, which happens when the Moon passes directly between the Earth and the Sun, casting a shadow on Earth's surface. Another alignment is a lunar eclipse, when Earth comes between the Sun and the Moon, causing Earth's shadow to fall on the Moon.</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
        <p:nvSpPr>
          <p:cNvPr id="4" name="TextBox 3"/>
          <p:cNvSpPr txBox="1"/>
          <p:nvPr/>
        </p:nvSpPr>
        <p:spPr>
          <a:xfrm>
            <a:off x="22412" y="3726782"/>
            <a:ext cx="5123778" cy="769441"/>
          </a:xfrm>
          <a:prstGeom prst="rect">
            <a:avLst/>
          </a:prstGeom>
          <a:noFill/>
        </p:spPr>
        <p:txBody>
          <a:bodyPr wrap="square" rtlCol="0">
            <a:spAutoFit/>
          </a:bodyPr>
          <a:lstStyle/>
          <a:p>
            <a:r>
              <a:rPr lang="en-US" sz="4400" b="1" dirty="0" smtClean="0">
                <a:solidFill>
                  <a:srgbClr val="FF0000"/>
                </a:solidFill>
                <a:latin typeface="Arabic Typesetting" panose="03020402040406030203" pitchFamily="66" charset="-78"/>
                <a:cs typeface="Arabic Typesetting" panose="03020402040406030203" pitchFamily="66" charset="-78"/>
              </a:rPr>
              <a:t>How often do eclipses occur?</a:t>
            </a:r>
            <a:endParaRPr lang="en-US" sz="4400" b="1" dirty="0">
              <a:solidFill>
                <a:srgbClr val="FF0000"/>
              </a:solidFill>
              <a:latin typeface="Arabic Typesetting" panose="03020402040406030203" pitchFamily="66" charset="-78"/>
              <a:cs typeface="Arabic Typesetting" panose="03020402040406030203" pitchFamily="66" charset="-78"/>
            </a:endParaRPr>
          </a:p>
        </p:txBody>
      </p:sp>
      <p:sp>
        <p:nvSpPr>
          <p:cNvPr id="5" name="TextBox 4"/>
          <p:cNvSpPr txBox="1"/>
          <p:nvPr/>
        </p:nvSpPr>
        <p:spPr>
          <a:xfrm>
            <a:off x="49306" y="4352601"/>
            <a:ext cx="9094694" cy="2062103"/>
          </a:xfrm>
          <a:prstGeom prst="rect">
            <a:avLst/>
          </a:prstGeom>
          <a:noFill/>
        </p:spPr>
        <p:txBody>
          <a:bodyPr wrap="square" rtlCol="0">
            <a:spAutoFit/>
          </a:bodyPr>
          <a:lstStyle/>
          <a:p>
            <a:r>
              <a:rPr lang="en-US" sz="3200" b="1" dirty="0" smtClean="0">
                <a:solidFill>
                  <a:schemeClr val="bg1"/>
                </a:solidFill>
                <a:latin typeface="Arabic Typesetting" panose="03020402040406030203" pitchFamily="66" charset="-78"/>
                <a:cs typeface="Arabic Typesetting" panose="03020402040406030203" pitchFamily="66" charset="-78"/>
              </a:rPr>
              <a:t>*Eclipses occur regularly but not frequently. On average, there can be up to 7 eclipses (both solar and lunar) in a year, but this number varies from year to year. Solar eclipses are less common than lunar eclipses, and the occurrence of a total solar eclipse in a specific location is even rarer.</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311275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4877"/>
          <a:stretch/>
        </p:blipFill>
        <p:spPr bwMode="auto">
          <a:xfrm>
            <a:off x="1"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41414" t="-2" r="-21642424" b="4454"/>
          <a:stretch/>
        </p:blipFill>
        <p:spPr bwMode="auto">
          <a:xfrm>
            <a:off x="1" y="4482"/>
            <a:ext cx="0" cy="6853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 y="4482"/>
            <a:ext cx="9144000" cy="707886"/>
          </a:xfrm>
          <a:prstGeom prst="rect">
            <a:avLst/>
          </a:prstGeom>
          <a:noFill/>
        </p:spPr>
        <p:txBody>
          <a:bodyPr wrap="square" rtlCol="0">
            <a:spAutoFit/>
          </a:bodyPr>
          <a:lstStyle/>
          <a:p>
            <a:r>
              <a:rPr lang="en-US" sz="4000" b="1" dirty="0" smtClean="0">
                <a:solidFill>
                  <a:schemeClr val="bg1"/>
                </a:solidFill>
                <a:latin typeface="Arabic Typesetting" panose="03020402040406030203" pitchFamily="66" charset="-78"/>
                <a:cs typeface="Arabic Typesetting" panose="03020402040406030203" pitchFamily="66" charset="-78"/>
              </a:rPr>
              <a:t>How do scientists know when and where eclipses will occur?</a:t>
            </a:r>
            <a:endParaRPr lang="en-US" sz="4000" b="1" dirty="0">
              <a:solidFill>
                <a:schemeClr val="bg1"/>
              </a:solidFill>
              <a:latin typeface="Arabic Typesetting" panose="03020402040406030203" pitchFamily="66" charset="-78"/>
              <a:cs typeface="Arabic Typesetting" panose="03020402040406030203" pitchFamily="66" charset="-78"/>
            </a:endParaRPr>
          </a:p>
        </p:txBody>
      </p:sp>
      <p:sp>
        <p:nvSpPr>
          <p:cNvPr id="3" name="TextBox 2"/>
          <p:cNvSpPr txBox="1"/>
          <p:nvPr/>
        </p:nvSpPr>
        <p:spPr>
          <a:xfrm>
            <a:off x="0" y="730297"/>
            <a:ext cx="8915401" cy="830997"/>
          </a:xfrm>
          <a:prstGeom prst="rect">
            <a:avLst/>
          </a:prstGeom>
          <a:noFill/>
        </p:spPr>
        <p:txBody>
          <a:bodyPr wrap="square" rtlCol="0">
            <a:spAutoFit/>
          </a:bodyPr>
          <a:lstStyle/>
          <a:p>
            <a:r>
              <a:rPr lang="en-US" sz="2400" b="1" dirty="0" smtClean="0">
                <a:solidFill>
                  <a:schemeClr val="bg1"/>
                </a:solidFill>
                <a:latin typeface="Arabic Typesetting" panose="03020402040406030203" pitchFamily="66" charset="-78"/>
                <a:cs typeface="Arabic Typesetting" panose="03020402040406030203" pitchFamily="66" charset="-78"/>
              </a:rPr>
              <a:t>*Scientists can predict when and where eclipses will occur using mathematical models and astronomical data. Eclipses happen when the Earth, Moon, and Sun align in specific ways.</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4" name="TextBox 3"/>
          <p:cNvSpPr txBox="1"/>
          <p:nvPr/>
        </p:nvSpPr>
        <p:spPr>
          <a:xfrm>
            <a:off x="0" y="1561293"/>
            <a:ext cx="8458200" cy="1692771"/>
          </a:xfrm>
          <a:prstGeom prst="rect">
            <a:avLst/>
          </a:prstGeom>
          <a:noFill/>
        </p:spPr>
        <p:txBody>
          <a:bodyPr wrap="square" rtlCol="0">
            <a:spAutoFit/>
          </a:bodyPr>
          <a:lstStyle/>
          <a:p>
            <a:r>
              <a:rPr lang="en-US" sz="3200" b="1" dirty="0" smtClean="0">
                <a:solidFill>
                  <a:srgbClr val="FF0000"/>
                </a:solidFill>
                <a:latin typeface="Arabic Typesetting" panose="03020402040406030203" pitchFamily="66" charset="-78"/>
                <a:cs typeface="Arabic Typesetting" panose="03020402040406030203" pitchFamily="66" charset="-78"/>
              </a:rPr>
              <a:t>*</a:t>
            </a:r>
            <a:r>
              <a:rPr lang="en-US" sz="4000" b="1" dirty="0" smtClean="0">
                <a:solidFill>
                  <a:srgbClr val="FF0000"/>
                </a:solidFill>
                <a:latin typeface="Arabic Typesetting" panose="03020402040406030203" pitchFamily="66" charset="-78"/>
                <a:cs typeface="Arabic Typesetting" panose="03020402040406030203" pitchFamily="66" charset="-78"/>
              </a:rPr>
              <a:t>Lunar Eclipse</a:t>
            </a:r>
            <a:r>
              <a:rPr lang="en-US" sz="3200" b="1" dirty="0" smtClean="0">
                <a:solidFill>
                  <a:schemeClr val="bg1"/>
                </a:solidFill>
                <a:latin typeface="Arabic Typesetting" panose="03020402040406030203" pitchFamily="66" charset="-78"/>
                <a:cs typeface="Arabic Typesetting" panose="03020402040406030203" pitchFamily="66" charset="-78"/>
              </a:rPr>
              <a:t>: Scientists know the Moon's orbit well and can calculate when it will pass through Earth's shadow. This produces a lunar eclipse.</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
        <p:nvSpPr>
          <p:cNvPr id="5" name="TextBox 4"/>
          <p:cNvSpPr txBox="1"/>
          <p:nvPr/>
        </p:nvSpPr>
        <p:spPr>
          <a:xfrm>
            <a:off x="31376" y="3431241"/>
            <a:ext cx="8915400" cy="2677656"/>
          </a:xfrm>
          <a:prstGeom prst="rect">
            <a:avLst/>
          </a:prstGeom>
          <a:noFill/>
        </p:spPr>
        <p:txBody>
          <a:bodyPr wrap="square" rtlCol="0">
            <a:spAutoFit/>
          </a:bodyPr>
          <a:lstStyle/>
          <a:p>
            <a:r>
              <a:rPr lang="en-US" sz="4000" b="1" dirty="0" smtClean="0">
                <a:latin typeface="Arabic Typesetting" panose="03020402040406030203" pitchFamily="66" charset="-78"/>
                <a:cs typeface="Arabic Typesetting" panose="03020402040406030203" pitchFamily="66" charset="-78"/>
              </a:rPr>
              <a:t>*</a:t>
            </a:r>
            <a:r>
              <a:rPr lang="en-US" sz="4000" b="1" dirty="0" smtClean="0">
                <a:solidFill>
                  <a:srgbClr val="FF0000"/>
                </a:solidFill>
                <a:latin typeface="Arabic Typesetting" panose="03020402040406030203" pitchFamily="66" charset="-78"/>
                <a:cs typeface="Arabic Typesetting" panose="03020402040406030203" pitchFamily="66" charset="-78"/>
              </a:rPr>
              <a:t>Solar Eclipse </a:t>
            </a:r>
            <a:r>
              <a:rPr lang="en-US" sz="3200" b="1" dirty="0" smtClean="0">
                <a:latin typeface="Arabic Typesetting" panose="03020402040406030203" pitchFamily="66" charset="-78"/>
                <a:cs typeface="Arabic Typesetting" panose="03020402040406030203" pitchFamily="66" charset="-78"/>
              </a:rPr>
              <a:t>: </a:t>
            </a:r>
            <a:r>
              <a:rPr lang="en-US" sz="3200" b="1" dirty="0" smtClean="0">
                <a:solidFill>
                  <a:schemeClr val="bg1"/>
                </a:solidFill>
                <a:latin typeface="Arabic Typesetting" panose="03020402040406030203" pitchFamily="66" charset="-78"/>
                <a:cs typeface="Arabic Typesetting" panose="03020402040406030203" pitchFamily="66" charset="-78"/>
              </a:rPr>
              <a:t>Solar eclipses occur when the Moon passes between the Earth and the Sun, blocking the Sun's light. Since the Moon's orbit is known, scientists can predict when these alignments will happen. The path of totality, where the eclipse is total, is relatively narrow and moves across the Earth's surface. </a:t>
            </a:r>
            <a:endParaRPr lang="en-US" sz="3200" b="1"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715136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482" y="0"/>
            <a:ext cx="9248045" cy="769441"/>
          </a:xfrm>
          <a:prstGeom prst="rect">
            <a:avLst/>
          </a:prstGeom>
          <a:noFill/>
        </p:spPr>
        <p:txBody>
          <a:bodyPr wrap="none" rtlCol="0">
            <a:spAutoFit/>
          </a:bodyPr>
          <a:lstStyle/>
          <a:p>
            <a:r>
              <a:rPr lang="en-US" sz="4400" b="1" dirty="0" smtClean="0">
                <a:solidFill>
                  <a:srgbClr val="FF0000"/>
                </a:solidFill>
                <a:latin typeface="Arabic Typesetting" panose="03020402040406030203" pitchFamily="66" charset="-78"/>
                <a:cs typeface="Arabic Typesetting" panose="03020402040406030203" pitchFamily="66" charset="-78"/>
              </a:rPr>
              <a:t>What is the difference between a lunar and solar eclipse?</a:t>
            </a:r>
            <a:endParaRPr lang="en-US" sz="4400" b="1" dirty="0">
              <a:solidFill>
                <a:srgbClr val="FF0000"/>
              </a:solidFill>
              <a:latin typeface="Arabic Typesetting" panose="03020402040406030203" pitchFamily="66" charset="-78"/>
              <a:cs typeface="Arabic Typesetting" panose="03020402040406030203" pitchFamily="66" charset="-78"/>
            </a:endParaRPr>
          </a:p>
        </p:txBody>
      </p:sp>
      <p:sp>
        <p:nvSpPr>
          <p:cNvPr id="3" name="TextBox 2"/>
          <p:cNvSpPr txBox="1"/>
          <p:nvPr/>
        </p:nvSpPr>
        <p:spPr>
          <a:xfrm>
            <a:off x="-13447" y="685799"/>
            <a:ext cx="8839200" cy="954107"/>
          </a:xfrm>
          <a:prstGeom prst="rect">
            <a:avLst/>
          </a:prstGeom>
          <a:noFill/>
        </p:spPr>
        <p:txBody>
          <a:bodyPr wrap="square" rtlCol="0">
            <a:spAutoFit/>
          </a:bodyPr>
          <a:lstStyle/>
          <a:p>
            <a:r>
              <a:rPr lang="en-US" sz="2800" b="1" dirty="0" smtClean="0">
                <a:solidFill>
                  <a:schemeClr val="bg1"/>
                </a:solidFill>
                <a:latin typeface="Arabic Typesetting" panose="03020402040406030203" pitchFamily="66" charset="-78"/>
                <a:cs typeface="Arabic Typesetting" panose="03020402040406030203" pitchFamily="66" charset="-78"/>
              </a:rPr>
              <a:t>*A lunar eclipse and a solar eclipse are two different celestial events that occur when the Earth, Moon, and Sun align in </a:t>
            </a:r>
            <a:r>
              <a:rPr lang="en-US" sz="2800" b="1" dirty="0" smtClean="0">
                <a:solidFill>
                  <a:srgbClr val="FF0000"/>
                </a:solidFill>
                <a:latin typeface="Arabic Typesetting" panose="03020402040406030203" pitchFamily="66" charset="-78"/>
                <a:cs typeface="Arabic Typesetting" panose="03020402040406030203" pitchFamily="66" charset="-78"/>
              </a:rPr>
              <a:t>specific</a:t>
            </a:r>
            <a:r>
              <a:rPr lang="en-US" sz="2800" b="1" dirty="0" smtClean="0">
                <a:solidFill>
                  <a:schemeClr val="bg1"/>
                </a:solidFill>
                <a:latin typeface="Arabic Typesetting" panose="03020402040406030203" pitchFamily="66" charset="-78"/>
                <a:cs typeface="Arabic Typesetting" panose="03020402040406030203" pitchFamily="66" charset="-78"/>
              </a:rPr>
              <a:t> </a:t>
            </a:r>
            <a:r>
              <a:rPr lang="en-US" sz="2800" b="1" dirty="0" smtClean="0">
                <a:solidFill>
                  <a:srgbClr val="FF0000"/>
                </a:solidFill>
                <a:latin typeface="Arabic Typesetting" panose="03020402040406030203" pitchFamily="66" charset="-78"/>
                <a:cs typeface="Arabic Typesetting" panose="03020402040406030203" pitchFamily="66" charset="-78"/>
              </a:rPr>
              <a:t>ways</a:t>
            </a:r>
            <a:r>
              <a:rPr lang="en-US" sz="2800" b="1" dirty="0" smtClean="0">
                <a:solidFill>
                  <a:schemeClr val="bg1"/>
                </a:solidFill>
                <a:latin typeface="Arabic Typesetting" panose="03020402040406030203" pitchFamily="66" charset="-78"/>
                <a:cs typeface="Arabic Typesetting" panose="03020402040406030203" pitchFamily="66" charset="-78"/>
              </a:rPr>
              <a:t> :</a:t>
            </a:r>
            <a:endParaRPr lang="en-US" sz="2800" b="1" dirty="0">
              <a:solidFill>
                <a:schemeClr val="bg1"/>
              </a:solidFill>
              <a:latin typeface="Arabic Typesetting" panose="03020402040406030203" pitchFamily="66" charset="-78"/>
              <a:cs typeface="Arabic Typesetting" panose="03020402040406030203" pitchFamily="66" charset="-78"/>
            </a:endParaRPr>
          </a:p>
        </p:txBody>
      </p:sp>
      <p:sp>
        <p:nvSpPr>
          <p:cNvPr id="4" name="TextBox 3"/>
          <p:cNvSpPr txBox="1"/>
          <p:nvPr/>
        </p:nvSpPr>
        <p:spPr>
          <a:xfrm>
            <a:off x="0" y="1639906"/>
            <a:ext cx="8915400" cy="1631216"/>
          </a:xfrm>
          <a:prstGeom prst="rect">
            <a:avLst/>
          </a:prstGeom>
          <a:noFill/>
        </p:spPr>
        <p:txBody>
          <a:bodyPr wrap="square" rtlCol="0">
            <a:spAutoFit/>
          </a:bodyPr>
          <a:lstStyle/>
          <a:p>
            <a:r>
              <a:rPr lang="en-US" sz="2800" b="1" dirty="0" smtClean="0">
                <a:solidFill>
                  <a:srgbClr val="FF0000"/>
                </a:solidFill>
                <a:latin typeface="Arabic Typesetting" panose="03020402040406030203" pitchFamily="66" charset="-78"/>
                <a:cs typeface="Arabic Typesetting" panose="03020402040406030203" pitchFamily="66" charset="-78"/>
              </a:rPr>
              <a:t>Lunar Eclipse</a:t>
            </a:r>
            <a:r>
              <a:rPr lang="en-US" sz="2400" b="1" dirty="0" smtClean="0">
                <a:latin typeface="Arabic Typesetting" panose="03020402040406030203" pitchFamily="66" charset="-78"/>
                <a:cs typeface="Arabic Typesetting" panose="03020402040406030203" pitchFamily="66" charset="-78"/>
              </a:rPr>
              <a:t>: </a:t>
            </a:r>
            <a:r>
              <a:rPr lang="en-US" sz="2400" b="1" dirty="0" smtClean="0">
                <a:solidFill>
                  <a:schemeClr val="bg1"/>
                </a:solidFill>
                <a:latin typeface="Arabic Typesetting" panose="03020402040406030203" pitchFamily="66" charset="-78"/>
                <a:cs typeface="Arabic Typesetting" panose="03020402040406030203" pitchFamily="66" charset="-78"/>
              </a:rPr>
              <a:t>Occurs when the Earth comes directly between the Sun and the Moon, casting a shadow on the </a:t>
            </a:r>
            <a:r>
              <a:rPr lang="en-US" sz="2400" b="1" dirty="0" err="1" smtClean="0">
                <a:solidFill>
                  <a:schemeClr val="bg1"/>
                </a:solidFill>
                <a:latin typeface="Arabic Typesetting" panose="03020402040406030203" pitchFamily="66" charset="-78"/>
                <a:cs typeface="Arabic Typesetting" panose="03020402040406030203" pitchFamily="66" charset="-78"/>
              </a:rPr>
              <a:t>Moon.Requires</a:t>
            </a:r>
            <a:r>
              <a:rPr lang="en-US" sz="2400" b="1" dirty="0" smtClean="0">
                <a:solidFill>
                  <a:schemeClr val="bg1"/>
                </a:solidFill>
                <a:latin typeface="Arabic Typesetting" panose="03020402040406030203" pitchFamily="66" charset="-78"/>
                <a:cs typeface="Arabic Typesetting" panose="03020402040406030203" pitchFamily="66" charset="-78"/>
              </a:rPr>
              <a:t> a full </a:t>
            </a:r>
            <a:r>
              <a:rPr lang="en-US" sz="2400" b="1" dirty="0" err="1" smtClean="0">
                <a:solidFill>
                  <a:schemeClr val="bg1"/>
                </a:solidFill>
                <a:latin typeface="Arabic Typesetting" panose="03020402040406030203" pitchFamily="66" charset="-78"/>
                <a:cs typeface="Arabic Typesetting" panose="03020402040406030203" pitchFamily="66" charset="-78"/>
              </a:rPr>
              <a:t>moon.Earth's</a:t>
            </a:r>
            <a:r>
              <a:rPr lang="en-US" sz="2400" b="1" dirty="0" smtClean="0">
                <a:solidFill>
                  <a:schemeClr val="bg1"/>
                </a:solidFill>
                <a:latin typeface="Arabic Typesetting" panose="03020402040406030203" pitchFamily="66" charset="-78"/>
                <a:cs typeface="Arabic Typesetting" panose="03020402040406030203" pitchFamily="66" charset="-78"/>
              </a:rPr>
              <a:t> shadow has two parts: the penumbra (outer, lighter shadow) and the umbra (inner, darker shadow). There are three types of lunar eclipses: penumbral, partial, and total.</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6" name="TextBox 5"/>
          <p:cNvSpPr txBox="1"/>
          <p:nvPr/>
        </p:nvSpPr>
        <p:spPr>
          <a:xfrm>
            <a:off x="-20781" y="3271122"/>
            <a:ext cx="8991600" cy="1261884"/>
          </a:xfrm>
          <a:prstGeom prst="rect">
            <a:avLst/>
          </a:prstGeom>
          <a:noFill/>
        </p:spPr>
        <p:txBody>
          <a:bodyPr wrap="square" rtlCol="0">
            <a:spAutoFit/>
          </a:bodyPr>
          <a:lstStyle/>
          <a:p>
            <a:r>
              <a:rPr lang="en-US" sz="2800" b="1" dirty="0" smtClean="0">
                <a:solidFill>
                  <a:srgbClr val="FF0000"/>
                </a:solidFill>
                <a:latin typeface="Arabic Typesetting" panose="03020402040406030203" pitchFamily="66" charset="-78"/>
                <a:cs typeface="Arabic Typesetting" panose="03020402040406030203" pitchFamily="66" charset="-78"/>
              </a:rPr>
              <a:t>Solar Eclipse</a:t>
            </a:r>
            <a:r>
              <a:rPr lang="en-US" sz="2400" b="1" dirty="0" smtClean="0">
                <a:latin typeface="Arabic Typesetting" panose="03020402040406030203" pitchFamily="66" charset="-78"/>
                <a:cs typeface="Arabic Typesetting" panose="03020402040406030203" pitchFamily="66" charset="-78"/>
              </a:rPr>
              <a:t>: </a:t>
            </a:r>
            <a:r>
              <a:rPr lang="en-US" sz="2400" b="1" dirty="0" smtClean="0">
                <a:solidFill>
                  <a:schemeClr val="bg1"/>
                </a:solidFill>
                <a:latin typeface="Arabic Typesetting" panose="03020402040406030203" pitchFamily="66" charset="-78"/>
                <a:cs typeface="Arabic Typesetting" panose="03020402040406030203" pitchFamily="66" charset="-78"/>
              </a:rPr>
              <a:t>Occurs when the Moon comes directly between the Sun and the Earth, blocking all or part of the Sun's </a:t>
            </a:r>
            <a:r>
              <a:rPr lang="en-US" sz="2400" b="1" dirty="0" err="1" smtClean="0">
                <a:solidFill>
                  <a:schemeClr val="bg1"/>
                </a:solidFill>
                <a:latin typeface="Arabic Typesetting" panose="03020402040406030203" pitchFamily="66" charset="-78"/>
                <a:cs typeface="Arabic Typesetting" panose="03020402040406030203" pitchFamily="66" charset="-78"/>
              </a:rPr>
              <a:t>light.Requires</a:t>
            </a:r>
            <a:r>
              <a:rPr lang="en-US" sz="2400" b="1" dirty="0" smtClean="0">
                <a:solidFill>
                  <a:schemeClr val="bg1"/>
                </a:solidFill>
                <a:latin typeface="Arabic Typesetting" panose="03020402040406030203" pitchFamily="66" charset="-78"/>
                <a:cs typeface="Arabic Typesetting" panose="03020402040406030203" pitchFamily="66" charset="-78"/>
              </a:rPr>
              <a:t> a new </a:t>
            </a:r>
            <a:r>
              <a:rPr lang="en-US" sz="2400" b="1" dirty="0" err="1" smtClean="0">
                <a:solidFill>
                  <a:schemeClr val="bg1"/>
                </a:solidFill>
                <a:latin typeface="Arabic Typesetting" panose="03020402040406030203" pitchFamily="66" charset="-78"/>
                <a:cs typeface="Arabic Typesetting" panose="03020402040406030203" pitchFamily="66" charset="-78"/>
              </a:rPr>
              <a:t>moon.There</a:t>
            </a:r>
            <a:r>
              <a:rPr lang="en-US" sz="2400" b="1" dirty="0" smtClean="0">
                <a:solidFill>
                  <a:schemeClr val="bg1"/>
                </a:solidFill>
                <a:latin typeface="Arabic Typesetting" panose="03020402040406030203" pitchFamily="66" charset="-78"/>
                <a:cs typeface="Arabic Typesetting" panose="03020402040406030203" pitchFamily="66" charset="-78"/>
              </a:rPr>
              <a:t> are three types of solar eclipses: total, partial, and annular.</a:t>
            </a:r>
            <a:endParaRPr lang="en-US" sz="2400" b="1" dirty="0">
              <a:solidFill>
                <a:schemeClr val="bg1"/>
              </a:solidFill>
              <a:latin typeface="Arabic Typesetting" panose="03020402040406030203" pitchFamily="66" charset="-78"/>
              <a:cs typeface="Arabic Typesetting" panose="03020402040406030203" pitchFamily="66" charset="-78"/>
            </a:endParaRPr>
          </a:p>
        </p:txBody>
      </p:sp>
      <p:sp>
        <p:nvSpPr>
          <p:cNvPr id="9" name="TextBox 8"/>
          <p:cNvSpPr txBox="1"/>
          <p:nvPr/>
        </p:nvSpPr>
        <p:spPr>
          <a:xfrm>
            <a:off x="228600" y="4648200"/>
            <a:ext cx="235962" cy="461665"/>
          </a:xfrm>
          <a:prstGeom prst="rect">
            <a:avLst/>
          </a:prstGeom>
          <a:noFill/>
        </p:spPr>
        <p:txBody>
          <a:bodyPr wrap="none" rtlCol="0">
            <a:spAutoFit/>
          </a:bodyPr>
          <a:lstStyle/>
          <a:p>
            <a:r>
              <a:rPr lang="en-US" sz="2400" b="1" dirty="0" smtClean="0">
                <a:latin typeface="Arabic Typesetting" panose="03020402040406030203" pitchFamily="66" charset="-78"/>
                <a:cs typeface="Arabic Typesetting" panose="03020402040406030203" pitchFamily="66" charset="-78"/>
              </a:rPr>
              <a:t>.</a:t>
            </a:r>
            <a:endParaRPr lang="en-US" sz="2400" b="1" dirty="0">
              <a:latin typeface="Arabic Typesetting" panose="03020402040406030203" pitchFamily="66" charset="-78"/>
              <a:cs typeface="Arabic Typesetting" panose="03020402040406030203" pitchFamily="66" charset="-78"/>
            </a:endParaRPr>
          </a:p>
        </p:txBody>
      </p:sp>
      <p:sp>
        <p:nvSpPr>
          <p:cNvPr id="11" name="TextBox 10"/>
          <p:cNvSpPr txBox="1"/>
          <p:nvPr/>
        </p:nvSpPr>
        <p:spPr>
          <a:xfrm>
            <a:off x="3200400" y="5791200"/>
            <a:ext cx="184731" cy="369332"/>
          </a:xfrm>
          <a:prstGeom prst="rect">
            <a:avLst/>
          </a:prstGeom>
          <a:noFill/>
        </p:spPr>
        <p:txBody>
          <a:bodyPr wrap="none" rtlCol="0">
            <a:spAutoFit/>
          </a:bodyPr>
          <a:lstStyle/>
          <a:p>
            <a:endParaRPr lang="en-US" dirty="0">
              <a:solidFill>
                <a:schemeClr val="bg1"/>
              </a:solidFill>
            </a:endParaRPr>
          </a:p>
        </p:txBody>
      </p:sp>
    </p:spTree>
    <p:extLst>
      <p:ext uri="{BB962C8B-B14F-4D97-AF65-F5344CB8AC3E}">
        <p14:creationId xmlns:p14="http://schemas.microsoft.com/office/powerpoint/2010/main" val="18589490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905000" y="609600"/>
            <a:ext cx="5540299" cy="1569660"/>
          </a:xfrm>
          <a:prstGeom prst="rect">
            <a:avLst/>
          </a:prstGeom>
          <a:noFill/>
        </p:spPr>
        <p:txBody>
          <a:bodyPr wrap="none" rtlCol="0">
            <a:spAutoFit/>
          </a:bodyPr>
          <a:lstStyle/>
          <a:p>
            <a:r>
              <a:rPr lang="en-US" sz="9600" dirty="0" smtClean="0">
                <a:solidFill>
                  <a:schemeClr val="bg1"/>
                </a:solidFill>
                <a:latin typeface="Arabic Typesetting" panose="03020402040406030203" pitchFamily="66" charset="-78"/>
                <a:cs typeface="Arabic Typesetting" panose="03020402040406030203" pitchFamily="66" charset="-78"/>
              </a:rPr>
              <a:t>THANK YOU!</a:t>
            </a:r>
            <a:endParaRPr lang="en-US" sz="9600" dirty="0">
              <a:solidFill>
                <a:schemeClr val="bg1"/>
              </a:solidFill>
              <a:latin typeface="Arabic Typesetting" panose="03020402040406030203" pitchFamily="66" charset="-78"/>
              <a:cs typeface="Arabic Typesetting" panose="03020402040406030203" pitchFamily="66" charset="-78"/>
            </a:endParaRPr>
          </a:p>
        </p:txBody>
      </p:sp>
      <p:sp>
        <p:nvSpPr>
          <p:cNvPr id="3" name="TextBox 2"/>
          <p:cNvSpPr txBox="1"/>
          <p:nvPr/>
        </p:nvSpPr>
        <p:spPr>
          <a:xfrm>
            <a:off x="4953000" y="139443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4836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830</Words>
  <Application>Microsoft Office PowerPoint</Application>
  <PresentationFormat>On-screen Show (4:3)</PresentationFormat>
  <Paragraphs>30</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SKS PALLAM</dc:creator>
  <cp:lastModifiedBy>SKS PALLAM</cp:lastModifiedBy>
  <cp:revision>22</cp:revision>
  <dcterms:created xsi:type="dcterms:W3CDTF">2023-10-07T14:20:53Z</dcterms:created>
  <dcterms:modified xsi:type="dcterms:W3CDTF">2023-10-08T05:13:23Z</dcterms:modified>
</cp:coreProperties>
</file>