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474EA2-6C59-47AA-850F-F9697DB8F384}">
  <a:tblStyle styleId="{15474EA2-6C59-47AA-850F-F9697DB8F3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b117eae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b117eae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cb117eae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cb117eae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b117ea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cb117ea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cb117ea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cb117ea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cb117ea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cb117ea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cb117ea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cb117ea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b117eae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b117eae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cb117eae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cb117eae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cb117eae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cb117eae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b117eae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cb117eae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 sz="2100">
                <a:solidFill>
                  <a:srgbClr val="000000"/>
                </a:solidFill>
              </a:defRPr>
            </a:lvl1pPr>
            <a:lvl2pPr indent="-3365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2pPr>
            <a:lvl3pPr indent="-33655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3pPr>
            <a:lvl4pPr indent="-33655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4pPr>
            <a:lvl5pPr indent="-33655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5pPr>
            <a:lvl6pPr indent="-33655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6pPr>
            <a:lvl7pPr indent="-33655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7pPr>
            <a:lvl8pPr indent="-33655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8pPr>
            <a:lvl9pPr indent="-33655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cmicpc.net/problem/5568" TargetMode="External"/><Relationship Id="rId4" Type="http://schemas.openxmlformats.org/officeDocument/2006/relationships/hyperlink" Target="https://www.acmicpc.net/problem/1018" TargetMode="External"/><Relationship Id="rId5" Type="http://schemas.openxmlformats.org/officeDocument/2006/relationships/hyperlink" Target="http://leetcode.com/problems/two-su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14836228/is-there-a-standardized-method-to-swap-two-variables-in-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이코테 3장 &lt;구현&gt;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22기 분석 원종빈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구현문제 예시 - 시뮬레이션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60600" y="1639350"/>
            <a:ext cx="3911400" cy="32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world_n, world_m = </a:t>
            </a:r>
            <a:r>
              <a:rPr lang="ko" sz="900">
                <a:solidFill>
                  <a:srgbClr val="CE93D8"/>
                </a:solidFill>
              </a:rPr>
              <a:t>map</a:t>
            </a:r>
            <a:r>
              <a:rPr lang="ko" sz="900">
                <a:solidFill>
                  <a:srgbClr val="ECEFF1"/>
                </a:solidFill>
              </a:rPr>
              <a:t>(</a:t>
            </a:r>
            <a:r>
              <a:rPr lang="ko" sz="900">
                <a:solidFill>
                  <a:srgbClr val="CE93D8"/>
                </a:solidFill>
              </a:rPr>
              <a:t>int</a:t>
            </a:r>
            <a:r>
              <a:rPr lang="ko" sz="900">
                <a:solidFill>
                  <a:srgbClr val="ECEFF1"/>
                </a:solidFill>
              </a:rPr>
              <a:t>, </a:t>
            </a:r>
            <a:r>
              <a:rPr lang="ko" sz="900">
                <a:solidFill>
                  <a:srgbClr val="CE93D8"/>
                </a:solidFill>
              </a:rPr>
              <a:t>input</a:t>
            </a:r>
            <a:r>
              <a:rPr lang="ko" sz="900">
                <a:solidFill>
                  <a:srgbClr val="ECEFF1"/>
                </a:solidFill>
              </a:rPr>
              <a:t>().split())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n, m, d = </a:t>
            </a:r>
            <a:r>
              <a:rPr lang="ko" sz="900">
                <a:solidFill>
                  <a:srgbClr val="CE93D8"/>
                </a:solidFill>
              </a:rPr>
              <a:t>map</a:t>
            </a:r>
            <a:r>
              <a:rPr lang="ko" sz="900">
                <a:solidFill>
                  <a:srgbClr val="ECEFF1"/>
                </a:solidFill>
              </a:rPr>
              <a:t>(</a:t>
            </a:r>
            <a:r>
              <a:rPr lang="ko" sz="900">
                <a:solidFill>
                  <a:srgbClr val="CE93D8"/>
                </a:solidFill>
              </a:rPr>
              <a:t>int</a:t>
            </a:r>
            <a:r>
              <a:rPr lang="ko" sz="900">
                <a:solidFill>
                  <a:srgbClr val="ECEFF1"/>
                </a:solidFill>
              </a:rPr>
              <a:t>, </a:t>
            </a:r>
            <a:r>
              <a:rPr lang="ko" sz="900">
                <a:solidFill>
                  <a:srgbClr val="CE93D8"/>
                </a:solidFill>
              </a:rPr>
              <a:t>input</a:t>
            </a:r>
            <a:r>
              <a:rPr lang="ko" sz="900">
                <a:solidFill>
                  <a:srgbClr val="ECEFF1"/>
                </a:solidFill>
              </a:rPr>
              <a:t>().split())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world = [</a:t>
            </a:r>
            <a:r>
              <a:rPr lang="ko" sz="900">
                <a:solidFill>
                  <a:srgbClr val="CE93D8"/>
                </a:solidFill>
              </a:rPr>
              <a:t>list</a:t>
            </a:r>
            <a:r>
              <a:rPr lang="ko" sz="900">
                <a:solidFill>
                  <a:srgbClr val="ECEFF1"/>
                </a:solidFill>
              </a:rPr>
              <a:t>(</a:t>
            </a:r>
            <a:r>
              <a:rPr lang="ko" sz="900">
                <a:solidFill>
                  <a:srgbClr val="CE93D8"/>
                </a:solidFill>
              </a:rPr>
              <a:t>map</a:t>
            </a:r>
            <a:r>
              <a:rPr lang="ko" sz="900">
                <a:solidFill>
                  <a:srgbClr val="ECEFF1"/>
                </a:solidFill>
              </a:rPr>
              <a:t>(</a:t>
            </a:r>
            <a:r>
              <a:rPr lang="ko" sz="900">
                <a:solidFill>
                  <a:srgbClr val="CE93D8"/>
                </a:solidFill>
              </a:rPr>
              <a:t>int</a:t>
            </a:r>
            <a:r>
              <a:rPr lang="ko" sz="900">
                <a:solidFill>
                  <a:srgbClr val="ECEFF1"/>
                </a:solidFill>
              </a:rPr>
              <a:t>, </a:t>
            </a:r>
            <a:r>
              <a:rPr lang="ko" sz="900">
                <a:solidFill>
                  <a:srgbClr val="CE93D8"/>
                </a:solidFill>
              </a:rPr>
              <a:t>input</a:t>
            </a:r>
            <a:r>
              <a:rPr lang="ko" sz="900">
                <a:solidFill>
                  <a:srgbClr val="ECEFF1"/>
                </a:solidFill>
              </a:rPr>
              <a:t>().split())) </a:t>
            </a:r>
            <a:r>
              <a:rPr lang="ko" sz="900">
                <a:solidFill>
                  <a:srgbClr val="4DD0E1"/>
                </a:solidFill>
              </a:rPr>
              <a:t>for</a:t>
            </a:r>
            <a:r>
              <a:rPr lang="ko" sz="900">
                <a:solidFill>
                  <a:srgbClr val="ECEFF1"/>
                </a:solidFill>
              </a:rPr>
              <a:t> _ </a:t>
            </a:r>
            <a:r>
              <a:rPr lang="ko" sz="900">
                <a:solidFill>
                  <a:srgbClr val="4DD0E1"/>
                </a:solidFill>
              </a:rPr>
              <a:t>in</a:t>
            </a:r>
            <a:r>
              <a:rPr lang="ko" sz="900">
                <a:solidFill>
                  <a:srgbClr val="ECEFF1"/>
                </a:solidFill>
              </a:rPr>
              <a:t> </a:t>
            </a:r>
            <a:r>
              <a:rPr lang="ko" sz="900">
                <a:solidFill>
                  <a:srgbClr val="CE93D8"/>
                </a:solidFill>
              </a:rPr>
              <a:t>range</a:t>
            </a:r>
            <a:r>
              <a:rPr lang="ko" sz="900">
                <a:solidFill>
                  <a:srgbClr val="ECEFF1"/>
                </a:solidFill>
              </a:rPr>
              <a:t>(world_n)]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moves = [(-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, 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), (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, 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), (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, 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), (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, -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)]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world[n][m] = </a:t>
            </a:r>
            <a:r>
              <a:rPr lang="ko" sz="900">
                <a:solidFill>
                  <a:srgbClr val="FBC02D"/>
                </a:solidFill>
              </a:rPr>
              <a:t>2</a:t>
            </a:r>
            <a:r>
              <a:rPr lang="ko" sz="900">
                <a:solidFill>
                  <a:srgbClr val="ECEFF1"/>
                </a:solidFill>
              </a:rPr>
              <a:t> </a:t>
            </a:r>
            <a:r>
              <a:rPr lang="ko" sz="900">
                <a:solidFill>
                  <a:srgbClr val="F06292"/>
                </a:solidFill>
              </a:rPr>
              <a:t>## 가본 땅은 2로 값 설정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count = 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   </a:t>
            </a:r>
            <a:r>
              <a:rPr lang="ko" sz="900">
                <a:solidFill>
                  <a:srgbClr val="F06292"/>
                </a:solidFill>
              </a:rPr>
              <a:t>## 맨 처음 도착한 땅이 있으니 1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turn_time = </a:t>
            </a:r>
            <a:r>
              <a:rPr lang="ko" sz="900">
                <a:solidFill>
                  <a:srgbClr val="FBC02D"/>
                </a:solidFill>
              </a:rPr>
              <a:t>0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DD0E1"/>
                </a:solidFill>
              </a:rPr>
              <a:t>while</a:t>
            </a:r>
            <a:r>
              <a:rPr lang="ko" sz="900">
                <a:solidFill>
                  <a:srgbClr val="ECEFF1"/>
                </a:solidFill>
              </a:rPr>
              <a:t> </a:t>
            </a:r>
            <a:r>
              <a:rPr lang="ko" sz="900">
                <a:solidFill>
                  <a:srgbClr val="4DD0E1"/>
                </a:solidFill>
              </a:rPr>
              <a:t>True</a:t>
            </a:r>
            <a:r>
              <a:rPr lang="ko" sz="900">
                <a:solidFill>
                  <a:srgbClr val="ECEFF1"/>
                </a:solidFill>
              </a:rPr>
              <a:t>: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d = (d + 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) % </a:t>
            </a:r>
            <a:r>
              <a:rPr lang="ko" sz="900">
                <a:solidFill>
                  <a:srgbClr val="FBC02D"/>
                </a:solidFill>
              </a:rPr>
              <a:t>4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dn, dm = n + moves[d][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], m + moves[d][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]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</a:t>
            </a:r>
            <a:r>
              <a:rPr lang="ko" sz="900">
                <a:solidFill>
                  <a:srgbClr val="4DD0E1"/>
                </a:solidFill>
              </a:rPr>
              <a:t>if</a:t>
            </a:r>
            <a:r>
              <a:rPr lang="ko" sz="900">
                <a:solidFill>
                  <a:srgbClr val="ECEFF1"/>
                </a:solidFill>
              </a:rPr>
              <a:t> world[dn][dm] == 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: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n, m = dn, dm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118350" y="1397400"/>
            <a:ext cx="3078600" cy="37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count += </a:t>
            </a:r>
            <a:r>
              <a:rPr lang="ko" sz="900">
                <a:solidFill>
                  <a:srgbClr val="FBC02D"/>
                </a:solidFill>
              </a:rPr>
              <a:t>1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turn_time = </a:t>
            </a:r>
            <a:r>
              <a:rPr lang="ko" sz="900">
                <a:solidFill>
                  <a:srgbClr val="FBC02D"/>
                </a:solidFill>
              </a:rPr>
              <a:t>0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world[n][m] = </a:t>
            </a:r>
            <a:r>
              <a:rPr lang="ko" sz="900">
                <a:solidFill>
                  <a:srgbClr val="FBC02D"/>
                </a:solidFill>
              </a:rPr>
              <a:t>2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</a:t>
            </a:r>
            <a:r>
              <a:rPr lang="ko" sz="900">
                <a:solidFill>
                  <a:srgbClr val="4DD0E1"/>
                </a:solidFill>
              </a:rPr>
              <a:t>elif</a:t>
            </a:r>
            <a:r>
              <a:rPr lang="ko" sz="900">
                <a:solidFill>
                  <a:srgbClr val="ECEFF1"/>
                </a:solidFill>
              </a:rPr>
              <a:t> world[dn][dm] != 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: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turn_time += </a:t>
            </a:r>
            <a:r>
              <a:rPr lang="ko" sz="900">
                <a:solidFill>
                  <a:srgbClr val="FBC02D"/>
                </a:solidFill>
              </a:rPr>
              <a:t>1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</a:t>
            </a:r>
            <a:r>
              <a:rPr lang="ko" sz="900">
                <a:solidFill>
                  <a:srgbClr val="4DD0E1"/>
                </a:solidFill>
              </a:rPr>
              <a:t>if</a:t>
            </a:r>
            <a:r>
              <a:rPr lang="ko" sz="900">
                <a:solidFill>
                  <a:srgbClr val="ECEFF1"/>
                </a:solidFill>
              </a:rPr>
              <a:t> turn_time == </a:t>
            </a:r>
            <a:r>
              <a:rPr lang="ko" sz="900">
                <a:solidFill>
                  <a:srgbClr val="FBC02D"/>
                </a:solidFill>
              </a:rPr>
              <a:t>4</a:t>
            </a:r>
            <a:r>
              <a:rPr lang="ko" sz="900">
                <a:solidFill>
                  <a:srgbClr val="ECEFF1"/>
                </a:solidFill>
              </a:rPr>
              <a:t>: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dn, dm = n - moves[d][</a:t>
            </a:r>
            <a:r>
              <a:rPr lang="ko" sz="900">
                <a:solidFill>
                  <a:srgbClr val="FBC02D"/>
                </a:solidFill>
              </a:rPr>
              <a:t>0</a:t>
            </a:r>
            <a:r>
              <a:rPr lang="ko" sz="900">
                <a:solidFill>
                  <a:srgbClr val="ECEFF1"/>
                </a:solidFill>
              </a:rPr>
              <a:t>], m - moves[d][</a:t>
            </a:r>
            <a:r>
              <a:rPr lang="ko" sz="900">
                <a:solidFill>
                  <a:srgbClr val="FBC02D"/>
                </a:solidFill>
              </a:rPr>
              <a:t>1</a:t>
            </a:r>
            <a:r>
              <a:rPr lang="ko" sz="900">
                <a:solidFill>
                  <a:srgbClr val="ECEFF1"/>
                </a:solidFill>
              </a:rPr>
              <a:t>]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</a:t>
            </a:r>
            <a:r>
              <a:rPr lang="ko" sz="900">
                <a:solidFill>
                  <a:srgbClr val="4DD0E1"/>
                </a:solidFill>
              </a:rPr>
              <a:t>if</a:t>
            </a:r>
            <a:r>
              <a:rPr lang="ko" sz="900">
                <a:solidFill>
                  <a:srgbClr val="ECEFF1"/>
                </a:solidFill>
              </a:rPr>
              <a:t> world[dn][dm] == </a:t>
            </a:r>
            <a:r>
              <a:rPr lang="ko" sz="900">
                <a:solidFill>
                  <a:srgbClr val="FBC02D"/>
                </a:solidFill>
              </a:rPr>
              <a:t>2</a:t>
            </a:r>
            <a:r>
              <a:rPr lang="ko" sz="900">
                <a:solidFill>
                  <a:srgbClr val="ECEFF1"/>
                </a:solidFill>
              </a:rPr>
              <a:t>: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    n, m = dn, dm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</a:t>
            </a:r>
            <a:r>
              <a:rPr lang="ko" sz="900">
                <a:solidFill>
                  <a:srgbClr val="4DD0E1"/>
                </a:solidFill>
              </a:rPr>
              <a:t>else</a:t>
            </a:r>
            <a:r>
              <a:rPr lang="ko" sz="900">
                <a:solidFill>
                  <a:srgbClr val="ECEFF1"/>
                </a:solidFill>
              </a:rPr>
              <a:t>: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    </a:t>
            </a:r>
            <a:r>
              <a:rPr lang="ko" sz="900">
                <a:solidFill>
                  <a:srgbClr val="4DD0E1"/>
                </a:solidFill>
              </a:rPr>
              <a:t>break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    turn_time = </a:t>
            </a:r>
            <a:r>
              <a:rPr lang="ko" sz="900">
                <a:solidFill>
                  <a:srgbClr val="FBC02D"/>
                </a:solidFill>
              </a:rPr>
              <a:t>0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CEFF1"/>
                </a:solidFill>
              </a:rPr>
              <a:t>    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4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DD0E1"/>
                </a:solidFill>
              </a:rPr>
              <a:t>print</a:t>
            </a:r>
            <a:r>
              <a:rPr lang="ko" sz="900">
                <a:solidFill>
                  <a:srgbClr val="ECEFF1"/>
                </a:solidFill>
              </a:rPr>
              <a:t>(count)</a:t>
            </a:r>
            <a:endParaRPr sz="9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다음주 과제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완전탐색:  5568-카드놓기</a:t>
            </a:r>
            <a:br>
              <a:rPr lang="ko"/>
            </a:b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https://www.acmicpc.net/problem/5568</a:t>
            </a:r>
            <a:r>
              <a:rPr lang="ko"/>
              <a:t>)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시뮬: 1018-체스판 다시칠하기 (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https://www.acmicpc.net/problem/1018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05"/>
              <a:t>	</a:t>
            </a:r>
            <a:endParaRPr sz="805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ko"/>
              <a:t>leetcode 1. Two Sum(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http://leetcode.com/problems/two-sum/</a:t>
            </a:r>
            <a:r>
              <a:rPr lang="ko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구현 문제란?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구현 문제를 어떻게 준비해야할까?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구현 문제에서 고려할 점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구현 문제 예시</a:t>
            </a:r>
            <a:endParaRPr sz="3000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구현 문제란?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생각하는/주어진 알고리즘을 코드로 잘 ‘구현’할 수 있는가?</a:t>
            </a:r>
            <a:br>
              <a:rPr lang="ko"/>
            </a:b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교재에서 다루는 구현 문제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/>
              <a:t>완전 탐색 (brute force)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/>
              <a:t>시뮬레이션 (simulation)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구현 문제를 어떻게 준비해야할까?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기본적으로는 알고리즘을 코드로  깔끔하게 구현하는 연습</a:t>
            </a:r>
            <a:endParaRPr/>
          </a:p>
          <a:p>
            <a:pPr indent="-361950" lvl="0" marL="9144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소위 pythonic이라고 불리는 코드들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11600" y="3238475"/>
            <a:ext cx="3860400" cy="13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06292"/>
                </a:solidFill>
              </a:rPr>
              <a:t>## swapping</a:t>
            </a:r>
            <a:endParaRPr sz="18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CEFF1"/>
                </a:solidFill>
              </a:rPr>
              <a:t>a, b = b, 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출처:</a:t>
            </a:r>
            <a:r>
              <a:rPr lang="ko" sz="1100" u="sng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https://stackoverflow.com/questions/14836228/is-there-a-standardized-method-to-swap-two-variables-in-python</a:t>
            </a:r>
            <a:endParaRPr sz="2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77300" y="3238475"/>
            <a:ext cx="3860400" cy="13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06292"/>
                </a:solidFill>
              </a:rPr>
              <a:t>## flatten list of lists</a:t>
            </a:r>
            <a:endParaRPr sz="180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E93D8"/>
                </a:solidFill>
              </a:rPr>
              <a:t>sum</a:t>
            </a:r>
            <a:r>
              <a:rPr lang="ko" sz="1800">
                <a:solidFill>
                  <a:srgbClr val="ECEFF1"/>
                </a:solidFill>
              </a:rPr>
              <a:t>([[</a:t>
            </a:r>
            <a:r>
              <a:rPr lang="ko" sz="1800">
                <a:solidFill>
                  <a:srgbClr val="FBC02D"/>
                </a:solidFill>
              </a:rPr>
              <a:t>1</a:t>
            </a:r>
            <a:r>
              <a:rPr lang="ko" sz="1800">
                <a:solidFill>
                  <a:srgbClr val="ECEFF1"/>
                </a:solidFill>
              </a:rPr>
              <a:t>,</a:t>
            </a:r>
            <a:r>
              <a:rPr lang="ko" sz="1800">
                <a:solidFill>
                  <a:srgbClr val="FBC02D"/>
                </a:solidFill>
              </a:rPr>
              <a:t>2</a:t>
            </a:r>
            <a:r>
              <a:rPr lang="ko" sz="1800">
                <a:solidFill>
                  <a:srgbClr val="ECEFF1"/>
                </a:solidFill>
              </a:rPr>
              <a:t>], [</a:t>
            </a:r>
            <a:r>
              <a:rPr lang="ko" sz="1800">
                <a:solidFill>
                  <a:srgbClr val="FBC02D"/>
                </a:solidFill>
              </a:rPr>
              <a:t>3</a:t>
            </a:r>
            <a:r>
              <a:rPr lang="ko" sz="1800">
                <a:solidFill>
                  <a:srgbClr val="ECEFF1"/>
                </a:solidFill>
              </a:rPr>
              <a:t>,</a:t>
            </a:r>
            <a:r>
              <a:rPr lang="ko" sz="1800">
                <a:solidFill>
                  <a:srgbClr val="FBC02D"/>
                </a:solidFill>
              </a:rPr>
              <a:t>4</a:t>
            </a:r>
            <a:r>
              <a:rPr lang="ko" sz="1800">
                <a:solidFill>
                  <a:srgbClr val="ECEFF1"/>
                </a:solidFill>
              </a:rPr>
              <a:t>,]], [])</a:t>
            </a:r>
            <a:endParaRPr sz="180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06292"/>
                </a:solidFill>
              </a:rPr>
              <a:t>## </a:t>
            </a:r>
            <a:r>
              <a:rPr lang="ko" sz="1800">
                <a:solidFill>
                  <a:srgbClr val="F06292"/>
                </a:solidFill>
              </a:rPr>
              <a:t>returns</a:t>
            </a:r>
            <a:r>
              <a:rPr lang="ko" sz="1800">
                <a:solidFill>
                  <a:srgbClr val="F06292"/>
                </a:solidFill>
              </a:rPr>
              <a:t> [1, 2, 3, 4]</a:t>
            </a:r>
            <a:endParaRPr sz="1800">
              <a:solidFill>
                <a:srgbClr val="F062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629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구현 문제를 어떻게 준비해야할까?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built-in 라이브러리를 활용하는 연습</a:t>
            </a:r>
            <a:endParaRPr/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ko"/>
              <a:t>collections (OrderedDict, defaultdict, Counter, </a:t>
            </a:r>
            <a:r>
              <a:rPr lang="ko">
                <a:highlight>
                  <a:schemeClr val="accent6"/>
                </a:highlight>
              </a:rPr>
              <a:t>deque</a:t>
            </a:r>
            <a:r>
              <a:rPr lang="ko"/>
              <a:t>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/>
              <a:t>itertools (permutations, product)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/>
              <a:t>math (floor, ceil, log)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618300" y="2433300"/>
            <a:ext cx="2525700" cy="27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4DD0E1"/>
                </a:solidFill>
              </a:rPr>
              <a:t>from</a:t>
            </a:r>
            <a:r>
              <a:rPr lang="ko" sz="1350">
                <a:solidFill>
                  <a:srgbClr val="ECEFF1"/>
                </a:solidFill>
              </a:rPr>
              <a:t> math </a:t>
            </a:r>
            <a:r>
              <a:rPr lang="ko" sz="1350">
                <a:solidFill>
                  <a:srgbClr val="4DD0E1"/>
                </a:solidFill>
              </a:rPr>
              <a:t>import</a:t>
            </a:r>
            <a:r>
              <a:rPr lang="ko" sz="1350">
                <a:solidFill>
                  <a:srgbClr val="ECEFF1"/>
                </a:solidFill>
              </a:rPr>
              <a:t> log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4DD0E1"/>
                </a:solidFill>
              </a:rPr>
              <a:t>def</a:t>
            </a:r>
            <a:r>
              <a:rPr lang="ko" sz="1350">
                <a:solidFill>
                  <a:srgbClr val="ECEFF1"/>
                </a:solidFill>
              </a:rPr>
              <a:t> exhaustive_one(n, k):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count = </a:t>
            </a:r>
            <a:r>
              <a:rPr lang="ko" sz="1350">
                <a:solidFill>
                  <a:srgbClr val="FBC02D"/>
                </a:solidFill>
              </a:rPr>
              <a:t>0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count += (n % k)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count += </a:t>
            </a:r>
            <a:r>
              <a:rPr lang="ko" sz="1350">
                <a:solidFill>
                  <a:srgbClr val="CE93D8"/>
                </a:solidFill>
              </a:rPr>
              <a:t>int</a:t>
            </a:r>
            <a:r>
              <a:rPr lang="ko" sz="1350">
                <a:solidFill>
                  <a:srgbClr val="ECEFF1"/>
                </a:solidFill>
              </a:rPr>
              <a:t>(log(n, k))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</a:t>
            </a:r>
            <a:r>
              <a:rPr lang="ko" sz="1350">
                <a:solidFill>
                  <a:srgbClr val="4DD0E1"/>
                </a:solidFill>
              </a:rPr>
              <a:t>return</a:t>
            </a:r>
            <a:r>
              <a:rPr lang="ko" sz="1350">
                <a:solidFill>
                  <a:srgbClr val="ECEFF1"/>
                </a:solidFill>
              </a:rPr>
              <a:t> count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n, k = </a:t>
            </a:r>
            <a:r>
              <a:rPr lang="ko" sz="1350">
                <a:solidFill>
                  <a:srgbClr val="CE93D8"/>
                </a:solidFill>
              </a:rPr>
              <a:t>map</a:t>
            </a:r>
            <a:r>
              <a:rPr lang="ko" sz="1350">
                <a:solidFill>
                  <a:srgbClr val="ECEFF1"/>
                </a:solidFill>
              </a:rPr>
              <a:t>(</a:t>
            </a:r>
            <a:r>
              <a:rPr lang="ko" sz="1350">
                <a:solidFill>
                  <a:srgbClr val="CE93D8"/>
                </a:solidFill>
              </a:rPr>
              <a:t>int</a:t>
            </a:r>
            <a:r>
              <a:rPr lang="ko" sz="1350">
                <a:solidFill>
                  <a:srgbClr val="ECEFF1"/>
                </a:solidFill>
              </a:rPr>
              <a:t>, </a:t>
            </a:r>
            <a:r>
              <a:rPr lang="ko" sz="1350">
                <a:solidFill>
                  <a:srgbClr val="CE93D8"/>
                </a:solidFill>
              </a:rPr>
              <a:t>input</a:t>
            </a:r>
            <a:r>
              <a:rPr lang="ko" sz="1350">
                <a:solidFill>
                  <a:srgbClr val="ECEFF1"/>
                </a:solidFill>
              </a:rPr>
              <a:t>().split())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exhaustive_one(n, k)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544825" y="2115775"/>
            <a:ext cx="2460900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 u="sng">
                <a:latin typeface="Roboto"/>
                <a:ea typeface="Roboto"/>
                <a:cs typeface="Roboto"/>
                <a:sym typeface="Roboto"/>
              </a:rPr>
              <a:t>Greedy 실전 4) 1이 될 때 까지</a:t>
            </a:r>
            <a:endParaRPr b="1" sz="10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구현 문제에서 고려할 점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직접 동작을 특정하는 경우가 많다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8" y="2588375"/>
            <a:ext cx="35337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38" y="4113300"/>
            <a:ext cx="75342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863" y="2588375"/>
            <a:ext cx="26384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문제에서</a:t>
            </a:r>
            <a:r>
              <a:rPr lang="ko"/>
              <a:t> </a:t>
            </a:r>
            <a:r>
              <a:rPr lang="ko"/>
              <a:t>고려할 점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시간복잡도를 고려할 필요가 있다!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378325" y="24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{15474EA2-6C59-47AA-850F-F9697DB8F384}</a:tableStyleId>
              </a:tblPr>
              <a:tblGrid>
                <a:gridCol w="1319875"/>
                <a:gridCol w="531925"/>
                <a:gridCol w="6913875"/>
              </a:tblGrid>
              <a:tr h="3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len(a)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O(1)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요소의 개수를 리턴한다.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O(1)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 i의 요소를 가져온다.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a[i:j]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O(k)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 i부터 j-1까지 슬라이스의 길이만큼인 k개의 요소를 가져온다. 이 경우 객체 k개에 대한 조회가 필요하므로 O(k)이다.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 in a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elem 요소가 존재하는지 확인한다. 처음부터 순차 탐색하므로 n만큼 시간이 소요된다.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a.count(elem)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elem 요소의 개수를 리턴한다.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a.index(elem)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elem 요소의 인덱스를 리턴한다.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a.append(elem)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O(1)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마지막에 elem 요소를 추가한다.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문제에서 고려할 점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시간복잡도를 고려할 필요가 있다!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2327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{15474EA2-6C59-47AA-850F-F9697DB8F384}</a:tableStyleId>
              </a:tblPr>
              <a:tblGrid>
                <a:gridCol w="1319875"/>
                <a:gridCol w="883000"/>
                <a:gridCol w="6562800"/>
              </a:tblGrid>
              <a:tr h="3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a.pop()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O(1)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마지막 요소를 추출한다. 스택의 연산이다.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highlight>
                            <a:schemeClr val="accent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a.pop(0)</a:t>
                      </a:r>
                      <a:endParaRPr sz="1000">
                        <a:highlight>
                          <a:schemeClr val="accent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highlight>
                          <a:schemeClr val="accent6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첫번째 요소를 추출한다. 큐의 연산이다. 이 경우 전체 복사가 필요하므로 O(n)이다. 큐의 연산을 주로 사용한다면 리스트보다는 O(1)에 가능한 데크(deque)를 권장한다.</a:t>
                      </a:r>
                      <a:endParaRPr sz="1000">
                        <a:highlight>
                          <a:schemeClr val="accent6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 a[i]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i에 따라 다르다. 최악의 경우 O(n)이다.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a.sort()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O(NlogN)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정렬한다. 팀소트(Timsort)를 사용하며, 최선의 경우 O(n)에도 실행될 수 있다.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min(a), max(a)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최솟값/최댓값을 계산하기 위해서는 전체를 선형 탐색해야 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a.reverse()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O(n)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뒤집는다. 리스트는 입력 순서가 유지되므로 뒤집게 되면 입력 순서가 반대로 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구현문제 예시 - 완전 탐색(brute force)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950050" y="2505025"/>
            <a:ext cx="3265800" cy="24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N = </a:t>
            </a:r>
            <a:r>
              <a:rPr lang="ko" sz="1350">
                <a:solidFill>
                  <a:srgbClr val="CE93D8"/>
                </a:solidFill>
              </a:rPr>
              <a:t>int</a:t>
            </a:r>
            <a:r>
              <a:rPr lang="ko" sz="1350">
                <a:solidFill>
                  <a:srgbClr val="ECEFF1"/>
                </a:solidFill>
              </a:rPr>
              <a:t>(</a:t>
            </a:r>
            <a:r>
              <a:rPr lang="ko" sz="1350">
                <a:solidFill>
                  <a:srgbClr val="CE93D8"/>
                </a:solidFill>
              </a:rPr>
              <a:t>input</a:t>
            </a:r>
            <a:r>
              <a:rPr lang="ko" sz="1350">
                <a:solidFill>
                  <a:srgbClr val="ECEFF1"/>
                </a:solidFill>
              </a:rPr>
              <a:t>())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count = </a:t>
            </a:r>
            <a:r>
              <a:rPr lang="ko" sz="1350">
                <a:solidFill>
                  <a:srgbClr val="FBC02D"/>
                </a:solidFill>
              </a:rPr>
              <a:t>0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4DD0E1"/>
                </a:solidFill>
              </a:rPr>
              <a:t>for</a:t>
            </a:r>
            <a:r>
              <a:rPr lang="ko" sz="1350">
                <a:solidFill>
                  <a:srgbClr val="ECEFF1"/>
                </a:solidFill>
              </a:rPr>
              <a:t> i </a:t>
            </a:r>
            <a:r>
              <a:rPr lang="ko" sz="1350">
                <a:solidFill>
                  <a:srgbClr val="4DD0E1"/>
                </a:solidFill>
              </a:rPr>
              <a:t>in</a:t>
            </a:r>
            <a:r>
              <a:rPr lang="ko" sz="1350">
                <a:solidFill>
                  <a:srgbClr val="ECEFF1"/>
                </a:solidFill>
              </a:rPr>
              <a:t> </a:t>
            </a:r>
            <a:r>
              <a:rPr lang="ko" sz="1350">
                <a:solidFill>
                  <a:srgbClr val="CE93D8"/>
                </a:solidFill>
              </a:rPr>
              <a:t>range</a:t>
            </a:r>
            <a:r>
              <a:rPr lang="ko" sz="1350">
                <a:solidFill>
                  <a:srgbClr val="ECEFF1"/>
                </a:solidFill>
              </a:rPr>
              <a:t>(N + </a:t>
            </a:r>
            <a:r>
              <a:rPr lang="ko" sz="1350">
                <a:solidFill>
                  <a:srgbClr val="FBC02D"/>
                </a:solidFill>
              </a:rPr>
              <a:t>1</a:t>
            </a:r>
            <a:r>
              <a:rPr lang="ko" sz="1350">
                <a:solidFill>
                  <a:srgbClr val="ECEFF1"/>
                </a:solidFill>
              </a:rPr>
              <a:t>):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</a:t>
            </a:r>
            <a:r>
              <a:rPr lang="ko" sz="1350">
                <a:solidFill>
                  <a:srgbClr val="4DD0E1"/>
                </a:solidFill>
              </a:rPr>
              <a:t>for</a:t>
            </a:r>
            <a:r>
              <a:rPr lang="ko" sz="1350">
                <a:solidFill>
                  <a:srgbClr val="ECEFF1"/>
                </a:solidFill>
              </a:rPr>
              <a:t> j </a:t>
            </a:r>
            <a:r>
              <a:rPr lang="ko" sz="1350">
                <a:solidFill>
                  <a:srgbClr val="4DD0E1"/>
                </a:solidFill>
              </a:rPr>
              <a:t>in</a:t>
            </a:r>
            <a:r>
              <a:rPr lang="ko" sz="1350">
                <a:solidFill>
                  <a:srgbClr val="ECEFF1"/>
                </a:solidFill>
              </a:rPr>
              <a:t> </a:t>
            </a:r>
            <a:r>
              <a:rPr lang="ko" sz="1350">
                <a:solidFill>
                  <a:srgbClr val="CE93D8"/>
                </a:solidFill>
              </a:rPr>
              <a:t>range</a:t>
            </a:r>
            <a:r>
              <a:rPr lang="ko" sz="1350">
                <a:solidFill>
                  <a:srgbClr val="ECEFF1"/>
                </a:solidFill>
              </a:rPr>
              <a:t>(</a:t>
            </a:r>
            <a:r>
              <a:rPr lang="ko" sz="1350">
                <a:solidFill>
                  <a:srgbClr val="FBC02D"/>
                </a:solidFill>
              </a:rPr>
              <a:t>60</a:t>
            </a:r>
            <a:r>
              <a:rPr lang="ko" sz="1350">
                <a:solidFill>
                  <a:srgbClr val="ECEFF1"/>
                </a:solidFill>
              </a:rPr>
              <a:t>):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    </a:t>
            </a:r>
            <a:r>
              <a:rPr lang="ko" sz="1350">
                <a:solidFill>
                  <a:srgbClr val="4DD0E1"/>
                </a:solidFill>
              </a:rPr>
              <a:t>for</a:t>
            </a:r>
            <a:r>
              <a:rPr lang="ko" sz="1350">
                <a:solidFill>
                  <a:srgbClr val="ECEFF1"/>
                </a:solidFill>
              </a:rPr>
              <a:t> k </a:t>
            </a:r>
            <a:r>
              <a:rPr lang="ko" sz="1350">
                <a:solidFill>
                  <a:srgbClr val="4DD0E1"/>
                </a:solidFill>
              </a:rPr>
              <a:t>in</a:t>
            </a:r>
            <a:r>
              <a:rPr lang="ko" sz="1350">
                <a:solidFill>
                  <a:srgbClr val="ECEFF1"/>
                </a:solidFill>
              </a:rPr>
              <a:t> </a:t>
            </a:r>
            <a:r>
              <a:rPr lang="ko" sz="1350">
                <a:solidFill>
                  <a:srgbClr val="CE93D8"/>
                </a:solidFill>
              </a:rPr>
              <a:t>range</a:t>
            </a:r>
            <a:r>
              <a:rPr lang="ko" sz="1350">
                <a:solidFill>
                  <a:srgbClr val="ECEFF1"/>
                </a:solidFill>
              </a:rPr>
              <a:t>(</a:t>
            </a:r>
            <a:r>
              <a:rPr lang="ko" sz="1350">
                <a:solidFill>
                  <a:srgbClr val="FBC02D"/>
                </a:solidFill>
              </a:rPr>
              <a:t>60</a:t>
            </a:r>
            <a:r>
              <a:rPr lang="ko" sz="1350">
                <a:solidFill>
                  <a:srgbClr val="ECEFF1"/>
                </a:solidFill>
              </a:rPr>
              <a:t>):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        </a:t>
            </a:r>
            <a:r>
              <a:rPr lang="ko" sz="1350">
                <a:solidFill>
                  <a:srgbClr val="4DD0E1"/>
                </a:solidFill>
              </a:rPr>
              <a:t>if</a:t>
            </a:r>
            <a:r>
              <a:rPr lang="ko" sz="1350">
                <a:solidFill>
                  <a:srgbClr val="ECEFF1"/>
                </a:solidFill>
              </a:rPr>
              <a:t> </a:t>
            </a:r>
            <a:r>
              <a:rPr lang="ko" sz="1350">
                <a:solidFill>
                  <a:srgbClr val="9CCC65"/>
                </a:solidFill>
              </a:rPr>
              <a:t>'3'</a:t>
            </a:r>
            <a:r>
              <a:rPr lang="ko" sz="1350">
                <a:solidFill>
                  <a:srgbClr val="ECEFF1"/>
                </a:solidFill>
              </a:rPr>
              <a:t> </a:t>
            </a:r>
            <a:r>
              <a:rPr lang="ko" sz="1350">
                <a:solidFill>
                  <a:srgbClr val="4DD0E1"/>
                </a:solidFill>
              </a:rPr>
              <a:t>in</a:t>
            </a:r>
            <a:r>
              <a:rPr lang="ko" sz="1350">
                <a:solidFill>
                  <a:srgbClr val="ECEFF1"/>
                </a:solidFill>
              </a:rPr>
              <a:t> </a:t>
            </a:r>
            <a:r>
              <a:rPr lang="ko" sz="1350">
                <a:solidFill>
                  <a:srgbClr val="CE93D8"/>
                </a:solidFill>
              </a:rPr>
              <a:t>str</a:t>
            </a:r>
            <a:r>
              <a:rPr lang="ko" sz="1350">
                <a:solidFill>
                  <a:srgbClr val="ECEFF1"/>
                </a:solidFill>
              </a:rPr>
              <a:t>(i) + </a:t>
            </a:r>
            <a:r>
              <a:rPr lang="ko" sz="1350">
                <a:solidFill>
                  <a:srgbClr val="CE93D8"/>
                </a:solidFill>
              </a:rPr>
              <a:t>str</a:t>
            </a:r>
            <a:r>
              <a:rPr lang="ko" sz="1350">
                <a:solidFill>
                  <a:srgbClr val="ECEFF1"/>
                </a:solidFill>
              </a:rPr>
              <a:t>(j) + </a:t>
            </a:r>
            <a:r>
              <a:rPr lang="ko" sz="1350">
                <a:solidFill>
                  <a:srgbClr val="CE93D8"/>
                </a:solidFill>
              </a:rPr>
              <a:t>str</a:t>
            </a:r>
            <a:r>
              <a:rPr lang="ko" sz="1350">
                <a:solidFill>
                  <a:srgbClr val="ECEFF1"/>
                </a:solidFill>
              </a:rPr>
              <a:t>(k):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ECEFF1"/>
                </a:solidFill>
              </a:rPr>
              <a:t>                count += </a:t>
            </a:r>
            <a:r>
              <a:rPr lang="ko" sz="1350">
                <a:solidFill>
                  <a:srgbClr val="FBC02D"/>
                </a:solidFill>
              </a:rPr>
              <a:t>1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4DD0E1"/>
                </a:solidFill>
              </a:rPr>
              <a:t>print</a:t>
            </a:r>
            <a:r>
              <a:rPr lang="ko" sz="1350">
                <a:solidFill>
                  <a:srgbClr val="ECEFF1"/>
                </a:solidFill>
              </a:rPr>
              <a:t>(count)</a:t>
            </a:r>
            <a:endParaRPr sz="1350">
              <a:solidFill>
                <a:srgbClr val="ECEF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예제 4-2 &lt;시각&gt; 문제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