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4" r:id="rId6"/>
    <p:sldId id="275" r:id="rId7"/>
    <p:sldId id="276" r:id="rId8"/>
    <p:sldId id="262" r:id="rId9"/>
    <p:sldId id="264" r:id="rId10"/>
    <p:sldId id="277" r:id="rId11"/>
    <p:sldId id="273" r:id="rId12"/>
    <p:sldId id="278" r:id="rId13"/>
    <p:sldId id="279" r:id="rId14"/>
    <p:sldId id="280" r:id="rId15"/>
    <p:sldId id="281" r:id="rId16"/>
    <p:sldId id="283" r:id="rId17"/>
    <p:sldId id="282" r:id="rId18"/>
    <p:sldId id="272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0C1EAD-3A22-4420-97A5-8C7CC6C32ECB}">
  <a:tblStyle styleId="{A00C1EAD-3A22-4420-97A5-8C7CC6C32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7"/>
    <p:restoredTop sz="94638"/>
  </p:normalViewPr>
  <p:slideViewPr>
    <p:cSldViewPr snapToGrid="0">
      <p:cViewPr>
        <p:scale>
          <a:sx n="127" d="100"/>
          <a:sy n="127" d="100"/>
        </p:scale>
        <p:origin x="600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0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17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4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97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225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1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448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837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9c795079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9c795079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c795079c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c795079c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c795079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c795079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c795079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c795079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c795079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c795079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30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c795079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c795079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7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c795079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c795079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43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c795079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c795079c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1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hool.programmers.co.kr/learn/courses/30/lessons/178870" TargetMode="External"/><Relationship Id="rId4" Type="http://schemas.openxmlformats.org/officeDocument/2006/relationships/hyperlink" Target="https://www.acmicpc.net/problem/188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n-ea"/>
                <a:ea typeface="+mn-ea"/>
              </a:rPr>
              <a:t>2</a:t>
            </a:r>
            <a:r>
              <a:rPr lang="ko" altLang="en-US" dirty="0">
                <a:latin typeface="+mn-ea"/>
                <a:ea typeface="+mn-ea"/>
              </a:rPr>
              <a:t>주차</a:t>
            </a:r>
            <a:r>
              <a:rPr lang="ko-KR" altLang="en-US" dirty="0">
                <a:latin typeface="+mn-ea"/>
                <a:ea typeface="+mn-ea"/>
              </a:rPr>
              <a:t> 재귀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</a:rPr>
              <a:t>분석 2</a:t>
            </a:r>
            <a:r>
              <a:rPr lang="en-US" altLang="ko" dirty="0">
                <a:latin typeface="+mn-ea"/>
                <a:ea typeface="+mn-ea"/>
              </a:rPr>
              <a:t>3</a:t>
            </a:r>
            <a:r>
              <a:rPr lang="ko" dirty="0">
                <a:latin typeface="+mn-ea"/>
                <a:ea typeface="+mn-ea"/>
              </a:rPr>
              <a:t>기 </a:t>
            </a:r>
            <a:r>
              <a:rPr lang="ko" altLang="en-US" dirty="0">
                <a:latin typeface="+mn-ea"/>
                <a:ea typeface="+mn-ea"/>
              </a:rPr>
              <a:t>김윤주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55277" y="206484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</a:rPr>
              <a:t>BABO 4기 이론반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n-ea"/>
                <a:ea typeface="+mn-ea"/>
              </a:rPr>
              <a:t>재귀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(Recursive Function)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F4568-6B34-8605-ABFF-15E09A8D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962" y="2078875"/>
            <a:ext cx="3746371" cy="492875"/>
          </a:xfrm>
        </p:spPr>
        <p:txBody>
          <a:bodyPr/>
          <a:lstStyle/>
          <a:p>
            <a:pPr marL="146050" indent="0">
              <a:buNone/>
            </a:pPr>
            <a:r>
              <a:rPr lang="en-US" altLang="ko-Kore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factorial(5) 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호출했을 경우의 </a:t>
            </a:r>
            <a:r>
              <a:rPr lang="ko-KR" altLang="en-US" dirty="0" err="1">
                <a:latin typeface="+mn-ea"/>
                <a:ea typeface="+mn-ea"/>
              </a:rPr>
              <a:t>콜스택</a:t>
            </a:r>
            <a:r>
              <a:rPr lang="ko-KR" altLang="en-US" dirty="0">
                <a:latin typeface="+mn-ea"/>
                <a:ea typeface="+mn-ea"/>
              </a:rPr>
              <a:t> 변화</a:t>
            </a:r>
            <a:endParaRPr lang="ko-Kore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BEF21D-3CA1-797F-175D-5EB3E47D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1" y="1882026"/>
            <a:ext cx="4334831" cy="3064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D1E2D7-7DE5-D7EA-57FC-7708F3C2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93" y="2796775"/>
            <a:ext cx="3326638" cy="16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4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n-ea"/>
                <a:ea typeface="+mn-ea"/>
              </a:rPr>
              <a:t>재귀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(Recursive Function)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49" y="1986276"/>
            <a:ext cx="8131917" cy="267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ko-KR" altLang="en-US" sz="1500" b="1" dirty="0">
                <a:latin typeface="+mn-ea"/>
                <a:ea typeface="+mn-ea"/>
              </a:rPr>
              <a:t>재귀함수를 작성할 때 주의할 점</a:t>
            </a:r>
            <a:endParaRPr lang="en-US" altLang="ko-KR" sz="1500" b="1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함수 내에서 다시 자신을 호출한 후 그 함수가 끝날 때까지 함수 호출 이후의 명령문이 수행되지 않기 때문에 종료조건이 꼭 포함이 되어야 함 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무한 루프 방지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즉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재귀 문제를 풀 때는 항상 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base case</a:t>
            </a:r>
            <a:r>
              <a:rPr lang="ko-KR" altLang="en-US" sz="1500" dirty="0">
                <a:latin typeface="+mn-ea"/>
                <a:ea typeface="+mn-ea"/>
              </a:rPr>
              <a:t>와 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recursive case</a:t>
            </a:r>
            <a:r>
              <a:rPr lang="ko-KR" altLang="en-US" sz="1500" dirty="0">
                <a:latin typeface="+mn-ea"/>
                <a:ea typeface="+mn-ea"/>
              </a:rPr>
              <a:t>로 경우를 나누어 주어야 함</a:t>
            </a: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base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case: </a:t>
            </a:r>
            <a:r>
              <a:rPr lang="ko-KR" altLang="en-US" sz="1500" dirty="0">
                <a:latin typeface="+mn-ea"/>
                <a:ea typeface="+mn-ea"/>
              </a:rPr>
              <a:t>더 이상 자기 자신을 호출하지 않고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직접 결과를 반환하는 조건</a:t>
            </a: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28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n-ea"/>
                <a:ea typeface="+mn-ea"/>
              </a:rPr>
              <a:t>재귀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(Recursive Function)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592289" y="1940556"/>
            <a:ext cx="8355553" cy="267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ko-KR" altLang="en-US" sz="1500" dirty="0">
                <a:latin typeface="+mn-ea"/>
                <a:ea typeface="+mn-ea"/>
              </a:rPr>
              <a:t>앞서 작성한 </a:t>
            </a:r>
            <a:r>
              <a:rPr lang="en-US" altLang="ko-KR" sz="1500" dirty="0">
                <a:latin typeface="+mn-ea"/>
                <a:ea typeface="+mn-ea"/>
              </a:rPr>
              <a:t>factorial</a:t>
            </a:r>
            <a:r>
              <a:rPr lang="ko-KR" altLang="en-US" sz="1500" dirty="0">
                <a:latin typeface="+mn-ea"/>
                <a:ea typeface="+mn-ea"/>
              </a:rPr>
              <a:t> 에서 </a:t>
            </a:r>
            <a:r>
              <a:rPr lang="en-US" altLang="ko-KR" sz="1500" dirty="0">
                <a:latin typeface="+mn-ea"/>
                <a:ea typeface="+mn-ea"/>
              </a:rPr>
              <a:t>if(n &lt;= 1) </a:t>
            </a:r>
            <a:r>
              <a:rPr lang="ko-KR" altLang="en-US" sz="1500" dirty="0">
                <a:latin typeface="+mn-ea"/>
                <a:ea typeface="+mn-ea"/>
              </a:rPr>
              <a:t>부분이 빠진다면 어떻게 될까</a:t>
            </a:r>
            <a:r>
              <a:rPr lang="en-US" altLang="ko-KR" sz="1500" dirty="0">
                <a:latin typeface="+mn-ea"/>
                <a:ea typeface="+mn-ea"/>
              </a:rPr>
              <a:t>?</a:t>
            </a: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-&gt;</a:t>
            </a:r>
            <a:r>
              <a:rPr lang="ko-KR" altLang="en-US" sz="1500" dirty="0">
                <a:latin typeface="+mn-ea"/>
                <a:ea typeface="+mn-ea"/>
              </a:rPr>
              <a:t> 메모리의 한계로 인해 무한대는 불가능하고 스택 </a:t>
            </a:r>
            <a:r>
              <a:rPr lang="ko-KR" altLang="en-US" sz="1500" dirty="0" err="1">
                <a:latin typeface="+mn-ea"/>
                <a:ea typeface="+mn-ea"/>
              </a:rPr>
              <a:t>오버플로우</a:t>
            </a:r>
            <a:r>
              <a:rPr lang="ko-KR" altLang="en-US" sz="1500" dirty="0">
                <a:latin typeface="+mn-ea"/>
                <a:ea typeface="+mn-ea"/>
              </a:rPr>
              <a:t> 문제 발생</a:t>
            </a:r>
            <a:endParaRPr lang="en-US" altLang="ko-KR" sz="1500" dirty="0">
              <a:latin typeface="+mn-ea"/>
              <a:ea typeface="+mn-ea"/>
            </a:endParaRPr>
          </a:p>
          <a:p>
            <a:pPr marL="4191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Wingdings" pitchFamily="2" charset="2"/>
              <a:buChar char="è"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-&gt;</a:t>
            </a:r>
            <a:r>
              <a:rPr lang="ko-KR" altLang="en-US" sz="1500" dirty="0">
                <a:latin typeface="+mn-ea"/>
                <a:ea typeface="+mn-ea"/>
              </a:rPr>
              <a:t> 이렇게 발생하는 오버헤드를 방지하고자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ko-KR" altLang="en-US" sz="1500" b="1" dirty="0" err="1">
                <a:solidFill>
                  <a:srgbClr val="C00000"/>
                </a:solidFill>
                <a:latin typeface="+mn-ea"/>
                <a:ea typeface="+mn-ea"/>
              </a:rPr>
              <a:t>파이썬은</a:t>
            </a:r>
            <a:r>
              <a:rPr lang="ko-KR" altLang="en-US" sz="1500" b="1" dirty="0">
                <a:solidFill>
                  <a:srgbClr val="C00000"/>
                </a:solidFill>
                <a:latin typeface="+mn-ea"/>
                <a:ea typeface="+mn-ea"/>
              </a:rPr>
              <a:t> 스택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ko-KR" altLang="en-US" sz="15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err="1">
                <a:solidFill>
                  <a:srgbClr val="C00000"/>
                </a:solidFill>
                <a:latin typeface="+mn-ea"/>
                <a:ea typeface="+mn-ea"/>
              </a:rPr>
              <a:t>힙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ko-KR" altLang="en-US" sz="1500" b="1" dirty="0">
                <a:solidFill>
                  <a:srgbClr val="C00000"/>
                </a:solidFill>
                <a:latin typeface="+mn-ea"/>
                <a:ea typeface="+mn-ea"/>
              </a:rPr>
              <a:t> 정적 메모리 제한</a:t>
            </a:r>
            <a:r>
              <a:rPr lang="ko-KR" altLang="en-US" sz="1500" dirty="0">
                <a:latin typeface="+mn-ea"/>
                <a:ea typeface="+mn-ea"/>
              </a:rPr>
              <a:t>을 두고 있음 </a:t>
            </a:r>
            <a:r>
              <a:rPr lang="en-US" altLang="ko-KR" sz="1500" dirty="0">
                <a:latin typeface="+mn-ea"/>
                <a:ea typeface="+mn-ea"/>
              </a:rPr>
              <a:t>-&gt;</a:t>
            </a:r>
            <a:r>
              <a:rPr lang="ko-KR" altLang="en-US" sz="1500" dirty="0">
                <a:latin typeface="+mn-ea"/>
                <a:ea typeface="+mn-ea"/>
              </a:rPr>
              <a:t> 기본적으로 재귀 깊이를 </a:t>
            </a:r>
            <a:r>
              <a:rPr lang="en-US" altLang="ko-KR" sz="1500" dirty="0">
                <a:latin typeface="+mn-ea"/>
                <a:ea typeface="+mn-ea"/>
              </a:rPr>
              <a:t>1000</a:t>
            </a:r>
            <a:r>
              <a:rPr lang="ko-KR" altLang="en-US" sz="1500" dirty="0" err="1">
                <a:latin typeface="+mn-ea"/>
                <a:ea typeface="+mn-ea"/>
              </a:rPr>
              <a:t>으로</a:t>
            </a:r>
            <a:r>
              <a:rPr lang="ko-KR" altLang="en-US" sz="1500" dirty="0">
                <a:latin typeface="+mn-ea"/>
                <a:ea typeface="+mn-ea"/>
              </a:rPr>
              <a:t> 제한</a:t>
            </a: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D6282A-A9DC-6432-D4B9-B131FCF60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203" y="2526030"/>
            <a:ext cx="2443593" cy="5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1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n-ea"/>
                <a:ea typeface="+mn-ea"/>
              </a:rPr>
              <a:t>꼬리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" altLang="en-US" dirty="0">
                <a:latin typeface="+mn-ea"/>
                <a:ea typeface="+mn-ea"/>
              </a:rPr>
              <a:t>재귀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(Tail Recursion)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578724" y="1986276"/>
            <a:ext cx="8131917" cy="267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함수 호출의 </a:t>
            </a:r>
            <a:r>
              <a:rPr lang="ko-KR" altLang="en-US" sz="1500" b="1" dirty="0">
                <a:solidFill>
                  <a:srgbClr val="C00000"/>
                </a:solidFill>
                <a:latin typeface="+mn-ea"/>
                <a:ea typeface="+mn-ea"/>
              </a:rPr>
              <a:t>결과</a:t>
            </a:r>
            <a:r>
              <a:rPr lang="ko-KR" altLang="en-US" sz="1500" dirty="0">
                <a:latin typeface="+mn-ea"/>
                <a:ea typeface="+mn-ea"/>
              </a:rPr>
              <a:t>로 반환되는 값에 </a:t>
            </a:r>
            <a:r>
              <a:rPr lang="ko-KR" altLang="en-US" sz="1500" b="1" dirty="0">
                <a:solidFill>
                  <a:srgbClr val="C00000"/>
                </a:solidFill>
                <a:latin typeface="+mn-ea"/>
                <a:ea typeface="+mn-ea"/>
              </a:rPr>
              <a:t>함수 인자를 직접적으로 포함</a:t>
            </a:r>
            <a:r>
              <a:rPr lang="ko-KR" altLang="en-US" sz="1500" dirty="0">
                <a:latin typeface="+mn-ea"/>
                <a:ea typeface="+mn-ea"/>
              </a:rPr>
              <a:t>시키는 방식으로 구현</a:t>
            </a: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재귀 호출 후 추가적인 연산이 필요하지 않다면 일반 함수를 호출하는 것처럼 시스템 콜 스택에 이것저것 저장하지 않고 선형적으로 구현할 수 있음</a:t>
            </a:r>
            <a:endParaRPr lang="en-US" altLang="ko-KR" sz="1500" dirty="0">
              <a:latin typeface="+mn-ea"/>
              <a:ea typeface="+mn-ea"/>
            </a:endParaRPr>
          </a:p>
          <a:p>
            <a:pPr marL="4191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Tx/>
              <a:buChar char="-"/>
            </a:pP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이렇게 구현된 함수는 컴파일러가 최적화를 수행하여 스택 메모리를 추가로 사용하지 않고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반복문과 같이 빠르게 실행될 수 있음 </a:t>
            </a:r>
            <a:r>
              <a:rPr lang="en-US" altLang="ko-KR" sz="1500" dirty="0">
                <a:latin typeface="+mn-ea"/>
                <a:ea typeface="+mn-ea"/>
              </a:rPr>
              <a:t>(only </a:t>
            </a:r>
            <a:r>
              <a:rPr lang="ko-KR" altLang="en-US" sz="1500" dirty="0">
                <a:latin typeface="+mn-ea"/>
                <a:ea typeface="+mn-ea"/>
              </a:rPr>
              <a:t>컴파일 언어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43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n-ea"/>
                <a:ea typeface="+mn-ea"/>
              </a:rPr>
              <a:t>꼬리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" altLang="en-US" dirty="0">
                <a:latin typeface="+mn-ea"/>
                <a:ea typeface="+mn-ea"/>
              </a:rPr>
              <a:t>재귀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(Tail Recursion)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FFCB4-0A74-9FAC-418F-8D5DBB8C5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4" b="4958"/>
          <a:stretch/>
        </p:blipFill>
        <p:spPr>
          <a:xfrm>
            <a:off x="3250693" y="2044773"/>
            <a:ext cx="2674668" cy="1217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9B99E7-B9F9-3304-86E0-8E414EC0C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47" b="2227"/>
          <a:stretch/>
        </p:blipFill>
        <p:spPr>
          <a:xfrm>
            <a:off x="729451" y="2044774"/>
            <a:ext cx="2409989" cy="1217148"/>
          </a:xfrm>
          <a:prstGeom prst="rect">
            <a:avLst/>
          </a:prstGeom>
        </p:spPr>
      </p:pic>
      <p:sp>
        <p:nvSpPr>
          <p:cNvPr id="11" name="Google Shape;144;p21">
            <a:extLst>
              <a:ext uri="{FF2B5EF4-FFF2-40B4-BE49-F238E27FC236}">
                <a16:creationId xmlns:a16="http://schemas.microsoft.com/office/drawing/2014/main" id="{0BBC7B01-1E68-455D-D511-82EED5573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030" y="3368876"/>
            <a:ext cx="8131917" cy="1288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50000"/>
              </a:lnSpc>
              <a:buNone/>
            </a:pPr>
            <a:r>
              <a:rPr lang="en-US" altLang="ko-KR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ko-KR" altLang="en-US" sz="1500" b="1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컴파일 언어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에서는 컴파일 시 꼬리</a:t>
            </a:r>
            <a:r>
              <a:rPr lang="en-US" altLang="ko-KR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재귀</a:t>
            </a:r>
            <a:r>
              <a:rPr lang="en-US" altLang="ko-KR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함수를 반복문으로 바꾸는 </a:t>
            </a:r>
            <a:r>
              <a:rPr lang="ko-KR" altLang="en-US" sz="1500" b="1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성능 최적화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가 적용</a:t>
            </a:r>
            <a:endParaRPr lang="en-US" altLang="ko-KR" sz="1500" b="0" i="0" u="none" strike="noStrike" dirty="0"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altLang="ko-KR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 하지만 </a:t>
            </a:r>
            <a:r>
              <a:rPr lang="ko-KR" altLang="en-US" sz="1500" b="0" i="0" u="none" strike="noStrike" dirty="0" err="1">
                <a:effectLst/>
                <a:highlight>
                  <a:srgbClr val="FFFFFF"/>
                </a:highlight>
                <a:latin typeface="+mn-ea"/>
                <a:ea typeface="+mn-ea"/>
              </a:rPr>
              <a:t>파이썬은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ko-KR" altLang="en-US" sz="1500" b="1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인터프리터 언어</a:t>
            </a:r>
            <a:r>
              <a:rPr lang="ko-KR" altLang="en-US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라 자동적으로 최적화를 수행 </a:t>
            </a:r>
            <a:r>
              <a:rPr lang="en-US" altLang="ko-KR" sz="1500" dirty="0">
                <a:highlight>
                  <a:srgbClr val="FFFFFF"/>
                </a:highlight>
                <a:latin typeface="+mn-ea"/>
                <a:ea typeface="+mn-ea"/>
              </a:rPr>
              <a:t>X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altLang="ko-KR" sz="1500" dirty="0">
                <a:highlight>
                  <a:srgbClr val="FFFFFF"/>
                </a:highlight>
                <a:latin typeface="+mn-ea"/>
                <a:ea typeface="+mn-ea"/>
              </a:rPr>
              <a:t>=</a:t>
            </a:r>
            <a:r>
              <a:rPr lang="en-US" altLang="ko-KR" sz="1500" b="0" i="0" u="none" strike="noStrike" dirty="0">
                <a:effectLst/>
                <a:highlight>
                  <a:srgbClr val="FFFFFF"/>
                </a:highlight>
                <a:latin typeface="+mn-ea"/>
                <a:ea typeface="+mn-ea"/>
              </a:rPr>
              <a:t>&gt; </a:t>
            </a:r>
            <a:r>
              <a:rPr lang="en-US" altLang="ko-KR" sz="1500" b="1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Tail</a:t>
            </a:r>
            <a:r>
              <a:rPr lang="ko-KR" altLang="en-US" sz="1500" b="1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  <a:highlight>
                  <a:srgbClr val="FFFFFF"/>
                </a:highlight>
                <a:latin typeface="+mn-ea"/>
                <a:ea typeface="+mn-ea"/>
              </a:rPr>
              <a:t>Recursion</a:t>
            </a:r>
            <a:r>
              <a:rPr lang="ko-KR" altLang="en-US" sz="1500" b="1" dirty="0">
                <a:solidFill>
                  <a:srgbClr val="C00000"/>
                </a:solidFill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  <a:highlight>
                  <a:srgbClr val="FFFFFF"/>
                </a:highlight>
                <a:latin typeface="+mn-ea"/>
                <a:ea typeface="+mn-ea"/>
              </a:rPr>
              <a:t>Elimination</a:t>
            </a:r>
            <a:r>
              <a:rPr lang="en-US" altLang="ko-KR" sz="1500" dirty="0">
                <a:highlight>
                  <a:srgbClr val="FFFFFF"/>
                </a:highlight>
                <a:latin typeface="+mn-ea"/>
                <a:ea typeface="+mn-ea"/>
              </a:rPr>
              <a:t>:</a:t>
            </a:r>
            <a:r>
              <a:rPr lang="ko-KR" altLang="en-US" sz="1500" dirty="0">
                <a:highlight>
                  <a:srgbClr val="FFFFFF"/>
                </a:highlight>
                <a:latin typeface="+mn-ea"/>
                <a:ea typeface="+mn-ea"/>
              </a:rPr>
              <a:t> 꼬리 재귀 조건을 만족한다면 실제로 함수를 호출하지 않고 반복문을 활용하도록 구현한 방식</a:t>
            </a:r>
            <a:endParaRPr lang="ko-Kore-KR" altLang="en-US" sz="1500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BBF7F1-CCB2-49B3-988A-8A494D3BC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558" y="2044774"/>
            <a:ext cx="2616389" cy="12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재귀 관련 문제 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sz="2200" dirty="0">
                <a:latin typeface="+mn-ea"/>
                <a:ea typeface="+mn-ea"/>
              </a:rPr>
              <a:t>백준 </a:t>
            </a:r>
            <a:r>
              <a:rPr lang="en-US" altLang="ko-KR" sz="2200" dirty="0">
                <a:latin typeface="+mn-ea"/>
                <a:ea typeface="+mn-ea"/>
              </a:rPr>
              <a:t>1914:</a:t>
            </a:r>
            <a:r>
              <a:rPr lang="ko-KR" altLang="en-US" sz="2200" dirty="0">
                <a:latin typeface="+mn-ea"/>
                <a:ea typeface="+mn-ea"/>
              </a:rPr>
              <a:t> 하노이탑</a:t>
            </a:r>
            <a:endParaRPr sz="2200"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4" name="Google Shape;144;p21">
            <a:extLst>
              <a:ext uri="{FF2B5EF4-FFF2-40B4-BE49-F238E27FC236}">
                <a16:creationId xmlns:a16="http://schemas.microsoft.com/office/drawing/2014/main" id="{5DB21053-6C46-8DE6-EFEA-CF3970E6E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2289" y="1940556"/>
            <a:ext cx="8355553" cy="267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①</a:t>
            </a:r>
            <a:r>
              <a:rPr lang="ko-KR" altLang="en-US" sz="1500" dirty="0">
                <a:latin typeface="+mn-ea"/>
                <a:ea typeface="+mn-ea"/>
              </a:rPr>
              <a:t> 쌓아 놓은 원판은 항상 위의 것이 아래의 것보다 작아야 한다</a:t>
            </a: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②</a:t>
            </a:r>
            <a:r>
              <a:rPr lang="ko-KR" altLang="en-US" sz="1500" dirty="0">
                <a:latin typeface="+mn-ea"/>
                <a:ea typeface="+mn-ea"/>
              </a:rPr>
              <a:t> 원판은 위에서부터 꺼내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1</a:t>
            </a:r>
            <a:r>
              <a:rPr lang="ko-KR" altLang="en-US" sz="1500" dirty="0">
                <a:latin typeface="+mn-ea"/>
                <a:ea typeface="+mn-ea"/>
              </a:rPr>
              <a:t>개씩 이동한다</a:t>
            </a:r>
            <a:endParaRPr lang="en-US" altLang="ko-KR" sz="15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39E2F-71DD-8BB4-2700-D30D11CF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979524"/>
            <a:ext cx="7772400" cy="15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재귀 관련 문제 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sz="2200" dirty="0">
                <a:latin typeface="+mn-ea"/>
                <a:ea typeface="+mn-ea"/>
              </a:rPr>
              <a:t>백준 </a:t>
            </a:r>
            <a:r>
              <a:rPr lang="en-US" altLang="ko-KR" sz="2200" dirty="0">
                <a:latin typeface="+mn-ea"/>
                <a:ea typeface="+mn-ea"/>
              </a:rPr>
              <a:t>1914:</a:t>
            </a:r>
            <a:r>
              <a:rPr lang="ko-KR" altLang="en-US" sz="2200" dirty="0">
                <a:latin typeface="+mn-ea"/>
                <a:ea typeface="+mn-ea"/>
              </a:rPr>
              <a:t> 하노이탑</a:t>
            </a:r>
            <a:endParaRPr sz="2200"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DCBE69-B2E6-4FB1-A06F-BFC5C9A0D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42"/>
          <a:stretch/>
        </p:blipFill>
        <p:spPr>
          <a:xfrm>
            <a:off x="713680" y="1716565"/>
            <a:ext cx="3556469" cy="15730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065863-D0DC-4C86-1569-BD62A1672D47}"/>
              </a:ext>
            </a:extLst>
          </p:cNvPr>
          <p:cNvSpPr/>
          <p:nvPr/>
        </p:nvSpPr>
        <p:spPr>
          <a:xfrm>
            <a:off x="713680" y="1716565"/>
            <a:ext cx="1232369" cy="12580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9A4AA681-FB3F-ED6A-54D0-3D3578E4D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"/>
          <a:stretch/>
        </p:blipFill>
        <p:spPr>
          <a:xfrm>
            <a:off x="784774" y="1916157"/>
            <a:ext cx="1090179" cy="1069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C7BD34-81E4-6187-D167-495F37CF2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42"/>
          <a:stretch/>
        </p:blipFill>
        <p:spPr>
          <a:xfrm>
            <a:off x="4868460" y="1705414"/>
            <a:ext cx="3556469" cy="15730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62043-0518-6884-5AD5-AA907B9D9DBC}"/>
              </a:ext>
            </a:extLst>
          </p:cNvPr>
          <p:cNvSpPr/>
          <p:nvPr/>
        </p:nvSpPr>
        <p:spPr>
          <a:xfrm>
            <a:off x="4868460" y="1705414"/>
            <a:ext cx="1232369" cy="12580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7859DBC9-A710-158D-F663-73530D8B6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"/>
          <a:stretch/>
        </p:blipFill>
        <p:spPr>
          <a:xfrm>
            <a:off x="4939554" y="1905006"/>
            <a:ext cx="1090179" cy="1069686"/>
          </a:xfrm>
          <a:prstGeom prst="rect">
            <a:avLst/>
          </a:prstGeom>
        </p:spPr>
      </p:pic>
      <p:pic>
        <p:nvPicPr>
          <p:cNvPr id="9" name="그림 8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A49DEF6D-ADC4-01CB-6E21-BB2CE0F260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43"/>
          <a:stretch/>
        </p:blipFill>
        <p:spPr>
          <a:xfrm>
            <a:off x="6128820" y="2255458"/>
            <a:ext cx="1090179" cy="7168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DB6EE-E164-1A7B-9674-252BB5D59A80}"/>
              </a:ext>
            </a:extLst>
          </p:cNvPr>
          <p:cNvSpPr/>
          <p:nvPr/>
        </p:nvSpPr>
        <p:spPr>
          <a:xfrm>
            <a:off x="5154543" y="1940447"/>
            <a:ext cx="693631" cy="673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CF060D-F166-FC30-09FC-99E3C7C15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42"/>
          <a:stretch/>
        </p:blipFill>
        <p:spPr>
          <a:xfrm>
            <a:off x="726085" y="3420657"/>
            <a:ext cx="3556469" cy="15730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430A4-6F1C-F75A-3190-E594884C049B}"/>
              </a:ext>
            </a:extLst>
          </p:cNvPr>
          <p:cNvSpPr/>
          <p:nvPr/>
        </p:nvSpPr>
        <p:spPr>
          <a:xfrm>
            <a:off x="726085" y="3420657"/>
            <a:ext cx="1232369" cy="12580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림 16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A36CC148-8305-D5C2-DAA6-3CDA49D939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"/>
          <a:stretch/>
        </p:blipFill>
        <p:spPr>
          <a:xfrm>
            <a:off x="797179" y="3620249"/>
            <a:ext cx="1090179" cy="1069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FE16BB-283F-9281-B878-F8A60F6F8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42"/>
          <a:stretch/>
        </p:blipFill>
        <p:spPr>
          <a:xfrm>
            <a:off x="4880865" y="3409506"/>
            <a:ext cx="3556469" cy="15730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79498A-25A8-02ED-A6E3-641CA5142CB3}"/>
              </a:ext>
            </a:extLst>
          </p:cNvPr>
          <p:cNvSpPr/>
          <p:nvPr/>
        </p:nvSpPr>
        <p:spPr>
          <a:xfrm>
            <a:off x="4880865" y="3409506"/>
            <a:ext cx="1232369" cy="12580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" name="그림 19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F415BF83-BAAB-9B9E-04C3-52880A9D39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"/>
          <a:stretch/>
        </p:blipFill>
        <p:spPr>
          <a:xfrm>
            <a:off x="4951959" y="3609098"/>
            <a:ext cx="1090179" cy="1069686"/>
          </a:xfrm>
          <a:prstGeom prst="rect">
            <a:avLst/>
          </a:prstGeom>
        </p:spPr>
      </p:pic>
      <p:pic>
        <p:nvPicPr>
          <p:cNvPr id="21" name="그림 20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092ADDD0-C725-F1CC-AF8F-F872AA4EAD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43"/>
          <a:stretch/>
        </p:blipFill>
        <p:spPr>
          <a:xfrm>
            <a:off x="6141225" y="3959550"/>
            <a:ext cx="1090179" cy="7168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6AC12D-E811-76BE-6D60-C0BC7854920C}"/>
              </a:ext>
            </a:extLst>
          </p:cNvPr>
          <p:cNvSpPr/>
          <p:nvPr/>
        </p:nvSpPr>
        <p:spPr>
          <a:xfrm>
            <a:off x="5166948" y="3644539"/>
            <a:ext cx="693631" cy="673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1BAAF-5BA3-BFA7-FDB2-0899D6B2CEB3}"/>
              </a:ext>
            </a:extLst>
          </p:cNvPr>
          <p:cNvSpPr txBox="1"/>
          <p:nvPr/>
        </p:nvSpPr>
        <p:spPr>
          <a:xfrm>
            <a:off x="7284183" y="1578615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accent3"/>
                </a:solidFill>
                <a:latin typeface="+mn-ea"/>
                <a:ea typeface="+mn-ea"/>
              </a:rPr>
              <a:t>목표</a:t>
            </a:r>
            <a:r>
              <a:rPr kumimoji="1" lang="ko-KR" altLang="en-US" sz="1100" dirty="0">
                <a:solidFill>
                  <a:schemeClr val="accent3"/>
                </a:solidFill>
                <a:latin typeface="+mn-ea"/>
                <a:ea typeface="+mn-ea"/>
              </a:rPr>
              <a:t> 막대</a:t>
            </a:r>
            <a:r>
              <a:rPr kumimoji="1" lang="en-US" altLang="ko-KR" sz="1100" dirty="0">
                <a:solidFill>
                  <a:schemeClr val="accent3"/>
                </a:solidFill>
                <a:latin typeface="+mn-ea"/>
                <a:ea typeface="+mn-ea"/>
              </a:rPr>
              <a:t> (end)</a:t>
            </a:r>
            <a:endParaRPr kumimoji="1" lang="ko-Kore-KR" altLang="en-US" sz="11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25" name="그림 24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6811B0FA-E8EC-F8B2-9A94-36068365D2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"/>
          <a:stretch/>
        </p:blipFill>
        <p:spPr>
          <a:xfrm>
            <a:off x="3164380" y="3600267"/>
            <a:ext cx="1090179" cy="106968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D0DE1E-9B09-1247-F48E-F62D68D07A14}"/>
              </a:ext>
            </a:extLst>
          </p:cNvPr>
          <p:cNvSpPr/>
          <p:nvPr/>
        </p:nvSpPr>
        <p:spPr>
          <a:xfrm>
            <a:off x="3379369" y="3635708"/>
            <a:ext cx="693631" cy="673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7" name="그림 26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38A8CB7E-A63E-9EA5-3DD7-CDCE9A98F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43"/>
          <a:stretch/>
        </p:blipFill>
        <p:spPr>
          <a:xfrm>
            <a:off x="1998868" y="3950719"/>
            <a:ext cx="1090179" cy="71686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59FD53-F4E9-C84D-80BD-8D78C1CCBCBC}"/>
              </a:ext>
            </a:extLst>
          </p:cNvPr>
          <p:cNvSpPr/>
          <p:nvPr/>
        </p:nvSpPr>
        <p:spPr>
          <a:xfrm>
            <a:off x="797179" y="3635708"/>
            <a:ext cx="1077774" cy="10518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560EB3C-21E1-64A5-41DF-FB430F07935D}"/>
              </a:ext>
            </a:extLst>
          </p:cNvPr>
          <p:cNvSpPr/>
          <p:nvPr/>
        </p:nvSpPr>
        <p:spPr>
          <a:xfrm>
            <a:off x="6113479" y="1840221"/>
            <a:ext cx="1129375" cy="146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C597BEC-6E47-CEE7-8494-E0BB032D5DD7}"/>
              </a:ext>
            </a:extLst>
          </p:cNvPr>
          <p:cNvSpPr/>
          <p:nvPr/>
        </p:nvSpPr>
        <p:spPr>
          <a:xfrm>
            <a:off x="7301879" y="1846157"/>
            <a:ext cx="1129375" cy="1460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44F7F-1C39-6127-4734-81917F51D6C5}"/>
              </a:ext>
            </a:extLst>
          </p:cNvPr>
          <p:cNvSpPr txBox="1"/>
          <p:nvPr/>
        </p:nvSpPr>
        <p:spPr>
          <a:xfrm>
            <a:off x="6287005" y="15963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tx1"/>
                </a:solidFill>
                <a:latin typeface="+mn-ea"/>
                <a:ea typeface="+mn-ea"/>
              </a:rPr>
              <a:t>보조</a:t>
            </a:r>
            <a:r>
              <a:rPr kumimoji="1"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 막대</a:t>
            </a:r>
            <a:endParaRPr kumimoji="1" lang="ko-Kore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5" name="그림 34" descr="스크린샷, 직사각형, 화이트, 디자인이(가) 표시된 사진&#10;&#10;자동 생성된 설명">
            <a:extLst>
              <a:ext uri="{FF2B5EF4-FFF2-40B4-BE49-F238E27FC236}">
                <a16:creationId xmlns:a16="http://schemas.microsoft.com/office/drawing/2014/main" id="{D43002FB-00E6-1516-5A0F-84360F9FC7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0"/>
          <a:stretch/>
        </p:blipFill>
        <p:spPr>
          <a:xfrm>
            <a:off x="7326082" y="3646337"/>
            <a:ext cx="1090179" cy="106968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D24B3-EA0A-16B1-8856-64FB6AFF28AA}"/>
              </a:ext>
            </a:extLst>
          </p:cNvPr>
          <p:cNvSpPr/>
          <p:nvPr/>
        </p:nvSpPr>
        <p:spPr>
          <a:xfrm>
            <a:off x="7529920" y="3681778"/>
            <a:ext cx="693631" cy="673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D8400ED-2823-D895-71B4-897034B8D250}"/>
              </a:ext>
            </a:extLst>
          </p:cNvPr>
          <p:cNvSpPr/>
          <p:nvPr/>
        </p:nvSpPr>
        <p:spPr>
          <a:xfrm>
            <a:off x="7307959" y="3609098"/>
            <a:ext cx="1129375" cy="1460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7DC83F-6489-C75A-39E6-15C974326662}"/>
              </a:ext>
            </a:extLst>
          </p:cNvPr>
          <p:cNvSpPr/>
          <p:nvPr/>
        </p:nvSpPr>
        <p:spPr>
          <a:xfrm>
            <a:off x="4953224" y="3609098"/>
            <a:ext cx="1077774" cy="10518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87393CA-D1F9-E418-8690-B12E4C614B9D}"/>
              </a:ext>
            </a:extLst>
          </p:cNvPr>
          <p:cNvSpPr/>
          <p:nvPr/>
        </p:nvSpPr>
        <p:spPr>
          <a:xfrm>
            <a:off x="4939554" y="3609098"/>
            <a:ext cx="1129375" cy="146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217B4C-A685-D3D1-7666-CE46142C4E32}"/>
              </a:ext>
            </a:extLst>
          </p:cNvPr>
          <p:cNvSpPr txBox="1"/>
          <p:nvPr/>
        </p:nvSpPr>
        <p:spPr>
          <a:xfrm>
            <a:off x="5113080" y="336520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tx1"/>
                </a:solidFill>
                <a:latin typeface="+mn-ea"/>
                <a:ea typeface="+mn-ea"/>
              </a:rPr>
              <a:t>보조</a:t>
            </a:r>
            <a:r>
              <a:rPr kumimoji="1"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 막대</a:t>
            </a:r>
            <a:endParaRPr kumimoji="1" lang="ko-Kore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1" name="그림 40" descr="노트북, 컴퓨터, 스크린샷, 잭이(가) 표시된 사진&#10;&#10;자동 생성된 설명">
            <a:extLst>
              <a:ext uri="{FF2B5EF4-FFF2-40B4-BE49-F238E27FC236}">
                <a16:creationId xmlns:a16="http://schemas.microsoft.com/office/drawing/2014/main" id="{8D615DD4-1C15-50E5-A6B0-91B58BF3C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015" y="4202704"/>
            <a:ext cx="520700" cy="4826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D4A572-56D9-6FBD-D771-AA8C265DF18A}"/>
              </a:ext>
            </a:extLst>
          </p:cNvPr>
          <p:cNvSpPr/>
          <p:nvPr/>
        </p:nvSpPr>
        <p:spPr>
          <a:xfrm>
            <a:off x="6486452" y="3950719"/>
            <a:ext cx="399721" cy="3662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B3C5B7-9E52-6F24-69B0-63106CE54481}"/>
              </a:ext>
            </a:extLst>
          </p:cNvPr>
          <p:cNvSpPr txBox="1"/>
          <p:nvPr/>
        </p:nvSpPr>
        <p:spPr>
          <a:xfrm>
            <a:off x="3617980" y="184946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n = 3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6D8F5B-25BB-B1D6-F00D-D0CC3B19B07A}"/>
              </a:ext>
            </a:extLst>
          </p:cNvPr>
          <p:cNvSpPr txBox="1"/>
          <p:nvPr/>
        </p:nvSpPr>
        <p:spPr>
          <a:xfrm>
            <a:off x="3613110" y="3472927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n = 2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7684EC-22DC-78BD-CA04-2D25FA8B3FAD}"/>
              </a:ext>
            </a:extLst>
          </p:cNvPr>
          <p:cNvSpPr txBox="1"/>
          <p:nvPr/>
        </p:nvSpPr>
        <p:spPr>
          <a:xfrm>
            <a:off x="7291461" y="3358639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accent3"/>
                </a:solidFill>
                <a:latin typeface="+mn-ea"/>
                <a:ea typeface="+mn-ea"/>
              </a:rPr>
              <a:t>목표</a:t>
            </a:r>
            <a:r>
              <a:rPr kumimoji="1" lang="ko-KR" altLang="en-US" sz="1100" dirty="0">
                <a:solidFill>
                  <a:schemeClr val="accent3"/>
                </a:solidFill>
                <a:latin typeface="+mn-ea"/>
                <a:ea typeface="+mn-ea"/>
              </a:rPr>
              <a:t> 막대</a:t>
            </a:r>
            <a:r>
              <a:rPr kumimoji="1" lang="en-US" altLang="ko-KR" sz="1100" dirty="0">
                <a:solidFill>
                  <a:schemeClr val="accent3"/>
                </a:solidFill>
                <a:latin typeface="+mn-ea"/>
                <a:ea typeface="+mn-ea"/>
              </a:rPr>
              <a:t> (end)</a:t>
            </a:r>
            <a:endParaRPr kumimoji="1" lang="ko-Kore-KR" altLang="en-US" sz="11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8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재귀 관련 문제 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sz="2200" dirty="0">
                <a:latin typeface="+mn-ea"/>
                <a:ea typeface="+mn-ea"/>
              </a:rPr>
              <a:t>백준 </a:t>
            </a:r>
            <a:r>
              <a:rPr lang="en-US" altLang="ko-KR" sz="2200" dirty="0">
                <a:latin typeface="+mn-ea"/>
                <a:ea typeface="+mn-ea"/>
              </a:rPr>
              <a:t>1914:</a:t>
            </a:r>
            <a:r>
              <a:rPr lang="ko-KR" altLang="en-US" sz="2200" dirty="0">
                <a:latin typeface="+mn-ea"/>
                <a:ea typeface="+mn-ea"/>
              </a:rPr>
              <a:t> 하노이탑</a:t>
            </a:r>
            <a:endParaRPr sz="2200"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4" name="Google Shape;144;p21">
            <a:extLst>
              <a:ext uri="{FF2B5EF4-FFF2-40B4-BE49-F238E27FC236}">
                <a16:creationId xmlns:a16="http://schemas.microsoft.com/office/drawing/2014/main" id="{5DB21053-6C46-8DE6-EFEA-CF3970E6E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2289" y="1791966"/>
            <a:ext cx="8355553" cy="134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ko-KR" altLang="en-US" sz="1400" b="1" dirty="0">
                <a:latin typeface="+mn-ea"/>
                <a:ea typeface="+mn-ea"/>
              </a:rPr>
              <a:t>하노이 과정 일반화</a:t>
            </a:r>
            <a:endParaRPr lang="en-US" altLang="ko-KR" sz="1400" b="1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400" dirty="0">
                <a:latin typeface="+mn-ea"/>
                <a:ea typeface="+mn-ea"/>
              </a:rPr>
              <a:t>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n</a:t>
            </a:r>
            <a:r>
              <a:rPr lang="ko-KR" altLang="en-US" sz="1400" dirty="0">
                <a:latin typeface="+mn-ea"/>
                <a:ea typeface="+mn-ea"/>
              </a:rPr>
              <a:t>이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 이상이면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보조 막대에 </a:t>
            </a:r>
            <a:r>
              <a:rPr lang="en-US" altLang="ko-KR" sz="1400" dirty="0">
                <a:latin typeface="+mn-ea"/>
                <a:ea typeface="+mn-ea"/>
              </a:rPr>
              <a:t>n-1</a:t>
            </a:r>
            <a:r>
              <a:rPr lang="ko-KR" altLang="en-US" sz="1400" dirty="0">
                <a:latin typeface="+mn-ea"/>
                <a:ea typeface="+mn-ea"/>
              </a:rPr>
              <a:t> 개를 옮기고</a:t>
            </a:r>
            <a:r>
              <a:rPr lang="en-US" altLang="ko-KR" sz="1400" dirty="0">
                <a:latin typeface="+mn-ea"/>
                <a:ea typeface="+mn-ea"/>
              </a:rPr>
              <a:t>(1</a:t>
            </a:r>
            <a:r>
              <a:rPr lang="ko-KR" altLang="en-US" sz="1400" dirty="0">
                <a:latin typeface="+mn-ea"/>
                <a:ea typeface="+mn-ea"/>
              </a:rPr>
              <a:t>단계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 맨 아래 원판을 목표 막대로 옮긴다</a:t>
            </a:r>
            <a:r>
              <a:rPr lang="en-US" altLang="ko-KR" sz="1400" dirty="0">
                <a:latin typeface="+mn-ea"/>
                <a:ea typeface="+mn-ea"/>
              </a:rPr>
              <a:t>(2</a:t>
            </a:r>
            <a:r>
              <a:rPr lang="ko-KR" altLang="en-US" sz="1400" dirty="0">
                <a:latin typeface="+mn-ea"/>
                <a:ea typeface="+mn-ea"/>
              </a:rPr>
              <a:t>단계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400" dirty="0">
                <a:latin typeface="+mn-ea"/>
                <a:ea typeface="+mn-ea"/>
              </a:rPr>
              <a:t>②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n</a:t>
            </a:r>
            <a:r>
              <a:rPr lang="ko-KR" altLang="en-US" sz="1400" dirty="0">
                <a:latin typeface="+mn-ea"/>
                <a:ea typeface="+mn-ea"/>
              </a:rPr>
              <a:t>이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 이면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목표 막대에 옮기고 끝낸다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65863-D0DC-4C86-1569-BD62A1672D47}"/>
              </a:ext>
            </a:extLst>
          </p:cNvPr>
          <p:cNvSpPr/>
          <p:nvPr/>
        </p:nvSpPr>
        <p:spPr>
          <a:xfrm>
            <a:off x="729450" y="3176765"/>
            <a:ext cx="1232369" cy="12580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그림 1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176B406-5EF5-E3AC-6DDE-4D7E805FB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959"/>
          <a:stretch/>
        </p:blipFill>
        <p:spPr>
          <a:xfrm>
            <a:off x="5292097" y="2571750"/>
            <a:ext cx="2738386" cy="2496679"/>
          </a:xfrm>
          <a:prstGeom prst="rect">
            <a:avLst/>
          </a:prstGeom>
        </p:spPr>
      </p:pic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125810A-CA65-958A-24CE-DDA9B5F5D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50"/>
          <a:stretch/>
        </p:blipFill>
        <p:spPr>
          <a:xfrm>
            <a:off x="1568683" y="3548742"/>
            <a:ext cx="3003317" cy="6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6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과제 공지</a:t>
            </a:r>
            <a:endParaRPr u="sng"/>
          </a:p>
        </p:txBody>
      </p:sp>
      <p:sp>
        <p:nvSpPr>
          <p:cNvPr id="206" name="Google Shape;206;p29"/>
          <p:cNvSpPr txBox="1"/>
          <p:nvPr/>
        </p:nvSpPr>
        <p:spPr>
          <a:xfrm>
            <a:off x="840325" y="1938950"/>
            <a:ext cx="7930500" cy="2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백준 </a:t>
            </a:r>
            <a:r>
              <a:rPr lang="en-US" alt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en-US" altLang="ko-KR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779</a:t>
            </a:r>
            <a:r>
              <a:rPr 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번: </a:t>
            </a:r>
            <a:r>
              <a:rPr lang="ko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칸토어</a:t>
            </a:r>
            <a:r>
              <a:rPr lang="ko-KR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집합</a:t>
            </a:r>
            <a:r>
              <a:rPr 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</a:t>
            </a:r>
            <a:r>
              <a:rPr lang="en-US" alt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백준 </a:t>
            </a:r>
            <a:r>
              <a:rPr lang="en-US" alt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altLang="ko-KR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182</a:t>
            </a:r>
            <a:r>
              <a:rPr 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번: </a:t>
            </a:r>
            <a:r>
              <a:rPr lang="ko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부분</a:t>
            </a:r>
            <a:r>
              <a:rPr lang="ko-KR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수열의 합</a:t>
            </a:r>
            <a:r>
              <a:rPr 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(S2)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백준</a:t>
            </a:r>
            <a:r>
              <a:rPr lang="ko-KR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1759:</a:t>
            </a:r>
            <a:r>
              <a:rPr lang="ko-KR" altLang="en-US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암호 만들기</a:t>
            </a:r>
            <a:r>
              <a:rPr 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en-US" altLang="ko-KR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G5</a:t>
            </a:r>
            <a:r>
              <a:rPr lang="ko" sz="18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25965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latin typeface="+mn-ea"/>
                <a:ea typeface="+mn-ea"/>
              </a:rPr>
              <a:t>CONTENTS</a:t>
            </a:r>
            <a:endParaRPr sz="2500" dirty="0">
              <a:latin typeface="+mn-ea"/>
              <a:ea typeface="+mn-ea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196861"/>
            <a:ext cx="7688700" cy="181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 altLang="ko-KR" sz="1700" dirty="0">
                <a:solidFill>
                  <a:schemeClr val="dk2"/>
                </a:solidFill>
                <a:latin typeface="+mn-ea"/>
                <a:ea typeface="+mn-ea"/>
                <a:cs typeface="Raleway"/>
                <a:sym typeface="Raleway"/>
              </a:rPr>
              <a:t>1.</a:t>
            </a:r>
            <a:r>
              <a:rPr lang="ko-KR" altLang="en-US" sz="1700" dirty="0">
                <a:solidFill>
                  <a:schemeClr val="dk2"/>
                </a:solidFill>
                <a:latin typeface="+mn-ea"/>
                <a:ea typeface="+mn-ea"/>
                <a:cs typeface="Raleway"/>
                <a:sym typeface="Raleway"/>
              </a:rPr>
              <a:t> </a:t>
            </a:r>
            <a:r>
              <a:rPr lang="en-US" altLang="ko-KR" sz="1700" dirty="0">
                <a:solidFill>
                  <a:schemeClr val="dk2"/>
                </a:solidFill>
                <a:latin typeface="+mn-ea"/>
                <a:ea typeface="+mn-ea"/>
                <a:cs typeface="Raleway"/>
                <a:sym typeface="Raleway"/>
              </a:rPr>
              <a:t>1</a:t>
            </a:r>
            <a:r>
              <a:rPr lang="ko-KR" altLang="en-US" sz="1700" dirty="0">
                <a:solidFill>
                  <a:schemeClr val="dk2"/>
                </a:solidFill>
                <a:latin typeface="+mn-ea"/>
                <a:ea typeface="+mn-ea"/>
                <a:cs typeface="Raleway"/>
                <a:sym typeface="Raleway"/>
              </a:rPr>
              <a:t>주차 과제 코드 리뷰</a:t>
            </a:r>
            <a:endParaRPr sz="1700" dirty="0">
              <a:solidFill>
                <a:schemeClr val="dk2"/>
              </a:solidFill>
              <a:latin typeface="+mn-ea"/>
              <a:ea typeface="+mn-ea"/>
              <a:cs typeface="Raleway"/>
              <a:sym typeface="Raleway"/>
            </a:endParaRPr>
          </a:p>
          <a:p>
            <a:pPr marL="571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 altLang="ko-KR" sz="1700" dirty="0">
                <a:solidFill>
                  <a:schemeClr val="dk2"/>
                </a:solidFill>
                <a:latin typeface="+mn-ea"/>
                <a:ea typeface="+mn-ea"/>
                <a:cs typeface="Raleway"/>
                <a:sym typeface="Raleway"/>
              </a:rPr>
              <a:t>2.</a:t>
            </a:r>
            <a:r>
              <a:rPr lang="ko-KR" altLang="en-US" sz="1700" dirty="0">
                <a:solidFill>
                  <a:schemeClr val="dk2"/>
                </a:solidFill>
                <a:latin typeface="+mn-ea"/>
                <a:ea typeface="+mn-ea"/>
                <a:cs typeface="Raleway"/>
                <a:sym typeface="Raleway"/>
              </a:rPr>
              <a:t> 재귀</a:t>
            </a:r>
            <a:endParaRPr sz="1700" dirty="0">
              <a:solidFill>
                <a:schemeClr val="dk2"/>
              </a:solidFill>
              <a:latin typeface="+mn-ea"/>
              <a:ea typeface="+mn-ea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</a:rPr>
              <a:t>1.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주차 과제 코드 리뷰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주차 과제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altLang="en-US" sz="1700" b="1" dirty="0">
                <a:solidFill>
                  <a:schemeClr val="bg2"/>
                </a:solidFill>
                <a:latin typeface="+mn-ea"/>
                <a:ea typeface="+mn-ea"/>
              </a:rPr>
              <a:t>백준</a:t>
            </a:r>
            <a:r>
              <a:rPr lang="ko-KR" altLang="en-US" sz="17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700" b="1" dirty="0">
                <a:solidFill>
                  <a:schemeClr val="bg2"/>
                </a:solidFill>
                <a:latin typeface="+mn-ea"/>
                <a:ea typeface="+mn-ea"/>
              </a:rPr>
              <a:t>1018</a:t>
            </a:r>
            <a:r>
              <a:rPr lang="en-US" altLang="ko-KR" sz="1700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ko-KR" altLang="en-US" sz="1700" dirty="0" err="1">
                <a:solidFill>
                  <a:schemeClr val="bg2"/>
                </a:solidFill>
                <a:latin typeface="+mn-ea"/>
                <a:ea typeface="+mn-ea"/>
              </a:rPr>
              <a:t>체스판</a:t>
            </a:r>
            <a:r>
              <a:rPr lang="ko-KR" altLang="en-US" sz="1700" dirty="0">
                <a:solidFill>
                  <a:schemeClr val="bg2"/>
                </a:solidFill>
                <a:latin typeface="+mn-ea"/>
                <a:ea typeface="+mn-ea"/>
              </a:rPr>
              <a:t> 다시 칠하기</a:t>
            </a:r>
            <a:endParaRPr sz="17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-KR" altLang="en-US" sz="1700" b="1" dirty="0">
                <a:solidFill>
                  <a:schemeClr val="bg2"/>
                </a:solidFill>
                <a:latin typeface="+mn-ea"/>
                <a:ea typeface="+mn-ea"/>
              </a:rPr>
              <a:t>백준 </a:t>
            </a:r>
            <a:r>
              <a:rPr lang="en-US" altLang="ko-KR" sz="1700" b="1" dirty="0">
                <a:solidFill>
                  <a:schemeClr val="bg2"/>
                </a:solidFill>
                <a:latin typeface="+mn-ea"/>
                <a:ea typeface="+mn-ea"/>
              </a:rPr>
              <a:t>18870</a:t>
            </a:r>
            <a:r>
              <a:rPr lang="en-US" altLang="ko-KR" sz="1700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ko-KR" altLang="en-US" sz="1700" dirty="0">
                <a:solidFill>
                  <a:schemeClr val="bg2"/>
                </a:solidFill>
                <a:latin typeface="+mn-ea"/>
                <a:ea typeface="+mn-ea"/>
              </a:rPr>
              <a:t>좌표 압축</a:t>
            </a:r>
            <a:endParaRPr lang="en-US" altLang="ko-KR" sz="17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-KR" altLang="en-US" sz="1700" b="1" dirty="0" err="1">
                <a:solidFill>
                  <a:schemeClr val="bg2"/>
                </a:solidFill>
                <a:latin typeface="+mn-ea"/>
                <a:ea typeface="+mn-ea"/>
              </a:rPr>
              <a:t>프로그래머스</a:t>
            </a:r>
            <a:r>
              <a:rPr lang="en-US" altLang="ko-KR" sz="1700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ko-KR" altLang="en-US" sz="1700" dirty="0">
                <a:solidFill>
                  <a:schemeClr val="bg2"/>
                </a:solidFill>
                <a:latin typeface="+mn-ea"/>
                <a:ea typeface="+mn-ea"/>
              </a:rPr>
              <a:t>연속된 부분 수열의 합</a:t>
            </a:r>
            <a:endParaRPr sz="17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주차 과제 </a:t>
            </a:r>
            <a:r>
              <a:rPr lang="en-US" altLang="ko-KR" dirty="0">
                <a:latin typeface="+mn-ea"/>
                <a:ea typeface="+mn-ea"/>
              </a:rPr>
              <a:t>–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sz="2200" dirty="0">
                <a:latin typeface="+mn-ea"/>
                <a:ea typeface="+mn-ea"/>
              </a:rPr>
              <a:t>백준 </a:t>
            </a:r>
            <a:r>
              <a:rPr lang="en-US" altLang="ko-KR" sz="2200" dirty="0">
                <a:latin typeface="+mn-ea"/>
                <a:ea typeface="+mn-ea"/>
              </a:rPr>
              <a:t>1018</a:t>
            </a:r>
            <a:endParaRPr sz="2200" dirty="0">
              <a:latin typeface="+mn-ea"/>
              <a:ea typeface="+mn-ea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9F9D9-4124-F355-B7C0-CBFC2956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2" y="1879250"/>
            <a:ext cx="6448138" cy="29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주차 과제 </a:t>
            </a:r>
            <a:r>
              <a:rPr lang="en-US" altLang="ko-KR" dirty="0">
                <a:latin typeface="+mn-ea"/>
                <a:ea typeface="+mn-ea"/>
              </a:rPr>
              <a:t>–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sz="2200" dirty="0">
                <a:latin typeface="+mn-ea"/>
                <a:ea typeface="+mn-ea"/>
              </a:rPr>
              <a:t>백준 </a:t>
            </a:r>
            <a:r>
              <a:rPr lang="en-US" altLang="ko-KR" sz="2200" dirty="0">
                <a:latin typeface="+mn-ea"/>
                <a:ea typeface="+mn-ea"/>
              </a:rPr>
              <a:t>18870</a:t>
            </a:r>
            <a:endParaRPr sz="2200" dirty="0">
              <a:latin typeface="+mn-ea"/>
              <a:ea typeface="+mn-ea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75D12F-F154-0BF8-3927-FC1C427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64" y="1942750"/>
            <a:ext cx="3034734" cy="300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483FE2-CFE9-D3BD-0939-CABE48E6C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27"/>
          <a:stretch/>
        </p:blipFill>
        <p:spPr>
          <a:xfrm>
            <a:off x="4910824" y="1913518"/>
            <a:ext cx="2489200" cy="13096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76CE2B-85CB-3B58-3969-2B0D99754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73"/>
          <a:stretch/>
        </p:blipFill>
        <p:spPr>
          <a:xfrm>
            <a:off x="4904474" y="3549300"/>
            <a:ext cx="2501900" cy="13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ko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주차 과제 </a:t>
            </a:r>
            <a:r>
              <a:rPr lang="en-US" altLang="ko-KR" dirty="0">
                <a:latin typeface="+mn-ea"/>
                <a:ea typeface="+mn-ea"/>
              </a:rPr>
              <a:t>–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sz="2200" b="1" dirty="0" err="1">
                <a:solidFill>
                  <a:schemeClr val="bg2"/>
                </a:solidFill>
                <a:latin typeface="+mn-ea"/>
                <a:ea typeface="+mn-ea"/>
              </a:rPr>
              <a:t>프로그래머스</a:t>
            </a:r>
            <a:r>
              <a:rPr lang="en-US" altLang="ko-KR" sz="22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2200" dirty="0">
                <a:solidFill>
                  <a:schemeClr val="bg2"/>
                </a:solidFill>
                <a:latin typeface="+mn-ea"/>
                <a:ea typeface="+mn-ea"/>
              </a:rPr>
              <a:t>연속된 부분 수열의 합</a:t>
            </a:r>
            <a:br>
              <a:rPr lang="ko-KR" altLang="en-US" sz="2200" dirty="0">
                <a:solidFill>
                  <a:schemeClr val="bg2"/>
                </a:solidFill>
                <a:latin typeface="+mn-ea"/>
                <a:ea typeface="+mn-ea"/>
              </a:rPr>
            </a:br>
            <a:endParaRPr dirty="0">
              <a:latin typeface="+mn-ea"/>
              <a:ea typeface="+mn-ea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7CB801-5295-8821-90FC-AA7C6BBA2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7"/>
          <a:stretch/>
        </p:blipFill>
        <p:spPr>
          <a:xfrm>
            <a:off x="1076492" y="1909898"/>
            <a:ext cx="4041608" cy="30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</a:rPr>
              <a:t>2. </a:t>
            </a:r>
            <a:r>
              <a:rPr lang="ko" altLang="en-US" dirty="0">
                <a:latin typeface="+mn-ea"/>
                <a:ea typeface="+mn-ea"/>
              </a:rPr>
              <a:t>재귀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n-ea"/>
                <a:ea typeface="+mn-ea"/>
              </a:rPr>
              <a:t>재귀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(Recursive Function)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578724" y="1986276"/>
            <a:ext cx="8131917" cy="267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재귀함수란 어떤 함수에서 </a:t>
            </a:r>
            <a:r>
              <a:rPr lang="ko-KR" altLang="en-US" sz="1500" b="1" dirty="0">
                <a:solidFill>
                  <a:srgbClr val="C00000"/>
                </a:solidFill>
                <a:latin typeface="+mn-ea"/>
                <a:ea typeface="+mn-ea"/>
              </a:rPr>
              <a:t>자신을 다시 호출</a:t>
            </a:r>
            <a:r>
              <a:rPr lang="ko-KR" altLang="en-US" sz="1500" dirty="0">
                <a:latin typeface="+mn-ea"/>
                <a:ea typeface="+mn-ea"/>
              </a:rPr>
              <a:t>하여 작업을 수행하는 방식의 함수를 의미</a:t>
            </a: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반복문을 사용하는 코드는 항상 재귀함수를 통해 구현하는 것이 가능하며 그 반대도 가능</a:t>
            </a: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코드가 간결하고 이해하기 쉬우며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특정 유형의 문제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트리</a:t>
            </a:r>
            <a:r>
              <a:rPr lang="en-US" altLang="ko-KR" sz="1500" dirty="0">
                <a:latin typeface="+mn-ea"/>
                <a:ea typeface="+mn-ea"/>
              </a:rPr>
              <a:t>/</a:t>
            </a:r>
            <a:r>
              <a:rPr lang="ko-KR" altLang="en-US" sz="1500" dirty="0">
                <a:latin typeface="+mn-ea"/>
                <a:ea typeface="+mn-ea"/>
              </a:rPr>
              <a:t>그래프 탐색 등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r>
              <a:rPr lang="ko-KR" altLang="en-US" sz="1500" dirty="0" err="1">
                <a:latin typeface="+mn-ea"/>
                <a:ea typeface="+mn-ea"/>
              </a:rPr>
              <a:t>에</a:t>
            </a:r>
            <a:r>
              <a:rPr lang="ko-KR" altLang="en-US" sz="1500" dirty="0">
                <a:latin typeface="+mn-ea"/>
                <a:ea typeface="+mn-ea"/>
              </a:rPr>
              <a:t> 매우 적합함 </a:t>
            </a:r>
            <a:endParaRPr lang="en-US" altLang="ko-KR" sz="1500" dirty="0">
              <a:latin typeface="+mn-ea"/>
              <a:ea typeface="+mn-ea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반복적인 스택의 사용으로 인해 메모리 및 속도에서 성능 저하가 발생할 수 있음</a:t>
            </a: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539</Words>
  <Application>Microsoft Macintosh PowerPoint</Application>
  <PresentationFormat>화면 슬라이드 쇼(16:9)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Lato</vt:lpstr>
      <vt:lpstr>Arial</vt:lpstr>
      <vt:lpstr>Raleway</vt:lpstr>
      <vt:lpstr>Wingdings</vt:lpstr>
      <vt:lpstr>Streamline</vt:lpstr>
      <vt:lpstr>2주차 재귀</vt:lpstr>
      <vt:lpstr>CONTENTS</vt:lpstr>
      <vt:lpstr>1. 1주차 과제 코드 리뷰</vt:lpstr>
      <vt:lpstr>1주차 과제</vt:lpstr>
      <vt:lpstr>1주차 과제 – 백준 1018</vt:lpstr>
      <vt:lpstr>1주차 과제 – 백준 18870</vt:lpstr>
      <vt:lpstr>1주차 과제 – 프로그래머스 연속된 부분 수열의 합 </vt:lpstr>
      <vt:lpstr>2. 재귀</vt:lpstr>
      <vt:lpstr>재귀 (Recursive Function)</vt:lpstr>
      <vt:lpstr>재귀 (Recursive Function)</vt:lpstr>
      <vt:lpstr>재귀 (Recursive Function)</vt:lpstr>
      <vt:lpstr>재귀 (Recursive Function)</vt:lpstr>
      <vt:lpstr>꼬리 재귀 (Tail Recursion)</vt:lpstr>
      <vt:lpstr>꼬리 재귀 (Tail Recursion)</vt:lpstr>
      <vt:lpstr>재귀 관련 문제 - 백준 1914: 하노이탑</vt:lpstr>
      <vt:lpstr>재귀 관련 문제 - 백준 1914: 하노이탑</vt:lpstr>
      <vt:lpstr>재귀 관련 문제 - 백준 1914: 하노이탑</vt:lpstr>
      <vt:lpstr>과제 공지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김윤주</cp:lastModifiedBy>
  <cp:revision>2</cp:revision>
  <dcterms:modified xsi:type="dcterms:W3CDTF">2024-08-04T11:23:46Z</dcterms:modified>
</cp:coreProperties>
</file>