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64" r:id="rId3"/>
    <p:sldId id="265" r:id="rId4"/>
    <p:sldId id="266" r:id="rId5"/>
    <p:sldId id="268" r:id="rId6"/>
    <p:sldId id="261" r:id="rId7"/>
    <p:sldId id="270" r:id="rId8"/>
    <p:sldId id="272" r:id="rId9"/>
    <p:sldId id="271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90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299" r:id="rId34"/>
    <p:sldId id="292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7" r:id="rId51"/>
  </p:sldIdLst>
  <p:sldSz cx="12192000" cy="6858000"/>
  <p:notesSz cx="6858000" cy="9144000"/>
  <p:embeddedFontLst>
    <p:embeddedFont>
      <p:font typeface="IBM Plex Sans KR" panose="020B0503050203000203" pitchFamily="34" charset="-127"/>
      <p:regular r:id="rId53"/>
      <p:bold r:id="rId54"/>
    </p:embeddedFont>
    <p:embeddedFont>
      <p:font typeface="IBM Plex Sans KR Medm" panose="020B0603050203000203" pitchFamily="34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CC66FF"/>
    <a:srgbClr val="0000FF"/>
    <a:srgbClr val="CCFF6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3C732-D06A-4F52-93FF-C456717F7032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2B459-5AA8-4472-B2BA-013F60F63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1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5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6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8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2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2B459-5AA8-4472-B2BA-013F60F632F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EA2C-9C05-1E07-49B0-747CCAC1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6E9A7-1556-6799-DA7E-30547A47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DC915-5CD5-D80C-982A-98EFDF29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CC84-37E6-ADA1-184C-D4AD4961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198BE-7B40-BD52-9464-33F93B0D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21AF-F7BA-EA5A-AC9D-902C8F9F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6CF19-69F5-B5E1-6A26-0BCE3B56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4E873-6BE2-B058-072C-4B0D2B88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D4ED7-C3D8-0990-C44F-D4697F2B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33820-9AEE-A5BD-1911-B7221D6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5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FBAE2A-F760-3528-C6FE-E4E42A575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4E190-4869-3ED0-E9A8-F26B9243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8B421-6146-9241-06C0-7B7E82CA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34CDC-2548-EAA4-C651-E0FBD3B1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5DB33-7209-290A-DBEB-D4686F6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7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95C97-BFA3-3789-8BBE-A0A6370E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C5190-5E2F-74D9-FABB-288B0FBE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3E225-C003-346F-7FAF-95C30E94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C3458-C238-598D-4061-959FB8FE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A1B6E-2F39-9334-A6C4-DAB89685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5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20A60-D07C-F2B6-B7F2-027A1F55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E4A9-F7BE-D397-31C2-A8005578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4BD9-3634-6024-7CB9-FF62D7E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BF187-BF04-ACC2-DC03-9773EE53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BAAB9-E993-92AC-EAB4-D87C68B3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AAAD7-1525-53F6-40A9-B73084E1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9A9A3-1352-3DCE-DD42-803D9D42D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7B916-2EEF-5300-D9C1-6F743426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B1033-5B46-E715-67C2-8045CBF6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E84A-3DA3-6C87-6B5B-1BD6EC57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6ECC-DDD9-E3FD-BAE4-77F558A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A7E83-1371-351D-1871-D439554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B03D3-64CF-DB8B-B029-7FD2C3C7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701E-D510-A2BD-4B92-996D7798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1E251-0641-5DC4-7D48-9229F0569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E5E2-2550-3FFA-27D5-64D437939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0EFCD1-1D2C-F8B6-EB1C-FA293440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ACD39-A6CC-2F34-A443-DFEFF5E7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CD585B-0927-9D4A-F650-C392B593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B9101-4578-686E-75DD-EF629BF8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142BFC-E46B-DFAD-C20A-255212B9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2F084-C616-1301-D9F5-CFE77DF4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CAB76-9CAB-FAFB-62BF-2199C3C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A40E74-EE7A-F7B4-4EFA-253B29C8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92CD3-AFC6-D4AD-1F59-AAA44F3A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2464B-D858-3EE3-F9E5-4E165FFC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FFCC-C711-805F-D158-0F9C5488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14483-EBD3-8373-CD64-5040751B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B7E53-994A-F84F-3CAE-F26EF172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32AE5-7CE7-D6F8-7390-19D4DAE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97EC9-66AB-A379-E61D-3B3B05A1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FADE9-8336-7A71-3C4A-181FDD6F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9459-BBB5-ECE0-08A3-47A3710C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230C02-DFB3-D04C-79B4-B462D80D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F0C4B-FA90-FAA2-48BA-E06AE6F9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318AD-17C7-44DC-B6D2-C3D6AEFD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6A1E-64D4-58A8-6F3C-1D333295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31B95-9AD1-27B9-D630-5E7A1CC1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E6D55D-D8C9-6CF6-ADB8-C4A48C23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C1E80-2996-1D24-69F1-29B101F8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60158-7439-B9ED-01BF-16EDCA63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541A1-C204-4E62-87E3-B9659550A36B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493B7-5A0F-57F6-63CF-5140946C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02B2-5994-E500-E010-B16E7FE5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73FE-DDA3-48B0-A438-7C0D77BB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0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6" TargetMode="External"/><Relationship Id="rId7" Type="http://schemas.openxmlformats.org/officeDocument/2006/relationships/hyperlink" Target="https://www.acmicpc.net/problem/193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1727" TargetMode="External"/><Relationship Id="rId5" Type="http://schemas.openxmlformats.org/officeDocument/2006/relationships/hyperlink" Target="https://www.acmicpc.net/problem/2579" TargetMode="External"/><Relationship Id="rId4" Type="http://schemas.openxmlformats.org/officeDocument/2006/relationships/hyperlink" Target="https://www.acmicpc.net/problem/909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2212A1-C47C-8741-7CA7-A957325CD056}"/>
              </a:ext>
            </a:extLst>
          </p:cNvPr>
          <p:cNvSpPr txBox="1">
            <a:spLocks/>
          </p:cNvSpPr>
          <p:nvPr/>
        </p:nvSpPr>
        <p:spPr>
          <a:xfrm>
            <a:off x="555280" y="13743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동적계획법</a:t>
            </a:r>
            <a:b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Dynamic Programming</a:t>
            </a:r>
            <a:endParaRPr lang="ko-KR" altLang="en-US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1361C-FC80-6B5C-FF1B-246DEC3B4BAB}"/>
              </a:ext>
            </a:extLst>
          </p:cNvPr>
          <p:cNvSpPr txBox="1"/>
          <p:nvPr/>
        </p:nvSpPr>
        <p:spPr>
          <a:xfrm>
            <a:off x="555280" y="3761953"/>
            <a:ext cx="589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메모이제이션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기법과 문제풀이 팁에 대한 소개 </a:t>
            </a:r>
          </a:p>
        </p:txBody>
      </p:sp>
    </p:spTree>
    <p:extLst>
      <p:ext uri="{BB962C8B-B14F-4D97-AF65-F5344CB8AC3E}">
        <p14:creationId xmlns:p14="http://schemas.microsoft.com/office/powerpoint/2010/main" val="13157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A7D67DA-00CC-AA13-D938-DC55FE3B7125}"/>
              </a:ext>
            </a:extLst>
          </p:cNvPr>
          <p:cNvSpPr/>
          <p:nvPr/>
        </p:nvSpPr>
        <p:spPr>
          <a:xfrm>
            <a:off x="6381381" y="476198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198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8159F92-7784-3FDB-91B0-E8C42242C0B7}"/>
              </a:ext>
            </a:extLst>
          </p:cNvPr>
          <p:cNvCxnSpPr>
            <a:endCxn id="14" idx="0"/>
          </p:cNvCxnSpPr>
          <p:nvPr/>
        </p:nvCxnSpPr>
        <p:spPr>
          <a:xfrm rot="5400000">
            <a:off x="6858136" y="441329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3AD895E-64F4-23A8-86D6-931CCB8CE24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83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A7D67DA-00CC-AA13-D938-DC55FE3B7125}"/>
              </a:ext>
            </a:extLst>
          </p:cNvPr>
          <p:cNvSpPr/>
          <p:nvPr/>
        </p:nvSpPr>
        <p:spPr>
          <a:xfrm>
            <a:off x="6381381" y="476198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198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3AD895E-64F4-23A8-86D6-931CCB8CE24C}"/>
              </a:ext>
            </a:extLst>
          </p:cNvPr>
          <p:cNvCxnSpPr>
            <a:cxnSpLocks/>
            <a:stCxn id="14" idx="0"/>
            <a:endCxn id="3" idx="3"/>
          </p:cNvCxnSpPr>
          <p:nvPr/>
        </p:nvCxnSpPr>
        <p:spPr>
          <a:xfrm rot="5400000" flipH="1" flipV="1">
            <a:off x="6858136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277B83-07D3-6FC1-1C2B-FBE9CDC0C13A}"/>
              </a:ext>
            </a:extLst>
          </p:cNvPr>
          <p:cNvSpPr txBox="1"/>
          <p:nvPr/>
        </p:nvSpPr>
        <p:spPr>
          <a:xfrm>
            <a:off x="6312012" y="5537373"/>
            <a:ext cx="22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Base condition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 의해 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반환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8B82A0D4-A142-4958-647B-55883792C374}"/>
              </a:ext>
            </a:extLst>
          </p:cNvPr>
          <p:cNvCxnSpPr>
            <a:cxnSpLocks/>
            <a:stCxn id="15" idx="0"/>
            <a:endCxn id="3" idx="5"/>
          </p:cNvCxnSpPr>
          <p:nvPr/>
        </p:nvCxnSpPr>
        <p:spPr>
          <a:xfrm rot="16200000" flipV="1">
            <a:off x="783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A99E9C-D2E9-915C-3C78-B71D9942D673}"/>
              </a:ext>
            </a:extLst>
          </p:cNvPr>
          <p:cNvSpPr txBox="1"/>
          <p:nvPr/>
        </p:nvSpPr>
        <p:spPr>
          <a:xfrm>
            <a:off x="6673259" y="441388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0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DAD8B-C419-B369-7595-F4F230D26009}"/>
              </a:ext>
            </a:extLst>
          </p:cNvPr>
          <p:cNvSpPr txBox="1"/>
          <p:nvPr/>
        </p:nvSpPr>
        <p:spPr>
          <a:xfrm>
            <a:off x="7743920" y="441388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32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9815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9261381" y="476198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6890D52-97F5-2A4A-19D8-A05A238BB03B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5400000">
            <a:off x="8294219" y="4417210"/>
            <a:ext cx="239767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927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9815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77B83-07D3-6FC1-1C2B-FBE9CDC0C13A}"/>
              </a:ext>
            </a:extLst>
          </p:cNvPr>
          <p:cNvSpPr txBox="1"/>
          <p:nvPr/>
        </p:nvSpPr>
        <p:spPr>
          <a:xfrm>
            <a:off x="6312012" y="5537373"/>
            <a:ext cx="22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Base condition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 의해 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반환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9261381" y="476198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6890D52-97F5-2A4A-19D8-A05A238BB03B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rot="5400000" flipH="1" flipV="1">
            <a:off x="8294219" y="4417211"/>
            <a:ext cx="239767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927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F361F-E747-4102-26BC-1CD8E2129989}"/>
              </a:ext>
            </a:extLst>
          </p:cNvPr>
          <p:cNvSpPr txBox="1"/>
          <p:nvPr/>
        </p:nvSpPr>
        <p:spPr>
          <a:xfrm>
            <a:off x="8150284" y="4420590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42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9815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9261381" y="476198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6890D52-97F5-2A4A-19D8-A05A238BB03B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rot="5400000" flipH="1" flipV="1">
            <a:off x="8294219" y="4417211"/>
            <a:ext cx="239767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927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F361F-E747-4102-26BC-1CD8E2129989}"/>
              </a:ext>
            </a:extLst>
          </p:cNvPr>
          <p:cNvSpPr txBox="1"/>
          <p:nvPr/>
        </p:nvSpPr>
        <p:spPr>
          <a:xfrm>
            <a:off x="8150284" y="4420590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3B0A62-276A-DEA7-27CE-1E56380347B8}"/>
              </a:ext>
            </a:extLst>
          </p:cNvPr>
          <p:cNvSpPr/>
          <p:nvPr/>
        </p:nvSpPr>
        <p:spPr>
          <a:xfrm>
            <a:off x="8541381" y="5616306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AE0174-2633-C5EA-853C-65A027F4AF25}"/>
              </a:ext>
            </a:extLst>
          </p:cNvPr>
          <p:cNvSpPr/>
          <p:nvPr/>
        </p:nvSpPr>
        <p:spPr>
          <a:xfrm>
            <a:off x="9981381" y="5616306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9878DCA-5091-267B-0916-81AA1DE7C233}"/>
              </a:ext>
            </a:extLst>
          </p:cNvPr>
          <p:cNvCxnSpPr>
            <a:endCxn id="14" idx="0"/>
          </p:cNvCxnSpPr>
          <p:nvPr/>
        </p:nvCxnSpPr>
        <p:spPr>
          <a:xfrm rot="5400000">
            <a:off x="9018136" y="5267619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A7D51F8-AF3C-7045-84C2-EB3DFD4B995D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9992694" y="5267619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9815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9261381" y="476198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6890D52-97F5-2A4A-19D8-A05A238BB03B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rot="5400000" flipH="1" flipV="1">
            <a:off x="8294219" y="4417211"/>
            <a:ext cx="239767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9272694" y="441329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F361F-E747-4102-26BC-1CD8E2129989}"/>
              </a:ext>
            </a:extLst>
          </p:cNvPr>
          <p:cNvSpPr txBox="1"/>
          <p:nvPr/>
        </p:nvSpPr>
        <p:spPr>
          <a:xfrm>
            <a:off x="8150284" y="4420590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439C29-FC8F-C6F5-3C67-CF67B0320F9E}"/>
              </a:ext>
            </a:extLst>
          </p:cNvPr>
          <p:cNvSpPr/>
          <p:nvPr/>
        </p:nvSpPr>
        <p:spPr>
          <a:xfrm>
            <a:off x="8541381" y="560847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204538-7793-ECD8-064F-C28C59067A75}"/>
              </a:ext>
            </a:extLst>
          </p:cNvPr>
          <p:cNvSpPr/>
          <p:nvPr/>
        </p:nvSpPr>
        <p:spPr>
          <a:xfrm>
            <a:off x="9981381" y="560847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19627D9-A6A6-1444-0118-850A902681C9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9018136" y="525978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73A6B1-9C71-9B8B-9947-3D363D97F04D}"/>
              </a:ext>
            </a:extLst>
          </p:cNvPr>
          <p:cNvSpPr txBox="1"/>
          <p:nvPr/>
        </p:nvSpPr>
        <p:spPr>
          <a:xfrm>
            <a:off x="8472012" y="6383863"/>
            <a:ext cx="22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Base condition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 의해 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반환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BDD9DE8-93CF-54D6-AC44-DA1F6D113183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9992694" y="525978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1450F5-629F-3E7C-B044-FE0F731E0DB1}"/>
              </a:ext>
            </a:extLst>
          </p:cNvPr>
          <p:cNvSpPr txBox="1"/>
          <p:nvPr/>
        </p:nvSpPr>
        <p:spPr>
          <a:xfrm>
            <a:off x="8833259" y="526037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0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DF0E5-6C7C-F702-8547-7C7E13C2684A}"/>
              </a:ext>
            </a:extLst>
          </p:cNvPr>
          <p:cNvSpPr txBox="1"/>
          <p:nvPr/>
        </p:nvSpPr>
        <p:spPr>
          <a:xfrm>
            <a:off x="9903920" y="526037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C132F-835B-D464-3A40-5871AC946FF7}"/>
              </a:ext>
            </a:extLst>
          </p:cNvPr>
          <p:cNvSpPr txBox="1"/>
          <p:nvPr/>
        </p:nvSpPr>
        <p:spPr>
          <a:xfrm>
            <a:off x="9247389" y="4781631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65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endCxn id="3" idx="0"/>
          </p:cNvCxnSpPr>
          <p:nvPr/>
        </p:nvCxnSpPr>
        <p:spPr>
          <a:xfrm rot="5400000">
            <a:off x="7578136" y="356680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7821381" y="4769815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9261381" y="476198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6890D52-97F5-2A4A-19D8-A05A238BB03B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rot="5400000" flipH="1" flipV="1">
            <a:off x="8294219" y="4417211"/>
            <a:ext cx="239767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31" idx="0"/>
            <a:endCxn id="5" idx="5"/>
          </p:cNvCxnSpPr>
          <p:nvPr/>
        </p:nvCxnSpPr>
        <p:spPr>
          <a:xfrm rot="16200000" flipV="1">
            <a:off x="9262869" y="4423119"/>
            <a:ext cx="251583" cy="46544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F361F-E747-4102-26BC-1CD8E2129989}"/>
              </a:ext>
            </a:extLst>
          </p:cNvPr>
          <p:cNvSpPr txBox="1"/>
          <p:nvPr/>
        </p:nvSpPr>
        <p:spPr>
          <a:xfrm>
            <a:off x="8150284" y="4420590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439C29-FC8F-C6F5-3C67-CF67B0320F9E}"/>
              </a:ext>
            </a:extLst>
          </p:cNvPr>
          <p:cNvSpPr/>
          <p:nvPr/>
        </p:nvSpPr>
        <p:spPr>
          <a:xfrm>
            <a:off x="8541381" y="560847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204538-7793-ECD8-064F-C28C59067A75}"/>
              </a:ext>
            </a:extLst>
          </p:cNvPr>
          <p:cNvSpPr/>
          <p:nvPr/>
        </p:nvSpPr>
        <p:spPr>
          <a:xfrm>
            <a:off x="9981381" y="560847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19627D9-A6A6-1444-0118-850A902681C9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9018136" y="525978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73A6B1-9C71-9B8B-9947-3D363D97F04D}"/>
              </a:ext>
            </a:extLst>
          </p:cNvPr>
          <p:cNvSpPr txBox="1"/>
          <p:nvPr/>
        </p:nvSpPr>
        <p:spPr>
          <a:xfrm>
            <a:off x="8472012" y="6383863"/>
            <a:ext cx="22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Base condition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 의해 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반환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BDD9DE8-93CF-54D6-AC44-DA1F6D113183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9992694" y="525978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1450F5-629F-3E7C-B044-FE0F731E0DB1}"/>
              </a:ext>
            </a:extLst>
          </p:cNvPr>
          <p:cNvSpPr txBox="1"/>
          <p:nvPr/>
        </p:nvSpPr>
        <p:spPr>
          <a:xfrm>
            <a:off x="8833259" y="526037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0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DF0E5-6C7C-F702-8547-7C7E13C2684A}"/>
              </a:ext>
            </a:extLst>
          </p:cNvPr>
          <p:cNvSpPr txBox="1"/>
          <p:nvPr/>
        </p:nvSpPr>
        <p:spPr>
          <a:xfrm>
            <a:off x="9903920" y="526037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C132F-835B-D464-3A40-5871AC946FF7}"/>
              </a:ext>
            </a:extLst>
          </p:cNvPr>
          <p:cNvSpPr txBox="1"/>
          <p:nvPr/>
        </p:nvSpPr>
        <p:spPr>
          <a:xfrm>
            <a:off x="9247389" y="4781631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01EB9-CA76-184B-E1A5-BB66E0FC2555}"/>
              </a:ext>
            </a:extLst>
          </p:cNvPr>
          <p:cNvSpPr txBox="1"/>
          <p:nvPr/>
        </p:nvSpPr>
        <p:spPr>
          <a:xfrm>
            <a:off x="9247389" y="4449239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9916D-06BA-5E17-A6D6-87941410C45C}"/>
              </a:ext>
            </a:extLst>
          </p:cNvPr>
          <p:cNvSpPr txBox="1"/>
          <p:nvPr/>
        </p:nvSpPr>
        <p:spPr>
          <a:xfrm>
            <a:off x="8527390" y="3934990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7101381" y="391549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8541381" y="3915490"/>
            <a:ext cx="720000" cy="720000"/>
          </a:xfrm>
          <a:prstGeom prst="ellipse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7578136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stCxn id="5" idx="0"/>
            <a:endCxn id="8" idx="5"/>
          </p:cNvCxnSpPr>
          <p:nvPr/>
        </p:nvCxnSpPr>
        <p:spPr>
          <a:xfrm rot="16200000" flipV="1">
            <a:off x="8552694" y="356680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EC5EC0-C7F5-2DE4-EBE6-100C828170DB}"/>
              </a:ext>
            </a:extLst>
          </p:cNvPr>
          <p:cNvSpPr txBox="1"/>
          <p:nvPr/>
        </p:nvSpPr>
        <p:spPr>
          <a:xfrm>
            <a:off x="7087389" y="3950933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9916D-06BA-5E17-A6D6-87941410C45C}"/>
              </a:ext>
            </a:extLst>
          </p:cNvPr>
          <p:cNvSpPr txBox="1"/>
          <p:nvPr/>
        </p:nvSpPr>
        <p:spPr>
          <a:xfrm>
            <a:off x="8527390" y="3934990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1E286-081B-A4FA-9DBA-3EE16397B236}"/>
              </a:ext>
            </a:extLst>
          </p:cNvPr>
          <p:cNvSpPr txBox="1"/>
          <p:nvPr/>
        </p:nvSpPr>
        <p:spPr>
          <a:xfrm>
            <a:off x="7399015" y="3588804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EE2B6D-D3C4-5DF4-0347-4CB34967F1F0}"/>
              </a:ext>
            </a:extLst>
          </p:cNvPr>
          <p:cNvSpPr txBox="1"/>
          <p:nvPr/>
        </p:nvSpPr>
        <p:spPr>
          <a:xfrm>
            <a:off x="8446355" y="3585717"/>
            <a:ext cx="4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06EB7B-7519-1AC9-DF13-B0BE607B2B8A}"/>
              </a:ext>
            </a:extLst>
          </p:cNvPr>
          <p:cNvSpPr txBox="1"/>
          <p:nvPr/>
        </p:nvSpPr>
        <p:spPr>
          <a:xfrm>
            <a:off x="7804818" y="3088500"/>
            <a:ext cx="7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3</a:t>
            </a:r>
            <a:endParaRPr lang="ko-KR" altLang="en-US" sz="1200" dirty="0">
              <a:solidFill>
                <a:schemeClr val="accent4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4CB67F-11AF-DB31-63CB-21B7F56B5EC0}"/>
              </a:ext>
            </a:extLst>
          </p:cNvPr>
          <p:cNvSpPr txBox="1"/>
          <p:nvPr/>
        </p:nvSpPr>
        <p:spPr>
          <a:xfrm>
            <a:off x="7804818" y="5186708"/>
            <a:ext cx="22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이러한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구조로 계속 반복</a:t>
            </a:r>
            <a:r>
              <a:rPr lang="en-US" altLang="ko-KR" sz="12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..</a:t>
            </a:r>
            <a:endParaRPr lang="ko-KR" altLang="en-US" sz="12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6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147088" y="114795"/>
            <a:ext cx="617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  <a:endParaRPr lang="en-US" altLang="ko-KR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sz="2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모든 재귀호출의 시각화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5521956" y="13466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2212334" y="1502336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8708162" y="11076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3723308" y="-401755"/>
            <a:ext cx="753117" cy="30550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7423127" y="-537394"/>
            <a:ext cx="358422" cy="293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1010125" y="249249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2862812" y="302982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rot="5400000">
            <a:off x="1656149" y="1830871"/>
            <a:ext cx="375604" cy="947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 rot="16200000" flipH="1">
            <a:off x="2568387" y="2375399"/>
            <a:ext cx="912930" cy="395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1998676" y="4138707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3582812" y="387631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3594125" y="3527627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3B0A62-276A-DEA7-27CE-1E56380347B8}"/>
              </a:ext>
            </a:extLst>
          </p:cNvPr>
          <p:cNvSpPr/>
          <p:nvPr/>
        </p:nvSpPr>
        <p:spPr>
          <a:xfrm>
            <a:off x="2747780" y="498519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AE0174-2633-C5EA-853C-65A027F4AF25}"/>
              </a:ext>
            </a:extLst>
          </p:cNvPr>
          <p:cNvSpPr/>
          <p:nvPr/>
        </p:nvSpPr>
        <p:spPr>
          <a:xfrm>
            <a:off x="4532703" y="5090639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9878DCA-5091-267B-0916-81AA1DE7C23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rot="5400000">
            <a:off x="3150854" y="4447798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A7D51F8-AF3C-7045-84C2-EB3DFD4B995D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 rot="16200000" flipH="1">
            <a:off x="4245153" y="4443088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6C5F330-89A5-53F9-93B3-776EDE2BF7C2}"/>
              </a:ext>
            </a:extLst>
          </p:cNvPr>
          <p:cNvSpPr/>
          <p:nvPr/>
        </p:nvSpPr>
        <p:spPr>
          <a:xfrm>
            <a:off x="505426" y="33251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559D3E-AC80-FBFD-D7E3-F18BA9021049}"/>
              </a:ext>
            </a:extLst>
          </p:cNvPr>
          <p:cNvSpPr/>
          <p:nvPr/>
        </p:nvSpPr>
        <p:spPr>
          <a:xfrm>
            <a:off x="1467299" y="332728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D9FD7CE-F569-29AF-1547-03BC71DA9EF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rot="5400000">
            <a:off x="881470" y="3091013"/>
            <a:ext cx="218054" cy="2501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02B5A62-0C51-D3C2-0C0C-4F674C2E9BB6}"/>
              </a:ext>
            </a:extLst>
          </p:cNvPr>
          <p:cNvCxnSpPr>
            <a:cxnSpLocks/>
            <a:stCxn id="3" idx="5"/>
            <a:endCxn id="24" idx="0"/>
          </p:cNvCxnSpPr>
          <p:nvPr/>
        </p:nvCxnSpPr>
        <p:spPr>
          <a:xfrm rot="16200000" flipH="1">
            <a:off x="1615878" y="3115861"/>
            <a:ext cx="220226" cy="2026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DACA220-5463-2E54-2F23-3094FE422F4D}"/>
              </a:ext>
            </a:extLst>
          </p:cNvPr>
          <p:cNvSpPr/>
          <p:nvPr/>
        </p:nvSpPr>
        <p:spPr>
          <a:xfrm>
            <a:off x="6747507" y="204771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CAB258-BBCD-C811-C5D2-3163FAF855B2}"/>
              </a:ext>
            </a:extLst>
          </p:cNvPr>
          <p:cNvSpPr/>
          <p:nvPr/>
        </p:nvSpPr>
        <p:spPr>
          <a:xfrm>
            <a:off x="5601551" y="2868407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F8FA2C-5ABF-BB27-E9A5-704293D8521F}"/>
              </a:ext>
            </a:extLst>
          </p:cNvPr>
          <p:cNvSpPr/>
          <p:nvPr/>
        </p:nvSpPr>
        <p:spPr>
          <a:xfrm>
            <a:off x="7660302" y="39191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6593473-B550-EADA-BB23-88FCE35580FC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rot="5400000">
            <a:off x="6304183" y="2319640"/>
            <a:ext cx="206135" cy="89139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18DEDE-3605-D503-96C7-DAB0DA5F67E7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 rot="16200000" flipH="1">
            <a:off x="7062764" y="2961572"/>
            <a:ext cx="1256838" cy="6582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B199EF6-A145-9024-4451-49DAB8324779}"/>
              </a:ext>
            </a:extLst>
          </p:cNvPr>
          <p:cNvSpPr/>
          <p:nvPr/>
        </p:nvSpPr>
        <p:spPr>
          <a:xfrm>
            <a:off x="6796166" y="5027993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A0863B-E2CF-E13E-7047-6FFD97FEEB49}"/>
              </a:ext>
            </a:extLst>
          </p:cNvPr>
          <p:cNvSpPr/>
          <p:nvPr/>
        </p:nvSpPr>
        <p:spPr>
          <a:xfrm>
            <a:off x="8380302" y="47656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C3D21F8-22C9-F324-7C86-213A5C8B9F68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 rot="16200000" flipH="1">
            <a:off x="8391615" y="44169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0697FEF6-2324-5D5B-9077-7FE32C7F6E6A}"/>
              </a:ext>
            </a:extLst>
          </p:cNvPr>
          <p:cNvSpPr/>
          <p:nvPr/>
        </p:nvSpPr>
        <p:spPr>
          <a:xfrm>
            <a:off x="7545270" y="587448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625040-DAB9-8C27-AAE8-86A2CC66DD1A}"/>
              </a:ext>
            </a:extLst>
          </p:cNvPr>
          <p:cNvSpPr/>
          <p:nvPr/>
        </p:nvSpPr>
        <p:spPr>
          <a:xfrm>
            <a:off x="9330193" y="597992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31E2A28-D584-4702-82B4-30BA8F8E5A49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rot="5400000">
            <a:off x="7948344" y="5337084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84E3C270-506F-8491-4597-F1AD4C3DF6AA}"/>
              </a:ext>
            </a:extLst>
          </p:cNvPr>
          <p:cNvCxnSpPr>
            <a:cxnSpLocks/>
            <a:stCxn id="65" idx="5"/>
            <a:endCxn id="70" idx="0"/>
          </p:cNvCxnSpPr>
          <p:nvPr/>
        </p:nvCxnSpPr>
        <p:spPr>
          <a:xfrm rot="16200000" flipH="1">
            <a:off x="9042643" y="5332374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7997FAC-B1AE-1FCC-139E-DF519169C4E0}"/>
              </a:ext>
            </a:extLst>
          </p:cNvPr>
          <p:cNvSpPr/>
          <p:nvPr/>
        </p:nvSpPr>
        <p:spPr>
          <a:xfrm>
            <a:off x="4931363" y="404793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6895DD-1016-0104-B0F9-3C33811721B2}"/>
              </a:ext>
            </a:extLst>
          </p:cNvPr>
          <p:cNvSpPr/>
          <p:nvPr/>
        </p:nvSpPr>
        <p:spPr>
          <a:xfrm>
            <a:off x="6321551" y="407991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DB0E27B8-8B39-D8AF-1B09-3B5D93908C88}"/>
              </a:ext>
            </a:extLst>
          </p:cNvPr>
          <p:cNvCxnSpPr>
            <a:cxnSpLocks/>
            <a:stCxn id="60" idx="3"/>
            <a:endCxn id="73" idx="0"/>
          </p:cNvCxnSpPr>
          <p:nvPr/>
        </p:nvCxnSpPr>
        <p:spPr>
          <a:xfrm rot="5400000">
            <a:off x="5216692" y="3557636"/>
            <a:ext cx="564973" cy="4156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5106581B-82F5-8547-3303-2FD4199CC470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 rot="16200000" flipH="1">
            <a:off x="6150354" y="3548720"/>
            <a:ext cx="596953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8B45A19-83F6-17B5-85B8-723579D15164}"/>
              </a:ext>
            </a:extLst>
          </p:cNvPr>
          <p:cNvSpPr/>
          <p:nvPr/>
        </p:nvSpPr>
        <p:spPr>
          <a:xfrm>
            <a:off x="9669208" y="294335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12C5A90-6B5C-CB6B-DEC9-9C044E4DAC21}"/>
              </a:ext>
            </a:extLst>
          </p:cNvPr>
          <p:cNvCxnSpPr>
            <a:cxnSpLocks/>
            <a:stCxn id="9" idx="5"/>
            <a:endCxn id="80" idx="0"/>
          </p:cNvCxnSpPr>
          <p:nvPr/>
        </p:nvCxnSpPr>
        <p:spPr>
          <a:xfrm rot="16200000" flipH="1">
            <a:off x="9065385" y="1979534"/>
            <a:ext cx="1221159" cy="706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C0517B1-6778-C0D8-4A90-F85E4C8F962F}"/>
              </a:ext>
            </a:extLst>
          </p:cNvPr>
          <p:cNvSpPr/>
          <p:nvPr/>
        </p:nvSpPr>
        <p:spPr>
          <a:xfrm>
            <a:off x="9159641" y="391464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1E713A3-E9C8-921F-4862-A0A85094CBC9}"/>
              </a:ext>
            </a:extLst>
          </p:cNvPr>
          <p:cNvSpPr/>
          <p:nvPr/>
        </p:nvSpPr>
        <p:spPr>
          <a:xfrm>
            <a:off x="10389208" y="378984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CA123B6-B6DB-2920-E7A7-88C6D75A1BCD}"/>
              </a:ext>
            </a:extLst>
          </p:cNvPr>
          <p:cNvCxnSpPr>
            <a:cxnSpLocks/>
            <a:stCxn id="80" idx="5"/>
            <a:endCxn id="83" idx="0"/>
          </p:cNvCxnSpPr>
          <p:nvPr/>
        </p:nvCxnSpPr>
        <p:spPr>
          <a:xfrm rot="16200000" flipH="1">
            <a:off x="10400521" y="3441161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B167286-F531-655B-D9D5-9592476C9FC3}"/>
              </a:ext>
            </a:extLst>
          </p:cNvPr>
          <p:cNvSpPr/>
          <p:nvPr/>
        </p:nvSpPr>
        <p:spPr>
          <a:xfrm>
            <a:off x="9923766" y="49697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BB7AFE6-06A2-5A03-CD18-9596E506F3EE}"/>
              </a:ext>
            </a:extLst>
          </p:cNvPr>
          <p:cNvSpPr/>
          <p:nvPr/>
        </p:nvSpPr>
        <p:spPr>
          <a:xfrm>
            <a:off x="11012929" y="496004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FAA24ECE-3485-9C7B-B2BD-343EFAAC4CF2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 rot="5400000">
            <a:off x="10106541" y="4581631"/>
            <a:ext cx="565335" cy="2108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6AA94433-AD9F-5076-C55D-5EF9D111D00A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 rot="16200000" flipH="1">
            <a:off x="10910530" y="4497641"/>
            <a:ext cx="555634" cy="3691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2AD4222-492D-160A-D25C-572D8F1AA25E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 rot="5400000">
            <a:off x="7797799" y="1031908"/>
            <a:ext cx="325515" cy="17060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4EBE69D4-0FDA-DD68-A910-DA202609908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5400000">
            <a:off x="2416303" y="3586755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B64971E7-7501-9F08-8847-BE9A87B8F0A1}"/>
              </a:ext>
            </a:extLst>
          </p:cNvPr>
          <p:cNvCxnSpPr>
            <a:cxnSpLocks/>
            <a:stCxn id="80" idx="3"/>
            <a:endCxn id="82" idx="0"/>
          </p:cNvCxnSpPr>
          <p:nvPr/>
        </p:nvCxnSpPr>
        <p:spPr>
          <a:xfrm rot="5400000">
            <a:off x="9468783" y="3608775"/>
            <a:ext cx="356726" cy="255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E5904E71-6808-FE26-21BB-FF05A2538BB7}"/>
              </a:ext>
            </a:extLst>
          </p:cNvPr>
          <p:cNvCxnSpPr>
            <a:cxnSpLocks/>
            <a:stCxn id="61" idx="3"/>
            <a:endCxn id="64" idx="0"/>
          </p:cNvCxnSpPr>
          <p:nvPr/>
        </p:nvCxnSpPr>
        <p:spPr>
          <a:xfrm rot="5400000">
            <a:off x="7213793" y="4476041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2212A1-C47C-8741-7CA7-A957325CD056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솔직하게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동적계획법은 처음 접할 때 어렵습니다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1361C-FC80-6B5C-FF1B-246DEC3B4BAB}"/>
              </a:ext>
            </a:extLst>
          </p:cNvPr>
          <p:cNvSpPr txBox="1"/>
          <p:nvPr/>
        </p:nvSpPr>
        <p:spPr>
          <a:xfrm>
            <a:off x="555280" y="1831693"/>
            <a:ext cx="979340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구종만의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알고리즘 문제해결 전략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책에서도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160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페이지에 걸쳐서 동적계획법을 설명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가장 어려워하는 유형으로 많이 뽑히기도 합니다</a:t>
            </a:r>
          </a:p>
        </p:txBody>
      </p:sp>
      <p:pic>
        <p:nvPicPr>
          <p:cNvPr id="1026" name="Picture 2" descr="알고리즘 문제 해결 전략] KMP 알고리즘">
            <a:extLst>
              <a:ext uri="{FF2B5EF4-FFF2-40B4-BE49-F238E27FC236}">
                <a16:creationId xmlns:a16="http://schemas.microsoft.com/office/drawing/2014/main" id="{00697E83-BD88-2B27-2518-8EBE2146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336" y="3091543"/>
            <a:ext cx="4944922" cy="30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5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147088" y="114795"/>
            <a:ext cx="617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  <a:endParaRPr lang="en-US" altLang="ko-KR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sz="2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모든 재귀호출의 시각화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5521956" y="13466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2212334" y="1502336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8708162" y="11076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3723308" y="-401755"/>
            <a:ext cx="753117" cy="30550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7423127" y="-537394"/>
            <a:ext cx="358422" cy="293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1010125" y="2492498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2862812" y="3029824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rot="5400000">
            <a:off x="1656149" y="1830871"/>
            <a:ext cx="375604" cy="947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 rot="16200000" flipH="1">
            <a:off x="2568387" y="2375399"/>
            <a:ext cx="912930" cy="395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1998676" y="4138707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3582812" y="3876314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3594125" y="3527627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3B0A62-276A-DEA7-27CE-1E56380347B8}"/>
              </a:ext>
            </a:extLst>
          </p:cNvPr>
          <p:cNvSpPr/>
          <p:nvPr/>
        </p:nvSpPr>
        <p:spPr>
          <a:xfrm>
            <a:off x="2747780" y="498519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AE0174-2633-C5EA-853C-65A027F4AF25}"/>
              </a:ext>
            </a:extLst>
          </p:cNvPr>
          <p:cNvSpPr/>
          <p:nvPr/>
        </p:nvSpPr>
        <p:spPr>
          <a:xfrm>
            <a:off x="4532703" y="5090639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9878DCA-5091-267B-0916-81AA1DE7C23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rot="5400000">
            <a:off x="3150854" y="4447798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A7D51F8-AF3C-7045-84C2-EB3DFD4B995D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 rot="16200000" flipH="1">
            <a:off x="4245153" y="4443088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6C5F330-89A5-53F9-93B3-776EDE2BF7C2}"/>
              </a:ext>
            </a:extLst>
          </p:cNvPr>
          <p:cNvSpPr/>
          <p:nvPr/>
        </p:nvSpPr>
        <p:spPr>
          <a:xfrm>
            <a:off x="505426" y="33251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559D3E-AC80-FBFD-D7E3-F18BA9021049}"/>
              </a:ext>
            </a:extLst>
          </p:cNvPr>
          <p:cNvSpPr/>
          <p:nvPr/>
        </p:nvSpPr>
        <p:spPr>
          <a:xfrm>
            <a:off x="1467299" y="332728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D9FD7CE-F569-29AF-1547-03BC71DA9EF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rot="5400000">
            <a:off x="881470" y="3091013"/>
            <a:ext cx="218054" cy="2501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02B5A62-0C51-D3C2-0C0C-4F674C2E9BB6}"/>
              </a:ext>
            </a:extLst>
          </p:cNvPr>
          <p:cNvCxnSpPr>
            <a:cxnSpLocks/>
            <a:stCxn id="3" idx="5"/>
            <a:endCxn id="24" idx="0"/>
          </p:cNvCxnSpPr>
          <p:nvPr/>
        </p:nvCxnSpPr>
        <p:spPr>
          <a:xfrm rot="16200000" flipH="1">
            <a:off x="1615878" y="3115861"/>
            <a:ext cx="220226" cy="2026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DACA220-5463-2E54-2F23-3094FE422F4D}"/>
              </a:ext>
            </a:extLst>
          </p:cNvPr>
          <p:cNvSpPr/>
          <p:nvPr/>
        </p:nvSpPr>
        <p:spPr>
          <a:xfrm>
            <a:off x="6747507" y="2047714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CAB258-BBCD-C811-C5D2-3163FAF855B2}"/>
              </a:ext>
            </a:extLst>
          </p:cNvPr>
          <p:cNvSpPr/>
          <p:nvPr/>
        </p:nvSpPr>
        <p:spPr>
          <a:xfrm>
            <a:off x="5601551" y="2868407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F8FA2C-5ABF-BB27-E9A5-704293D8521F}"/>
              </a:ext>
            </a:extLst>
          </p:cNvPr>
          <p:cNvSpPr/>
          <p:nvPr/>
        </p:nvSpPr>
        <p:spPr>
          <a:xfrm>
            <a:off x="7660302" y="3919110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6593473-B550-EADA-BB23-88FCE35580FC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rot="5400000">
            <a:off x="6304183" y="2319640"/>
            <a:ext cx="206135" cy="89139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18DEDE-3605-D503-96C7-DAB0DA5F67E7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 rot="16200000" flipH="1">
            <a:off x="7062764" y="2961572"/>
            <a:ext cx="1256838" cy="6582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B199EF6-A145-9024-4451-49DAB8324779}"/>
              </a:ext>
            </a:extLst>
          </p:cNvPr>
          <p:cNvSpPr/>
          <p:nvPr/>
        </p:nvSpPr>
        <p:spPr>
          <a:xfrm>
            <a:off x="6796166" y="5027993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A0863B-E2CF-E13E-7047-6FFD97FEEB49}"/>
              </a:ext>
            </a:extLst>
          </p:cNvPr>
          <p:cNvSpPr/>
          <p:nvPr/>
        </p:nvSpPr>
        <p:spPr>
          <a:xfrm>
            <a:off x="8380302" y="476560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C3D21F8-22C9-F324-7C86-213A5C8B9F68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 rot="16200000" flipH="1">
            <a:off x="8391615" y="44169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0697FEF6-2324-5D5B-9077-7FE32C7F6E6A}"/>
              </a:ext>
            </a:extLst>
          </p:cNvPr>
          <p:cNvSpPr/>
          <p:nvPr/>
        </p:nvSpPr>
        <p:spPr>
          <a:xfrm>
            <a:off x="7545270" y="587448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625040-DAB9-8C27-AAE8-86A2CC66DD1A}"/>
              </a:ext>
            </a:extLst>
          </p:cNvPr>
          <p:cNvSpPr/>
          <p:nvPr/>
        </p:nvSpPr>
        <p:spPr>
          <a:xfrm>
            <a:off x="9330193" y="597992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31E2A28-D584-4702-82B4-30BA8F8E5A49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rot="5400000">
            <a:off x="7948344" y="5337084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84E3C270-506F-8491-4597-F1AD4C3DF6AA}"/>
              </a:ext>
            </a:extLst>
          </p:cNvPr>
          <p:cNvCxnSpPr>
            <a:cxnSpLocks/>
            <a:stCxn id="65" idx="5"/>
            <a:endCxn id="70" idx="0"/>
          </p:cNvCxnSpPr>
          <p:nvPr/>
        </p:nvCxnSpPr>
        <p:spPr>
          <a:xfrm rot="16200000" flipH="1">
            <a:off x="9042643" y="5332374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7997FAC-B1AE-1FCC-139E-DF519169C4E0}"/>
              </a:ext>
            </a:extLst>
          </p:cNvPr>
          <p:cNvSpPr/>
          <p:nvPr/>
        </p:nvSpPr>
        <p:spPr>
          <a:xfrm>
            <a:off x="4931363" y="404793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6895DD-1016-0104-B0F9-3C33811721B2}"/>
              </a:ext>
            </a:extLst>
          </p:cNvPr>
          <p:cNvSpPr/>
          <p:nvPr/>
        </p:nvSpPr>
        <p:spPr>
          <a:xfrm>
            <a:off x="6321551" y="407991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DB0E27B8-8B39-D8AF-1B09-3B5D93908C88}"/>
              </a:ext>
            </a:extLst>
          </p:cNvPr>
          <p:cNvCxnSpPr>
            <a:cxnSpLocks/>
            <a:stCxn id="60" idx="3"/>
            <a:endCxn id="73" idx="0"/>
          </p:cNvCxnSpPr>
          <p:nvPr/>
        </p:nvCxnSpPr>
        <p:spPr>
          <a:xfrm rot="5400000">
            <a:off x="5216692" y="3557636"/>
            <a:ext cx="564973" cy="4156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5106581B-82F5-8547-3303-2FD4199CC470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 rot="16200000" flipH="1">
            <a:off x="6150354" y="3548720"/>
            <a:ext cx="596953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8B45A19-83F6-17B5-85B8-723579D15164}"/>
              </a:ext>
            </a:extLst>
          </p:cNvPr>
          <p:cNvSpPr/>
          <p:nvPr/>
        </p:nvSpPr>
        <p:spPr>
          <a:xfrm>
            <a:off x="9669208" y="2943358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12C5A90-6B5C-CB6B-DEC9-9C044E4DAC21}"/>
              </a:ext>
            </a:extLst>
          </p:cNvPr>
          <p:cNvCxnSpPr>
            <a:cxnSpLocks/>
            <a:stCxn id="9" idx="5"/>
            <a:endCxn id="80" idx="0"/>
          </p:cNvCxnSpPr>
          <p:nvPr/>
        </p:nvCxnSpPr>
        <p:spPr>
          <a:xfrm rot="16200000" flipH="1">
            <a:off x="9065385" y="1979534"/>
            <a:ext cx="1221159" cy="706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C0517B1-6778-C0D8-4A90-F85E4C8F962F}"/>
              </a:ext>
            </a:extLst>
          </p:cNvPr>
          <p:cNvSpPr/>
          <p:nvPr/>
        </p:nvSpPr>
        <p:spPr>
          <a:xfrm>
            <a:off x="9159641" y="391464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1E713A3-E9C8-921F-4862-A0A85094CBC9}"/>
              </a:ext>
            </a:extLst>
          </p:cNvPr>
          <p:cNvSpPr/>
          <p:nvPr/>
        </p:nvSpPr>
        <p:spPr>
          <a:xfrm>
            <a:off x="10389208" y="3789848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CA123B6-B6DB-2920-E7A7-88C6D75A1BCD}"/>
              </a:ext>
            </a:extLst>
          </p:cNvPr>
          <p:cNvCxnSpPr>
            <a:cxnSpLocks/>
            <a:stCxn id="80" idx="5"/>
            <a:endCxn id="83" idx="0"/>
          </p:cNvCxnSpPr>
          <p:nvPr/>
        </p:nvCxnSpPr>
        <p:spPr>
          <a:xfrm rot="16200000" flipH="1">
            <a:off x="10400521" y="3441161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B167286-F531-655B-D9D5-9592476C9FC3}"/>
              </a:ext>
            </a:extLst>
          </p:cNvPr>
          <p:cNvSpPr/>
          <p:nvPr/>
        </p:nvSpPr>
        <p:spPr>
          <a:xfrm>
            <a:off x="9923766" y="49697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BB7AFE6-06A2-5A03-CD18-9596E506F3EE}"/>
              </a:ext>
            </a:extLst>
          </p:cNvPr>
          <p:cNvSpPr/>
          <p:nvPr/>
        </p:nvSpPr>
        <p:spPr>
          <a:xfrm>
            <a:off x="11012929" y="496004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FAA24ECE-3485-9C7B-B2BD-343EFAAC4CF2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 rot="5400000">
            <a:off x="10106541" y="4581631"/>
            <a:ext cx="565335" cy="2108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6AA94433-AD9F-5076-C55D-5EF9D111D00A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 rot="16200000" flipH="1">
            <a:off x="10910530" y="4497641"/>
            <a:ext cx="555634" cy="3691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2AD4222-492D-160A-D25C-572D8F1AA25E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 rot="5400000">
            <a:off x="7797799" y="1031908"/>
            <a:ext cx="325515" cy="17060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4EBE69D4-0FDA-DD68-A910-DA202609908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5400000">
            <a:off x="2416303" y="3586755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B64971E7-7501-9F08-8847-BE9A87B8F0A1}"/>
              </a:ext>
            </a:extLst>
          </p:cNvPr>
          <p:cNvCxnSpPr>
            <a:cxnSpLocks/>
            <a:stCxn id="80" idx="3"/>
            <a:endCxn id="82" idx="0"/>
          </p:cNvCxnSpPr>
          <p:nvPr/>
        </p:nvCxnSpPr>
        <p:spPr>
          <a:xfrm rot="5400000">
            <a:off x="9468783" y="3608775"/>
            <a:ext cx="356726" cy="255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855820AF-95B6-DAAC-61C4-0AAB2EEC7582}"/>
              </a:ext>
            </a:extLst>
          </p:cNvPr>
          <p:cNvCxnSpPr>
            <a:cxnSpLocks/>
            <a:stCxn id="61" idx="3"/>
            <a:endCxn id="64" idx="0"/>
          </p:cNvCxnSpPr>
          <p:nvPr/>
        </p:nvCxnSpPr>
        <p:spPr>
          <a:xfrm rot="5400000">
            <a:off x="7213793" y="4476041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147088" y="114795"/>
            <a:ext cx="617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  <a:endParaRPr lang="en-US" altLang="ko-KR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sz="2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모든 재귀호출의 시각화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5521956" y="13466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2212334" y="1502336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8708162" y="11076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3723308" y="-401755"/>
            <a:ext cx="753117" cy="30550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7423127" y="-537394"/>
            <a:ext cx="358422" cy="293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1010125" y="2492498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2862812" y="3029824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rot="5400000">
            <a:off x="1656149" y="1830871"/>
            <a:ext cx="375604" cy="947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 rot="16200000" flipH="1">
            <a:off x="2568387" y="2375399"/>
            <a:ext cx="912930" cy="395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1998676" y="4138707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3582812" y="3876314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3594125" y="3527627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3B0A62-276A-DEA7-27CE-1E56380347B8}"/>
              </a:ext>
            </a:extLst>
          </p:cNvPr>
          <p:cNvSpPr/>
          <p:nvPr/>
        </p:nvSpPr>
        <p:spPr>
          <a:xfrm>
            <a:off x="2747780" y="498519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AE0174-2633-C5EA-853C-65A027F4AF25}"/>
              </a:ext>
            </a:extLst>
          </p:cNvPr>
          <p:cNvSpPr/>
          <p:nvPr/>
        </p:nvSpPr>
        <p:spPr>
          <a:xfrm>
            <a:off x="4532703" y="5090639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9878DCA-5091-267B-0916-81AA1DE7C23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rot="5400000">
            <a:off x="3150854" y="4447798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A7D51F8-AF3C-7045-84C2-EB3DFD4B995D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 rot="16200000" flipH="1">
            <a:off x="4245153" y="4443088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6C5F330-89A5-53F9-93B3-776EDE2BF7C2}"/>
              </a:ext>
            </a:extLst>
          </p:cNvPr>
          <p:cNvSpPr/>
          <p:nvPr/>
        </p:nvSpPr>
        <p:spPr>
          <a:xfrm>
            <a:off x="505426" y="33251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559D3E-AC80-FBFD-D7E3-F18BA9021049}"/>
              </a:ext>
            </a:extLst>
          </p:cNvPr>
          <p:cNvSpPr/>
          <p:nvPr/>
        </p:nvSpPr>
        <p:spPr>
          <a:xfrm>
            <a:off x="1467299" y="332728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D9FD7CE-F569-29AF-1547-03BC71DA9EF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rot="5400000">
            <a:off x="881470" y="3091013"/>
            <a:ext cx="218054" cy="2501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02B5A62-0C51-D3C2-0C0C-4F674C2E9BB6}"/>
              </a:ext>
            </a:extLst>
          </p:cNvPr>
          <p:cNvCxnSpPr>
            <a:cxnSpLocks/>
            <a:stCxn id="3" idx="5"/>
            <a:endCxn id="24" idx="0"/>
          </p:cNvCxnSpPr>
          <p:nvPr/>
        </p:nvCxnSpPr>
        <p:spPr>
          <a:xfrm rot="16200000" flipH="1">
            <a:off x="1615878" y="3115861"/>
            <a:ext cx="220226" cy="2026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DACA220-5463-2E54-2F23-3094FE422F4D}"/>
              </a:ext>
            </a:extLst>
          </p:cNvPr>
          <p:cNvSpPr/>
          <p:nvPr/>
        </p:nvSpPr>
        <p:spPr>
          <a:xfrm>
            <a:off x="6747507" y="2047714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CAB258-BBCD-C811-C5D2-3163FAF855B2}"/>
              </a:ext>
            </a:extLst>
          </p:cNvPr>
          <p:cNvSpPr/>
          <p:nvPr/>
        </p:nvSpPr>
        <p:spPr>
          <a:xfrm>
            <a:off x="5601551" y="2868407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F8FA2C-5ABF-BB27-E9A5-704293D8521F}"/>
              </a:ext>
            </a:extLst>
          </p:cNvPr>
          <p:cNvSpPr/>
          <p:nvPr/>
        </p:nvSpPr>
        <p:spPr>
          <a:xfrm>
            <a:off x="7660302" y="3919110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6593473-B550-EADA-BB23-88FCE35580FC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rot="5400000">
            <a:off x="6304183" y="2319640"/>
            <a:ext cx="206135" cy="89139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18DEDE-3605-D503-96C7-DAB0DA5F67E7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 rot="16200000" flipH="1">
            <a:off x="7062764" y="2961572"/>
            <a:ext cx="1256838" cy="6582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B199EF6-A145-9024-4451-49DAB8324779}"/>
              </a:ext>
            </a:extLst>
          </p:cNvPr>
          <p:cNvSpPr/>
          <p:nvPr/>
        </p:nvSpPr>
        <p:spPr>
          <a:xfrm>
            <a:off x="6796166" y="5027993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A0863B-E2CF-E13E-7047-6FFD97FEEB49}"/>
              </a:ext>
            </a:extLst>
          </p:cNvPr>
          <p:cNvSpPr/>
          <p:nvPr/>
        </p:nvSpPr>
        <p:spPr>
          <a:xfrm>
            <a:off x="8380302" y="476560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C3D21F8-22C9-F324-7C86-213A5C8B9F68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 rot="16200000" flipH="1">
            <a:off x="8391615" y="44169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0697FEF6-2324-5D5B-9077-7FE32C7F6E6A}"/>
              </a:ext>
            </a:extLst>
          </p:cNvPr>
          <p:cNvSpPr/>
          <p:nvPr/>
        </p:nvSpPr>
        <p:spPr>
          <a:xfrm>
            <a:off x="7545270" y="5874484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625040-DAB9-8C27-AAE8-86A2CC66DD1A}"/>
              </a:ext>
            </a:extLst>
          </p:cNvPr>
          <p:cNvSpPr/>
          <p:nvPr/>
        </p:nvSpPr>
        <p:spPr>
          <a:xfrm>
            <a:off x="9330193" y="597992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31E2A28-D584-4702-82B4-30BA8F8E5A49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rot="5400000">
            <a:off x="7948344" y="5337084"/>
            <a:ext cx="494326" cy="5804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84E3C270-506F-8491-4597-F1AD4C3DF6AA}"/>
              </a:ext>
            </a:extLst>
          </p:cNvPr>
          <p:cNvCxnSpPr>
            <a:cxnSpLocks/>
            <a:stCxn id="65" idx="5"/>
            <a:endCxn id="70" idx="0"/>
          </p:cNvCxnSpPr>
          <p:nvPr/>
        </p:nvCxnSpPr>
        <p:spPr>
          <a:xfrm rot="16200000" flipH="1">
            <a:off x="9042643" y="5332374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7997FAC-B1AE-1FCC-139E-DF519169C4E0}"/>
              </a:ext>
            </a:extLst>
          </p:cNvPr>
          <p:cNvSpPr/>
          <p:nvPr/>
        </p:nvSpPr>
        <p:spPr>
          <a:xfrm>
            <a:off x="4931363" y="404793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6895DD-1016-0104-B0F9-3C33811721B2}"/>
              </a:ext>
            </a:extLst>
          </p:cNvPr>
          <p:cNvSpPr/>
          <p:nvPr/>
        </p:nvSpPr>
        <p:spPr>
          <a:xfrm>
            <a:off x="6321551" y="4079918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DB0E27B8-8B39-D8AF-1B09-3B5D93908C88}"/>
              </a:ext>
            </a:extLst>
          </p:cNvPr>
          <p:cNvCxnSpPr>
            <a:cxnSpLocks/>
            <a:stCxn id="60" idx="3"/>
            <a:endCxn id="73" idx="0"/>
          </p:cNvCxnSpPr>
          <p:nvPr/>
        </p:nvCxnSpPr>
        <p:spPr>
          <a:xfrm rot="5400000">
            <a:off x="5216692" y="3557636"/>
            <a:ext cx="564973" cy="4156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5106581B-82F5-8547-3303-2FD4199CC470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 rot="16200000" flipH="1">
            <a:off x="6150354" y="3548720"/>
            <a:ext cx="596953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8B45A19-83F6-17B5-85B8-723579D15164}"/>
              </a:ext>
            </a:extLst>
          </p:cNvPr>
          <p:cNvSpPr/>
          <p:nvPr/>
        </p:nvSpPr>
        <p:spPr>
          <a:xfrm>
            <a:off x="9669208" y="2943358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12C5A90-6B5C-CB6B-DEC9-9C044E4DAC21}"/>
              </a:ext>
            </a:extLst>
          </p:cNvPr>
          <p:cNvCxnSpPr>
            <a:cxnSpLocks/>
            <a:stCxn id="9" idx="5"/>
            <a:endCxn id="80" idx="0"/>
          </p:cNvCxnSpPr>
          <p:nvPr/>
        </p:nvCxnSpPr>
        <p:spPr>
          <a:xfrm rot="16200000" flipH="1">
            <a:off x="9065385" y="1979534"/>
            <a:ext cx="1221159" cy="706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C0517B1-6778-C0D8-4A90-F85E4C8F962F}"/>
              </a:ext>
            </a:extLst>
          </p:cNvPr>
          <p:cNvSpPr/>
          <p:nvPr/>
        </p:nvSpPr>
        <p:spPr>
          <a:xfrm>
            <a:off x="9159641" y="391464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1E713A3-E9C8-921F-4862-A0A85094CBC9}"/>
              </a:ext>
            </a:extLst>
          </p:cNvPr>
          <p:cNvSpPr/>
          <p:nvPr/>
        </p:nvSpPr>
        <p:spPr>
          <a:xfrm>
            <a:off x="10389208" y="3789848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CA123B6-B6DB-2920-E7A7-88C6D75A1BCD}"/>
              </a:ext>
            </a:extLst>
          </p:cNvPr>
          <p:cNvCxnSpPr>
            <a:cxnSpLocks/>
            <a:stCxn id="80" idx="5"/>
            <a:endCxn id="83" idx="0"/>
          </p:cNvCxnSpPr>
          <p:nvPr/>
        </p:nvCxnSpPr>
        <p:spPr>
          <a:xfrm rot="16200000" flipH="1">
            <a:off x="10400521" y="3441161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B167286-F531-655B-D9D5-9592476C9FC3}"/>
              </a:ext>
            </a:extLst>
          </p:cNvPr>
          <p:cNvSpPr/>
          <p:nvPr/>
        </p:nvSpPr>
        <p:spPr>
          <a:xfrm>
            <a:off x="9923766" y="49697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BB7AFE6-06A2-5A03-CD18-9596E506F3EE}"/>
              </a:ext>
            </a:extLst>
          </p:cNvPr>
          <p:cNvSpPr/>
          <p:nvPr/>
        </p:nvSpPr>
        <p:spPr>
          <a:xfrm>
            <a:off x="11012929" y="496004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FAA24ECE-3485-9C7B-B2BD-343EFAAC4CF2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 rot="5400000">
            <a:off x="10106541" y="4581631"/>
            <a:ext cx="565335" cy="2108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6AA94433-AD9F-5076-C55D-5EF9D111D00A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 rot="16200000" flipH="1">
            <a:off x="10910530" y="4497641"/>
            <a:ext cx="555634" cy="3691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2AD4222-492D-160A-D25C-572D8F1AA25E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 rot="5400000">
            <a:off x="7797799" y="1031908"/>
            <a:ext cx="325515" cy="17060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4EBE69D4-0FDA-DD68-A910-DA202609908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5400000">
            <a:off x="2416303" y="3586755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B64971E7-7501-9F08-8847-BE9A87B8F0A1}"/>
              </a:ext>
            </a:extLst>
          </p:cNvPr>
          <p:cNvCxnSpPr>
            <a:cxnSpLocks/>
            <a:stCxn id="80" idx="3"/>
            <a:endCxn id="82" idx="0"/>
          </p:cNvCxnSpPr>
          <p:nvPr/>
        </p:nvCxnSpPr>
        <p:spPr>
          <a:xfrm rot="5400000">
            <a:off x="9468783" y="3608775"/>
            <a:ext cx="356726" cy="255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855820AF-95B6-DAAC-61C4-0AAB2EEC7582}"/>
              </a:ext>
            </a:extLst>
          </p:cNvPr>
          <p:cNvCxnSpPr>
            <a:cxnSpLocks/>
            <a:stCxn id="61" idx="3"/>
            <a:endCxn id="64" idx="0"/>
          </p:cNvCxnSpPr>
          <p:nvPr/>
        </p:nvCxnSpPr>
        <p:spPr>
          <a:xfrm rot="5400000">
            <a:off x="7213793" y="4476041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6BB0E39-CCAD-AA6F-B53A-E65EA6C56FE0}"/>
              </a:ext>
            </a:extLst>
          </p:cNvPr>
          <p:cNvSpPr/>
          <p:nvPr/>
        </p:nvSpPr>
        <p:spPr>
          <a:xfrm rot="8874036">
            <a:off x="2864995" y="1506260"/>
            <a:ext cx="360000" cy="2531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2BA36F-057D-899F-81D5-8DA327E28832}"/>
              </a:ext>
            </a:extLst>
          </p:cNvPr>
          <p:cNvSpPr/>
          <p:nvPr/>
        </p:nvSpPr>
        <p:spPr>
          <a:xfrm rot="8874036">
            <a:off x="7427756" y="2038748"/>
            <a:ext cx="360000" cy="2531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E24F7-7DE2-3092-1AD2-3F06FB786019}"/>
              </a:ext>
            </a:extLst>
          </p:cNvPr>
          <p:cNvSpPr txBox="1"/>
          <p:nvPr/>
        </p:nvSpPr>
        <p:spPr>
          <a:xfrm>
            <a:off x="3708991" y="1313777"/>
            <a:ext cx="278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이미 한 번 계산한 적이 있다면 굳이 </a:t>
            </a:r>
            <a:r>
              <a:rPr lang="ko-KR" altLang="en-US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또 한번</a:t>
            </a:r>
            <a:r>
              <a:rPr lang="ko-KR" altLang="en-US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깊게 파고들어야 할까</a:t>
            </a:r>
            <a:r>
              <a:rPr lang="en-US" altLang="ko-KR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?</a:t>
            </a:r>
            <a:endParaRPr lang="ko-KR" altLang="en-US" sz="14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3AC72-B908-835D-EBB0-804E95A2A8E2}"/>
              </a:ext>
            </a:extLst>
          </p:cNvPr>
          <p:cNvSpPr txBox="1"/>
          <p:nvPr/>
        </p:nvSpPr>
        <p:spPr>
          <a:xfrm>
            <a:off x="3663425" y="1987883"/>
            <a:ext cx="278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r>
              <a:rPr lang="ko-KR" altLang="en-US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라서 이정도이지</a:t>
            </a:r>
            <a:r>
              <a:rPr lang="en-US" altLang="ko-KR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</a:t>
            </a:r>
          </a:p>
          <a:p>
            <a:pPr algn="ctr"/>
            <a:r>
              <a:rPr lang="en-US" altLang="ko-KR" sz="1400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(40)</a:t>
            </a:r>
            <a:r>
              <a:rPr lang="ko-KR" altLang="en-US" sz="14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이라면 그 깊이는 상당할 것</a:t>
            </a:r>
          </a:p>
        </p:txBody>
      </p:sp>
    </p:spTree>
    <p:extLst>
      <p:ext uri="{BB962C8B-B14F-4D97-AF65-F5344CB8AC3E}">
        <p14:creationId xmlns:p14="http://schemas.microsoft.com/office/powerpoint/2010/main" val="240287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03661D-0AD2-6006-96DF-3841A5E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9" y="0"/>
            <a:ext cx="48997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4DB02-1F18-4F5B-E1CA-4AE392422402}"/>
              </a:ext>
            </a:extLst>
          </p:cNvPr>
          <p:cNvSpPr txBox="1"/>
          <p:nvPr/>
        </p:nvSpPr>
        <p:spPr>
          <a:xfrm>
            <a:off x="6096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Execution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Took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30.97598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seconds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DP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Execution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Took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0.00002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seconds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34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ED6874-F8EB-31AC-35E4-42683A2A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87" y="0"/>
            <a:ext cx="734961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106CC-E17D-92B5-8A69-1AC7C00602E7}"/>
              </a:ext>
            </a:extLst>
          </p:cNvPr>
          <p:cNvSpPr txBox="1"/>
          <p:nvPr/>
        </p:nvSpPr>
        <p:spPr>
          <a:xfrm>
            <a:off x="366163" y="286245"/>
            <a:ext cx="5110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개선</a:t>
            </a:r>
            <a:endParaRPr lang="en-US" altLang="ko-KR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sz="2000" b="1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메모이제이션을</a:t>
            </a:r>
            <a:r>
              <a:rPr lang="ko-KR" altLang="en-US" sz="2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통한 중복된 연산의 제거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A110DB-A5CD-9F3E-45D6-EB5C61D74508}"/>
              </a:ext>
            </a:extLst>
          </p:cNvPr>
          <p:cNvSpPr/>
          <p:nvPr/>
        </p:nvSpPr>
        <p:spPr>
          <a:xfrm>
            <a:off x="6029325" y="4600575"/>
            <a:ext cx="2181225" cy="790575"/>
          </a:xfrm>
          <a:prstGeom prst="roundRect">
            <a:avLst>
              <a:gd name="adj" fmla="val 28715"/>
            </a:avLst>
          </a:prstGeom>
          <a:noFill/>
          <a:ln>
            <a:solidFill>
              <a:srgbClr val="66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29014-A480-AE6F-BFC7-200CBEF08272}"/>
              </a:ext>
            </a:extLst>
          </p:cNvPr>
          <p:cNvSpPr txBox="1"/>
          <p:nvPr/>
        </p:nvSpPr>
        <p:spPr>
          <a:xfrm>
            <a:off x="366163" y="1791384"/>
            <a:ext cx="4810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 연산의 결과를 </a:t>
            </a:r>
            <a:r>
              <a:rPr lang="en-US" altLang="ko-KR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memo(</a:t>
            </a:r>
            <a:r>
              <a:rPr lang="en-US" altLang="ko-KR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ization</a:t>
            </a:r>
            <a:r>
              <a:rPr lang="en-US" altLang="ko-KR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 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리스트에 저장</a:t>
            </a:r>
            <a:endParaRPr lang="en-US" altLang="ko-KR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연산의 결과가 이미 존재한다면</a:t>
            </a:r>
            <a:r>
              <a:rPr lang="en-US" altLang="ko-KR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바로 반환</a:t>
            </a:r>
          </a:p>
        </p:txBody>
      </p:sp>
    </p:spTree>
    <p:extLst>
      <p:ext uri="{BB962C8B-B14F-4D97-AF65-F5344CB8AC3E}">
        <p14:creationId xmlns:p14="http://schemas.microsoft.com/office/powerpoint/2010/main" val="209689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147088" y="114795"/>
            <a:ext cx="617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개선</a:t>
            </a:r>
            <a:endParaRPr lang="en-US" altLang="ko-KR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r>
              <a:rPr lang="ko-KR" altLang="en-US" sz="2000" b="1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메모이제이션을</a:t>
            </a:r>
            <a:r>
              <a:rPr lang="ko-KR" altLang="en-US" sz="2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통한 중복된 연산의 제거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5521956" y="13466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2212334" y="1502336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8708162" y="1107641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3723308" y="-401755"/>
            <a:ext cx="753117" cy="30550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7423127" y="-537394"/>
            <a:ext cx="358422" cy="293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CE35443-C78D-2C53-8B62-B359D8D06CC0}"/>
              </a:ext>
            </a:extLst>
          </p:cNvPr>
          <p:cNvSpPr/>
          <p:nvPr/>
        </p:nvSpPr>
        <p:spPr>
          <a:xfrm>
            <a:off x="1010125" y="2492498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4DF64-9F50-18CD-47DD-F4036F6025C4}"/>
              </a:ext>
            </a:extLst>
          </p:cNvPr>
          <p:cNvSpPr/>
          <p:nvPr/>
        </p:nvSpPr>
        <p:spPr>
          <a:xfrm>
            <a:off x="2862812" y="3029824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634B854-35E3-798E-17B7-8BBD00218312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rot="5400000">
            <a:off x="1656149" y="1830871"/>
            <a:ext cx="375604" cy="947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9E937C-52A8-D52C-DE24-2F32BB236380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 rot="16200000" flipH="1">
            <a:off x="2568387" y="2375399"/>
            <a:ext cx="912930" cy="395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7F0496-8A56-0FA3-314D-16F63A6C91DA}"/>
              </a:ext>
            </a:extLst>
          </p:cNvPr>
          <p:cNvSpPr/>
          <p:nvPr/>
        </p:nvSpPr>
        <p:spPr>
          <a:xfrm>
            <a:off x="1998676" y="4138707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636FC0-725B-4B63-0C00-63514F712BB2}"/>
              </a:ext>
            </a:extLst>
          </p:cNvPr>
          <p:cNvSpPr/>
          <p:nvPr/>
        </p:nvSpPr>
        <p:spPr>
          <a:xfrm>
            <a:off x="3582812" y="3876314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A0CEC62-CC0D-C961-1957-FE5C4F91A6F2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 rot="16200000" flipH="1">
            <a:off x="3594125" y="3527627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3B0A62-276A-DEA7-27CE-1E56380347B8}"/>
              </a:ext>
            </a:extLst>
          </p:cNvPr>
          <p:cNvSpPr/>
          <p:nvPr/>
        </p:nvSpPr>
        <p:spPr>
          <a:xfrm>
            <a:off x="2747780" y="4985198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AE0174-2633-C5EA-853C-65A027F4AF25}"/>
              </a:ext>
            </a:extLst>
          </p:cNvPr>
          <p:cNvSpPr/>
          <p:nvPr/>
        </p:nvSpPr>
        <p:spPr>
          <a:xfrm>
            <a:off x="4532703" y="5090639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9878DCA-5091-267B-0916-81AA1DE7C23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rot="5400000">
            <a:off x="3150854" y="4447798"/>
            <a:ext cx="494326" cy="580474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A7D51F8-AF3C-7045-84C2-EB3DFD4B995D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 rot="16200000" flipH="1">
            <a:off x="4245153" y="4443088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6C5F330-89A5-53F9-93B3-776EDE2BF7C2}"/>
              </a:ext>
            </a:extLst>
          </p:cNvPr>
          <p:cNvSpPr/>
          <p:nvPr/>
        </p:nvSpPr>
        <p:spPr>
          <a:xfrm>
            <a:off x="505426" y="33251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559D3E-AC80-FBFD-D7E3-F18BA9021049}"/>
              </a:ext>
            </a:extLst>
          </p:cNvPr>
          <p:cNvSpPr/>
          <p:nvPr/>
        </p:nvSpPr>
        <p:spPr>
          <a:xfrm>
            <a:off x="1467299" y="3327282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D9FD7CE-F569-29AF-1547-03BC71DA9EF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rot="5400000">
            <a:off x="881470" y="3091013"/>
            <a:ext cx="218054" cy="2501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02B5A62-0C51-D3C2-0C0C-4F674C2E9BB6}"/>
              </a:ext>
            </a:extLst>
          </p:cNvPr>
          <p:cNvCxnSpPr>
            <a:cxnSpLocks/>
            <a:stCxn id="3" idx="5"/>
            <a:endCxn id="24" idx="0"/>
          </p:cNvCxnSpPr>
          <p:nvPr/>
        </p:nvCxnSpPr>
        <p:spPr>
          <a:xfrm rot="16200000" flipH="1">
            <a:off x="1615878" y="3115861"/>
            <a:ext cx="220226" cy="2026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DACA220-5463-2E54-2F23-3094FE422F4D}"/>
              </a:ext>
            </a:extLst>
          </p:cNvPr>
          <p:cNvSpPr/>
          <p:nvPr/>
        </p:nvSpPr>
        <p:spPr>
          <a:xfrm>
            <a:off x="6747507" y="2047714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CAB258-BBCD-C811-C5D2-3163FAF855B2}"/>
              </a:ext>
            </a:extLst>
          </p:cNvPr>
          <p:cNvSpPr/>
          <p:nvPr/>
        </p:nvSpPr>
        <p:spPr>
          <a:xfrm>
            <a:off x="5601551" y="2868407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F8FA2C-5ABF-BB27-E9A5-704293D8521F}"/>
              </a:ext>
            </a:extLst>
          </p:cNvPr>
          <p:cNvSpPr/>
          <p:nvPr/>
        </p:nvSpPr>
        <p:spPr>
          <a:xfrm>
            <a:off x="7660302" y="3919110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6593473-B550-EADA-BB23-88FCE35580FC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rot="5400000">
            <a:off x="6304183" y="2319640"/>
            <a:ext cx="206135" cy="891398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18DEDE-3605-D503-96C7-DAB0DA5F67E7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 rot="16200000" flipH="1">
            <a:off x="7062764" y="2961572"/>
            <a:ext cx="1256838" cy="658237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B199EF6-A145-9024-4451-49DAB8324779}"/>
              </a:ext>
            </a:extLst>
          </p:cNvPr>
          <p:cNvSpPr/>
          <p:nvPr/>
        </p:nvSpPr>
        <p:spPr>
          <a:xfrm>
            <a:off x="6796166" y="5027993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A0863B-E2CF-E13E-7047-6FFD97FEEB49}"/>
              </a:ext>
            </a:extLst>
          </p:cNvPr>
          <p:cNvSpPr/>
          <p:nvPr/>
        </p:nvSpPr>
        <p:spPr>
          <a:xfrm>
            <a:off x="8380302" y="4765600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C3D21F8-22C9-F324-7C86-213A5C8B9F68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 rot="16200000" flipH="1">
            <a:off x="8391615" y="44169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0697FEF6-2324-5D5B-9077-7FE32C7F6E6A}"/>
              </a:ext>
            </a:extLst>
          </p:cNvPr>
          <p:cNvSpPr/>
          <p:nvPr/>
        </p:nvSpPr>
        <p:spPr>
          <a:xfrm>
            <a:off x="7545270" y="5874484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625040-DAB9-8C27-AAE8-86A2CC66DD1A}"/>
              </a:ext>
            </a:extLst>
          </p:cNvPr>
          <p:cNvSpPr/>
          <p:nvPr/>
        </p:nvSpPr>
        <p:spPr>
          <a:xfrm>
            <a:off x="9330193" y="5979925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31E2A28-D584-4702-82B4-30BA8F8E5A49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rot="5400000">
            <a:off x="7948344" y="5337084"/>
            <a:ext cx="494326" cy="580474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84E3C270-506F-8491-4597-F1AD4C3DF6AA}"/>
              </a:ext>
            </a:extLst>
          </p:cNvPr>
          <p:cNvCxnSpPr>
            <a:cxnSpLocks/>
            <a:stCxn id="65" idx="5"/>
            <a:endCxn id="70" idx="0"/>
          </p:cNvCxnSpPr>
          <p:nvPr/>
        </p:nvCxnSpPr>
        <p:spPr>
          <a:xfrm rot="16200000" flipH="1">
            <a:off x="9042643" y="5332374"/>
            <a:ext cx="599767" cy="695333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7997FAC-B1AE-1FCC-139E-DF519169C4E0}"/>
              </a:ext>
            </a:extLst>
          </p:cNvPr>
          <p:cNvSpPr/>
          <p:nvPr/>
        </p:nvSpPr>
        <p:spPr>
          <a:xfrm>
            <a:off x="4931363" y="4047938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6895DD-1016-0104-B0F9-3C33811721B2}"/>
              </a:ext>
            </a:extLst>
          </p:cNvPr>
          <p:cNvSpPr/>
          <p:nvPr/>
        </p:nvSpPr>
        <p:spPr>
          <a:xfrm>
            <a:off x="6321551" y="4079918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DB0E27B8-8B39-D8AF-1B09-3B5D93908C88}"/>
              </a:ext>
            </a:extLst>
          </p:cNvPr>
          <p:cNvCxnSpPr>
            <a:cxnSpLocks/>
            <a:stCxn id="60" idx="3"/>
            <a:endCxn id="73" idx="0"/>
          </p:cNvCxnSpPr>
          <p:nvPr/>
        </p:nvCxnSpPr>
        <p:spPr>
          <a:xfrm rot="5400000">
            <a:off x="5216692" y="3557636"/>
            <a:ext cx="564973" cy="415630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5106581B-82F5-8547-3303-2FD4199CC470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 rot="16200000" flipH="1">
            <a:off x="6150354" y="3548720"/>
            <a:ext cx="596953" cy="465442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8B45A19-83F6-17B5-85B8-723579D15164}"/>
              </a:ext>
            </a:extLst>
          </p:cNvPr>
          <p:cNvSpPr/>
          <p:nvPr/>
        </p:nvSpPr>
        <p:spPr>
          <a:xfrm>
            <a:off x="9669208" y="2943358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12C5A90-6B5C-CB6B-DEC9-9C044E4DAC21}"/>
              </a:ext>
            </a:extLst>
          </p:cNvPr>
          <p:cNvCxnSpPr>
            <a:cxnSpLocks/>
            <a:stCxn id="9" idx="5"/>
            <a:endCxn id="80" idx="0"/>
          </p:cNvCxnSpPr>
          <p:nvPr/>
        </p:nvCxnSpPr>
        <p:spPr>
          <a:xfrm rot="16200000" flipH="1">
            <a:off x="9065385" y="1979534"/>
            <a:ext cx="1221159" cy="706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C0517B1-6778-C0D8-4A90-F85E4C8F962F}"/>
              </a:ext>
            </a:extLst>
          </p:cNvPr>
          <p:cNvSpPr/>
          <p:nvPr/>
        </p:nvSpPr>
        <p:spPr>
          <a:xfrm>
            <a:off x="9159641" y="3914642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1E713A3-E9C8-921F-4862-A0A85094CBC9}"/>
              </a:ext>
            </a:extLst>
          </p:cNvPr>
          <p:cNvSpPr/>
          <p:nvPr/>
        </p:nvSpPr>
        <p:spPr>
          <a:xfrm>
            <a:off x="10389208" y="3789848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CA123B6-B6DB-2920-E7A7-88C6D75A1BCD}"/>
              </a:ext>
            </a:extLst>
          </p:cNvPr>
          <p:cNvCxnSpPr>
            <a:cxnSpLocks/>
            <a:stCxn id="80" idx="5"/>
            <a:endCxn id="83" idx="0"/>
          </p:cNvCxnSpPr>
          <p:nvPr/>
        </p:nvCxnSpPr>
        <p:spPr>
          <a:xfrm rot="16200000" flipH="1">
            <a:off x="10400521" y="3441161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B167286-F531-655B-D9D5-9592476C9FC3}"/>
              </a:ext>
            </a:extLst>
          </p:cNvPr>
          <p:cNvSpPr/>
          <p:nvPr/>
        </p:nvSpPr>
        <p:spPr>
          <a:xfrm>
            <a:off x="9923766" y="4969741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(0)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BB7AFE6-06A2-5A03-CD18-9596E506F3EE}"/>
              </a:ext>
            </a:extLst>
          </p:cNvPr>
          <p:cNvSpPr/>
          <p:nvPr/>
        </p:nvSpPr>
        <p:spPr>
          <a:xfrm>
            <a:off x="11012929" y="4960040"/>
            <a:ext cx="720000" cy="72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FAA24ECE-3485-9C7B-B2BD-343EFAAC4CF2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 rot="5400000">
            <a:off x="10106541" y="4581631"/>
            <a:ext cx="565335" cy="210884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6AA94433-AD9F-5076-C55D-5EF9D111D00A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 rot="16200000" flipH="1">
            <a:off x="10910530" y="4497641"/>
            <a:ext cx="555634" cy="369163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2AD4222-492D-160A-D25C-572D8F1AA25E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 rot="5400000">
            <a:off x="7797799" y="1031908"/>
            <a:ext cx="325515" cy="17060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4EBE69D4-0FDA-DD68-A910-DA202609908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5400000">
            <a:off x="2416303" y="3586755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B64971E7-7501-9F08-8847-BE9A87B8F0A1}"/>
              </a:ext>
            </a:extLst>
          </p:cNvPr>
          <p:cNvCxnSpPr>
            <a:cxnSpLocks/>
            <a:stCxn id="80" idx="3"/>
            <a:endCxn id="82" idx="0"/>
          </p:cNvCxnSpPr>
          <p:nvPr/>
        </p:nvCxnSpPr>
        <p:spPr>
          <a:xfrm rot="5400000">
            <a:off x="9468783" y="3608775"/>
            <a:ext cx="356726" cy="255009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855820AF-95B6-DAAC-61C4-0AAB2EEC7582}"/>
              </a:ext>
            </a:extLst>
          </p:cNvPr>
          <p:cNvCxnSpPr>
            <a:cxnSpLocks/>
            <a:stCxn id="61" idx="3"/>
            <a:endCxn id="64" idx="0"/>
          </p:cNvCxnSpPr>
          <p:nvPr/>
        </p:nvCxnSpPr>
        <p:spPr>
          <a:xfrm rot="5400000">
            <a:off x="7213793" y="4476041"/>
            <a:ext cx="494325" cy="609578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5A6DBA-64DB-A987-C7B1-A6D13124BE8D}"/>
              </a:ext>
            </a:extLst>
          </p:cNvPr>
          <p:cNvSpPr txBox="1"/>
          <p:nvPr/>
        </p:nvSpPr>
        <p:spPr>
          <a:xfrm>
            <a:off x="6917642" y="1519864"/>
            <a:ext cx="1965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이미 </a:t>
            </a:r>
            <a:r>
              <a:rPr lang="ko-KR" altLang="en-US" sz="1400" dirty="0" err="1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알고있음</a:t>
            </a:r>
            <a:r>
              <a:rPr lang="ko-KR" altLang="en-US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sz="1400" dirty="0" err="1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ㅋ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09E4026-66BA-9565-8A07-84115142E0FF}"/>
              </a:ext>
            </a:extLst>
          </p:cNvPr>
          <p:cNvCxnSpPr>
            <a:cxnSpLocks/>
            <a:stCxn id="59" idx="7"/>
            <a:endCxn id="9" idx="4"/>
          </p:cNvCxnSpPr>
          <p:nvPr/>
        </p:nvCxnSpPr>
        <p:spPr>
          <a:xfrm rot="5400000" flipH="1" flipV="1">
            <a:off x="8052356" y="1137351"/>
            <a:ext cx="325515" cy="1706097"/>
          </a:xfrm>
          <a:prstGeom prst="curvedConnector3">
            <a:avLst>
              <a:gd name="adj1" fmla="val 50000"/>
            </a:avLst>
          </a:prstGeom>
          <a:ln>
            <a:solidFill>
              <a:srgbClr val="66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5C5DC4-4B57-85C7-C958-3C39F9ED0B2F}"/>
              </a:ext>
            </a:extLst>
          </p:cNvPr>
          <p:cNvSpPr txBox="1"/>
          <p:nvPr/>
        </p:nvSpPr>
        <p:spPr>
          <a:xfrm>
            <a:off x="7545270" y="1995838"/>
            <a:ext cx="1965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memo[4]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4BD979-4279-8F88-A033-68BF4B314CB0}"/>
              </a:ext>
            </a:extLst>
          </p:cNvPr>
          <p:cNvSpPr txBox="1"/>
          <p:nvPr/>
        </p:nvSpPr>
        <p:spPr>
          <a:xfrm>
            <a:off x="3460503" y="3318472"/>
            <a:ext cx="1965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memo[2]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2B346-35CF-0A08-B13A-5B104680B09A}"/>
              </a:ext>
            </a:extLst>
          </p:cNvPr>
          <p:cNvSpPr txBox="1"/>
          <p:nvPr/>
        </p:nvSpPr>
        <p:spPr>
          <a:xfrm>
            <a:off x="9635054" y="1995838"/>
            <a:ext cx="1965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memo[3]</a:t>
            </a:r>
            <a:endParaRPr lang="ko-KR" altLang="en-US" sz="1400" dirty="0">
              <a:solidFill>
                <a:srgbClr val="6666FF"/>
              </a:solidFill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FF96C36-F5E8-BD82-D369-7389B4AC3532}"/>
              </a:ext>
            </a:extLst>
          </p:cNvPr>
          <p:cNvCxnSpPr>
            <a:cxnSpLocks/>
            <a:stCxn id="80" idx="7"/>
            <a:endCxn id="9" idx="6"/>
          </p:cNvCxnSpPr>
          <p:nvPr/>
        </p:nvCxnSpPr>
        <p:spPr>
          <a:xfrm rot="16200000" flipV="1">
            <a:off x="9065385" y="1830419"/>
            <a:ext cx="1581159" cy="855604"/>
          </a:xfrm>
          <a:prstGeom prst="curvedConnector2">
            <a:avLst/>
          </a:prstGeom>
          <a:ln>
            <a:solidFill>
              <a:srgbClr val="66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E788B75-C0F6-0E16-AC37-1365B6CA138C}"/>
              </a:ext>
            </a:extLst>
          </p:cNvPr>
          <p:cNvCxnSpPr>
            <a:cxnSpLocks/>
            <a:stCxn id="16" idx="7"/>
            <a:endCxn id="5" idx="6"/>
          </p:cNvCxnSpPr>
          <p:nvPr/>
        </p:nvCxnSpPr>
        <p:spPr>
          <a:xfrm rot="16200000" flipV="1">
            <a:off x="3594125" y="3378511"/>
            <a:ext cx="591932" cy="614558"/>
          </a:xfrm>
          <a:prstGeom prst="curvedConnector2">
            <a:avLst/>
          </a:prstGeom>
          <a:ln>
            <a:solidFill>
              <a:srgbClr val="66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7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정리해서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동적계획법으로 문제를 풀려면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..</a:t>
            </a:r>
            <a:endParaRPr lang="ko-KR" altLang="en-US" sz="35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A43E-F339-E507-8657-B106B329B4AD}"/>
              </a:ext>
            </a:extLst>
          </p:cNvPr>
          <p:cNvSpPr txBox="1"/>
          <p:nvPr/>
        </p:nvSpPr>
        <p:spPr>
          <a:xfrm>
            <a:off x="555280" y="1831693"/>
            <a:ext cx="97934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재귀를 기반으로 한 완전탐색 풀이를 생각해본다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중복된 문제를 한 번만 계산하도록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메모이제이션을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적용해본다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c.f.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재귀를 기반으로 하지 않고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for-loop iteration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을 기반으로 한 동적계획법도 존재합니다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스택 호출이 되는 재귀함수의 특성상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stack overflow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가 발생할 수 있지만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지금까지 그런 경우는 많게는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1~2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코딩테스트 시험에서는 없었습니다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1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유형화 되어 있는 동적계획법 종류들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A43E-F339-E507-8657-B106B329B4AD}"/>
              </a:ext>
            </a:extLst>
          </p:cNvPr>
          <p:cNvSpPr txBox="1"/>
          <p:nvPr/>
        </p:nvSpPr>
        <p:spPr>
          <a:xfrm>
            <a:off x="555280" y="1831693"/>
            <a:ext cx="9793406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LIS; Longest Increasing Subsequence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가장 긴 증가하는 부분 수열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LCS; Longest Common Subsequence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최장 공통 부분 수열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Knapsack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배낭 문제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TSP; Traveling Salesman Problem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외판원 순회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40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25471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b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TIP</a:t>
            </a:r>
            <a:endParaRPr lang="ko-KR" altLang="en-US" sz="35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A43E-F339-E507-8657-B106B329B4AD}"/>
              </a:ext>
            </a:extLst>
          </p:cNvPr>
          <p:cNvSpPr txBox="1"/>
          <p:nvPr/>
        </p:nvSpPr>
        <p:spPr>
          <a:xfrm>
            <a:off x="544340" y="1403068"/>
            <a:ext cx="11103320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재귀호출을 기반으로 하는 동적계획법 풀이를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추천드립니다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코드가 직관적이고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디버깅이 용이합니다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Memoization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리스트를 생성할 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차원은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차원이 아니라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차원으로 확장될 수 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차원의 수를 지정하기 힘들다면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특정 노드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상태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를 특정할 수 있는 최소 매개변수의 개수로 설정하면 좋습니다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보통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재귀함수의 인자의 개수와 동일하게 차원을 설정하게 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처럼 큰 문제를 작은 문제로 나누는 것이 직관적이지 않은 경우가 대다수 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때문에 이것을 모델링하는 점화식을 작성하는데 가장 큰 어려움을 겪는데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처음부터 최적화된 풀이를 떠올리기보다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brute-force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로 접근하여 점차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개선해나가는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것이 좋습니다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들어가면서 말했던 것처럼 동적계획법은 어렵습니다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힘들지만 정말 많은 문제를 풀어보면서 감을 잡아야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합니다ㅜ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나는 동적계획법의 신이 되고 싶다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berlekamp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-Massey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알고리즘을 찾아봅시다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코드는 매우 어렵지만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놀랍게도 점화식을 알아서 찾아줍니다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43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그리디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알고리즘 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vs.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동적계획법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A43E-F339-E507-8657-B106B329B4AD}"/>
              </a:ext>
            </a:extLst>
          </p:cNvPr>
          <p:cNvSpPr txBox="1"/>
          <p:nvPr/>
        </p:nvSpPr>
        <p:spPr>
          <a:xfrm>
            <a:off x="555280" y="1831693"/>
            <a:ext cx="9793406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해결하다보면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특정 문제에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그리디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알고리즘을 사용할 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DP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를 적용시킬지 고민이 될 때가 많습니다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 선택의 가장 큰 핵심은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‘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증명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의 여부입니다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자세히 말하자면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그리디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알고리즘은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매 순간의 최선의 선택이 </a:t>
            </a:r>
            <a:r>
              <a:rPr lang="en-US" altLang="ko-KR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global optimal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한 해가 된다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는 것인데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 순간의 최선의 선택이 결과적으로 최고의 선택임을 반드시 증명할 수 있어야만 합니다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19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예제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#17485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진우의 달 여행 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(Large)</a:t>
            </a:r>
            <a:endParaRPr lang="ko-KR" altLang="en-US" sz="35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1108573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우주비행이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꿈이였던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진우는 음식점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'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매일매일싱싱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'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에서 열심히 일한 결과 달 여행에 필요한 자금을 모두 마련하였다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지구와 우주사이는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N X M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행렬로 나타낼 수 있으며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 원소의 값은 우주선이 그 공간을 지날 때 소모되는 연료의 양이다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  <a:endParaRPr lang="en-US" altLang="ko-KR" u="sng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7BBA6-C644-414D-0801-ED5D83F9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90" y="3429000"/>
            <a:ext cx="1240820" cy="29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836682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다이나믹 프로그래밍 </a:t>
            </a:r>
            <a:r>
              <a:rPr lang="en-US" altLang="ko-KR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(DP)</a:t>
            </a:r>
            <a:endParaRPr lang="ko-KR" altLang="en-US" sz="40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F2AC0-F6B6-BD59-D9DC-023EF73CC93E}"/>
              </a:ext>
            </a:extLst>
          </p:cNvPr>
          <p:cNvSpPr txBox="1"/>
          <p:nvPr/>
        </p:nvSpPr>
        <p:spPr>
          <a:xfrm>
            <a:off x="6343650" y="2334756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역동적인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활발한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80AB6EE-F37F-12F6-CDAA-C2B7FE87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89979"/>
              </p:ext>
            </p:extLst>
          </p:nvPr>
        </p:nvGraphicFramePr>
        <p:xfrm>
          <a:off x="1752600" y="2251755"/>
          <a:ext cx="37814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Dynamic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021C32-5A92-1712-DBFE-8C5B64FC0AC3}"/>
              </a:ext>
            </a:extLst>
          </p:cNvPr>
          <p:cNvSpPr txBox="1"/>
          <p:nvPr/>
        </p:nvSpPr>
        <p:spPr>
          <a:xfrm>
            <a:off x="6343650" y="3316992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프로그래밍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F15C8D-0B79-07BB-1753-FDA34B047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81685"/>
              </p:ext>
            </p:extLst>
          </p:nvPr>
        </p:nvGraphicFramePr>
        <p:xfrm>
          <a:off x="1752600" y="3233991"/>
          <a:ext cx="42386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Programming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95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예제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#17485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진우의 달 여행 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(Large)</a:t>
            </a:r>
            <a:endParaRPr lang="ko-KR" altLang="en-US" sz="35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1108573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진우는 여행경비를 아끼기 위해 조금 특이한 우주선을 선택하였다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진우가 선택한 우주선의 특징은 아래와 같다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지구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달로 가는 경우 우주선이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움직일 수 있는 방향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은 아래와 같다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  <a:endParaRPr lang="en-US" altLang="ko-KR" u="sng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E32507-EE9C-6975-B346-14B68391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342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3B580A-C3CD-19BD-BB4C-5C025855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15" y="342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26B4C5-33CC-303A-6389-5C9792F7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85" y="342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2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예제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#17485 </a:t>
            </a:r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진우의 달 여행 </a:t>
            </a:r>
            <a:r>
              <a:rPr lang="en-US" altLang="ko-KR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(Large)</a:t>
            </a:r>
            <a:endParaRPr lang="ko-KR" altLang="en-US" sz="35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1108573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우주선은 전에 움직인 방향으로 움직일 수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같은 방향으로 두 번 연속으로 움직일 수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진우의 목표는 연료를 최대한 아끼며 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지구의 어느 </a:t>
            </a:r>
            <a:r>
              <a:rPr lang="ko-KR" alt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위치에서든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출발하여 달의 어느 </a:t>
            </a:r>
            <a:r>
              <a:rPr lang="ko-KR" alt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위치든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착륙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하는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최대한 돈을 아끼고 살아서 달에 도착하고 싶은 진우를 위해 달에 도달하기 위해 필요한 연료의 최소값을 계산해 주자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u="sng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첫줄에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지구와 달 사이 공간을 나타내는 행렬의 크기를 나타내는 </a:t>
            </a:r>
            <a:r>
              <a:rPr lang="en-US" altLang="ko-KR" u="sng" dirty="0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N, M (2 ≤ N, M ≤ 1000)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 주어진다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다음 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N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줄 동안 각 행렬의 원소 값이 주어진다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 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 </a:t>
            </a:r>
            <a:r>
              <a:rPr lang="ko-KR" altLang="en-US" u="sng" dirty="0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행렬의 </a:t>
            </a:r>
            <a:r>
              <a:rPr lang="ko-KR" altLang="en-US" u="sng" dirty="0" err="1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원소값은</a:t>
            </a:r>
            <a:r>
              <a:rPr lang="ko-KR" altLang="en-US" u="sng" dirty="0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en-US" altLang="ko-KR" u="sng" dirty="0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100 </a:t>
            </a:r>
            <a:r>
              <a:rPr lang="ko-KR" altLang="en-US" u="sng" dirty="0">
                <a:solidFill>
                  <a:srgbClr val="CC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이하의 자연수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이다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79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 접근하기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83659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완전탐색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갈 수 있는 모든 방향 고려하기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최단경로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앞으로 최단경로를 구성하기 위해서 그 이전까지의 경로도 최단경로여야 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3AD2F-665A-8AE4-AEAD-4EE46335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1" y="865436"/>
            <a:ext cx="2249917" cy="52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파워포인트] 쓸모가 많은 - 넓은 화살표 투명 도식 : 네이버 블로그">
            <a:extLst>
              <a:ext uri="{FF2B5EF4-FFF2-40B4-BE49-F238E27FC236}">
                <a16:creationId xmlns:a16="http://schemas.microsoft.com/office/drawing/2014/main" id="{F996778F-C930-B75E-24AB-C84D5E1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29365" y="3654907"/>
            <a:ext cx="1817810" cy="82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8AB8D-52B6-70FE-C4F0-D2034C590C5B}"/>
              </a:ext>
            </a:extLst>
          </p:cNvPr>
          <p:cNvSpPr txBox="1"/>
          <p:nvPr/>
        </p:nvSpPr>
        <p:spPr>
          <a:xfrm>
            <a:off x="555279" y="5174025"/>
            <a:ext cx="83659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최단경로 조건을 만족하는 완전탐색 먼저 구현 또는 생각해보기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59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 접근하기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83659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완전탐색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갈 수 있는 모든 방향 고려하기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최단경로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앞으로 최단경로를 구성하기 위해서 그 이전까지의 경로도 최단경로여야 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3AD2F-665A-8AE4-AEAD-4EE46335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1" y="865436"/>
            <a:ext cx="2249917" cy="52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파워포인트] 쓸모가 많은 - 넓은 화살표 투명 도식 : 네이버 블로그">
            <a:extLst>
              <a:ext uri="{FF2B5EF4-FFF2-40B4-BE49-F238E27FC236}">
                <a16:creationId xmlns:a16="http://schemas.microsoft.com/office/drawing/2014/main" id="{F996778F-C930-B75E-24AB-C84D5E1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29365" y="3654907"/>
            <a:ext cx="1817810" cy="82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8AB8D-52B6-70FE-C4F0-D2034C590C5B}"/>
              </a:ext>
            </a:extLst>
          </p:cNvPr>
          <p:cNvSpPr txBox="1"/>
          <p:nvPr/>
        </p:nvSpPr>
        <p:spPr>
          <a:xfrm>
            <a:off x="555279" y="4745400"/>
            <a:ext cx="83659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최단경로 조건을 만족하는 완전탐색 먼저 구현 또는 생각해보기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Greedy ? :</a:t>
            </a: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현재 바로 앞에 가장 적은 수를 선택한다고 끝까지 최소임이 보장되는가</a:t>
            </a:r>
            <a:r>
              <a:rPr lang="en-US" altLang="ko-K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72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14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46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A6184E9A-46DD-CBEF-A72F-A20B0B5C2EA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D9E6A6-73EB-0790-24AB-E58453092437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D0192B-C33B-8331-3649-1BD4AE440B42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30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ED3AB01D-CA4E-6870-F6B2-9EE03E7DAA69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85B49F-172C-FA4C-AF5C-864F7E9B10E4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646107-E839-6958-5BE8-74B0A34ACEF8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04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A2E7D2-C37C-3E99-46A2-63C60D94FD4A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3AD63E-B82C-1BAD-3D50-ED10A7A2ED85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C250CD-7E8C-23E7-6EF1-A30A11673043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47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5284A3-7307-A5CC-263A-D8EDD5B9C689}"/>
              </a:ext>
            </a:extLst>
          </p:cNvPr>
          <p:cNvSpPr/>
          <p:nvPr/>
        </p:nvSpPr>
        <p:spPr>
          <a:xfrm>
            <a:off x="8050823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CEA28-9875-6ED5-6A11-7179391B3DC2}"/>
              </a:ext>
            </a:extLst>
          </p:cNvPr>
          <p:cNvSpPr/>
          <p:nvPr/>
        </p:nvSpPr>
        <p:spPr>
          <a:xfrm>
            <a:off x="8665545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8AA62DDE-93BF-F344-103F-52A8F62F7AA0}"/>
              </a:ext>
            </a:extLst>
          </p:cNvPr>
          <p:cNvSpPr/>
          <p:nvPr/>
        </p:nvSpPr>
        <p:spPr>
          <a:xfrm>
            <a:off x="7444880" y="4129642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86554"/>
            <a:ext cx="0" cy="602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836682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다이나믹 프로그래밍 </a:t>
            </a:r>
            <a:r>
              <a:rPr lang="en-US" altLang="ko-KR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(DP)</a:t>
            </a:r>
            <a:endParaRPr lang="ko-KR" altLang="en-US" sz="40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F2AC0-F6B6-BD59-D9DC-023EF73CC93E}"/>
              </a:ext>
            </a:extLst>
          </p:cNvPr>
          <p:cNvSpPr txBox="1"/>
          <p:nvPr/>
        </p:nvSpPr>
        <p:spPr>
          <a:xfrm>
            <a:off x="6343650" y="2334756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역동적인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활발한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80AB6EE-F37F-12F6-CDAA-C2B7FE875EB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251755"/>
          <a:ext cx="37814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Dynamic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021C32-5A92-1712-DBFE-8C5B64FC0AC3}"/>
              </a:ext>
            </a:extLst>
          </p:cNvPr>
          <p:cNvSpPr txBox="1"/>
          <p:nvPr/>
        </p:nvSpPr>
        <p:spPr>
          <a:xfrm>
            <a:off x="6343650" y="3316992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프로그래밍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F15C8D-0B79-07BB-1753-FDA34B047DC6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233991"/>
          <a:ext cx="42386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Programming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A666E1-B062-F3ED-0FF0-9243DB3F24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E3D3-4C1F-0C1F-61B1-00F2D75BDB2E}"/>
              </a:ext>
            </a:extLst>
          </p:cNvPr>
          <p:cNvSpPr txBox="1"/>
          <p:nvPr/>
        </p:nvSpPr>
        <p:spPr>
          <a:xfrm>
            <a:off x="1543049" y="1504671"/>
            <a:ext cx="9105900" cy="34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역동적인 프로그래밍</a:t>
            </a:r>
            <a:r>
              <a:rPr lang="en-US" altLang="ko-KR" sz="5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(?)</a:t>
            </a:r>
          </a:p>
          <a:p>
            <a:pPr algn="ctr">
              <a:lnSpc>
                <a:spcPct val="150000"/>
              </a:lnSpc>
            </a:pPr>
            <a:r>
              <a:rPr lang="ko-KR" altLang="en-US" sz="5000" b="1" dirty="0" err="1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뭔지</a:t>
            </a:r>
            <a:r>
              <a:rPr lang="ko-KR" altLang="en-US" sz="5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모르겠지만 멋있다</a:t>
            </a:r>
            <a:endParaRPr lang="en-US" altLang="ko-KR" sz="5000" b="1" dirty="0">
              <a:solidFill>
                <a:schemeClr val="bg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나도 어렵고 멋있는 문제 푼다</a:t>
            </a:r>
          </a:p>
        </p:txBody>
      </p:sp>
    </p:spTree>
    <p:extLst>
      <p:ext uri="{BB962C8B-B14F-4D97-AF65-F5344CB8AC3E}">
        <p14:creationId xmlns:p14="http://schemas.microsoft.com/office/powerpoint/2010/main" val="787808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5284A3-7307-A5CC-263A-D8EDD5B9C689}"/>
              </a:ext>
            </a:extLst>
          </p:cNvPr>
          <p:cNvSpPr/>
          <p:nvPr/>
        </p:nvSpPr>
        <p:spPr>
          <a:xfrm>
            <a:off x="8050823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CEA28-9875-6ED5-6A11-7179391B3DC2}"/>
              </a:ext>
            </a:extLst>
          </p:cNvPr>
          <p:cNvSpPr/>
          <p:nvPr/>
        </p:nvSpPr>
        <p:spPr>
          <a:xfrm>
            <a:off x="8665545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8AA62DDE-93BF-F344-103F-52A8F62F7AA0}"/>
              </a:ext>
            </a:extLst>
          </p:cNvPr>
          <p:cNvSpPr/>
          <p:nvPr/>
        </p:nvSpPr>
        <p:spPr>
          <a:xfrm>
            <a:off x="7444880" y="4129642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E54170D-1FE9-A162-A438-7365BB38CAC6}"/>
              </a:ext>
            </a:extLst>
          </p:cNvPr>
          <p:cNvSpPr/>
          <p:nvPr/>
        </p:nvSpPr>
        <p:spPr>
          <a:xfrm>
            <a:off x="8672146" y="4774411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DAB8C69D-E953-2278-539C-01300CFC253F}"/>
              </a:ext>
            </a:extLst>
          </p:cNvPr>
          <p:cNvSpPr/>
          <p:nvPr/>
        </p:nvSpPr>
        <p:spPr>
          <a:xfrm>
            <a:off x="8050823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F4920C15-F51F-EFA4-6779-173F9CF67CF8}"/>
              </a:ext>
            </a:extLst>
          </p:cNvPr>
          <p:cNvSpPr/>
          <p:nvPr/>
        </p:nvSpPr>
        <p:spPr>
          <a:xfrm>
            <a:off x="7479011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86554"/>
            <a:ext cx="0" cy="602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66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5284A3-7307-A5CC-263A-D8EDD5B9C689}"/>
              </a:ext>
            </a:extLst>
          </p:cNvPr>
          <p:cNvSpPr/>
          <p:nvPr/>
        </p:nvSpPr>
        <p:spPr>
          <a:xfrm>
            <a:off x="8050823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CEA28-9875-6ED5-6A11-7179391B3DC2}"/>
              </a:ext>
            </a:extLst>
          </p:cNvPr>
          <p:cNvSpPr/>
          <p:nvPr/>
        </p:nvSpPr>
        <p:spPr>
          <a:xfrm>
            <a:off x="8665545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8AA62DDE-93BF-F344-103F-52A8F62F7AA0}"/>
              </a:ext>
            </a:extLst>
          </p:cNvPr>
          <p:cNvSpPr/>
          <p:nvPr/>
        </p:nvSpPr>
        <p:spPr>
          <a:xfrm>
            <a:off x="7444880" y="4129642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E54170D-1FE9-A162-A438-7365BB38CAC6}"/>
              </a:ext>
            </a:extLst>
          </p:cNvPr>
          <p:cNvSpPr/>
          <p:nvPr/>
        </p:nvSpPr>
        <p:spPr>
          <a:xfrm>
            <a:off x="8672146" y="4774411"/>
            <a:ext cx="540000" cy="54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DAB8C69D-E953-2278-539C-01300CFC253F}"/>
              </a:ext>
            </a:extLst>
          </p:cNvPr>
          <p:cNvSpPr/>
          <p:nvPr/>
        </p:nvSpPr>
        <p:spPr>
          <a:xfrm>
            <a:off x="8050823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F4920C15-F51F-EFA4-6779-173F9CF67CF8}"/>
              </a:ext>
            </a:extLst>
          </p:cNvPr>
          <p:cNvSpPr/>
          <p:nvPr/>
        </p:nvSpPr>
        <p:spPr>
          <a:xfrm>
            <a:off x="7479011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86554"/>
            <a:ext cx="0" cy="602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7CC06F-E00C-AC47-B7E2-84680A23CA09}"/>
              </a:ext>
            </a:extLst>
          </p:cNvPr>
          <p:cNvSpPr txBox="1"/>
          <p:nvPr/>
        </p:nvSpPr>
        <p:spPr>
          <a:xfrm>
            <a:off x="6162675" y="5468227"/>
            <a:ext cx="34766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IBM Plex Sans KR" panose="020B0503050203000203" pitchFamily="34" charset="-127"/>
                <a:ea typeface="IBM Plex Sans KR" panose="020B0503050203000203" pitchFamily="34" charset="-127"/>
              </a:rPr>
              <a:t>앞으로 갈 곳도 없어 탐색이 종료</a:t>
            </a:r>
            <a:endParaRPr lang="en-US" altLang="ko-KR" sz="1400" dirty="0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en-US" altLang="ko-KR" sz="1400" dirty="0">
                <a:latin typeface="IBM Plex Sans KR" panose="020B0503050203000203" pitchFamily="34" charset="-127"/>
                <a:ea typeface="IBM Plex Sans KR" panose="020B0503050203000203" pitchFamily="34" charset="-127"/>
              </a:rPr>
              <a:t>=</a:t>
            </a:r>
            <a:r>
              <a:rPr lang="ko-KR" altLang="en-US" sz="1400" dirty="0">
                <a:latin typeface="IBM Plex Sans KR" panose="020B0503050203000203" pitchFamily="34" charset="-127"/>
                <a:ea typeface="IBM Plex Sans KR" panose="020B0503050203000203" pitchFamily="34" charset="-127"/>
              </a:rPr>
              <a:t>여기서 출발하면 </a:t>
            </a:r>
            <a:r>
              <a:rPr lang="en-US" altLang="ko-KR" sz="1400" dirty="0">
                <a:latin typeface="IBM Plex Sans KR" panose="020B0503050203000203" pitchFamily="34" charset="-127"/>
                <a:ea typeface="IBM Plex Sans KR" panose="020B0503050203000203" pitchFamily="34" charset="-127"/>
              </a:rPr>
              <a:t>95</a:t>
            </a:r>
            <a:r>
              <a:rPr lang="ko-KR" altLang="en-US" sz="1400" dirty="0">
                <a:latin typeface="IBM Plex Sans KR" panose="020B0503050203000203" pitchFamily="34" charset="-127"/>
                <a:ea typeface="IBM Plex Sans KR" panose="020B0503050203000203" pitchFamily="34" charset="-127"/>
              </a:rPr>
              <a:t>가 최소</a:t>
            </a:r>
          </a:p>
        </p:txBody>
      </p:sp>
    </p:spTree>
    <p:extLst>
      <p:ext uri="{BB962C8B-B14F-4D97-AF65-F5344CB8AC3E}">
        <p14:creationId xmlns:p14="http://schemas.microsoft.com/office/powerpoint/2010/main" val="119914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5284A3-7307-A5CC-263A-D8EDD5B9C689}"/>
              </a:ext>
            </a:extLst>
          </p:cNvPr>
          <p:cNvSpPr/>
          <p:nvPr/>
        </p:nvSpPr>
        <p:spPr>
          <a:xfrm>
            <a:off x="8050823" y="4129642"/>
            <a:ext cx="540000" cy="540000"/>
          </a:xfrm>
          <a:prstGeom prst="ellipse">
            <a:avLst/>
          </a:prstGeom>
          <a:noFill/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CEA28-9875-6ED5-6A11-7179391B3DC2}"/>
              </a:ext>
            </a:extLst>
          </p:cNvPr>
          <p:cNvSpPr/>
          <p:nvPr/>
        </p:nvSpPr>
        <p:spPr>
          <a:xfrm>
            <a:off x="8665545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8AA62DDE-93BF-F344-103F-52A8F62F7AA0}"/>
              </a:ext>
            </a:extLst>
          </p:cNvPr>
          <p:cNvSpPr/>
          <p:nvPr/>
        </p:nvSpPr>
        <p:spPr>
          <a:xfrm>
            <a:off x="7444880" y="4129642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E54170D-1FE9-A162-A438-7365BB38CAC6}"/>
              </a:ext>
            </a:extLst>
          </p:cNvPr>
          <p:cNvSpPr/>
          <p:nvPr/>
        </p:nvSpPr>
        <p:spPr>
          <a:xfrm>
            <a:off x="8672146" y="4774411"/>
            <a:ext cx="540000" cy="54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DAB8C69D-E953-2278-539C-01300CFC253F}"/>
              </a:ext>
            </a:extLst>
          </p:cNvPr>
          <p:cNvSpPr/>
          <p:nvPr/>
        </p:nvSpPr>
        <p:spPr>
          <a:xfrm>
            <a:off x="8050823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F4920C15-F51F-EFA4-6779-173F9CF67CF8}"/>
              </a:ext>
            </a:extLst>
          </p:cNvPr>
          <p:cNvSpPr/>
          <p:nvPr/>
        </p:nvSpPr>
        <p:spPr>
          <a:xfrm>
            <a:off x="7479011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86554"/>
            <a:ext cx="0" cy="602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636033" y="3417222"/>
            <a:ext cx="347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현재 위치에서 오른쪽 아래로 가게 되었을 때</a:t>
            </a:r>
            <a:r>
              <a:rPr lang="en-US" altLang="ko-KR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가능한 모든 경우의 수를 탐색하였으므로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오른쪽 아래로 간다면 </a:t>
            </a:r>
            <a:r>
              <a:rPr lang="en-US" altLang="ko-KR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5+95</a:t>
            </a:r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를 반환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CC06F-E00C-AC47-B7E2-84680A23CA09}"/>
              </a:ext>
            </a:extLst>
          </p:cNvPr>
          <p:cNvSpPr txBox="1"/>
          <p:nvPr/>
        </p:nvSpPr>
        <p:spPr>
          <a:xfrm>
            <a:off x="6096000" y="5540729"/>
            <a:ext cx="34766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앞으로 갈 곳도 없어 탐색이 종료</a:t>
            </a:r>
            <a:endParaRPr lang="en-US" altLang="ko-KR" sz="1400" dirty="0">
              <a:solidFill>
                <a:schemeClr val="accent6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=</a:t>
            </a:r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여기서 출발하면 </a:t>
            </a:r>
            <a:r>
              <a:rPr lang="en-US" altLang="ko-KR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95</a:t>
            </a:r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가 최소</a:t>
            </a:r>
          </a:p>
        </p:txBody>
      </p:sp>
    </p:spTree>
    <p:extLst>
      <p:ext uri="{BB962C8B-B14F-4D97-AF65-F5344CB8AC3E}">
        <p14:creationId xmlns:p14="http://schemas.microsoft.com/office/powerpoint/2010/main" val="210825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F49EA7-37E6-3576-A11D-6ED68B0A8380}"/>
              </a:ext>
            </a:extLst>
          </p:cNvPr>
          <p:cNvSpPr/>
          <p:nvPr/>
        </p:nvSpPr>
        <p:spPr>
          <a:xfrm>
            <a:off x="8050823" y="1562289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B442DB-E9BE-BFDE-0F61-CC6674C2DB9A}"/>
              </a:ext>
            </a:extLst>
          </p:cNvPr>
          <p:cNvSpPr/>
          <p:nvPr/>
        </p:nvSpPr>
        <p:spPr>
          <a:xfrm>
            <a:off x="8050823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042EE0-9723-DDF9-2D6B-9A451294CC77}"/>
              </a:ext>
            </a:extLst>
          </p:cNvPr>
          <p:cNvSpPr/>
          <p:nvPr/>
        </p:nvSpPr>
        <p:spPr>
          <a:xfrm>
            <a:off x="8672146" y="2840104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1CA8DA0-6952-A3D9-7D9A-7D039E398CE5}"/>
              </a:ext>
            </a:extLst>
          </p:cNvPr>
          <p:cNvSpPr/>
          <p:nvPr/>
        </p:nvSpPr>
        <p:spPr>
          <a:xfrm>
            <a:off x="8050823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770565-7EC6-7F93-C85D-6DAE8C9E14E9}"/>
              </a:ext>
            </a:extLst>
          </p:cNvPr>
          <p:cNvSpPr/>
          <p:nvPr/>
        </p:nvSpPr>
        <p:spPr>
          <a:xfrm>
            <a:off x="8665545" y="2195335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99F2C00-BF47-F7E4-CE0D-885481985BBA}"/>
              </a:ext>
            </a:extLst>
          </p:cNvPr>
          <p:cNvSpPr/>
          <p:nvPr/>
        </p:nvSpPr>
        <p:spPr>
          <a:xfrm>
            <a:off x="7479011" y="2840104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F5E6BA-C3DC-7EEF-8787-163519C2D055}"/>
              </a:ext>
            </a:extLst>
          </p:cNvPr>
          <p:cNvSpPr/>
          <p:nvPr/>
        </p:nvSpPr>
        <p:spPr>
          <a:xfrm>
            <a:off x="8050823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DD955F7-FAD7-CD25-AECC-F1769FF07B53}"/>
              </a:ext>
            </a:extLst>
          </p:cNvPr>
          <p:cNvSpPr/>
          <p:nvPr/>
        </p:nvSpPr>
        <p:spPr>
          <a:xfrm>
            <a:off x="9293469" y="3484873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40CD7D-4393-176C-545A-99D237B34563}"/>
              </a:ext>
            </a:extLst>
          </p:cNvPr>
          <p:cNvSpPr/>
          <p:nvPr/>
        </p:nvSpPr>
        <p:spPr>
          <a:xfrm>
            <a:off x="8672146" y="348487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38194F0-AD12-2C83-2783-55565D2789F7}"/>
              </a:ext>
            </a:extLst>
          </p:cNvPr>
          <p:cNvSpPr/>
          <p:nvPr/>
        </p:nvSpPr>
        <p:spPr>
          <a:xfrm>
            <a:off x="7444880" y="2195335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5284A3-7307-A5CC-263A-D8EDD5B9C689}"/>
              </a:ext>
            </a:extLst>
          </p:cNvPr>
          <p:cNvSpPr/>
          <p:nvPr/>
        </p:nvSpPr>
        <p:spPr>
          <a:xfrm>
            <a:off x="8050823" y="4129642"/>
            <a:ext cx="540000" cy="540000"/>
          </a:xfrm>
          <a:prstGeom prst="ellipse">
            <a:avLst/>
          </a:prstGeom>
          <a:noFill/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CEA28-9875-6ED5-6A11-7179391B3DC2}"/>
              </a:ext>
            </a:extLst>
          </p:cNvPr>
          <p:cNvSpPr/>
          <p:nvPr/>
        </p:nvSpPr>
        <p:spPr>
          <a:xfrm>
            <a:off x="8665545" y="412964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8AA62DDE-93BF-F344-103F-52A8F62F7AA0}"/>
              </a:ext>
            </a:extLst>
          </p:cNvPr>
          <p:cNvSpPr/>
          <p:nvPr/>
        </p:nvSpPr>
        <p:spPr>
          <a:xfrm>
            <a:off x="7444880" y="4129642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E54170D-1FE9-A162-A438-7365BB38CAC6}"/>
              </a:ext>
            </a:extLst>
          </p:cNvPr>
          <p:cNvSpPr/>
          <p:nvPr/>
        </p:nvSpPr>
        <p:spPr>
          <a:xfrm>
            <a:off x="8672146" y="4774411"/>
            <a:ext cx="540000" cy="54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DAB8C69D-E953-2278-539C-01300CFC253F}"/>
              </a:ext>
            </a:extLst>
          </p:cNvPr>
          <p:cNvSpPr/>
          <p:nvPr/>
        </p:nvSpPr>
        <p:spPr>
          <a:xfrm>
            <a:off x="8050823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F4920C15-F51F-EFA4-6779-173F9CF67CF8}"/>
              </a:ext>
            </a:extLst>
          </p:cNvPr>
          <p:cNvSpPr/>
          <p:nvPr/>
        </p:nvSpPr>
        <p:spPr>
          <a:xfrm>
            <a:off x="7479011" y="4774411"/>
            <a:ext cx="540000" cy="540000"/>
          </a:xfrm>
          <a:prstGeom prst="mathMultiply">
            <a:avLst>
              <a:gd name="adj1" fmla="val 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320752" y="1899064"/>
            <a:ext cx="0" cy="5662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>
            <a:off x="8320752" y="2465335"/>
            <a:ext cx="635679" cy="6647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942146" y="3130062"/>
            <a:ext cx="14285" cy="6656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 flipH="1">
            <a:off x="8320752" y="3786554"/>
            <a:ext cx="614793" cy="6025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718083" y="3515519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이 경로를 다른 탐색과정 중에서도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확인할 수도 있어 중복이 발생합니다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CC06F-E00C-AC47-B7E2-84680A23CA09}"/>
              </a:ext>
            </a:extLst>
          </p:cNvPr>
          <p:cNvSpPr txBox="1"/>
          <p:nvPr/>
        </p:nvSpPr>
        <p:spPr>
          <a:xfrm>
            <a:off x="6096000" y="5540729"/>
            <a:ext cx="34766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앞으로 갈 곳도 없어 탐색이 종료</a:t>
            </a:r>
            <a:endParaRPr lang="en-US" altLang="ko-KR" sz="1400" dirty="0">
              <a:solidFill>
                <a:schemeClr val="accent6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=</a:t>
            </a:r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여기서 출발하면 </a:t>
            </a:r>
            <a:r>
              <a:rPr lang="en-US" altLang="ko-KR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95</a:t>
            </a:r>
            <a:r>
              <a:rPr lang="ko-KR" altLang="en-US" sz="1400" dirty="0">
                <a:solidFill>
                  <a:schemeClr val="accent6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가 최소</a:t>
            </a:r>
          </a:p>
        </p:txBody>
      </p:sp>
    </p:spTree>
    <p:extLst>
      <p:ext uri="{BB962C8B-B14F-4D97-AF65-F5344CB8AC3E}">
        <p14:creationId xmlns:p14="http://schemas.microsoft.com/office/powerpoint/2010/main" val="359194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9572625" y="1954574"/>
            <a:ext cx="0" cy="5662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 flipH="1">
            <a:off x="8956431" y="2465335"/>
            <a:ext cx="616194" cy="6647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942146" y="3130062"/>
            <a:ext cx="14285" cy="6656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 flipH="1">
            <a:off x="8320752" y="3786554"/>
            <a:ext cx="614793" cy="6025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718083" y="3515519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이 경로를 다른 탐색과정 중에서도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확인할 수도 있어 중복이 발생합니다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7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>
            <a:off x="8956431" y="1819275"/>
            <a:ext cx="4765" cy="6496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 flipH="1">
            <a:off x="8320752" y="2468880"/>
            <a:ext cx="621394" cy="661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>
            <a:off x="8320752" y="3130062"/>
            <a:ext cx="621394" cy="6656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 flipH="1">
            <a:off x="8320752" y="3786554"/>
            <a:ext cx="614793" cy="6025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718083" y="3515519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이 경로를 다른 탐색과정 중에서도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확인할 수도 있어 중복이 발생합니다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140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 flipH="1">
            <a:off x="8961196" y="1819275"/>
            <a:ext cx="630479" cy="6496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 flipH="1">
            <a:off x="8942146" y="2468880"/>
            <a:ext cx="14285" cy="661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5978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95685"/>
            <a:ext cx="0" cy="5934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718083" y="3515519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이 경로를 다른 탐색과정 중에서도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확인할 수도 있어 중복이 발생합니다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27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B1994-A505-A51F-8695-6EE6F52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0"/>
            <a:ext cx="6129093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A055FB-DB30-E97D-C502-86626C1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501939"/>
            <a:ext cx="2485292" cy="58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6E708-81C7-B8C7-AB21-83C41E9FCDF8}"/>
              </a:ext>
            </a:extLst>
          </p:cNvPr>
          <p:cNvCxnSpPr>
            <a:cxnSpLocks/>
          </p:cNvCxnSpPr>
          <p:nvPr/>
        </p:nvCxnSpPr>
        <p:spPr>
          <a:xfrm flipH="1">
            <a:off x="8961196" y="1819275"/>
            <a:ext cx="630479" cy="6496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169D0F-4ACC-EA83-B751-4ADC244911CF}"/>
              </a:ext>
            </a:extLst>
          </p:cNvPr>
          <p:cNvCxnSpPr>
            <a:cxnSpLocks/>
          </p:cNvCxnSpPr>
          <p:nvPr/>
        </p:nvCxnSpPr>
        <p:spPr>
          <a:xfrm flipH="1">
            <a:off x="8942146" y="2468880"/>
            <a:ext cx="14285" cy="661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0CCBAB-AB29-3E21-EF5E-6A24BFF9C14E}"/>
              </a:ext>
            </a:extLst>
          </p:cNvPr>
          <p:cNvCxnSpPr>
            <a:cxnSpLocks/>
          </p:cNvCxnSpPr>
          <p:nvPr/>
        </p:nvCxnSpPr>
        <p:spPr>
          <a:xfrm flipH="1">
            <a:off x="8320752" y="3130062"/>
            <a:ext cx="635679" cy="5978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D3052-3661-9764-C40E-68718E7F299F}"/>
              </a:ext>
            </a:extLst>
          </p:cNvPr>
          <p:cNvCxnSpPr>
            <a:cxnSpLocks/>
          </p:cNvCxnSpPr>
          <p:nvPr/>
        </p:nvCxnSpPr>
        <p:spPr>
          <a:xfrm>
            <a:off x="8320752" y="3795685"/>
            <a:ext cx="0" cy="5934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A24219-161A-8D77-2C6E-C97AC2841E91}"/>
              </a:ext>
            </a:extLst>
          </p:cNvPr>
          <p:cNvCxnSpPr>
            <a:cxnSpLocks/>
          </p:cNvCxnSpPr>
          <p:nvPr/>
        </p:nvCxnSpPr>
        <p:spPr>
          <a:xfrm>
            <a:off x="8320752" y="4389120"/>
            <a:ext cx="635679" cy="701040"/>
          </a:xfrm>
          <a:prstGeom prst="straightConnector1">
            <a:avLst/>
          </a:prstGeom>
          <a:ln>
            <a:solidFill>
              <a:srgbClr val="CC66FF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FA38E-7564-F3E2-1A4D-6F8D564D60E3}"/>
              </a:ext>
            </a:extLst>
          </p:cNvPr>
          <p:cNvSpPr txBox="1"/>
          <p:nvPr/>
        </p:nvSpPr>
        <p:spPr>
          <a:xfrm>
            <a:off x="4718083" y="3515519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이 경로를 다른 탐색과정 중에서도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CC66FF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확인할 수도 있어 중복이 발생합니다</a:t>
            </a:r>
            <a:endParaRPr lang="en-US" altLang="ko-KR" sz="1400" dirty="0">
              <a:solidFill>
                <a:srgbClr val="CC66FF"/>
              </a:solidFill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2350F-4C3F-0063-9420-CEBD7E6B2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DC28A-F24F-B4C1-0A57-9A98836E913D}"/>
              </a:ext>
            </a:extLst>
          </p:cNvPr>
          <p:cNvSpPr txBox="1"/>
          <p:nvPr/>
        </p:nvSpPr>
        <p:spPr>
          <a:xfrm>
            <a:off x="1543049" y="1504671"/>
            <a:ext cx="9105900" cy="257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 err="1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메모이제이션</a:t>
            </a:r>
            <a:endParaRPr lang="en-US" altLang="ko-KR" sz="5000" b="1" dirty="0">
              <a:solidFill>
                <a:schemeClr val="bg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특정 </a:t>
            </a: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row, column 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에서 </a:t>
            </a: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direction 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방향으로 간 적이</a:t>
            </a:r>
            <a:endParaRPr lang="en-US" altLang="ko-KR" sz="3000" b="1" dirty="0">
              <a:solidFill>
                <a:schemeClr val="bg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있다면</a:t>
            </a: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 결과값을 메모하여 불필요 연산을 줄이자</a:t>
            </a:r>
          </a:p>
        </p:txBody>
      </p:sp>
    </p:spTree>
    <p:extLst>
      <p:ext uri="{BB962C8B-B14F-4D97-AF65-F5344CB8AC3E}">
        <p14:creationId xmlns:p14="http://schemas.microsoft.com/office/powerpoint/2010/main" val="3745841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F1B398-3BEE-E65D-1736-D03F447F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08" y="914400"/>
            <a:ext cx="6618642" cy="5734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12AC18-BC61-28BE-60A8-0499C0E5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5620" y="1019175"/>
            <a:ext cx="6694958" cy="49053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34DCD3-5C02-7DA6-9BFE-386DF9033844}"/>
              </a:ext>
            </a:extLst>
          </p:cNvPr>
          <p:cNvSpPr/>
          <p:nvPr/>
        </p:nvSpPr>
        <p:spPr>
          <a:xfrm>
            <a:off x="6515100" y="2438400"/>
            <a:ext cx="3124200" cy="6286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143B4C-0472-CE97-45A4-611082EC2E34}"/>
              </a:ext>
            </a:extLst>
          </p:cNvPr>
          <p:cNvSpPr/>
          <p:nvPr/>
        </p:nvSpPr>
        <p:spPr>
          <a:xfrm>
            <a:off x="6515100" y="5410200"/>
            <a:ext cx="3124200" cy="4191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89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2356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마지막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374493"/>
            <a:ext cx="11085735" cy="556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백준 온라인 저지에서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1800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 넘게 풀면서 돌이켜보면 그렇게 공부를 효율적으로 하지 못했습니다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훨씬 짧게 공부하신 분들이 더 빠르게 올라가는 것도 정말 많이 봐왔습니다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물론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각자의 속도가 있지만 최대한의 시간낭비를 줄이면서 실력을 키울 수 있는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제 생각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”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전달드리자면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이미 실력이 있는데도 고민하는 시간이 싫고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`</a:t>
            </a:r>
            <a:r>
              <a:rPr lang="ko-KR" altLang="en-US" dirty="0">
                <a:solidFill>
                  <a:schemeClr val="accent6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맞았습니다</a:t>
            </a:r>
            <a:r>
              <a:rPr lang="en-US" altLang="ko-KR" dirty="0">
                <a:solidFill>
                  <a:schemeClr val="accent6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!!`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를 보기 위해 의미 없는 쉬운 문제를 푸는 것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문제를 해결하고 나서 끝내기보다 다른 사람의 풀이 꼭 확인해보기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생각보다 많은 것을 얻어갈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문제를 읽자마자 입력부터 받는 코드를 작성하기 위해 키보드를 만지기 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생각이 정리될 때까지 펜을 만지자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 지문 자체에 힌트가 정말 많습니다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입력의 범위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예외 조건 등 놓치기 쉬운 정보들을 다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챙겨야합니다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꾸준히 하는 사람이 제일 무섭습니다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83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836682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다이나믹 프로그래밍 </a:t>
            </a:r>
            <a:r>
              <a:rPr lang="en-US" altLang="ko-KR" sz="4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(DP)</a:t>
            </a:r>
            <a:endParaRPr lang="ko-KR" altLang="en-US" sz="40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F2AC0-F6B6-BD59-D9DC-023EF73CC93E}"/>
              </a:ext>
            </a:extLst>
          </p:cNvPr>
          <p:cNvSpPr txBox="1"/>
          <p:nvPr/>
        </p:nvSpPr>
        <p:spPr>
          <a:xfrm>
            <a:off x="6343650" y="2334756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역동적인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동적인</a:t>
            </a:r>
            <a:r>
              <a:rPr lang="en-US" altLang="ko-KR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, </a:t>
            </a:r>
            <a:r>
              <a:rPr lang="ko-KR" altLang="en-US" sz="30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활발한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80AB6EE-F37F-12F6-CDAA-C2B7FE875EB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251755"/>
          <a:ext cx="37814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Dynamic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021C32-5A92-1712-DBFE-8C5B64FC0AC3}"/>
              </a:ext>
            </a:extLst>
          </p:cNvPr>
          <p:cNvSpPr txBox="1"/>
          <p:nvPr/>
        </p:nvSpPr>
        <p:spPr>
          <a:xfrm>
            <a:off x="6343650" y="3316992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6666FF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프로그래밍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F15C8D-0B79-07BB-1753-FDA34B047DC6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233991"/>
          <a:ext cx="4238625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396947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>
                          <a:latin typeface="IBM Plex Sans KR Medm" panose="020B0603050203000203" pitchFamily="34" charset="-127"/>
                          <a:ea typeface="IBM Plex Sans KR Medm" panose="020B0603050203000203" pitchFamily="34" charset="-127"/>
                        </a:rPr>
                        <a:t>  Programming</a:t>
                      </a:r>
                      <a:endParaRPr lang="ko-KR" altLang="en-US" sz="4000" dirty="0">
                        <a:latin typeface="IBM Plex Sans KR Medm" panose="020B0603050203000203" pitchFamily="34" charset="-127"/>
                        <a:ea typeface="IBM Plex Sans KR Medm" panose="020B0603050203000203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66160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A666E1-B062-F3ED-0FF0-9243DB3F24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E3D3-4C1F-0C1F-61B1-00F2D75BDB2E}"/>
              </a:ext>
            </a:extLst>
          </p:cNvPr>
          <p:cNvSpPr txBox="1"/>
          <p:nvPr/>
        </p:nvSpPr>
        <p:spPr>
          <a:xfrm>
            <a:off x="1543049" y="1504671"/>
            <a:ext cx="9105900" cy="257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여담</a:t>
            </a:r>
            <a:endParaRPr lang="en-US" altLang="ko-KR" sz="5000" b="1" dirty="0">
              <a:solidFill>
                <a:schemeClr val="bg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그런데 실제로 </a:t>
            </a: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DP 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고안자인 </a:t>
            </a: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Richard E. Bellman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은</a:t>
            </a:r>
            <a:endParaRPr lang="en-US" altLang="ko-KR" sz="3000" b="1" dirty="0">
              <a:solidFill>
                <a:schemeClr val="bg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`Dynamic` </a:t>
            </a:r>
            <a:r>
              <a:rPr lang="ko-KR" altLang="en-US" sz="3000" b="1" dirty="0">
                <a:solidFill>
                  <a:schemeClr val="bg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이라는 단어가 멋있어서 사용했다고 합니다</a:t>
            </a:r>
          </a:p>
        </p:txBody>
      </p:sp>
    </p:spTree>
    <p:extLst>
      <p:ext uri="{BB962C8B-B14F-4D97-AF65-F5344CB8AC3E}">
        <p14:creationId xmlns:p14="http://schemas.microsoft.com/office/powerpoint/2010/main" val="1285464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A6F5B0-ABFF-B910-D74D-CE3B7F46DEF9}"/>
              </a:ext>
            </a:extLst>
          </p:cNvPr>
          <p:cNvSpPr txBox="1">
            <a:spLocks/>
          </p:cNvSpPr>
          <p:nvPr/>
        </p:nvSpPr>
        <p:spPr>
          <a:xfrm>
            <a:off x="555280" y="692869"/>
            <a:ext cx="10800978" cy="986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F5095-6588-A8F4-2B13-1B14327BA784}"/>
              </a:ext>
            </a:extLst>
          </p:cNvPr>
          <p:cNvSpPr txBox="1"/>
          <p:nvPr/>
        </p:nvSpPr>
        <p:spPr>
          <a:xfrm>
            <a:off x="555279" y="1831693"/>
            <a:ext cx="1108573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2xN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타일링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  <a:hlinkClick r:id="rId3"/>
              </a:rPr>
              <a:t>https://www.acmicpc.net/problem/11726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1, 2, 3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더하기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  <a:hlinkClick r:id="rId4"/>
              </a:rPr>
              <a:t>https://www.acmicpc.net/problem/9095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MORE..?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계단 오르기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  <a:hlinkClick r:id="rId5"/>
              </a:rPr>
              <a:t>https://www.acmicpc.net/problem/2579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2xN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타일링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2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  <a:hlinkClick r:id="rId6"/>
              </a:rPr>
              <a:t>https://www.acmicpc.net/problem/11727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정수 삼각형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  <a:hlinkClick r:id="rId7"/>
              </a:rPr>
              <a:t>https://www.acmicpc.net/problem/1932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저는 머리가 좋지 못해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를 너무 어려워해서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DP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문제만 난이도순으로 정렬하여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100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개를 풀어 감을 잡았습니다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97187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2106336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다이나믹 프로그래밍 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(DP)</a:t>
            </a:r>
            <a:endParaRPr lang="ko-KR" altLang="en-US" sz="4000" b="1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9" y="3075057"/>
            <a:ext cx="90678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주어진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큰 문제를 작은 조각의 문제들로 나누고</a:t>
            </a:r>
            <a:endParaRPr lang="en-US" altLang="ko-KR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/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각 조각들의 </a:t>
            </a:r>
            <a:r>
              <a:rPr lang="ko-KR" altLang="en-US" sz="2500" dirty="0" err="1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답들로부터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 원래 문제의 답을 도출</a:t>
            </a:r>
            <a:endParaRPr lang="en-US" altLang="ko-KR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/>
            <a:endParaRPr lang="en-US" altLang="ko-KR" sz="2500" dirty="0">
              <a:solidFill>
                <a:srgbClr val="6666FF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/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그 과정에서 발생되는 중복된 연산을 제거하여</a:t>
            </a:r>
            <a:endParaRPr lang="en-US" altLang="ko-KR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  <a:p>
            <a:pPr algn="ctr"/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문제풀이에 사용되는 연산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계산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량을 최소화</a:t>
            </a:r>
          </a:p>
        </p:txBody>
      </p:sp>
    </p:spTree>
    <p:extLst>
      <p:ext uri="{BB962C8B-B14F-4D97-AF65-F5344CB8AC3E}">
        <p14:creationId xmlns:p14="http://schemas.microsoft.com/office/powerpoint/2010/main" val="48588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477D0-41B6-0FD2-BCD0-0D4F1E93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62" y="1898660"/>
            <a:ext cx="7584874" cy="49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70593-F393-114C-EE72-1F1890907E19}"/>
              </a:ext>
            </a:extLst>
          </p:cNvPr>
          <p:cNvSpPr txBox="1"/>
          <p:nvPr/>
        </p:nvSpPr>
        <p:spPr>
          <a:xfrm>
            <a:off x="3008768" y="458511"/>
            <a:ext cx="61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예시</a:t>
            </a:r>
            <a:r>
              <a:rPr lang="en-US" altLang="ko-KR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: </a:t>
            </a:r>
            <a:r>
              <a:rPr lang="ko-KR" altLang="en-US" sz="4000" b="1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피보나치 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152B5-0F04-CED3-F135-BE8106EB0085}"/>
              </a:ext>
            </a:extLst>
          </p:cNvPr>
          <p:cNvSpPr txBox="1"/>
          <p:nvPr/>
        </p:nvSpPr>
        <p:spPr>
          <a:xfrm>
            <a:off x="1562098" y="1413064"/>
            <a:ext cx="90678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6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번째 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Fibonacci 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수 를 알고 싶다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! (</a:t>
            </a:r>
            <a:r>
              <a:rPr lang="ko-KR" altLang="en-US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재귀 구현</a:t>
            </a:r>
            <a:r>
              <a:rPr lang="en-US" altLang="ko-KR" sz="2500" dirty="0"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)</a:t>
            </a:r>
            <a:endParaRPr lang="ko-KR" altLang="en-US" sz="2500" dirty="0"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BC94E-AF24-EB0D-0D9E-C84447D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585"/>
            <a:ext cx="5647376" cy="36925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52E51A-8916-491C-A948-3DD97E23D65C}"/>
              </a:ext>
            </a:extLst>
          </p:cNvPr>
          <p:cNvSpPr/>
          <p:nvPr/>
        </p:nvSpPr>
        <p:spPr>
          <a:xfrm>
            <a:off x="8541381" y="222251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(6)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EBE425-A8DA-FA68-7CCD-17EE2CDE4EDC}"/>
              </a:ext>
            </a:extLst>
          </p:cNvPr>
          <p:cNvSpPr/>
          <p:nvPr/>
        </p:nvSpPr>
        <p:spPr>
          <a:xfrm>
            <a:off x="7821381" y="306900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(4)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C04098-6D79-1AD6-B399-C0517A493097}"/>
              </a:ext>
            </a:extLst>
          </p:cNvPr>
          <p:cNvSpPr/>
          <p:nvPr/>
        </p:nvSpPr>
        <p:spPr>
          <a:xfrm>
            <a:off x="9261381" y="3069000"/>
            <a:ext cx="720000" cy="72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Fibo</a:t>
            </a:r>
            <a:r>
              <a:rPr lang="en-US" altLang="ko-KR" sz="1200" dirty="0">
                <a:solidFill>
                  <a:schemeClr val="tx1"/>
                </a:solidFill>
                <a:latin typeface="IBM Plex Sans KR Medm" panose="020B0603050203000203" pitchFamily="34" charset="-127"/>
                <a:ea typeface="IBM Plex Sans KR Medm" panose="020B0603050203000203" pitchFamily="34" charset="-127"/>
              </a:rPr>
              <a:t>(5)</a:t>
            </a:r>
            <a:endParaRPr lang="ko-KR" altLang="en-US" sz="1200" dirty="0">
              <a:solidFill>
                <a:schemeClr val="tx1"/>
              </a:solidFill>
              <a:latin typeface="IBM Plex Sans KR Medm" panose="020B0603050203000203" pitchFamily="34" charset="-127"/>
              <a:ea typeface="IBM Plex Sans KR Medm" panose="020B0603050203000203" pitchFamily="34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BF1EE8A-8DE7-852A-60BA-8C04F3F7EC1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8298136" y="2720313"/>
            <a:ext cx="231932" cy="4654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D5B04FC-7C00-0A2F-252D-2BD795D00E5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9272694" y="2720313"/>
            <a:ext cx="231932" cy="46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4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2109</Words>
  <Application>Microsoft Office PowerPoint</Application>
  <PresentationFormat>와이드스크린</PresentationFormat>
  <Paragraphs>372</Paragraphs>
  <Slides>50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IBM Plex Sans KR Medm</vt:lpstr>
      <vt:lpstr>맑은 고딕</vt:lpstr>
      <vt:lpstr>IBM Plex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Jongmoon Ryu</dc:creator>
  <cp:lastModifiedBy>Jongmoon Ryu</cp:lastModifiedBy>
  <cp:revision>14</cp:revision>
  <dcterms:created xsi:type="dcterms:W3CDTF">2024-08-12T12:28:14Z</dcterms:created>
  <dcterms:modified xsi:type="dcterms:W3CDTF">2024-08-25T05:40:45Z</dcterms:modified>
</cp:coreProperties>
</file>