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88" r:id="rId6"/>
    <p:sldId id="279" r:id="rId7"/>
    <p:sldId id="280" r:id="rId8"/>
    <p:sldId id="282" r:id="rId9"/>
    <p:sldId id="283" r:id="rId10"/>
    <p:sldId id="285" r:id="rId11"/>
    <p:sldId id="286" r:id="rId12"/>
    <p:sldId id="294" r:id="rId13"/>
    <p:sldId id="262" r:id="rId14"/>
    <p:sldId id="289" r:id="rId15"/>
    <p:sldId id="290" r:id="rId16"/>
    <p:sldId id="291" r:id="rId17"/>
    <p:sldId id="292" r:id="rId18"/>
    <p:sldId id="293" r:id="rId19"/>
    <p:sldId id="281" r:id="rId20"/>
  </p:sldIdLst>
  <p:sldSz cx="9144000" cy="5143500" type="screen16x9"/>
  <p:notesSz cx="6858000" cy="9144000"/>
  <p:embeddedFontLst>
    <p:embeddedFont>
      <p:font typeface="KoPubWorld돋움체 Bold" panose="00000800000000000000" pitchFamily="2" charset="-127"/>
      <p:bold r:id="rId22"/>
    </p:embeddedFont>
    <p:embeddedFont>
      <p:font typeface="KoPubWorld돋움체 Medium" panose="00000600000000000000" pitchFamily="2" charset="-127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94" autoAdjust="0"/>
  </p:normalViewPr>
  <p:slideViewPr>
    <p:cSldViewPr snapToGrid="0">
      <p:cViewPr varScale="1">
        <p:scale>
          <a:sx n="74" d="100"/>
          <a:sy n="74" d="100"/>
        </p:scale>
        <p:origin x="169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47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86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e0c8f4c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e0c8f4c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8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54909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277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30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70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36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fe0c8f4c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fe0c8f4c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67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e0c8f4c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fe0c8f4c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e0c8f4c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e0c8f4c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e0c8f4c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e0c8f4c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70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419011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225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e0c8f4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e0c8f4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trike="noStrike" dirty="0"/>
          </a:p>
        </p:txBody>
      </p:sp>
    </p:spTree>
    <p:extLst>
      <p:ext uri="{BB962C8B-B14F-4D97-AF65-F5344CB8AC3E}">
        <p14:creationId xmlns:p14="http://schemas.microsoft.com/office/powerpoint/2010/main" val="238838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31" TargetMode="External"/><Relationship Id="rId7" Type="http://schemas.openxmlformats.org/officeDocument/2006/relationships/hyperlink" Target="https://school.programmers.co.kr/learn/courses/30/lessons/4288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cmicpc.net/problem/11000" TargetMode="External"/><Relationship Id="rId5" Type="http://schemas.openxmlformats.org/officeDocument/2006/relationships/hyperlink" Target="https://www.acmicpc.net/problem/1912" TargetMode="External"/><Relationship Id="rId4" Type="http://schemas.openxmlformats.org/officeDocument/2006/relationships/hyperlink" Target="https://www.acmicpc.net/problem/115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Greedy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DP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21795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BABO 4기 이론반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753400" y="4132650"/>
            <a:ext cx="192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2</a:t>
            </a:r>
            <a:r>
              <a:rPr lang="en-US" alt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3</a:t>
            </a:r>
            <a:r>
              <a:rPr lang="ko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기 분석 </a:t>
            </a:r>
            <a:r>
              <a:rPr lang="ko-KR" altLang="en-US" sz="1600" dirty="0">
                <a:solidFill>
                  <a:schemeClr val="accent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Lato"/>
              </a:rPr>
              <a:t>박지원</a:t>
            </a:r>
            <a:endParaRPr sz="1300" dirty="0">
              <a:solidFill>
                <a:schemeClr val="accent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아이디어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화폐 단위부터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8CD44-8F56-4580-329A-F14B96BA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2728686"/>
            <a:ext cx="4188671" cy="1913165"/>
          </a:xfrm>
          <a:prstGeom prst="rect">
            <a:avLst/>
          </a:prstGeom>
        </p:spPr>
      </p:pic>
      <p:sp>
        <p:nvSpPr>
          <p:cNvPr id="25" name="Google Shape;162;p22">
            <a:extLst>
              <a:ext uri="{FF2B5EF4-FFF2-40B4-BE49-F238E27FC236}">
                <a16:creationId xmlns:a16="http://schemas.microsoft.com/office/drawing/2014/main" id="{5E54FD6E-DDF8-B8FD-5ACB-4F501CC90880}"/>
              </a:ext>
            </a:extLst>
          </p:cNvPr>
          <p:cNvSpPr txBox="1"/>
          <p:nvPr/>
        </p:nvSpPr>
        <p:spPr>
          <a:xfrm>
            <a:off x="5103628" y="1853850"/>
            <a:ext cx="3650512" cy="26603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1260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큰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단위의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화폐부터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차례대로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확인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coin_types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coin_types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해당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화폐로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거슬러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줄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동전의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개수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%=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highlight>
                <a:srgbClr val="1E1E1E"/>
              </a:highlight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76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만약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400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동전이 추가 된다면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 [500, 400, 100, 50, 10]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830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500 * 1 + 100 * 3 + 10 * 3 → 7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400 * 2 + 10 * 3 → 5 </a:t>
            </a:r>
          </a:p>
          <a:p>
            <a:pPr marL="615950" lvl="1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동전의 종류가 각 동전의 배수일 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큰 단위가 항상 작은 단위의 배수이므로 작은 단위의 동전들을 종합해 다른 해가 나올 수 없음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Ex. N &gt; 500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큰 경우에는 무조건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동전을 사용하는 것이 좋다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화폐가 서로 배수 형태가 아닌 경우는 다른 알고리즘 사용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Dynamic Programming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0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프로그래밍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(Dynamic Programming)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복잡한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문제를 작은 문제로 나누어 해결하는 방법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메모이제이션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구현한 결과를 메모리 공간에 저장해두고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다시 호출하면 그 결과를 그대로 가져오는 것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603250" lvl="1" indent="0">
              <a:lnSpc>
                <a:spcPct val="150000"/>
              </a:lnSpc>
              <a:buSzPts val="1300"/>
              <a:buNone/>
            </a:pP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조건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Char char="●"/>
            </a:pPr>
            <a:r>
              <a:rPr lang="ko-KR" altLang="en-US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중복되는 부분 문제 </a:t>
            </a:r>
            <a:r>
              <a:rPr lang="en-US" altLang="ko-KR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(Overlapping Subproblem) 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 문제가 여러 번 반복되어 등장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 절약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Char char="●"/>
            </a:pPr>
            <a:r>
              <a:rPr lang="ko-KR" altLang="en-US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 부분 구조 </a:t>
            </a:r>
            <a:r>
              <a:rPr lang="en-US" altLang="ko-KR" sz="13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(optimal substructure) 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문제에 대한 최적해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(global optimum)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부분 문제들의 최적해로부터 구성됨</a:t>
            </a: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프로그래밍 구현 방법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860851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 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방식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문제를 작은 부분 문제로 나누고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해결하기 위해 재귀적으로 동작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 부분 문제 해결 위해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메모이제이션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재귀 함수 이용해 구현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060450" lvl="2" indent="0">
              <a:lnSpc>
                <a:spcPct val="150000"/>
              </a:lnSpc>
              <a:buSzPts val="1300"/>
              <a:buNone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가독성은 높아지지만 많은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 사용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Bottom-Up</a:t>
            </a: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방식 </a:t>
            </a: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작은 부분 문제들을 먼저 해결하고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이용하여 전체 최적해 구함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반복문을 이용해 구현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1060450" lvl="2" indent="0">
              <a:lnSpc>
                <a:spcPct val="150000"/>
              </a:lnSpc>
              <a:buSzPts val="1300"/>
              <a:buNone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가독성은 낮아질 수 있지만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사용하지 않아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절약 효과</a:t>
            </a: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2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두 항의 합을 다음 항으로 정의하는 수열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D9488-8A42-0D84-C396-2B5C643F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24" y="2401514"/>
            <a:ext cx="4000317" cy="1227323"/>
          </a:xfrm>
          <a:prstGeom prst="rect">
            <a:avLst/>
          </a:prstGeom>
        </p:spPr>
      </p:pic>
      <p:sp>
        <p:nvSpPr>
          <p:cNvPr id="4" name="Google Shape;162;p22">
            <a:extLst>
              <a:ext uri="{FF2B5EF4-FFF2-40B4-BE49-F238E27FC236}">
                <a16:creationId xmlns:a16="http://schemas.microsoft.com/office/drawing/2014/main" id="{5528D8EB-AB58-0133-A927-8FB9BEABCE2C}"/>
              </a:ext>
            </a:extLst>
          </p:cNvPr>
          <p:cNvSpPr txBox="1"/>
          <p:nvPr/>
        </p:nvSpPr>
        <p:spPr>
          <a:xfrm>
            <a:off x="1273947" y="3840778"/>
            <a:ext cx="3406469" cy="9797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(n) = fib(n-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+ fib(n-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(n &gt;= </a:t>
            </a:r>
            <a:r>
              <a:rPr lang="pt-BR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i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endParaRPr lang="en-US"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93C3E6-BAEF-01E6-04F0-E50150E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43" y="2571750"/>
            <a:ext cx="3067773" cy="16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7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해결하기위해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f(5), f(4)…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호출 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FE10A5-36A4-BDEF-A6FF-624DDB38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571750"/>
            <a:ext cx="3169311" cy="1988238"/>
          </a:xfrm>
          <a:prstGeom prst="rect">
            <a:avLst/>
          </a:prstGeom>
        </p:spPr>
      </p:pic>
      <p:sp>
        <p:nvSpPr>
          <p:cNvPr id="16" name="Google Shape;162;p22">
            <a:extLst>
              <a:ext uri="{FF2B5EF4-FFF2-40B4-BE49-F238E27FC236}">
                <a16:creationId xmlns:a16="http://schemas.microsoft.com/office/drawing/2014/main" id="{306C629B-9645-23B1-6E7A-5EA9BBAA8F1A}"/>
              </a:ext>
            </a:extLst>
          </p:cNvPr>
          <p:cNvSpPr txBox="1"/>
          <p:nvPr/>
        </p:nvSpPr>
        <p:spPr>
          <a:xfrm>
            <a:off x="4437322" y="2275785"/>
            <a:ext cx="4218233" cy="2758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US" sz="11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계산한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적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문제라면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그대로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반환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!=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0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Top-down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7688700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f(5), f(4) , f(3) , f(2) , f(1) , f(2) , f(3) , f(4)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FE10A5-36A4-BDEF-A6FF-624DDB38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571750"/>
            <a:ext cx="3169311" cy="19882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CBDF0A-F082-0C22-AE7A-A048E74BB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8250"/>
          <a:stretch/>
        </p:blipFill>
        <p:spPr>
          <a:xfrm>
            <a:off x="765545" y="2593015"/>
            <a:ext cx="3232297" cy="1989414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336C166-F885-CF44-BE45-C6C5C66CDA34}"/>
              </a:ext>
            </a:extLst>
          </p:cNvPr>
          <p:cNvSpPr/>
          <p:nvPr/>
        </p:nvSpPr>
        <p:spPr>
          <a:xfrm>
            <a:off x="661184" y="2551814"/>
            <a:ext cx="2882860" cy="2121015"/>
          </a:xfrm>
          <a:custGeom>
            <a:avLst/>
            <a:gdLst>
              <a:gd name="connsiteX0" fmla="*/ 1649625 w 2882860"/>
              <a:gd name="connsiteY0" fmla="*/ 0 h 2121015"/>
              <a:gd name="connsiteX1" fmla="*/ 990407 w 2882860"/>
              <a:gd name="connsiteY1" fmla="*/ 297712 h 2121015"/>
              <a:gd name="connsiteX2" fmla="*/ 614723 w 2882860"/>
              <a:gd name="connsiteY2" fmla="*/ 609600 h 2121015"/>
              <a:gd name="connsiteX3" fmla="*/ 366630 w 2882860"/>
              <a:gd name="connsiteY3" fmla="*/ 857693 h 2121015"/>
              <a:gd name="connsiteX4" fmla="*/ 175244 w 2882860"/>
              <a:gd name="connsiteY4" fmla="*/ 1226288 h 2121015"/>
              <a:gd name="connsiteX5" fmla="*/ 26388 w 2882860"/>
              <a:gd name="connsiteY5" fmla="*/ 1658679 h 2121015"/>
              <a:gd name="connsiteX6" fmla="*/ 19300 w 2882860"/>
              <a:gd name="connsiteY6" fmla="*/ 1935126 h 2121015"/>
              <a:gd name="connsiteX7" fmla="*/ 224863 w 2882860"/>
              <a:gd name="connsiteY7" fmla="*/ 2098158 h 2121015"/>
              <a:gd name="connsiteX8" fmla="*/ 650165 w 2882860"/>
              <a:gd name="connsiteY8" fmla="*/ 2112335 h 2121015"/>
              <a:gd name="connsiteX9" fmla="*/ 1018760 w 2882860"/>
              <a:gd name="connsiteY9" fmla="*/ 2027274 h 2121015"/>
              <a:gd name="connsiteX10" fmla="*/ 1181793 w 2882860"/>
              <a:gd name="connsiteY10" fmla="*/ 1488558 h 2121015"/>
              <a:gd name="connsiteX11" fmla="*/ 1706332 w 2882860"/>
              <a:gd name="connsiteY11" fmla="*/ 1162493 h 2121015"/>
              <a:gd name="connsiteX12" fmla="*/ 2826295 w 2882860"/>
              <a:gd name="connsiteY12" fmla="*/ 737191 h 2121015"/>
              <a:gd name="connsiteX13" fmla="*/ 2649086 w 2882860"/>
              <a:gd name="connsiteY13" fmla="*/ 226828 h 2121015"/>
              <a:gd name="connsiteX14" fmla="*/ 2060751 w 2882860"/>
              <a:gd name="connsiteY14" fmla="*/ 21265 h 212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2860" h="2121015">
                <a:moveTo>
                  <a:pt x="1649625" y="0"/>
                </a:moveTo>
                <a:cubicBezTo>
                  <a:pt x="1406258" y="98056"/>
                  <a:pt x="1162891" y="196112"/>
                  <a:pt x="990407" y="297712"/>
                </a:cubicBezTo>
                <a:cubicBezTo>
                  <a:pt x="817923" y="399312"/>
                  <a:pt x="718686" y="516270"/>
                  <a:pt x="614723" y="609600"/>
                </a:cubicBezTo>
                <a:cubicBezTo>
                  <a:pt x="510760" y="702930"/>
                  <a:pt x="439876" y="754912"/>
                  <a:pt x="366630" y="857693"/>
                </a:cubicBezTo>
                <a:cubicBezTo>
                  <a:pt x="293383" y="960474"/>
                  <a:pt x="231951" y="1092790"/>
                  <a:pt x="175244" y="1226288"/>
                </a:cubicBezTo>
                <a:cubicBezTo>
                  <a:pt x="118537" y="1359786"/>
                  <a:pt x="52379" y="1540539"/>
                  <a:pt x="26388" y="1658679"/>
                </a:cubicBezTo>
                <a:cubicBezTo>
                  <a:pt x="397" y="1776819"/>
                  <a:pt x="-13779" y="1861880"/>
                  <a:pt x="19300" y="1935126"/>
                </a:cubicBezTo>
                <a:cubicBezTo>
                  <a:pt x="52379" y="2008373"/>
                  <a:pt x="119719" y="2068623"/>
                  <a:pt x="224863" y="2098158"/>
                </a:cubicBezTo>
                <a:cubicBezTo>
                  <a:pt x="330007" y="2127693"/>
                  <a:pt x="517849" y="2124149"/>
                  <a:pt x="650165" y="2112335"/>
                </a:cubicBezTo>
                <a:cubicBezTo>
                  <a:pt x="782481" y="2100521"/>
                  <a:pt x="930155" y="2131237"/>
                  <a:pt x="1018760" y="2027274"/>
                </a:cubicBezTo>
                <a:cubicBezTo>
                  <a:pt x="1107365" y="1923311"/>
                  <a:pt x="1067198" y="1632688"/>
                  <a:pt x="1181793" y="1488558"/>
                </a:cubicBezTo>
                <a:cubicBezTo>
                  <a:pt x="1296388" y="1344428"/>
                  <a:pt x="1432248" y="1287721"/>
                  <a:pt x="1706332" y="1162493"/>
                </a:cubicBezTo>
                <a:cubicBezTo>
                  <a:pt x="1980416" y="1037265"/>
                  <a:pt x="2669169" y="893135"/>
                  <a:pt x="2826295" y="737191"/>
                </a:cubicBezTo>
                <a:cubicBezTo>
                  <a:pt x="2983421" y="581247"/>
                  <a:pt x="2776677" y="346149"/>
                  <a:pt x="2649086" y="226828"/>
                </a:cubicBezTo>
                <a:cubicBezTo>
                  <a:pt x="2521495" y="107507"/>
                  <a:pt x="2291123" y="64386"/>
                  <a:pt x="2060751" y="21265"/>
                </a:cubicBezTo>
              </a:path>
            </a:pathLst>
          </a:custGeom>
          <a:noFill/>
          <a:ln>
            <a:solidFill>
              <a:srgbClr val="FFC000"/>
            </a:solidFill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62;p22">
            <a:extLst>
              <a:ext uri="{FF2B5EF4-FFF2-40B4-BE49-F238E27FC236}">
                <a16:creationId xmlns:a16="http://schemas.microsoft.com/office/drawing/2014/main" id="{77277F97-679A-D59C-115B-3D7A93F7D858}"/>
              </a:ext>
            </a:extLst>
          </p:cNvPr>
          <p:cNvSpPr txBox="1"/>
          <p:nvPr/>
        </p:nvSpPr>
        <p:spPr>
          <a:xfrm>
            <a:off x="4437322" y="2275785"/>
            <a:ext cx="4218233" cy="275812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en-US" sz="11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이미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계산한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적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있는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문제라면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그대로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반환</a:t>
            </a:r>
            <a:r>
              <a:rPr lang="ko-KR" sz="11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!=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100" kern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1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spcAft>
                <a:spcPts val="800"/>
              </a:spcAft>
            </a:pPr>
            <a:r>
              <a:rPr lang="en-US" sz="12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fibo_topdown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4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피보나치 수열 </a:t>
            </a:r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 </a:t>
            </a:r>
            <a:r>
              <a:rPr lang="en-US" altLang="ko-KR" sz="2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Bottom-Up</a:t>
            </a:r>
            <a:b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7" name="Google Shape;129;p19">
            <a:extLst>
              <a:ext uri="{FF2B5EF4-FFF2-40B4-BE49-F238E27FC236}">
                <a16:creationId xmlns:a16="http://schemas.microsoft.com/office/drawing/2014/main" id="{DD657DD8-A57B-4BCE-15E8-0773EB01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04393"/>
            <a:ext cx="3325099" cy="440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f(6)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해결하기위해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f(1), f(2) , f(3) …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 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Google Shape;162;p22">
            <a:extLst>
              <a:ext uri="{FF2B5EF4-FFF2-40B4-BE49-F238E27FC236}">
                <a16:creationId xmlns:a16="http://schemas.microsoft.com/office/drawing/2014/main" id="{306C629B-9645-23B1-6E7A-5EA9BBAA8F1A}"/>
              </a:ext>
            </a:extLst>
          </p:cNvPr>
          <p:cNvSpPr txBox="1"/>
          <p:nvPr/>
        </p:nvSpPr>
        <p:spPr>
          <a:xfrm>
            <a:off x="5031442" y="2158163"/>
            <a:ext cx="3090530" cy="258016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리스트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sz="1200" kern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초기화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kern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200" kern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kern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kern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200" kern="100" dirty="0">
              <a:effectLst/>
              <a:highlight>
                <a:srgbClr val="1E1E1E"/>
              </a:highlight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FE45F-053F-6A65-DBE8-E7087F96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3" y="2834585"/>
            <a:ext cx="4000317" cy="12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32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Roboto"/>
              </a:rPr>
              <a:t>과제</a:t>
            </a:r>
            <a:endParaRPr sz="1700" b="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1931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회의실 배정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3"/>
              </a:rPr>
              <a:t>)</a:t>
            </a:r>
            <a:b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</a:b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11501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주식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4"/>
              </a:rPr>
              <a:t>)</a:t>
            </a: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1912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</a:t>
            </a:r>
            <a:r>
              <a:rPr lang="ko-KR" altLang="en-US" sz="1700" b="0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연속합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 (S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2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5"/>
              </a:rPr>
              <a:t>)</a:t>
            </a:r>
            <a:b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</a:b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Roboto"/>
              </a:rPr>
              <a:t>번외</a:t>
            </a:r>
            <a:endParaRPr sz="1700" b="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백준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11000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 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강의실 배정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6"/>
              </a:rPr>
              <a:t>(G5)</a:t>
            </a:r>
            <a:endParaRPr sz="1700" b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</a:rPr>
              <a:t>- </a:t>
            </a:r>
            <a:r>
              <a:rPr lang="ko-KR" altLang="en-US" sz="1700" b="0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프로그래머스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 </a:t>
            </a:r>
            <a:r>
              <a:rPr lang="en-US" altLang="ko-KR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42884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–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 </a:t>
            </a:r>
            <a:r>
              <a:rPr lang="ko-KR" altLang="en-US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단속카메라 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(</a:t>
            </a:r>
            <a:r>
              <a:rPr lang="en-US" alt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lv3</a:t>
            </a:r>
            <a:r>
              <a:rPr lang="ko" sz="1700" b="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Roboto"/>
                <a:hlinkClick r:id="rId7"/>
              </a:rPr>
              <a:t>)</a:t>
            </a:r>
            <a:endParaRPr sz="1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Roboto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2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주차 과제 코드리뷰 </a:t>
            </a:r>
            <a:endParaRPr lang="en-US" altLang="ko-KR" sz="2000" b="1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Greedy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Dynamic Programming</a:t>
            </a:r>
            <a:endParaRPr sz="2000" b="1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 과제 코드리뷰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Greedy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상황에서 지금 당장 좋은 것만 고르는 방법 </a:t>
            </a:r>
            <a:endParaRPr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가장 좋아 보이는 것을 반복적으로 선택해도 최적의 해를 구할 수 있는지 검토 필수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현재의 최적해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!=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전체의 최적해 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루트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노드부터 시작해서 거쳐가는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값의 합이 최대인 경로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A.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전체의 최적해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[ 5 → 7 → 9 ] </a:t>
            </a: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2" name="Picture 2" descr="img">
            <a:extLst>
              <a:ext uri="{FF2B5EF4-FFF2-40B4-BE49-F238E27FC236}">
                <a16:creationId xmlns:a16="http://schemas.microsoft.com/office/drawing/2014/main" id="{56982FD2-B943-5BC8-EC6C-27B13767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48" y="3191587"/>
            <a:ext cx="3694636" cy="17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상황에서 지금 당장 좋은 것만 고르는 방법 </a:t>
            </a:r>
            <a:endParaRPr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단순히 가장 좋아 보이는 것을 반복적으로 선택해도 최적의 해를 구할 수 있는지 검토 필수</a:t>
            </a: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현재의 최적해 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!= 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전체의 최적해 </a:t>
            </a:r>
            <a:endParaRPr lang="en-US" altLang="ko-KR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루트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노드부터 시작해서 거쳐가는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노드 값의 합이 최대인 경로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A.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그리디의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최적해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[ 5 → 10 → 4 ] </a:t>
            </a: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pic>
        <p:nvPicPr>
          <p:cNvPr id="2" name="Picture 2" descr="img">
            <a:extLst>
              <a:ext uri="{FF2B5EF4-FFF2-40B4-BE49-F238E27FC236}">
                <a16:creationId xmlns:a16="http://schemas.microsoft.com/office/drawing/2014/main" id="{56982FD2-B943-5BC8-EC6C-27B13767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48" y="3191587"/>
            <a:ext cx="3694636" cy="17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g">
            <a:extLst>
              <a:ext uri="{FF2B5EF4-FFF2-40B4-BE49-F238E27FC236}">
                <a16:creationId xmlns:a16="http://schemas.microsoft.com/office/drawing/2014/main" id="{2B8780DC-01A3-B0FA-BAE5-27DE1F41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168445"/>
            <a:ext cx="3435350" cy="17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정당성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탐욕적 선택 속성 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 choice property)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이전의 선택이 이후 선택에 영향을 주지 않음 </a:t>
            </a:r>
            <a:endParaRPr lang="en-US" altLang="ko"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altLang="ko-KR" sz="1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-KR" altLang="en-US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 부분 구조 </a:t>
            </a:r>
            <a:r>
              <a:rPr lang="en-US" altLang="ko-KR" sz="1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(optimal substructure)</a:t>
            </a:r>
          </a:p>
          <a:p>
            <a:pPr lvl="1" indent="-311150">
              <a:lnSpc>
                <a:spcPct val="150000"/>
              </a:lnSpc>
              <a:buSzPts val="1300"/>
              <a:buFont typeface="Courier New" panose="02070309020205020404" pitchFamily="49" charset="0"/>
              <a:buChar char="o"/>
            </a:pP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부분 문제들에 대한 최적해를 통해 전체 문제의 최적해</a:t>
            </a:r>
            <a:r>
              <a:rPr lang="en-US" altLang="ko-KR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(global optimum)</a:t>
            </a:r>
            <a:r>
              <a:rPr lang="ko-KR" altLang="en-US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구성할 수 있음</a:t>
            </a: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" sz="13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sz="13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84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그리디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(Greedy)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정당성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71" y="2078875"/>
            <a:ext cx="7688700" cy="226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서울에서 부산까지 가는 최단 루트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경로가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경로에 영향을 미치지 않음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탐욕적 선택 속성 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min(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대전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 부분 구조 </a:t>
            </a:r>
            <a:endParaRPr 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AA7CB7-00E7-9CCD-C3E9-9CE9577B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31" y="2663704"/>
            <a:ext cx="4812938" cy="14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거스름돈</a:t>
            </a:r>
            <a:endParaRPr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80FA-165C-A483-0CD3-5C0FE1F2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100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50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10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원짜리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동전이 무한히 존재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손님에게 거슬러 줘야 할 돈이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원일 때 거슬러줘야 할 동전의 최소 개수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항상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배수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 = 1260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E2741-AB61-3851-3DCA-DF76DC53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04" y="3047472"/>
            <a:ext cx="3608731" cy="1702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43B699-DA3F-3BD0-C0A0-B10EAEED7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0" r="52344" b="50359"/>
          <a:stretch/>
        </p:blipFill>
        <p:spPr>
          <a:xfrm>
            <a:off x="3247213" y="3047472"/>
            <a:ext cx="1096187" cy="8450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7B742A-BE8F-D249-51CC-28A9B4043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9" r="26156" b="58066"/>
          <a:stretch/>
        </p:blipFill>
        <p:spPr>
          <a:xfrm>
            <a:off x="4343400" y="3047472"/>
            <a:ext cx="962996" cy="71386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43D7190-8D8B-EA5A-678B-86A33D77704F}"/>
              </a:ext>
            </a:extLst>
          </p:cNvPr>
          <p:cNvGrpSpPr/>
          <p:nvPr/>
        </p:nvGrpSpPr>
        <p:grpSpPr>
          <a:xfrm>
            <a:off x="5807101" y="3068663"/>
            <a:ext cx="2063149" cy="692678"/>
            <a:chOff x="5391490" y="3068663"/>
            <a:chExt cx="2063149" cy="6926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74E60A-E05A-A6FF-FD6E-71F2FE1D5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5391490" y="3068663"/>
              <a:ext cx="931235" cy="69267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E9588F3-C1BF-E756-B762-BE1AF73B0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5754389" y="3068663"/>
              <a:ext cx="931235" cy="69267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60754D-1DA4-D657-9BE8-2A2817967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95" b="59311"/>
            <a:stretch/>
          </p:blipFill>
          <p:spPr>
            <a:xfrm>
              <a:off x="6112710" y="3068663"/>
              <a:ext cx="931235" cy="69267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7090871-32E7-DEE6-2093-B21E8DFFF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410" b="59311"/>
            <a:stretch/>
          </p:blipFill>
          <p:spPr>
            <a:xfrm>
              <a:off x="6855944" y="3068663"/>
              <a:ext cx="598695" cy="692678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40C0725-E655-0913-7BB0-26872255E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59" r="26156" b="58066"/>
          <a:stretch/>
        </p:blipFill>
        <p:spPr>
          <a:xfrm>
            <a:off x="4831405" y="3047472"/>
            <a:ext cx="962996" cy="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38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1050</Words>
  <Application>Microsoft Office PowerPoint</Application>
  <PresentationFormat>화면 슬라이드 쇼(16:9)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KoPubWorld돋움체 Medium</vt:lpstr>
      <vt:lpstr>Calibri</vt:lpstr>
      <vt:lpstr>KoPubWorld돋움체 Bold</vt:lpstr>
      <vt:lpstr>Courier New</vt:lpstr>
      <vt:lpstr>Raleway</vt:lpstr>
      <vt:lpstr>Consolas</vt:lpstr>
      <vt:lpstr>Lato</vt:lpstr>
      <vt:lpstr>Arial</vt:lpstr>
      <vt:lpstr>Streamline</vt:lpstr>
      <vt:lpstr>Greedy &amp; DP</vt:lpstr>
      <vt:lpstr>CONTENTS</vt:lpstr>
      <vt:lpstr>1. 3주차 과제 코드리뷰</vt:lpstr>
      <vt:lpstr>2. Greedy</vt:lpstr>
      <vt:lpstr>그리디 (Greedy)</vt:lpstr>
      <vt:lpstr>그리디 (Greedy)</vt:lpstr>
      <vt:lpstr>그리디 (Greedy)의 정당성</vt:lpstr>
      <vt:lpstr>그리디 (Greedy)의 정당성</vt:lpstr>
      <vt:lpstr>거스름돈</vt:lpstr>
      <vt:lpstr>거스름돈</vt:lpstr>
      <vt:lpstr>거스름돈</vt:lpstr>
      <vt:lpstr>3. Dynamic Programming</vt:lpstr>
      <vt:lpstr>다이나믹 프로그래밍 (Dynamic Programming)</vt:lpstr>
      <vt:lpstr>다이나믹 프로그래밍 구현 방법</vt:lpstr>
      <vt:lpstr>피보나치 수열 </vt:lpstr>
      <vt:lpstr>피보나치 수열 _ Top-down </vt:lpstr>
      <vt:lpstr>피보나치 수열 _ Top-down </vt:lpstr>
      <vt:lpstr>피보나치 수열 _ Bottom-Up </vt:lpstr>
      <vt:lpstr>과제 - 백준 1931 – 회의실 배정 (S1) - 백준 11501 – 주식 (S2) - 백준 1912 – 연속합 (S2)  번외 - 백준 11000 – 강의실 배정(G5) - 프로그래머스 42884– 단속카메라 (lv3)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ParkJiwon</cp:lastModifiedBy>
  <cp:revision>4</cp:revision>
  <dcterms:modified xsi:type="dcterms:W3CDTF">2024-08-18T10:32:10Z</dcterms:modified>
</cp:coreProperties>
</file>