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762f05ec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762f05ec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62f05ec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62f05ec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762f05ec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762f05ec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762f05ec2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762f05ec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762f05ec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762f05ec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762f05ec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762f05ec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762f05ec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762f05ec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762f05ec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762f05ec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762f05ec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762f05ec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762f05ec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762f05ec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762f05ec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762f05ec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762f05ec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762f05ec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762f05ec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762f05ec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762f05ec2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762f05ec2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762f05ec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762f05ec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762f05ec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762f05ec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762f05ec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762f05ec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762f05ec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762f05ec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762f05ec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762f05ec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762f05ec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8762f05ec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762f05ec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762f05ec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762f05ec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762f05ec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762f05ec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762f05ec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762f05ec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762f05ec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762f05ec2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762f05ec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762f05ec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762f05ec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762f05ec2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762f05ec2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762f05ec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762f05ec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8762f05ec2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8762f05ec2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762f05ec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762f05ec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762f05ec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762f05ec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8762f05ec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8762f05ec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762f05ec2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8762f05ec2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762f05ec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762f05ec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62f05e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62f05e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762f05ec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762f05ec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762f05e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762f05e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762f05ec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762f05ec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762f05ec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762f05ec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이진 탐색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777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BABO 4기 이론반</a:t>
            </a:r>
            <a:endParaRPr b="1"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2" y="3984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23기 분석 심재혁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[13, 24]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18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3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Down!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[13, 17]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15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Down!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[13, 14]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13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5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Up!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[14, 14]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6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Bingo!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26700" y="712150"/>
            <a:ext cx="8088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2. 이진탐색(Binary Search)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이진탐색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729450" y="2269775"/>
            <a:ext cx="7445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정렬된 리스트에서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검색 범위를 반으로 줄여나가며 원하는 데이터를 검색하는 알고리즘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이진탐색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729450" y="2269775"/>
            <a:ext cx="7445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정렬된 리스트에서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검색 범위를 반으로 줄여나가며 원하는 데이터를 검색하는 알고리즘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2731650" y="2962800"/>
            <a:ext cx="3440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Q. 왜 조건에 </a:t>
            </a:r>
            <a:r>
              <a:rPr b="1"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정렬된 리스트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있을까요?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이진탐색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729450" y="2269775"/>
            <a:ext cx="7445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정렬된 리스트에서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검색 범위를 반으로 줄여나가며 원하는 데이터를 검색하는 알고리즘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407950" y="2968575"/>
            <a:ext cx="40881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Q. 왜 조건에 </a:t>
            </a:r>
            <a:r>
              <a:rPr b="1"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정렬된 리스트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가 있을까요?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A. 검색 분기 조건이 </a:t>
            </a:r>
            <a:r>
              <a:rPr b="1"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더 큰지 or 작은지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이기 때문!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이진탐색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800" y="1889625"/>
            <a:ext cx="50443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이진탐색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전체 리스트를 차례대로 살펴본다면 O(n)이지만,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이진탐색이 사용가능한 경우 O(log n)으로 시간복잡도를 줄여줄 수 있다.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55">
                <a:latin typeface="Lato"/>
                <a:ea typeface="Lato"/>
                <a:cs typeface="Lato"/>
                <a:sym typeface="Lato"/>
              </a:rPr>
              <a:t>CONTENTS</a:t>
            </a:r>
            <a:endParaRPr sz="2255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16775" y="2123050"/>
            <a:ext cx="40647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Up-Down Game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이진탐색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이진탐색 대표유형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826700" y="712150"/>
            <a:ext cx="8088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3. 이진탐색 대표유형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0" lang="ko" sz="2400"/>
              <a:t>특정 숫자 빠르게 찾기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855850" y="2158050"/>
            <a:ext cx="76452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[주어지는 조건]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찾고자하는 숫자(target), 숫자들의 배열(arr)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[로직]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배열의 인덱스로 대소비교를 하며 이진탐색 진행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이진탐색 중 target을 만나면 탐색 종료 후 해당 숫자가 있는 인덱스 반환 -&gt; target의 위치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만약 left==right조건으로 탐색종료 시, ‘찾고자하는 숫자 없음’으로 판단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0" lang="ko" sz="2400"/>
              <a:t>특정 숫자 빠르게 찾기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538" y="1853850"/>
            <a:ext cx="461693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0" lang="ko" sz="2400"/>
              <a:t>특정 숫자 빠르게 찾기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00" y="1853850"/>
            <a:ext cx="46358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855850" y="2158050"/>
            <a:ext cx="76452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[주어지는 조건]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찾고자하는 숫자(target), 숫자들의 배열(arr)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[로직]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b="1"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이상의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값이 최초로 나오는 위치를 찾음. target이 있다면 target들의 가장 앞 idx를 찾고 아닌경우 target보다 크지만 target과 가장 적게 차이나는 숫자의 idx를 찾음만약 left==right조건으로 탐색종료 시, ‘찾고자하는 숫자 없음’으로 판단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b="1" lang="ko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초과의</a:t>
            </a: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값이 최초로 나오는 위치를 찾음.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따라서 1에서 target이 arr에 없다면 1과 2의 결과가 같으므로 target이 0개 있다고 판단.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1에서 target이 arr에 있다면 2 - 1의 연산으로 target의 개수를 판단.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7"/>
          <p:cNvCxnSpPr/>
          <p:nvPr/>
        </p:nvCxnSpPr>
        <p:spPr>
          <a:xfrm rot="10800000">
            <a:off x="2856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7"/>
          <p:cNvCxnSpPr/>
          <p:nvPr/>
        </p:nvCxnSpPr>
        <p:spPr>
          <a:xfrm rot="10800000">
            <a:off x="46180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7"/>
          <p:cNvCxnSpPr/>
          <p:nvPr/>
        </p:nvCxnSpPr>
        <p:spPr>
          <a:xfrm rot="10800000">
            <a:off x="67290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8"/>
          <p:cNvCxnSpPr/>
          <p:nvPr/>
        </p:nvCxnSpPr>
        <p:spPr>
          <a:xfrm rot="10800000">
            <a:off x="48505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8"/>
          <p:cNvCxnSpPr/>
          <p:nvPr/>
        </p:nvCxnSpPr>
        <p:spPr>
          <a:xfrm rot="10800000">
            <a:off x="46180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8"/>
          <p:cNvCxnSpPr/>
          <p:nvPr/>
        </p:nvCxnSpPr>
        <p:spPr>
          <a:xfrm rot="10800000">
            <a:off x="67290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39"/>
          <p:cNvCxnSpPr/>
          <p:nvPr/>
        </p:nvCxnSpPr>
        <p:spPr>
          <a:xfrm rot="10800000">
            <a:off x="48505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9"/>
          <p:cNvCxnSpPr/>
          <p:nvPr/>
        </p:nvCxnSpPr>
        <p:spPr>
          <a:xfrm rot="10800000">
            <a:off x="57085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9"/>
          <p:cNvCxnSpPr/>
          <p:nvPr/>
        </p:nvCxnSpPr>
        <p:spPr>
          <a:xfrm rot="10800000">
            <a:off x="67290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0"/>
          <p:cNvCxnSpPr/>
          <p:nvPr/>
        </p:nvCxnSpPr>
        <p:spPr>
          <a:xfrm rot="10800000">
            <a:off x="48505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0"/>
          <p:cNvCxnSpPr/>
          <p:nvPr/>
        </p:nvCxnSpPr>
        <p:spPr>
          <a:xfrm rot="10800000">
            <a:off x="57085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0"/>
          <p:cNvCxnSpPr/>
          <p:nvPr/>
        </p:nvCxnSpPr>
        <p:spPr>
          <a:xfrm rot="10800000">
            <a:off x="54927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52" name="Google Shape;352;p41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1"/>
          <p:cNvCxnSpPr/>
          <p:nvPr/>
        </p:nvCxnSpPr>
        <p:spPr>
          <a:xfrm rot="10800000">
            <a:off x="48505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1"/>
          <p:cNvCxnSpPr/>
          <p:nvPr/>
        </p:nvCxnSpPr>
        <p:spPr>
          <a:xfrm rot="10800000">
            <a:off x="50554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1"/>
          <p:cNvCxnSpPr/>
          <p:nvPr/>
        </p:nvCxnSpPr>
        <p:spPr>
          <a:xfrm rot="10800000">
            <a:off x="54927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26700" y="712150"/>
            <a:ext cx="8088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AutoNum type="arabicPeriod"/>
            </a:pPr>
            <a:r>
              <a:rPr lang="ko" sz="3000">
                <a:solidFill>
                  <a:srgbClr val="FFFFFF"/>
                </a:solidFill>
              </a:rPr>
              <a:t>Up-Down Game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150" y="2871175"/>
            <a:ext cx="4832993" cy="1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2"/>
          <p:cNvCxnSpPr/>
          <p:nvPr/>
        </p:nvCxnSpPr>
        <p:spPr>
          <a:xfrm rot="10800000">
            <a:off x="48038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2"/>
          <p:cNvCxnSpPr/>
          <p:nvPr/>
        </p:nvCxnSpPr>
        <p:spPr>
          <a:xfrm rot="10800000">
            <a:off x="50554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2"/>
          <p:cNvCxnSpPr/>
          <p:nvPr/>
        </p:nvCxnSpPr>
        <p:spPr>
          <a:xfrm rot="10800000">
            <a:off x="489212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74" name="Google Shape;374;p43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43"/>
          <p:cNvCxnSpPr/>
          <p:nvPr/>
        </p:nvCxnSpPr>
        <p:spPr>
          <a:xfrm rot="10800000">
            <a:off x="28502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3"/>
          <p:cNvCxnSpPr/>
          <p:nvPr/>
        </p:nvCxnSpPr>
        <p:spPr>
          <a:xfrm rot="10800000">
            <a:off x="46297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3"/>
          <p:cNvCxnSpPr/>
          <p:nvPr/>
        </p:nvCxnSpPr>
        <p:spPr>
          <a:xfrm rot="10800000">
            <a:off x="6729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9" name="Google Shape;3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4"/>
          <p:cNvCxnSpPr/>
          <p:nvPr/>
        </p:nvCxnSpPr>
        <p:spPr>
          <a:xfrm rot="10800000">
            <a:off x="48388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4"/>
          <p:cNvCxnSpPr/>
          <p:nvPr/>
        </p:nvCxnSpPr>
        <p:spPr>
          <a:xfrm rot="10800000">
            <a:off x="46297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4"/>
          <p:cNvCxnSpPr/>
          <p:nvPr/>
        </p:nvCxnSpPr>
        <p:spPr>
          <a:xfrm rot="10800000">
            <a:off x="6729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0" name="Google Shape;3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148875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5"/>
          <p:cNvCxnSpPr/>
          <p:nvPr/>
        </p:nvCxnSpPr>
        <p:spPr>
          <a:xfrm rot="10800000">
            <a:off x="483885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5"/>
          <p:cNvCxnSpPr/>
          <p:nvPr/>
        </p:nvCxnSpPr>
        <p:spPr>
          <a:xfrm rot="10800000">
            <a:off x="57203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5"/>
          <p:cNvCxnSpPr/>
          <p:nvPr/>
        </p:nvCxnSpPr>
        <p:spPr>
          <a:xfrm rot="10800000">
            <a:off x="6729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1" name="Google Shape;40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148875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8" name="Google Shape;4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46"/>
          <p:cNvCxnSpPr/>
          <p:nvPr/>
        </p:nvCxnSpPr>
        <p:spPr>
          <a:xfrm rot="10800000">
            <a:off x="59352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6"/>
          <p:cNvCxnSpPr/>
          <p:nvPr/>
        </p:nvCxnSpPr>
        <p:spPr>
          <a:xfrm rot="10800000">
            <a:off x="57203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6"/>
          <p:cNvCxnSpPr/>
          <p:nvPr/>
        </p:nvCxnSpPr>
        <p:spPr>
          <a:xfrm rot="10800000">
            <a:off x="6729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2" name="Google Shape;4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148875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47"/>
          <p:cNvCxnSpPr/>
          <p:nvPr/>
        </p:nvCxnSpPr>
        <p:spPr>
          <a:xfrm rot="10800000">
            <a:off x="59352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47"/>
          <p:cNvCxnSpPr/>
          <p:nvPr/>
        </p:nvCxnSpPr>
        <p:spPr>
          <a:xfrm rot="10800000">
            <a:off x="61576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7"/>
          <p:cNvCxnSpPr/>
          <p:nvPr/>
        </p:nvCxnSpPr>
        <p:spPr>
          <a:xfrm rot="10800000">
            <a:off x="67291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3" name="Google Shape;4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148875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48"/>
          <p:cNvCxnSpPr/>
          <p:nvPr/>
        </p:nvCxnSpPr>
        <p:spPr>
          <a:xfrm rot="10800000">
            <a:off x="59177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8"/>
          <p:cNvCxnSpPr/>
          <p:nvPr/>
        </p:nvCxnSpPr>
        <p:spPr>
          <a:xfrm rot="10800000">
            <a:off x="615767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48"/>
          <p:cNvCxnSpPr/>
          <p:nvPr/>
        </p:nvCxnSpPr>
        <p:spPr>
          <a:xfrm rot="10800000">
            <a:off x="599432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4" name="Google Shape;43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148875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1" name="Google Shape;4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174575"/>
            <a:ext cx="480060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49"/>
          <p:cNvCxnSpPr/>
          <p:nvPr/>
        </p:nvCxnSpPr>
        <p:spPr>
          <a:xfrm rot="10800000">
            <a:off x="5917700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9"/>
          <p:cNvCxnSpPr/>
          <p:nvPr/>
        </p:nvCxnSpPr>
        <p:spPr>
          <a:xfrm rot="10800000">
            <a:off x="5959400" y="2742025"/>
            <a:ext cx="0" cy="13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9"/>
          <p:cNvCxnSpPr/>
          <p:nvPr/>
        </p:nvCxnSpPr>
        <p:spPr>
          <a:xfrm rot="10800000">
            <a:off x="5994325" y="264870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5" name="Google Shape;4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2933450"/>
            <a:ext cx="4800601" cy="199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2. 특정 숫자 개수 세기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451" name="Google Shape;4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2402800"/>
            <a:ext cx="77057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3. 정수 분배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57" name="Google Shape;457;p51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51"/>
          <p:cNvSpPr txBox="1"/>
          <p:nvPr/>
        </p:nvSpPr>
        <p:spPr>
          <a:xfrm>
            <a:off x="855850" y="2158050"/>
            <a:ext cx="76452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[주어지는 조건]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나누어지는 그룹의 수(groups), 숫자들의 배열(arr)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[목적]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나누어지는 모든 그룹들의 요소의 합이 최소가 되도록 하기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[로직]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기준 요소의 합(max_sum)을 arr의 합으로 구해서 이를 갖고 이진탐색 진행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max_sum을 기준으로 이를 넘기면 그룹을 분할함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최종적으로 그룹의 수가 groups보다 크면 left=mid+1, 작으면 right=mid-1로 진행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220700" y="3079450"/>
            <a:ext cx="1271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892450" y="3038475"/>
            <a:ext cx="33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들어보신 분 계신가요..?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3. 정수 분배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59" y="1853850"/>
            <a:ext cx="5781574" cy="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925" y="2490450"/>
            <a:ext cx="5752150" cy="22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3. 정수 분배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472" name="Google Shape;472;p53"/>
          <p:cNvSpPr txBox="1"/>
          <p:nvPr/>
        </p:nvSpPr>
        <p:spPr>
          <a:xfrm>
            <a:off x="1487100" y="2571750"/>
            <a:ext cx="616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3" name="Google Shape;4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59" y="1853850"/>
            <a:ext cx="5781574" cy="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850" y="2454600"/>
            <a:ext cx="5781576" cy="233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과제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rgbClr val="FFFFFF"/>
                </a:solidFill>
              </a:rPr>
              <a:t>BOJ 1920 수 찾기(S4)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rgbClr val="FFFFFF"/>
                </a:solidFill>
              </a:rPr>
              <a:t>BOJ 16401 과자 나눠주기(S2)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000">
                <a:solidFill>
                  <a:srgbClr val="FFFFFF"/>
                </a:solidFill>
              </a:rPr>
              <a:t>BOJ 2110 공유기 설치(G4)</a:t>
            </a:r>
            <a:endParaRPr b="0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FFF"/>
                </a:solidFill>
              </a:rPr>
              <a:t>7주동안 수고 많으셨습니다!</a:t>
            </a:r>
            <a:endParaRPr b="0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220700" y="3079450"/>
            <a:ext cx="1271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92450" y="3038475"/>
            <a:ext cx="335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50025" y="2554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002425" y="2707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154825" y="2859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307225" y="3011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59625" y="3164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612025" y="3316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764425" y="3469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916825" y="3621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069225" y="3773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221625" y="3926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10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764425" y="2554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916825" y="2707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069225" y="2859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21625" y="3011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374025" y="3164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526425" y="3316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678825" y="3469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831225" y="3621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983625" y="3773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136025" y="3926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ko" sz="1000">
                <a:latin typeface="Lato"/>
                <a:ea typeface="Lato"/>
                <a:cs typeface="Lato"/>
                <a:sym typeface="Lato"/>
              </a:rPr>
              <a:t>0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678825" y="2554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831225" y="2707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83625" y="2859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136025" y="3011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288425" y="3164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440825" y="3316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593225" y="3469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745625" y="3621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98025" y="3773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050425" y="3926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ko" sz="1000">
                <a:latin typeface="Lato"/>
                <a:ea typeface="Lato"/>
                <a:cs typeface="Lato"/>
                <a:sym typeface="Lato"/>
              </a:rPr>
              <a:t>0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593225" y="2554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745625" y="2707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898025" y="2859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050425" y="3011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202825" y="3164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355225" y="3316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507625" y="3469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660025" y="3621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812425" y="3773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964825" y="3926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ko" sz="1000">
                <a:latin typeface="Lato"/>
                <a:ea typeface="Lato"/>
                <a:cs typeface="Lato"/>
                <a:sym typeface="Lato"/>
              </a:rPr>
              <a:t>0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41725" y="2554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694125" y="2707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4846525" y="2859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4998925" y="3011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151325" y="3164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303725" y="33166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5456125" y="34690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5608525" y="3621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5760925" y="37738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5913325" y="39262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ko" sz="1000">
                <a:latin typeface="Lato"/>
                <a:ea typeface="Lato"/>
                <a:cs typeface="Lato"/>
                <a:sym typeface="Lato"/>
              </a:rPr>
              <a:t>0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643375" y="3266950"/>
            <a:ext cx="2430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지금 제가 생각하고 있는 숫자는 몇일까요?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 rot="-1989181">
            <a:off x="814937" y="3251081"/>
            <a:ext cx="390582" cy="24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 rot="2698133">
            <a:off x="1732969" y="4237323"/>
            <a:ext cx="390535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 rot="750583">
            <a:off x="4920141" y="2234164"/>
            <a:ext cx="390572" cy="24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1667625" y="337540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13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2881375" y="2947225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42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968950" y="3799425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23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5279725" y="3200450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38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580975" y="3586125"/>
            <a:ext cx="390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29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 rot="-1900914">
            <a:off x="356153" y="2747057"/>
            <a:ext cx="1982662" cy="344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5번 안에 맞춰보세요!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 rot="-1989181">
            <a:off x="1935787" y="3136781"/>
            <a:ext cx="390582" cy="24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 rot="1736863">
            <a:off x="3247428" y="3320012"/>
            <a:ext cx="390487" cy="244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 rot="2389686">
            <a:off x="4327071" y="4166674"/>
            <a:ext cx="390641" cy="24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 rot="-1989181">
            <a:off x="5529212" y="2909181"/>
            <a:ext cx="390582" cy="24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 rot="-1989181">
            <a:off x="6859612" y="3287331"/>
            <a:ext cx="390582" cy="244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1214700" y="307940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50은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보다 크고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보다 작으므로,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이진탐색을 이용하여 </a:t>
            </a:r>
            <a:r>
              <a:rPr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이론상 6번의 기회안에 무조건 정답을 맞출 수 있음</a:t>
            </a:r>
            <a:endParaRPr baseline="30000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[1, 50]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25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1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Down!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400"/>
              <a:t>Up-Down Game</a:t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29450" y="1930600"/>
            <a:ext cx="721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1부터 50까지 숫자 중, 술래가 원하는 숫자를 제한된 횟수안에 맞추는 게임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729450" y="2392250"/>
            <a:ext cx="6717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술래가 생각한 숫자 : 14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현재 선택할 수 있는 수의 범위 : [1, 24]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내가 선택 해야 할 수 : 12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내 대답 횟수 : 2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술래의 대답 : Up!</a:t>
            </a:r>
            <a:endParaRPr b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