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EF2252-B99F-4407-8343-8C6BBBB717A5}">
  <a:tblStyle styleId="{70EF2252-B99F-4407-8343-8C6BBBB717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9c795079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9c795079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9c795079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9c795079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9c795079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9c795079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9c795079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9c795079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9c795079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9c795079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9c795079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9c795079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9c795079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9c795079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9c795079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9c795079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9c795079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9c795079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9c795079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9c795079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9c795079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9c795079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9c795079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9c795079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9c795079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9c795079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9c795079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9c795079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9c795079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9c795079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c795079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c795079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BOAZ-bigdata/24-2_Study_BABO_Algorith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cmicpc.net/problem/10818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acmicpc.net/problem/1018" TargetMode="External"/><Relationship Id="rId4" Type="http://schemas.openxmlformats.org/officeDocument/2006/relationships/hyperlink" Target="https://djm03178.tistory.com/2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cmicpc.net/problem/1018" TargetMode="External"/><Relationship Id="rId4" Type="http://schemas.openxmlformats.org/officeDocument/2006/relationships/hyperlink" Target="https://www.acmicpc.net/problem/18870" TargetMode="External"/><Relationship Id="rId5" Type="http://schemas.openxmlformats.org/officeDocument/2006/relationships/hyperlink" Target="https://school.programmers.co.kr/learn/courses/30/lessons/17887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OT &amp; 시간복잡도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22기 원종빈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12427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BABO 4기 이론반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공부방향성 제안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내가 맞게 풀었는지, </a:t>
            </a:r>
            <a:r>
              <a:rPr b="1" lang="ko" sz="1400"/>
              <a:t>좋은 코드인지는 어떻게 알 수 있을까?</a:t>
            </a:r>
            <a:br>
              <a:rPr b="1" lang="ko" sz="1400"/>
            </a:br>
            <a:br>
              <a:rPr b="1" lang="ko" sz="1400"/>
            </a:b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결국 꾸준함이 제일 중요한 것 같다!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문풀반에 놀러가기 (매주 토요일 15~16시)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>
                <a:highlight>
                  <a:srgbClr val="FFFF00"/>
                </a:highlight>
              </a:rPr>
              <a:t>각자 BABO Github에 PR/Push 해보기</a:t>
            </a:r>
            <a:endParaRPr sz="1400">
              <a:highlight>
                <a:srgbClr val="FFFF00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sz="1400" u="sng">
                <a:solidFill>
                  <a:schemeClr val="hlink"/>
                </a:solidFill>
                <a:hlinkClick r:id="rId3"/>
              </a:rPr>
              <a:t>https://github.com/BOAZ-bigdata/24-2_Study_BABO_Algorithm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시간복잡도</a:t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 복잡도(Time Complexity)란?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ko"/>
              <a:t>시간 복잡도: 해당 알고리즘을 수행하는 데 필요한 연산의 횟수/소요 시간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(CPython 3.7 기준) 초당 20_000_000(2천만)번의 연산을 수행한다.</a:t>
            </a:r>
            <a:br>
              <a:rPr lang="ko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ko"/>
              <a:t>공간 복잡도: 해당 알고리즘을 수행하는 데 필요한 메모리의 양</a:t>
            </a:r>
            <a:br>
              <a:rPr b="1" lang="ko"/>
            </a:b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u="sng">
                <a:solidFill>
                  <a:schemeClr val="hlink"/>
                </a:solidFill>
              </a:rPr>
              <a:t>백준 </a:t>
            </a:r>
            <a:r>
              <a:rPr lang="ko" u="sng">
                <a:solidFill>
                  <a:schemeClr val="hlink"/>
                </a:solidFill>
                <a:hlinkClick r:id="rId3"/>
              </a:rPr>
              <a:t>10818번: 최소, 최대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050" y="4129600"/>
            <a:ext cx="728549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3" y="3034013"/>
            <a:ext cx="2702158" cy="130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Big-O 표기법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어떠한 알고리즘이 가지는 시간복잡도의 </a:t>
            </a:r>
            <a:r>
              <a:rPr b="1" lang="ko"/>
              <a:t>상한선(upper-bound), 즉 최악의 경우!</a:t>
            </a:r>
            <a:br>
              <a:rPr b="1" lang="ko"/>
            </a:b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보통은 가장 차수가 높은 항만 고려한다! (계수 역시 무시하는 경우도 많음)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O(n^2), O(n), O(2^n)....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025" y="3129900"/>
            <a:ext cx="2958977" cy="190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1722675" y="3129900"/>
            <a:ext cx="1678500" cy="156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b="1"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10_000_000</a:t>
            </a:r>
            <a:endParaRPr b="1"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range(n):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i += </a:t>
            </a:r>
            <a:r>
              <a:rPr b="1"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i /= </a:t>
            </a:r>
            <a:r>
              <a:rPr b="1"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print(i)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Big-O 표기법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•N의 범위가 500인 경우: 시간 복잡도가 $O(N^3)$인 알고리즘을 설계하면 문제를 풀 수 있다.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•N의 범위가 2,000인 경우: 시간 복잡도가 $O(N^2)$인 알고리즘을 설계하면 문제를 풀 수 있다.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•N의 범위가 100,000인 경우: 시간 복잡도가 $O(NlogN)$인 알고리즘을 설계하면 문제를 풀 수 있다.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•N의 범위가 10,000,000인 경우: 시간 복잡도가 $O(N)$인 알고리즘을 설계하면 문제를 풀 수 있다.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2265150" y="3593975"/>
            <a:ext cx="4617300" cy="1443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FCFDE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매번 입력된 숫자를 리스트에 추가해, 그 합계를 구하는 알고리즘</a:t>
            </a:r>
            <a:endParaRPr b="1" sz="1050">
              <a:solidFill>
                <a:srgbClr val="FCFDE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n_inputs = int(input())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nums = []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b="1"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range(n_inputs):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nums.append(int(input()))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print(sum(nums))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Brute-force(완전탐색) 알고리즘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29450" y="2078875"/>
            <a:ext cx="8181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ko" sz="1500"/>
              <a:t>모든 경우의 수를 brutally(무지성으로) 다 세보는 알고리즘</a:t>
            </a:r>
            <a:br>
              <a:rPr b="1" lang="ko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코드 짜기는 쉽지만, 정작 해당 조건을 완전탐색으로 풀어야하는지를 판단하기 쉽지 않다!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>
                <a:highlight>
                  <a:srgbClr val="FFFF00"/>
                </a:highlight>
              </a:rPr>
              <a:t>시간복잡도를 활용해 추정해보자!</a:t>
            </a:r>
            <a:br>
              <a:rPr lang="ko" sz="1300"/>
            </a:b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 u="sng">
                <a:solidFill>
                  <a:schemeClr val="hlink"/>
                </a:solidFill>
                <a:hlinkClick r:id="rId3"/>
              </a:rPr>
              <a:t>백준 1018번: 체스판 다시 칠하기</a:t>
            </a:r>
            <a:br>
              <a:rPr lang="ko" sz="1500"/>
            </a:br>
            <a:br>
              <a:rPr lang="ko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small tip: 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sys; input = 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sys.stdin.readline().rstrip()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1E1E1E"/>
                </a:solidFill>
              </a:rPr>
              <a:t>makes input faster! (</a:t>
            </a:r>
            <a:r>
              <a:rPr lang="ko" sz="1050" u="sng">
                <a:solidFill>
                  <a:srgbClr val="1E1E1E"/>
                </a:solidFill>
              </a:rPr>
              <a:t>only BOJ</a:t>
            </a:r>
            <a:r>
              <a:rPr lang="ko" sz="1050">
                <a:solidFill>
                  <a:srgbClr val="1E1E1E"/>
                </a:solidFill>
              </a:rPr>
              <a:t>)</a:t>
            </a:r>
            <a:endParaRPr sz="1050">
              <a:solidFill>
                <a:srgbClr val="1E1E1E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출처: </a:t>
            </a:r>
            <a:r>
              <a:rPr lang="ko" sz="1000" u="sng">
                <a:solidFill>
                  <a:schemeClr val="hlink"/>
                </a:solidFill>
                <a:hlinkClick r:id="rId4"/>
              </a:rPr>
              <a:t>https://djm03178.tistory.com/21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Time Complexity is not easy!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2078875"/>
            <a:ext cx="827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알고리즘을 공부한다 == 주어진 시간복잡도 내에 문제를 해결한다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시간복잡도의 제한만 없다면, 사실 모든 문제를 brute-force로 해결하는 것도 가능하다!</a:t>
            </a:r>
            <a:br>
              <a:rPr lang="ko" sz="1200"/>
            </a:b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그렇기에 알고리즘/코드를 공부할 때, 해당 코드의 </a:t>
            </a:r>
            <a:r>
              <a:rPr b="1" lang="ko" sz="1400"/>
              <a:t>시간복잡도도 함께 공부</a:t>
            </a:r>
            <a:r>
              <a:rPr lang="ko" sz="1400"/>
              <a:t>하자!</a:t>
            </a:r>
            <a:br>
              <a:rPr lang="ko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그리고 정작 문제를 풀었더라도, </a:t>
            </a:r>
            <a:r>
              <a:rPr b="1" lang="ko" sz="1400"/>
              <a:t>시간복잡도를 더 줄일 수 있는 테크닉/방법</a:t>
            </a:r>
            <a:r>
              <a:rPr lang="ko" sz="1400"/>
              <a:t>은 없는지도 고민하자!</a:t>
            </a:r>
            <a:br>
              <a:rPr lang="ko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첨부한 </a:t>
            </a:r>
            <a:r>
              <a:rPr lang="ko" sz="1400">
                <a:solidFill>
                  <a:schemeClr val="lt1"/>
                </a:solidFill>
                <a:highlight>
                  <a:srgbClr val="1E1E1E"/>
                </a:highlight>
                <a:latin typeface="Roboto"/>
                <a:ea typeface="Roboto"/>
                <a:cs typeface="Roboto"/>
                <a:sym typeface="Roboto"/>
              </a:rPr>
              <a:t>1_time_complexity.md</a:t>
            </a:r>
            <a:r>
              <a:rPr lang="ko" sz="1400"/>
              <a:t> 파일이 도움이 되었으면 좋겠습니다!</a:t>
            </a:r>
            <a:endParaRPr sz="1400"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5" name="Google Shape;20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과제 공지</a:t>
            </a:r>
            <a:endParaRPr u="sng"/>
          </a:p>
        </p:txBody>
      </p:sp>
      <p:sp>
        <p:nvSpPr>
          <p:cNvPr id="206" name="Google Shape;206;p29"/>
          <p:cNvSpPr txBox="1"/>
          <p:nvPr/>
        </p:nvSpPr>
        <p:spPr>
          <a:xfrm>
            <a:off x="840325" y="1938950"/>
            <a:ext cx="7930500" cy="2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ko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백준 1018번: 체스판 다시 칠하기</a:t>
            </a:r>
            <a:r>
              <a:rPr lang="k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(S4)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ko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백준 18870번: 좌표 압축</a:t>
            </a:r>
            <a:r>
              <a:rPr lang="k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(S2)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ko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프로그래머스 - 연속된 부분 수열의 합 (lv2)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CONTENTS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aleway"/>
              <a:buAutoNum type="arabicPeriod"/>
            </a:pPr>
            <a:r>
              <a:rPr b="1" lang="ko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OT</a:t>
            </a:r>
            <a:endParaRPr b="1" sz="2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aleway"/>
              <a:buAutoNum type="arabicPeriod"/>
            </a:pPr>
            <a:r>
              <a:rPr b="1" lang="ko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공부 방향성 제안</a:t>
            </a:r>
            <a:endParaRPr b="1" sz="2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aleway"/>
              <a:buAutoNum type="arabicPeriod"/>
            </a:pPr>
            <a:r>
              <a:rPr b="1" lang="ko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시간복잡도</a:t>
            </a:r>
            <a:endParaRPr b="1" sz="2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OT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OT - 스터디장 소개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7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800"/>
              <a:t>분석 22기 원종빈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고려대학교 언어학/인공지능 전공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서울대학교 데이터사이언스 대학원 SKI-ML Lab 인턴 중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관심분야: LLM, RAG 등 NLP 전반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코테 경험 1회 (LG전자), 자구알 수강, </a:t>
            </a:r>
            <a:r>
              <a:rPr lang="ko" sz="1600"/>
              <a:t>바보</a:t>
            </a:r>
            <a:r>
              <a:rPr lang="ko" sz="1600"/>
              <a:t> 3기, 백준은 매일 풀려고 노력중!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첫 날인만큼, 다른 분들도 간단히 소개해주시면 좋을 것 같습니다~!</a:t>
            </a:r>
            <a:endParaRPr sz="1800"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OT - 진행방식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활동은 </a:t>
            </a:r>
            <a:r>
              <a:rPr b="1" lang="ko" sz="1700"/>
              <a:t>매주 일요일 늦은 9시~10시, 비대면</a:t>
            </a:r>
            <a:br>
              <a:rPr b="1" lang="ko" sz="1700"/>
            </a:b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매주 발제자를 선정/초청해 다음의 이론들에 대해서 </a:t>
            </a:r>
            <a:r>
              <a:rPr b="1" lang="ko" sz="1700"/>
              <a:t>30분 내외로 발제</a:t>
            </a:r>
            <a:endParaRPr b="1" sz="17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발제 자료는 </a:t>
            </a:r>
            <a:r>
              <a:rPr lang="ko" sz="1500" u="sng"/>
              <a:t>이론반-발제자료</a:t>
            </a:r>
            <a:r>
              <a:rPr lang="ko" sz="1500"/>
              <a:t> 폴더에 정리해주세요</a:t>
            </a:r>
            <a:br>
              <a:rPr lang="ko" sz="1500"/>
            </a:b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발제자 외 팀원들은 발제자가 준비한 </a:t>
            </a:r>
            <a:r>
              <a:rPr b="1" lang="ko" sz="1700"/>
              <a:t>자료(혹은 이코테 교재)를 미리 훑어보고</a:t>
            </a:r>
            <a:r>
              <a:rPr lang="ko" sz="1700"/>
              <a:t>, 발제자가 선정한 </a:t>
            </a:r>
            <a:r>
              <a:rPr b="1" lang="ko" sz="1700"/>
              <a:t>연습문제를 풀어서 Github에 push해야함.</a:t>
            </a:r>
            <a:endParaRPr b="1" sz="17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각자 푼 문제는 </a:t>
            </a:r>
            <a:r>
              <a:rPr lang="ko" sz="1500" u="sng"/>
              <a:t>이론반-원종빈</a:t>
            </a:r>
            <a:r>
              <a:rPr lang="ko" sz="1500"/>
              <a:t>처럼 개인 폴더에 정리해주세요. (ipynb 권장)</a:t>
            </a:r>
            <a:br>
              <a:rPr lang="ko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발제자가 발제한 문제들은 </a:t>
            </a:r>
            <a:r>
              <a:rPr b="1" lang="ko" sz="1500"/>
              <a:t>다음 시간에 팀원 중 랜덤으로 뽑아서 풀이 및 생각 공유</a:t>
            </a:r>
            <a:endParaRPr b="1" sz="1500"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OT - 발제자 선정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887925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{70EF2252-B99F-4407-8343-8C6BBBB717A5}</a:tableStyleId>
              </a:tblPr>
              <a:tblGrid>
                <a:gridCol w="841950"/>
                <a:gridCol w="651850"/>
                <a:gridCol w="1854675"/>
                <a:gridCol w="1348050"/>
                <a:gridCol w="254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주차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일시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주제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발제자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비고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1주차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7/28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OT, 시간복잡도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원종빈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2주차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8/4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그리디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3주차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8/11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DFS/BFS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원종빈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4주차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8/18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이진탐색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5주차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8/25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다이나믹 프로그래밍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유종문 (예정)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6주차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9/1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최단경로 알고리즘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이상윤 (예정)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7주차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9/8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TBA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공부방향성 제안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공부방향성 제안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 </a:t>
            </a:r>
            <a:r>
              <a:rPr b="1" lang="ko" sz="1400" u="sng"/>
              <a:t>&lt;이것이 취업을 위한 코딩테스트다&gt;</a:t>
            </a:r>
            <a:r>
              <a:rPr lang="ko" sz="1400"/>
              <a:t> (이하 이코테) → 알고리즘 이론을 입문하기에 좋다!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325" y="2571750"/>
            <a:ext cx="1892842" cy="243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162" y="2611100"/>
            <a:ext cx="1799275" cy="23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400" y="2571750"/>
            <a:ext cx="1953174" cy="24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공부방향성 제안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83103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 </a:t>
            </a:r>
            <a:r>
              <a:rPr b="1" lang="ko" sz="1500"/>
              <a:t>문제풀이는 </a:t>
            </a:r>
            <a:r>
              <a:rPr b="1" lang="ko" sz="1500" u="sng"/>
              <a:t>백준 + solved.ac</a:t>
            </a:r>
            <a:r>
              <a:rPr b="1" lang="ko" sz="1500"/>
              <a:t> 조합을 추천한다!</a:t>
            </a:r>
            <a:endParaRPr b="1"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solved.ac 클래스부터 하나씩 미는 게 좋은 것 같다!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ko" sz="1500" u="sng"/>
              <a:t>이때, 매번 제출-실패를 반복 X,  스스로 테스트케이스 &amp; 디버깅 O</a:t>
            </a:r>
            <a:br>
              <a:rPr lang="ko" sz="1500"/>
            </a:b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ko" sz="1500"/>
              <a:t>참고: 릿코드, </a:t>
            </a:r>
            <a:r>
              <a:rPr b="1" lang="ko" sz="1500" u="sng">
                <a:highlight>
                  <a:srgbClr val="FFFF00"/>
                </a:highlight>
              </a:rPr>
              <a:t>프로그래머스 	</a:t>
            </a:r>
            <a:endParaRPr b="1" sz="1500" u="sng">
              <a:highlight>
                <a:srgbClr val="FFFF00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보통 실제 코테에서는 프로그래머스 플랫폼을 자주 활용한다!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보통의 코테는 프로그래머스 lv 2~3 수준으로 출제된다고 한다! </a:t>
            </a:r>
            <a:endParaRPr sz="1500"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800" y="333575"/>
            <a:ext cx="3362998" cy="1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