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8" r:id="rId4"/>
    <p:sldId id="299" r:id="rId5"/>
    <p:sldId id="303" r:id="rId6"/>
    <p:sldId id="304" r:id="rId7"/>
    <p:sldId id="323" r:id="rId8"/>
    <p:sldId id="306" r:id="rId9"/>
    <p:sldId id="309" r:id="rId10"/>
    <p:sldId id="307" r:id="rId11"/>
    <p:sldId id="330" r:id="rId12"/>
    <p:sldId id="325" r:id="rId13"/>
    <p:sldId id="326" r:id="rId14"/>
    <p:sldId id="327" r:id="rId15"/>
    <p:sldId id="328" r:id="rId16"/>
    <p:sldId id="329" r:id="rId17"/>
    <p:sldId id="331" r:id="rId18"/>
    <p:sldId id="311" r:id="rId19"/>
    <p:sldId id="312" r:id="rId20"/>
    <p:sldId id="313" r:id="rId21"/>
    <p:sldId id="314" r:id="rId22"/>
    <p:sldId id="321" r:id="rId23"/>
    <p:sldId id="318" r:id="rId24"/>
    <p:sldId id="317" r:id="rId25"/>
    <p:sldId id="319" r:id="rId26"/>
    <p:sldId id="320" r:id="rId27"/>
    <p:sldId id="293" r:id="rId28"/>
    <p:sldId id="279" r:id="rId29"/>
    <p:sldId id="260" r:id="rId30"/>
    <p:sldId id="280" r:id="rId31"/>
    <p:sldId id="262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61" r:id="rId40"/>
    <p:sldId id="281" r:id="rId41"/>
    <p:sldId id="283" r:id="rId42"/>
    <p:sldId id="291" r:id="rId43"/>
    <p:sldId id="282" r:id="rId44"/>
    <p:sldId id="332" r:id="rId45"/>
    <p:sldId id="284" r:id="rId46"/>
    <p:sldId id="285" r:id="rId47"/>
    <p:sldId id="286" r:id="rId48"/>
    <p:sldId id="287" r:id="rId49"/>
    <p:sldId id="288" r:id="rId50"/>
    <p:sldId id="290" r:id="rId51"/>
    <p:sldId id="289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CF82-9277-493E-9046-1B3F3FDC878E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1818-DC27-490E-A1A8-E74E2D3EF9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CF82-9277-493E-9046-1B3F3FDC878E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1818-DC27-490E-A1A8-E74E2D3EF9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CF82-9277-493E-9046-1B3F3FDC878E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1818-DC27-490E-A1A8-E74E2D3EF9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CF82-9277-493E-9046-1B3F3FDC878E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1818-DC27-490E-A1A8-E74E2D3EF9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CF82-9277-493E-9046-1B3F3FDC878E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1818-DC27-490E-A1A8-E74E2D3EF9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CF82-9277-493E-9046-1B3F3FDC878E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1818-DC27-490E-A1A8-E74E2D3EF9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CF82-9277-493E-9046-1B3F3FDC878E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1818-DC27-490E-A1A8-E74E2D3EF9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CF82-9277-493E-9046-1B3F3FDC878E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1818-DC27-490E-A1A8-E74E2D3EF9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CF82-9277-493E-9046-1B3F3FDC878E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1818-DC27-490E-A1A8-E74E2D3EF9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CF82-9277-493E-9046-1B3F3FDC878E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1818-DC27-490E-A1A8-E74E2D3EF9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CF82-9277-493E-9046-1B3F3FDC878E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1818-DC27-490E-A1A8-E74E2D3EF9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2CF82-9277-493E-9046-1B3F3FDC878E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E1818-DC27-490E-A1A8-E74E2D3EF9C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Тема 2. Процессы ЖЦПО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2291" name="Объект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2292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8575"/>
            <a:ext cx="8391525" cy="655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2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Критерии </a:t>
            </a:r>
            <a:r>
              <a:rPr lang="ru-RU" dirty="0"/>
              <a:t>концепции SMART </a:t>
            </a:r>
            <a:r>
              <a:rPr lang="ru-RU" dirty="0" smtClean="0"/>
              <a:t>достижения целей</a:t>
            </a:r>
            <a:endParaRPr lang="ru-RU" dirty="0"/>
          </a:p>
        </p:txBody>
      </p:sp>
      <p:pic>
        <p:nvPicPr>
          <p:cNvPr id="4" name="Содержимое 3" descr="smart-goals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14926"/>
            <a:ext cx="8229600" cy="309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43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Корпоративный сайт</a:t>
            </a:r>
            <a:r>
              <a:rPr lang="ru-RU" dirty="0"/>
              <a:t> – это сайт компании, ее официальное виртуальное представительство в интернете. Корпоративный сайт содержит полный объем информации о самой компании, о сфере ее деятельности, предлагаемой продукции и услугах. Часто на корпоративном сайте размещают каталог производимой продукции и дополнительные сервисы – форум, опросы, рассылки и тому подобное.</a:t>
            </a:r>
          </a:p>
        </p:txBody>
      </p:sp>
    </p:spTree>
    <p:extLst>
      <p:ext uri="{BB962C8B-B14F-4D97-AF65-F5344CB8AC3E}">
        <p14:creationId xmlns:p14="http://schemas.microsoft.com/office/powerpoint/2010/main" val="36646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Цель: Дать </a:t>
            </a:r>
            <a:r>
              <a:rPr lang="en-US" dirty="0" smtClean="0"/>
              <a:t> </a:t>
            </a:r>
            <a:r>
              <a:rPr lang="ru-RU" dirty="0" smtClean="0"/>
              <a:t>информацию о </a:t>
            </a:r>
            <a:r>
              <a:rPr lang="en-US" dirty="0" smtClean="0"/>
              <a:t> </a:t>
            </a:r>
            <a:r>
              <a:rPr lang="ru-RU" dirty="0" smtClean="0"/>
              <a:t>предприятии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>
            <a:noAutofit/>
          </a:bodyPr>
          <a:lstStyle/>
          <a:p>
            <a:r>
              <a:rPr lang="ru-RU" sz="1800" dirty="0" smtClean="0"/>
              <a:t>Выгода для   предприятия </a:t>
            </a:r>
          </a:p>
          <a:p>
            <a:r>
              <a:rPr lang="ru-RU" sz="1800" dirty="0" smtClean="0"/>
              <a:t>Клиенты, которые ищут  рабочую информацию о  предприятии, находят </a:t>
            </a:r>
          </a:p>
          <a:p>
            <a:r>
              <a:rPr lang="ru-RU" sz="1800" dirty="0" smtClean="0"/>
              <a:t>ее с помощью сайта.  При недоступности  других источников (нет  под рукой справочника,  утерян нужный телефон, нет возможности  узнать режим работы и т. п.) клиенты тем не  менее получают доступ  к корпоративной информации, причем  очень быстро. Снижается нагрузка на секретарей и других контактных лиц и их телефонные линии </a:t>
            </a:r>
          </a:p>
          <a:p>
            <a:r>
              <a:rPr lang="ru-RU" sz="1800" dirty="0" smtClean="0"/>
              <a:t>Выгода для клиента:</a:t>
            </a:r>
          </a:p>
          <a:p>
            <a:r>
              <a:rPr lang="ru-RU" sz="1800" dirty="0" smtClean="0"/>
              <a:t>Информация доступна очень  быстро и в режиме 24/7 – круглосуточно 7 дней в неделю. Информация носит всеобъемлющий характер (посетителю доступно  много разнообразной и взаимосвязанной информации) </a:t>
            </a:r>
          </a:p>
          <a:p>
            <a:r>
              <a:rPr lang="ru-RU" sz="1800" dirty="0" smtClean="0"/>
              <a:t>Как достичь успеха: Вашим клиентам  должен быть известен адрес сайта вашей компании.  Ваш сайт должен  находиться в первых строках при запросах названия  вашего предприятия в поисковых  системах . На сайте необходимо  обеспечить полноту корпоративной и коммерческой информации и  удобство ее восприятия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7424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Цель Создать определенный имидж, донести определенное послание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Выгода для предприятия: Имидж сайта поддерживает или корректирует имидж предприятия, создает репутацию, которая содействует доверию (лояльности) клиентов </a:t>
            </a:r>
          </a:p>
          <a:p>
            <a:r>
              <a:rPr lang="ru-RU" dirty="0" smtClean="0"/>
              <a:t>Выгода для клиента: Решение о репутации предприятия принимается спонтанно, без лишних усилий </a:t>
            </a:r>
          </a:p>
          <a:p>
            <a:r>
              <a:rPr lang="ru-RU" dirty="0" smtClean="0"/>
              <a:t>Как достичь успеха: Оформление и содержание вашего  сайта должно </a:t>
            </a:r>
            <a:r>
              <a:rPr lang="ru-RU" dirty="0" smtClean="0"/>
              <a:t>соответствовать </a:t>
            </a:r>
            <a:r>
              <a:rPr lang="ru-RU" dirty="0" smtClean="0"/>
              <a:t>современным стандартам, выполняться в соответствующем репутации стиле, отвечать видению  </a:t>
            </a:r>
            <a:r>
              <a:rPr lang="ru-RU" dirty="0" smtClean="0"/>
              <a:t>и помогать </a:t>
            </a:r>
            <a:r>
              <a:rPr lang="ru-RU" dirty="0" smtClean="0"/>
              <a:t>клиентам быстро определить ваш имидж. 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2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ru-RU" sz="2800" dirty="0" smtClean="0"/>
              <a:t>Цель: Сопровождение  клиентов, хранение истории взаимных отношений, направление </a:t>
            </a:r>
            <a:br>
              <a:rPr lang="ru-RU" sz="2800" dirty="0" smtClean="0"/>
            </a:br>
            <a:r>
              <a:rPr lang="ru-RU" sz="2800" dirty="0" smtClean="0"/>
              <a:t>внешних и внутренних информационных потоков и их увязывание через сайт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Выгода для предприятия: Снижение издержек на обслуживание клиента. Улучшенный контроль исполнения. Сбор, обработка и накопление ценной клиентской и маркетинговой информации. Технологичность хранения, возможность многоцелевого использования информации в информационных системах предприятия </a:t>
            </a:r>
          </a:p>
          <a:p>
            <a:r>
              <a:rPr lang="ru-RU" dirty="0" smtClean="0"/>
              <a:t>Выгода для клиента: снижение издержек на коммуникации</a:t>
            </a:r>
          </a:p>
          <a:p>
            <a:r>
              <a:rPr lang="ru-RU" dirty="0" smtClean="0"/>
              <a:t>Как достичь успеха: обеспечить качественную работу сайта, предусмотреть его стыковку с другими системами, Обеспечить электронный </a:t>
            </a:r>
            <a:r>
              <a:rPr lang="ru-RU" dirty="0" err="1" smtClean="0"/>
              <a:t>документооброт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7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Цель: расширение рынка, выход на новые рынки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Выгода для предприятия: преодоление географических границ, возможность выигрыша в </a:t>
            </a:r>
            <a:r>
              <a:rPr lang="ru-RU" dirty="0" err="1" smtClean="0"/>
              <a:t>конкрентной</a:t>
            </a:r>
            <a:r>
              <a:rPr lang="ru-RU" dirty="0" smtClean="0"/>
              <a:t> борьбе в интернете</a:t>
            </a:r>
          </a:p>
          <a:p>
            <a:r>
              <a:rPr lang="ru-RU" dirty="0" smtClean="0"/>
              <a:t>Выгода для клиента: возможность найти нового поставщика или партнера</a:t>
            </a:r>
          </a:p>
          <a:p>
            <a:r>
              <a:rPr lang="ru-RU" dirty="0" smtClean="0"/>
              <a:t>Как достичь успеха: совершенствовать сайт</a:t>
            </a:r>
          </a:p>
        </p:txBody>
      </p:sp>
    </p:spTree>
    <p:extLst>
      <p:ext uri="{BB962C8B-B14F-4D97-AF65-F5344CB8AC3E}">
        <p14:creationId xmlns:p14="http://schemas.microsoft.com/office/powerpoint/2010/main" val="12197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428604"/>
            <a:ext cx="7929618" cy="507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>
                <a:solidFill>
                  <a:schemeClr val="accent1">
                    <a:lumMod val="75000"/>
                  </a:schemeClr>
                </a:solidFill>
              </a:rPr>
              <a:t>ЭТАП Планирование</a:t>
            </a:r>
            <a:endParaRPr lang="en-US" altLang="ru-RU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411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 sz="2000" b="1" dirty="0" smtClean="0"/>
              <a:t>Всякая работа займёт ровно столько времени, сколько на неё отведено или больше.</a:t>
            </a:r>
            <a:r>
              <a:rPr lang="ru-RU" altLang="ru-RU" sz="2000" dirty="0" smtClean="0"/>
              <a:t> </a:t>
            </a:r>
            <a:r>
              <a:rPr lang="ru-RU" altLang="ru-RU" sz="2000" i="1" dirty="0" smtClean="0"/>
              <a:t>(Закон Паркинсона)</a:t>
            </a:r>
            <a:r>
              <a:rPr lang="ru-RU" altLang="ru-RU" sz="2000" dirty="0" smtClean="0"/>
              <a:t>.</a:t>
            </a:r>
          </a:p>
          <a:p>
            <a:r>
              <a:rPr lang="ru-RU" altLang="ru-RU" sz="2000" b="1" dirty="0" smtClean="0"/>
              <a:t>Люди откладывают всякую работу на последний момент времени.</a:t>
            </a:r>
            <a:r>
              <a:rPr lang="ru-RU" altLang="ru-RU" sz="2000" dirty="0" smtClean="0"/>
              <a:t> </a:t>
            </a:r>
            <a:r>
              <a:rPr lang="ru-RU" altLang="ru-RU" sz="2000" i="1" dirty="0" smtClean="0"/>
              <a:t>(Синдром студента).</a:t>
            </a:r>
            <a:endParaRPr lang="ru-RU" altLang="ru-RU" sz="2000" dirty="0" smtClean="0"/>
          </a:p>
          <a:p>
            <a:r>
              <a:rPr lang="ru-RU" altLang="ru-RU" sz="2000" b="1" dirty="0" smtClean="0"/>
              <a:t>Люди склонны давать оптимистичные прогнозы относительно трудоёмкости небольших </a:t>
            </a:r>
            <a:r>
              <a:rPr lang="ru-RU" altLang="ru-RU" sz="2000" b="1" dirty="0" err="1" smtClean="0"/>
              <a:t>работ.</a:t>
            </a:r>
            <a:r>
              <a:rPr lang="ru-RU" altLang="ru-RU" sz="2000" dirty="0" err="1" smtClean="0"/>
              <a:t>Исключая</a:t>
            </a:r>
            <a:r>
              <a:rPr lang="ru-RU" altLang="ru-RU" sz="2000" dirty="0" smtClean="0"/>
              <a:t> случаи когда их лишали премии за нарушение оценок, в этих случаях оценка пессимистичная и завышенная.</a:t>
            </a:r>
          </a:p>
          <a:p>
            <a:r>
              <a:rPr lang="ru-RU" altLang="ru-RU" sz="2000" b="1" dirty="0" smtClean="0"/>
              <a:t>Люди дают пессимистичные прогнозы относительно трудоёмкости больших </a:t>
            </a:r>
            <a:r>
              <a:rPr lang="ru-RU" altLang="ru-RU" sz="2000" b="1" dirty="0" err="1" smtClean="0"/>
              <a:t>работ.</a:t>
            </a:r>
            <a:r>
              <a:rPr lang="ru-RU" altLang="ru-RU" sz="2000" dirty="0" err="1" smtClean="0"/>
              <a:t>Потому</a:t>
            </a:r>
            <a:r>
              <a:rPr lang="ru-RU" altLang="ru-RU" sz="2000" dirty="0" smtClean="0"/>
              <a:t>, что хотят успеть «наверняка» и провести «победоносную войну».</a:t>
            </a:r>
          </a:p>
          <a:p>
            <a:r>
              <a:rPr lang="ru-RU" altLang="ru-RU" sz="2000" b="1" dirty="0" smtClean="0"/>
              <a:t>Люди никогда не начинают работу именно в то время, когда работа запланирована и никогда не заканчивают выполнение задачи вовремя</a:t>
            </a:r>
            <a:r>
              <a:rPr lang="ru-RU" altLang="ru-RU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6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Планирование</a:t>
            </a:r>
            <a:endParaRPr lang="en-US" altLang="ru-RU" smtClean="0"/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z="2000" b="1" smtClean="0"/>
              <a:t>Все проекты связаны с неопределённостью.</a:t>
            </a:r>
            <a:r>
              <a:rPr lang="ru-RU" altLang="ru-RU" sz="2000" smtClean="0"/>
              <a:t> </a:t>
            </a:r>
            <a:r>
              <a:rPr lang="ru-RU" altLang="ru-RU" sz="2000" i="1" smtClean="0"/>
              <a:t>(Закон Мёрфи — если что-то может пойти не так, именно это и произойдёт. Мы никогда не знаем, когда закон Мёрфи себя проявит).</a:t>
            </a:r>
            <a:endParaRPr lang="ru-RU" altLang="ru-RU" sz="2000" smtClean="0"/>
          </a:p>
          <a:p>
            <a:r>
              <a:rPr lang="ru-RU" altLang="ru-RU" sz="2000" b="1" smtClean="0"/>
              <a:t>Реальность никогда не будет соответствовать плану</a:t>
            </a:r>
            <a:r>
              <a:rPr lang="ru-RU" altLang="ru-RU" sz="2000" smtClean="0"/>
              <a:t>. Как бы хорошо мы не планировали наш план не будет охватывать всё.</a:t>
            </a:r>
          </a:p>
          <a:p>
            <a:r>
              <a:rPr lang="ru-RU" altLang="ru-RU" sz="2000" b="1" smtClean="0"/>
              <a:t>Объем работы по проекту не постоянен</a:t>
            </a:r>
            <a:r>
              <a:rPr lang="ru-RU" altLang="ru-RU" sz="2000" smtClean="0"/>
              <a:t>. Суть Проекта – в создании чего-то уникального, и мы никогда не знаем “что именно нужно делать”, пока не начнем это делать.</a:t>
            </a:r>
          </a:p>
          <a:p>
            <a:r>
              <a:rPr lang="ru-RU" altLang="ru-RU" sz="2000" b="1" smtClean="0"/>
              <a:t>Люди никогда не делают ровно то, что написано в техническом задании</a:t>
            </a:r>
            <a:r>
              <a:rPr lang="ru-RU" altLang="ru-RU" sz="2000" smtClean="0"/>
              <a:t>. Они делают больше или меньше или другим способом.</a:t>
            </a:r>
          </a:p>
          <a:p>
            <a:r>
              <a:rPr lang="ru-RU" altLang="ru-RU" sz="2000" b="1" smtClean="0"/>
              <a:t>Люди могут эффективно выполнять только одну задачу в один момент времени</a:t>
            </a:r>
            <a:r>
              <a:rPr lang="ru-RU" altLang="ru-RU" sz="2000" smtClean="0"/>
              <a:t>.</a:t>
            </a:r>
          </a:p>
          <a:p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26411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программных продуктов происходит по некоторой схеме. Эта схема представляет собой последовательность стандартных этапов:  сбор требований, проектирование, кодирование, тестирование и отладка.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0"/>
            <a:ext cx="9080500" cy="68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41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64613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1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39750" y="549275"/>
          <a:ext cx="7345363" cy="4826002"/>
        </p:xfrm>
        <a:graphic>
          <a:graphicData uri="http://schemas.openxmlformats.org/drawingml/2006/table">
            <a:tbl>
              <a:tblPr/>
              <a:tblGrid>
                <a:gridCol w="1757363">
                  <a:extLst>
                    <a:ext uri="{9D8B030D-6E8A-4147-A177-3AD203B41FA5}">
                      <a16:colId xmlns:a16="http://schemas.microsoft.com/office/drawing/2014/main" val="3623692329"/>
                    </a:ext>
                  </a:extLst>
                </a:gridCol>
                <a:gridCol w="2687637">
                  <a:extLst>
                    <a:ext uri="{9D8B030D-6E8A-4147-A177-3AD203B41FA5}">
                      <a16:colId xmlns:a16="http://schemas.microsoft.com/office/drawing/2014/main" val="1572594653"/>
                    </a:ext>
                  </a:extLst>
                </a:gridCol>
                <a:gridCol w="2900363">
                  <a:extLst>
                    <a:ext uri="{9D8B030D-6E8A-4147-A177-3AD203B41FA5}">
                      <a16:colId xmlns:a16="http://schemas.microsoft.com/office/drawing/2014/main" val="428890241"/>
                    </a:ext>
                  </a:extLst>
                </a:gridCol>
              </a:tblGrid>
              <a:tr h="230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Название метода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Плюсы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Минусы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46261"/>
                  </a:ext>
                </a:extLst>
              </a:tr>
              <a:tr h="919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Теория расписаний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Возможность составления оптимального расписания из большого количества работ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Сложный для понимания способ;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Выполнение математических расчетов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601940"/>
                  </a:ext>
                </a:extLst>
              </a:tr>
              <a:tr h="919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Диаграмма Ганта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Визуализация проекта;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Значительное облегчение работы менеджера проекта при планировании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Негибкость, при изменении каких – либо факторов в проекте всю диаграмму приходится перерабатывать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262773"/>
                  </a:ext>
                </a:extLst>
              </a:tr>
              <a:tr h="160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Метод Pert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Тройная оценка, сразу видно чего ожидать в худшем случае, а к чему нужно стремиться;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Существует показатель, показывающий достоверность оценки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Формулы приближенные, получается оценка близкая к средним значениям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86183"/>
                  </a:ext>
                </a:extLst>
              </a:tr>
              <a:tr h="1149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Эвристические методы оптимизации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Способность обработки работ большой размерности;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Нахождение приемлемого решения в ситуациях любой сложности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72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В эффективности уступают точным алгоритмическим подходам;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Находит не всегда эффективное решение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22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5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41300"/>
            <a:ext cx="8640762" cy="658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9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88913"/>
            <a:ext cx="8969376" cy="651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0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76250"/>
            <a:ext cx="8126412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43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Рисунок 1" descr="https://img-lib.wm-help.net/4276763013/i_0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44640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682148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54500"/>
            <a:ext cx="5256213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84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4638"/>
            <a:ext cx="8820472" cy="567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40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Сбор требований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IEEE </a:t>
            </a:r>
            <a:r>
              <a:rPr lang="ru-RU" b="1" dirty="0" err="1" smtClean="0"/>
              <a:t>Standard</a:t>
            </a:r>
            <a:r>
              <a:rPr lang="ru-RU" b="1" dirty="0" smtClean="0"/>
              <a:t> </a:t>
            </a:r>
            <a:r>
              <a:rPr lang="ru-RU" b="1" dirty="0" err="1" smtClean="0"/>
              <a:t>Glossary</a:t>
            </a:r>
            <a:r>
              <a:rPr lang="ru-RU" b="1" dirty="0" smtClean="0"/>
              <a:t> </a:t>
            </a:r>
            <a:r>
              <a:rPr lang="ru-RU" b="1" dirty="0" err="1" smtClean="0"/>
              <a:t>of</a:t>
            </a:r>
            <a:r>
              <a:rPr lang="ru-RU" b="1" dirty="0" smtClean="0"/>
              <a:t> </a:t>
            </a:r>
            <a:r>
              <a:rPr lang="ru-RU" b="1" dirty="0" err="1" smtClean="0"/>
              <a:t>Software</a:t>
            </a:r>
            <a:r>
              <a:rPr lang="ru-RU" b="1" dirty="0" smtClean="0"/>
              <a:t> </a:t>
            </a:r>
            <a:r>
              <a:rPr lang="ru-RU" b="1" dirty="0" err="1" smtClean="0"/>
              <a:t>Engineering</a:t>
            </a:r>
            <a:r>
              <a:rPr lang="ru-RU" b="1" dirty="0" smtClean="0"/>
              <a:t> </a:t>
            </a:r>
            <a:r>
              <a:rPr lang="ru-RU" b="1" dirty="0" err="1" smtClean="0"/>
              <a:t>Terminology</a:t>
            </a:r>
            <a:r>
              <a:rPr lang="ru-RU" b="1" dirty="0" smtClean="0"/>
              <a:t> (1990)</a:t>
            </a:r>
            <a:r>
              <a:rPr lang="ru-RU" dirty="0" smtClean="0"/>
              <a:t> определяет требования как:</a:t>
            </a:r>
            <a:br>
              <a:rPr lang="ru-RU" dirty="0" smtClean="0"/>
            </a:br>
            <a:r>
              <a:rPr lang="ru-RU" dirty="0" smtClean="0"/>
              <a:t>1. Условия или возможности, необходимые пользователю для решения проблем или достижения целей;</a:t>
            </a:r>
            <a:br>
              <a:rPr lang="ru-RU" dirty="0" smtClean="0"/>
            </a:br>
            <a:r>
              <a:rPr lang="ru-RU" dirty="0" smtClean="0"/>
              <a:t>2. Условия или возможности, которыми должна обладать система или системные компоненты, чтобы выполнить контракт или удовлетворять стандартам, спецификациям или другим формальным документам;</a:t>
            </a:r>
            <a:br>
              <a:rPr lang="ru-RU" dirty="0" smtClean="0"/>
            </a:br>
            <a:r>
              <a:rPr lang="ru-RU" dirty="0" smtClean="0"/>
              <a:t>3. Документированное представление условий или возможностей для пунктов 1 и 2.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73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 Сбор требований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ru-RU" dirty="0"/>
              <a:t>этапе сбора требований основная работа ведется с заказчиком системы и </a:t>
            </a:r>
            <a:r>
              <a:rPr lang="ru-RU" dirty="0" smtClean="0"/>
              <a:t>ее </a:t>
            </a:r>
            <a:r>
              <a:rPr lang="ru-RU" dirty="0"/>
              <a:t>будущими пользователями. Цель этапа — точно определить функции продукта и способы его интеграции в существующие процессы.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" t="8855" r="4323" b="6364"/>
          <a:stretch>
            <a:fillRect/>
          </a:stretch>
        </p:blipFill>
        <p:spPr bwMode="auto">
          <a:xfrm>
            <a:off x="0" y="0"/>
            <a:ext cx="9217025" cy="691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7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Требования к программному обеспечению</a:t>
            </a:r>
            <a:r>
              <a:rPr lang="ru-RU" dirty="0" smtClean="0"/>
              <a:t> — совокупность утверждений относительно атрибутов, свойств или качеств программной системы, подлежащей реализации. Создаются в процессе разработки требований к программному обеспечению, в результате анализа требований.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7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857232"/>
            <a:ext cx="9100869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требований к системе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Бизнес- требования</a:t>
            </a:r>
          </a:p>
          <a:p>
            <a:r>
              <a:rPr lang="ru-RU" dirty="0" smtClean="0"/>
              <a:t>2. Требования пользователей</a:t>
            </a:r>
          </a:p>
          <a:p>
            <a:r>
              <a:rPr lang="ru-RU" dirty="0" smtClean="0"/>
              <a:t>3. Функциональные требования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7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15538" cy="50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23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209111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621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5313"/>
            <a:ext cx="8849551" cy="497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160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5314"/>
            <a:ext cx="8786842" cy="494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82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61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267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373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408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Анализ требований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</a:t>
            </a:r>
            <a:r>
              <a:rPr lang="ru-RU" dirty="0"/>
              <a:t>этапе анализа требований проходит структуризация уже собранных ранее требований. Цель этапа — предоставить четкий список не дублируемых требований к системе, которые должны быть выделены из избыточных и частично дублирующихся сценариев и пользовательских историй, которые были полученных на предыдущем этапе.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4099" name="Объект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8" y="17463"/>
            <a:ext cx="8439150" cy="6611937"/>
          </a:xfrm>
        </p:spPr>
      </p:pic>
    </p:spTree>
    <p:extLst>
      <p:ext uri="{BB962C8B-B14F-4D97-AF65-F5344CB8AC3E}">
        <p14:creationId xmlns:p14="http://schemas.microsoft.com/office/powerpoint/2010/main" val="4684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Проектирование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/>
              <a:t>разработка и уточнение структуры входных и выходных данных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/>
              <a:t>создание алгоритмов решения задачи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/>
              <a:t>описание форм представления входных и выходных данных;</a:t>
            </a:r>
          </a:p>
          <a:p>
            <a:pPr marL="0" indent="0">
              <a:buNone/>
            </a:pPr>
            <a:r>
              <a:rPr lang="ru-RU" dirty="0"/>
              <a:t>• разработка </a:t>
            </a:r>
            <a:r>
              <a:rPr lang="ru-RU" dirty="0" smtClean="0"/>
              <a:t>архитектуры ПО.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1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Архитектура ПО  определяет организационную структуру программной системы, задает ее разбиение на части, связи между этими частями, механизмы взаимодействия и основные руководящие принципы для детализации дальнейшего проектирования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94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16632"/>
            <a:ext cx="5688632" cy="656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Критерии хорошей архитектуры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/>
              <a:t>Эффективность системы</a:t>
            </a:r>
            <a:r>
              <a:rPr lang="ru-RU" dirty="0"/>
              <a:t>. В первую очередь программа, конечно же, должна решать поставленные задачи и хорошо выполнять свои функции, причем в различных условиях. </a:t>
            </a:r>
            <a:endParaRPr lang="ru-RU" dirty="0" smtClean="0"/>
          </a:p>
          <a:p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Гибкость системы.</a:t>
            </a:r>
            <a:r>
              <a:rPr lang="ru-RU" dirty="0"/>
              <a:t> </a:t>
            </a:r>
            <a:r>
              <a:rPr lang="ru-RU" dirty="0" smtClean="0"/>
              <a:t> Чем </a:t>
            </a:r>
            <a:r>
              <a:rPr lang="ru-RU" dirty="0"/>
              <a:t>быстрее и удобнее можно внести изменения в существующий функционал, чем меньше проблем и ошибок это вызовет — тем </a:t>
            </a:r>
            <a:r>
              <a:rPr lang="ru-RU" i="1" dirty="0"/>
              <a:t>гибче</a:t>
            </a:r>
            <a:r>
              <a:rPr lang="ru-RU" dirty="0"/>
              <a:t> и конкурентоспособнее система. </a:t>
            </a:r>
            <a:endParaRPr lang="ru-RU" dirty="0" smtClean="0"/>
          </a:p>
          <a:p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Расширяемость системы</a:t>
            </a:r>
            <a:r>
              <a:rPr lang="ru-RU" dirty="0"/>
              <a:t>. Возможность добавлять в систему новые сущности и функции, не нарушая ее основной структуры. </a:t>
            </a:r>
          </a:p>
          <a:p>
            <a:endParaRPr lang="ru-RU" dirty="0" smtClean="0"/>
          </a:p>
          <a:p>
            <a:r>
              <a:rPr lang="ru-RU" b="1" dirty="0"/>
              <a:t>Масштабируемость процесса разработки</a:t>
            </a:r>
            <a:r>
              <a:rPr lang="ru-RU" dirty="0"/>
              <a:t>. Возможность сократить срок разработки за счёт добавления к проекту новых людей. </a:t>
            </a:r>
            <a:endParaRPr lang="ru-RU" dirty="0" smtClean="0"/>
          </a:p>
          <a:p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Тестируемость</a:t>
            </a:r>
            <a:r>
              <a:rPr lang="ru-RU" dirty="0"/>
              <a:t>. Код, который легче тестировать, будет содержать меньше ошибок и надежнее работать. </a:t>
            </a:r>
            <a:endParaRPr lang="ru-RU" dirty="0" smtClean="0"/>
          </a:p>
          <a:p>
            <a:r>
              <a:rPr lang="ru-RU" b="1" dirty="0"/>
              <a:t>Возможность повторного использования</a:t>
            </a:r>
            <a:r>
              <a:rPr lang="ru-RU" dirty="0"/>
              <a:t>. </a:t>
            </a:r>
            <a:r>
              <a:rPr lang="ru-RU" dirty="0" smtClean="0"/>
              <a:t>Си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Хорошо структурированный, читаемый и понятный код. </a:t>
            </a:r>
            <a:r>
              <a:rPr lang="ru-RU" b="1" dirty="0" err="1"/>
              <a:t>Сопровождаемость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668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6552" y="242010"/>
            <a:ext cx="8919794" cy="52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Кодирование 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Заключается в переводе результатов проектирования в текст на языке 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1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Тестирование и  отладка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Тестирование ПС - это процесс выполнения его программ на некотором наборе  данных,  для  которого  заранее  известен  результат  применения  этих программ. Указанный набор данных называется тестом. </a:t>
            </a:r>
          </a:p>
          <a:p>
            <a:r>
              <a:rPr lang="ru-RU" dirty="0"/>
              <a:t>Отладка  -  многократное  повторение  процессов:  тестирования, констатирующего наличие в ПС ошибки; поиска места ошибки в программах и документации  ПС;  редактирования  программ  и  документации  с  целью устранения обнаруженной ошибки </a:t>
            </a:r>
          </a:p>
        </p:txBody>
      </p:sp>
    </p:spTree>
    <p:extLst>
      <p:ext uri="{BB962C8B-B14F-4D97-AF65-F5344CB8AC3E}">
        <p14:creationId xmlns:p14="http://schemas.microsoft.com/office/powerpoint/2010/main" val="8155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692696"/>
            <a:ext cx="554461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Оптимальная стратегия проектирования тестов базируется на принципах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25963"/>
          </a:xfrm>
        </p:spPr>
        <p:txBody>
          <a:bodyPr/>
          <a:lstStyle/>
          <a:p>
            <a:r>
              <a:rPr lang="ru-RU" dirty="0" smtClean="0"/>
              <a:t>на </a:t>
            </a:r>
            <a:r>
              <a:rPr lang="ru-RU" dirty="0"/>
              <a:t>каждую функцию - хотя бы один тест; </a:t>
            </a:r>
          </a:p>
          <a:p>
            <a:r>
              <a:rPr lang="ru-RU" dirty="0" smtClean="0"/>
              <a:t>на </a:t>
            </a:r>
            <a:r>
              <a:rPr lang="ru-RU" dirty="0"/>
              <a:t>каждую область и на каждую границу  изменения  входной  величины  -  хотя  бы  один  тест;  </a:t>
            </a:r>
            <a:endParaRPr lang="ru-RU" dirty="0" smtClean="0"/>
          </a:p>
          <a:p>
            <a:r>
              <a:rPr lang="ru-RU" dirty="0" smtClean="0"/>
              <a:t>на  </a:t>
            </a:r>
            <a:r>
              <a:rPr lang="ru-RU" dirty="0"/>
              <a:t>каждую исключительную ситуацию, указанную в спецификациях, - хотя бы один тест.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95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ru-RU" dirty="0"/>
              <a:t>тестирования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Модульное тестирование-   </a:t>
            </a:r>
            <a:r>
              <a:rPr lang="ru-RU" dirty="0"/>
              <a:t>тестируется  каждый отдельный модуль, в отрыве от остальной </a:t>
            </a:r>
            <a:r>
              <a:rPr lang="ru-RU" dirty="0" smtClean="0"/>
              <a:t>системы</a:t>
            </a:r>
          </a:p>
          <a:p>
            <a:r>
              <a:rPr lang="ru-RU" dirty="0"/>
              <a:t>Интеграционное  тестирование  –  компоненты  тестируются  на совместимость,  поскольку  разные  компоненты  могут  создаваться  разными людьми, в разное время, по разным технологиям</a:t>
            </a:r>
            <a:r>
              <a:rPr lang="ru-RU" dirty="0" smtClean="0"/>
              <a:t>.</a:t>
            </a:r>
          </a:p>
          <a:p>
            <a:r>
              <a:rPr lang="ru-RU" dirty="0"/>
              <a:t>Системное тестирование – это тестирование всей системы в </a:t>
            </a:r>
            <a:r>
              <a:rPr lang="ru-RU" dirty="0" smtClean="0"/>
              <a:t>целом</a:t>
            </a:r>
          </a:p>
          <a:p>
            <a:r>
              <a:rPr lang="ru-RU" dirty="0"/>
              <a:t>Регрессионное  тестирование  –  тестирование  системы  в  процессе  ее </a:t>
            </a:r>
            <a:r>
              <a:rPr lang="ru-RU" dirty="0" smtClean="0"/>
              <a:t>разработки</a:t>
            </a:r>
          </a:p>
          <a:p>
            <a:r>
              <a:rPr lang="ru-RU" dirty="0"/>
              <a:t>Нагрузочное  тестирование  –  тестирование  системы  на  корректную работу  с  большими  объемами  </a:t>
            </a:r>
            <a:r>
              <a:rPr lang="ru-RU" dirty="0" smtClean="0"/>
              <a:t>данных</a:t>
            </a:r>
          </a:p>
          <a:p>
            <a:r>
              <a:rPr lang="ru-RU" dirty="0"/>
              <a:t>Стрессовое  тестирование  –  тестирование  системы  на  устойчивость  к непредвиденным  </a:t>
            </a:r>
            <a:r>
              <a:rPr lang="ru-RU" dirty="0" smtClean="0"/>
              <a:t>ситуациям</a:t>
            </a:r>
          </a:p>
          <a:p>
            <a:r>
              <a:rPr lang="ru-RU" dirty="0"/>
              <a:t>Приемочное  тестирование  –  тестирование,  выполняемое  при  приемке системы  </a:t>
            </a:r>
            <a:r>
              <a:rPr lang="ru-RU" dirty="0" smtClean="0"/>
              <a:t>заказчиком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0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7697788" cy="611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54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Внедрение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Разработка инструкций</a:t>
            </a:r>
            <a:br>
              <a:rPr lang="ru-RU" dirty="0" smtClean="0"/>
            </a:br>
            <a:r>
              <a:rPr lang="ru-RU" dirty="0" smtClean="0"/>
              <a:t>2. техническая подготовка</a:t>
            </a:r>
          </a:p>
          <a:p>
            <a:r>
              <a:rPr lang="ru-RU" dirty="0" smtClean="0"/>
              <a:t>3. обучение пользователей</a:t>
            </a:r>
          </a:p>
          <a:p>
            <a:r>
              <a:rPr lang="ru-RU" dirty="0" smtClean="0"/>
              <a:t>4. опытная эксплуатация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6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ЭТАП Сопровождение </a:t>
            </a:r>
            <a:r>
              <a:rPr lang="ru-RU" dirty="0"/>
              <a:t>программного средства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060848"/>
            <a:ext cx="8229600" cy="4525963"/>
          </a:xfrm>
        </p:spPr>
        <p:txBody>
          <a:bodyPr/>
          <a:lstStyle/>
          <a:p>
            <a:r>
              <a:rPr lang="ru-RU" dirty="0" smtClean="0"/>
              <a:t>Сопровождением  </a:t>
            </a:r>
            <a:r>
              <a:rPr lang="ru-RU" dirty="0"/>
              <a:t>ПС,  в  соответствии  со  стандартами  ISO/IEC  12207 «Процессы  ЖЦ  ПС»,  IEEE  1219  «Сопровождение  ПС»,  ISO/IEC  14764 «Сопровождение  ПС»  считается  модификация  программного  продукта  в процессе эксплуатации при условии сохранения целостности продукта.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3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dirty="0" smtClean="0"/>
              <a:t>ЭТАП Инициация проекта</a:t>
            </a:r>
            <a:br>
              <a:rPr lang="ru-RU" altLang="en-US" dirty="0" smtClean="0"/>
            </a:br>
            <a:r>
              <a:rPr lang="ru-RU" altLang="en-US" dirty="0" smtClean="0"/>
              <a:t>Предварительные задачи</a:t>
            </a:r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90000"/>
              </a:lnSpc>
              <a:buFontTx/>
              <a:buAutoNum type="arabicPeriod"/>
            </a:pPr>
            <a:r>
              <a:rPr lang="ru-RU" altLang="en-US" sz="2700" dirty="0" smtClean="0"/>
              <a:t>На основе исходной идеи сформулировать цели и задачи будущего проекта.</a:t>
            </a:r>
          </a:p>
          <a:p>
            <a:pPr marL="514350" indent="-514350">
              <a:lnSpc>
                <a:spcPct val="90000"/>
              </a:lnSpc>
              <a:buFontTx/>
              <a:buAutoNum type="arabicPeriod"/>
            </a:pPr>
            <a:r>
              <a:rPr lang="ru-RU" altLang="en-US" sz="2700" dirty="0" smtClean="0"/>
              <a:t>Разработать некоторое исходное видение – концепцию проекта.</a:t>
            </a:r>
          </a:p>
          <a:p>
            <a:pPr marL="514350" indent="-514350">
              <a:lnSpc>
                <a:spcPct val="90000"/>
              </a:lnSpc>
              <a:buFontTx/>
              <a:buAutoNum type="arabicPeriod"/>
            </a:pPr>
            <a:r>
              <a:rPr lang="ru-RU" altLang="en-US" sz="2700" dirty="0" smtClean="0"/>
              <a:t>Провести анализ востребованности будущего продукта.</a:t>
            </a:r>
          </a:p>
          <a:p>
            <a:pPr marL="514350" indent="-514350">
              <a:lnSpc>
                <a:spcPct val="90000"/>
              </a:lnSpc>
              <a:buFontTx/>
              <a:buAutoNum type="arabicPeriod"/>
            </a:pPr>
            <a:r>
              <a:rPr lang="ru-RU" altLang="en-US" sz="2700" dirty="0" smtClean="0"/>
              <a:t>Провести предварительную оценку рисков будущего проекта.</a:t>
            </a:r>
          </a:p>
          <a:p>
            <a:pPr marL="514350" indent="-514350">
              <a:lnSpc>
                <a:spcPct val="90000"/>
              </a:lnSpc>
              <a:buFontTx/>
              <a:buAutoNum type="arabicPeriod"/>
            </a:pPr>
            <a:r>
              <a:rPr lang="ru-RU" altLang="en-US" sz="2700" dirty="0" smtClean="0"/>
              <a:t>На основе концепции и списка предварительных рисков подготовить предварительное техническое решение.</a:t>
            </a:r>
          </a:p>
          <a:p>
            <a:pPr marL="514350" indent="-514350">
              <a:lnSpc>
                <a:spcPct val="90000"/>
              </a:lnSpc>
            </a:pPr>
            <a:endParaRPr lang="ru-RU" alt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9784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То, что говорит пользователь о своих потребностях, – это не совсем </a:t>
            </a:r>
            <a:r>
              <a:rPr lang="ru-RU" dirty="0" err="1"/>
              <a:t>то,что</a:t>
            </a:r>
            <a:r>
              <a:rPr lang="ru-RU" dirty="0"/>
              <a:t> он думает, а то, что он думает, – это совсем не то, что ему нужно на самом деле. (Из опыта системных аналитиков)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6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sz="2800" smtClean="0"/>
              <a:t/>
            </a:r>
            <a:br>
              <a:rPr lang="ru-RU" altLang="en-US" sz="2800" smtClean="0"/>
            </a:br>
            <a:r>
              <a:rPr lang="ru-RU" altLang="en-US" sz="2800" smtClean="0"/>
              <a:t/>
            </a:r>
            <a:br>
              <a:rPr lang="ru-RU" altLang="en-US" sz="2800" smtClean="0"/>
            </a:br>
            <a:r>
              <a:rPr lang="ru-RU" altLang="en-US" sz="2800" smtClean="0"/>
              <a:t/>
            </a:r>
            <a:br>
              <a:rPr lang="ru-RU" altLang="en-US" sz="2800" smtClean="0"/>
            </a:br>
            <a:r>
              <a:rPr lang="ru-RU" altLang="en-US" sz="2800" smtClean="0"/>
              <a:t/>
            </a:r>
            <a:br>
              <a:rPr lang="ru-RU" altLang="en-US" sz="2800" smtClean="0"/>
            </a:br>
            <a:r>
              <a:rPr lang="ru-RU" altLang="en-US" sz="2800" smtClean="0"/>
              <a:t>При формулировании цели и задач проекта необходимо ответить на  следующие вопросы:</a:t>
            </a:r>
            <a:br>
              <a:rPr lang="ru-RU" altLang="en-US" sz="2800" smtClean="0"/>
            </a:br>
            <a:r>
              <a:rPr lang="ru-RU" altLang="en-US" smtClean="0"/>
              <a:t/>
            </a:r>
            <a:br>
              <a:rPr lang="ru-RU" altLang="en-US" smtClean="0"/>
            </a:br>
            <a:r>
              <a:rPr lang="ru-RU" altLang="en-US" smtClean="0"/>
              <a:t/>
            </a:r>
            <a:br>
              <a:rPr lang="ru-RU" altLang="en-US" smtClean="0"/>
            </a:br>
            <a:endParaRPr lang="ru-RU" altLang="en-US" smtClean="0"/>
          </a:p>
        </p:txBody>
      </p:sp>
      <p:sp>
        <p:nvSpPr>
          <p:cNvPr id="11267" name="Объект 2"/>
          <p:cNvSpPr>
            <a:spLocks noGrp="1" noChangeArrowheads="1"/>
          </p:cNvSpPr>
          <p:nvPr>
            <p:ph idx="1"/>
          </p:nvPr>
        </p:nvSpPr>
        <p:spPr>
          <a:xfrm>
            <a:off x="0" y="1417638"/>
            <a:ext cx="9144000" cy="4708525"/>
          </a:xfrm>
        </p:spPr>
        <p:txBody>
          <a:bodyPr>
            <a:normAutofit fontScale="92500"/>
          </a:bodyPr>
          <a:lstStyle/>
          <a:p>
            <a:r>
              <a:rPr lang="ru-RU" altLang="en-US" sz="2400" smtClean="0"/>
              <a:t>Как определяется предметная область для данного проекта? Какие термины используются в предметной области? Какие бизнес-процессы, затрагиваемые проектом, протекают в предметной области?</a:t>
            </a:r>
          </a:p>
          <a:p>
            <a:r>
              <a:rPr lang="ru-RU" altLang="en-US" sz="2400" smtClean="0"/>
              <a:t>Какая цель у проекта? Какой эффект должна оказать разрабатываемая система на бизнес-процессы предметной области?</a:t>
            </a:r>
          </a:p>
          <a:p>
            <a:r>
              <a:rPr lang="ru-RU" altLang="en-US" sz="2400" smtClean="0"/>
              <a:t>Какие задачи требуется решить, чтобы достичь поставленной цели? По каким критериям будет оцениваться качество решения поставленных задач? Каковы функциональные и нефункциональные показатели качества разрабатываемой системы?</a:t>
            </a:r>
          </a:p>
          <a:p>
            <a:r>
              <a:rPr lang="ru-RU" altLang="en-US" sz="2400" smtClean="0"/>
              <a:t>Какие ограничения на сроки выполнения, ресурсы, бюджет накладываются на реализацию проекта?</a:t>
            </a:r>
          </a:p>
          <a:p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32424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04813"/>
            <a:ext cx="8210550" cy="597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08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1155</Words>
  <Application>Microsoft Office PowerPoint</Application>
  <PresentationFormat>Экран (4:3)</PresentationFormat>
  <Paragraphs>123</Paragraphs>
  <Slides>51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6" baseType="lpstr">
      <vt:lpstr>Arial</vt:lpstr>
      <vt:lpstr>Calibri</vt:lpstr>
      <vt:lpstr>Georgia</vt:lpstr>
      <vt:lpstr>Times New Roman</vt:lpstr>
      <vt:lpstr>Тема Office</vt:lpstr>
      <vt:lpstr> Тема 2. Процессы ЖЦПО </vt:lpstr>
      <vt:lpstr>Презентация PowerPoint</vt:lpstr>
      <vt:lpstr>Презентация PowerPoint</vt:lpstr>
      <vt:lpstr>Презентация PowerPoint</vt:lpstr>
      <vt:lpstr>Презентация PowerPoint</vt:lpstr>
      <vt:lpstr>ЭТАП Инициация проекта Предварительные задачи</vt:lpstr>
      <vt:lpstr>Презентация PowerPoint</vt:lpstr>
      <vt:lpstr>    При формулировании цели и задач проекта необходимо ответить на  следующие вопросы:   </vt:lpstr>
      <vt:lpstr>Презентация PowerPoint</vt:lpstr>
      <vt:lpstr>Презентация PowerPoint</vt:lpstr>
      <vt:lpstr>Критерии концепции SMART достижения целей</vt:lpstr>
      <vt:lpstr>ПРИМЕР</vt:lpstr>
      <vt:lpstr>Цель: Дать  информацию о  предприятии  </vt:lpstr>
      <vt:lpstr>Цель Создать определенный имидж, донести определенное послание  </vt:lpstr>
      <vt:lpstr>Цель: Сопровождение  клиентов, хранение истории взаимных отношений, направление  внешних и внутренних информационных потоков и их увязывание через сайт</vt:lpstr>
      <vt:lpstr>Цель: расширение рынка, выход на новые рынки</vt:lpstr>
      <vt:lpstr>Презентация PowerPoint</vt:lpstr>
      <vt:lpstr>ЭТАП Планирование</vt:lpstr>
      <vt:lpstr>Планирование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ЭТАП Сбор требований </vt:lpstr>
      <vt:lpstr> Сбор требований  </vt:lpstr>
      <vt:lpstr>Презентация PowerPoint</vt:lpstr>
      <vt:lpstr>Презентация PowerPoint</vt:lpstr>
      <vt:lpstr>Уровни требований к системе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Анализ требований  </vt:lpstr>
      <vt:lpstr>ЭТАП Проектирование</vt:lpstr>
      <vt:lpstr>Архитектура ПО</vt:lpstr>
      <vt:lpstr>Презентация PowerPoint</vt:lpstr>
      <vt:lpstr>Критерии хорошей архитектуры </vt:lpstr>
      <vt:lpstr>Презентация PowerPoint</vt:lpstr>
      <vt:lpstr>ЭТАП Кодирование  ПО</vt:lpstr>
      <vt:lpstr>ЭТАП Тестирование и  отладка ПО</vt:lpstr>
      <vt:lpstr>Презентация PowerPoint</vt:lpstr>
      <vt:lpstr>Оптимальная стратегия проектирования тестов базируется на принципах</vt:lpstr>
      <vt:lpstr>Виды тестирования</vt:lpstr>
      <vt:lpstr>ЭТАП Внедрение ПО</vt:lpstr>
      <vt:lpstr>ЭТАП Сопровождение программного средства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Подготовительный этап проекта</dc:title>
  <dc:creator>Dir</dc:creator>
  <cp:lastModifiedBy>DEP2</cp:lastModifiedBy>
  <cp:revision>25</cp:revision>
  <dcterms:created xsi:type="dcterms:W3CDTF">2020-04-29T15:03:29Z</dcterms:created>
  <dcterms:modified xsi:type="dcterms:W3CDTF">2021-12-02T18:36:48Z</dcterms:modified>
</cp:coreProperties>
</file>