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77" r:id="rId4"/>
    <p:sldId id="284" r:id="rId5"/>
    <p:sldId id="288" r:id="rId6"/>
    <p:sldId id="281" r:id="rId7"/>
    <p:sldId id="282" r:id="rId8"/>
    <p:sldId id="285" r:id="rId9"/>
    <p:sldId id="286" r:id="rId10"/>
    <p:sldId id="308" r:id="rId11"/>
    <p:sldId id="287" r:id="rId12"/>
    <p:sldId id="289" r:id="rId13"/>
    <p:sldId id="290" r:id="rId14"/>
    <p:sldId id="293" r:id="rId15"/>
    <p:sldId id="294" r:id="rId16"/>
    <p:sldId id="291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5" r:id="rId25"/>
    <p:sldId id="303" r:id="rId26"/>
    <p:sldId id="304" r:id="rId27"/>
    <p:sldId id="306" r:id="rId28"/>
    <p:sldId id="307" r:id="rId29"/>
    <p:sldId id="311" r:id="rId30"/>
    <p:sldId id="309" r:id="rId31"/>
    <p:sldId id="310" r:id="rId32"/>
    <p:sldId id="292" r:id="rId33"/>
    <p:sldId id="276" r:id="rId34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F0F0F0"/>
    <a:srgbClr val="E5E5E5"/>
    <a:srgbClr val="003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3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B3854-795A-440D-BE64-BDDA19622B8B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31A3-51FF-4EAC-8229-CED41EF3C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8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393FD1-A997-4A15-8935-10D96F57D899}"/>
              </a:ext>
            </a:extLst>
          </p:cNvPr>
          <p:cNvCxnSpPr>
            <a:cxnSpLocks/>
          </p:cNvCxnSpPr>
          <p:nvPr userDrawn="1"/>
        </p:nvCxnSpPr>
        <p:spPr>
          <a:xfrm>
            <a:off x="290946" y="590206"/>
            <a:ext cx="921881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AB160A-1762-45EB-B165-4F7BDDBF3C7E}"/>
              </a:ext>
            </a:extLst>
          </p:cNvPr>
          <p:cNvSpPr/>
          <p:nvPr userDrawn="1"/>
        </p:nvSpPr>
        <p:spPr>
          <a:xfrm>
            <a:off x="9365340" y="6600340"/>
            <a:ext cx="685799" cy="21120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fld id="{245CFEDC-B19B-44E1-BA00-7AC38C317735}" type="slidenum">
              <a:rPr kumimoji="1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/>
              <a:t>‹#›</a:t>
            </a:fld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2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4DD5D-3AA2-4F3F-B2A5-8E75D354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073C-3BCF-4582-8694-28CAAD9CBA86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D5E4E-AA62-47BC-B285-ADADE7AA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3A746-F344-4D35-B66A-88C185DE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BB4D-3DEB-4409-9F5E-6CC7AF985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8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31FF-4D4C-4436-AB29-1C099FBC4DE3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B31E-55BD-4CFA-BD77-94E71A9F0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6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36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2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6" algn="l" defTabSz="91436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ko-kr/azure/active-directory/develop/" TargetMode="External"/><Relationship Id="rId3" Type="http://schemas.openxmlformats.org/officeDocument/2006/relationships/hyperlink" Target="https://developers.kakao.com/docs/latest/ko/kakaologin/rest-api" TargetMode="External"/><Relationship Id="rId7" Type="http://schemas.openxmlformats.org/officeDocument/2006/relationships/hyperlink" Target="https://www.w3schools.com/tags/ref_urlencode.ASP" TargetMode="External"/><Relationship Id="rId12" Type="http://schemas.openxmlformats.org/officeDocument/2006/relationships/hyperlink" Target="https://dev.to/gkoniaris/how-to-securely-store-jwt-tokens-51cf" TargetMode="External"/><Relationship Id="rId2" Type="http://schemas.openxmlformats.org/officeDocument/2006/relationships/hyperlink" Target="https://www.rfc-editor.org/rfc/rfc674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rfc/rfc2234.html" TargetMode="External"/><Relationship Id="rId11" Type="http://schemas.openxmlformats.org/officeDocument/2006/relationships/hyperlink" Target="https://www.rfc-editor.org/rfc/rfc7519.html" TargetMode="External"/><Relationship Id="rId5" Type="http://schemas.openxmlformats.org/officeDocument/2006/relationships/hyperlink" Target="https://developers.google.com/identity/protocols/oauth2/web-server" TargetMode="External"/><Relationship Id="rId10" Type="http://schemas.openxmlformats.org/officeDocument/2006/relationships/hyperlink" Target="https://www.rfc-editor.org/rfc/rfc6750.html" TargetMode="External"/><Relationship Id="rId4" Type="http://schemas.openxmlformats.org/officeDocument/2006/relationships/hyperlink" Target="https://developers.naver.com/docs/login/api/api.md" TargetMode="External"/><Relationship Id="rId9" Type="http://schemas.openxmlformats.org/officeDocument/2006/relationships/hyperlink" Target="https://github.com/auth0/java-jw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h0/java-jw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20D4327-8B05-4583-A69A-D1952BD40C5C}"/>
              </a:ext>
            </a:extLst>
          </p:cNvPr>
          <p:cNvSpPr txBox="1">
            <a:spLocks/>
          </p:cNvSpPr>
          <p:nvPr/>
        </p:nvSpPr>
        <p:spPr>
          <a:xfrm>
            <a:off x="0" y="2731474"/>
            <a:ext cx="9906000" cy="139505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199" dirty="0">
                <a:latin typeface="나눔스퀘어"/>
                <a:ea typeface="+mn-ea"/>
              </a:rPr>
              <a:t>RFC6749_OAuth_2.0</a:t>
            </a:r>
          </a:p>
          <a:p>
            <a:pPr algn="ctr">
              <a:lnSpc>
                <a:spcPct val="150000"/>
              </a:lnSpc>
            </a:pPr>
            <a:r>
              <a:rPr lang="ko-KR" altLang="en-US" sz="2799" b="0" dirty="0">
                <a:latin typeface="+mn-ea"/>
                <a:ea typeface="+mn-ea"/>
              </a:rPr>
              <a:t>인증 프레임워크</a:t>
            </a:r>
            <a:endParaRPr lang="en-US" altLang="ko-KR" sz="2799" b="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49E99-5E56-404E-A70D-104EFA360221}"/>
              </a:ext>
            </a:extLst>
          </p:cNvPr>
          <p:cNvSpPr txBox="1"/>
          <p:nvPr/>
        </p:nvSpPr>
        <p:spPr>
          <a:xfrm>
            <a:off x="9145475" y="6407175"/>
            <a:ext cx="69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v3.5</a:t>
            </a:r>
          </a:p>
        </p:txBody>
      </p:sp>
    </p:spTree>
    <p:extLst>
      <p:ext uri="{BB962C8B-B14F-4D97-AF65-F5344CB8AC3E}">
        <p14:creationId xmlns:p14="http://schemas.microsoft.com/office/powerpoint/2010/main" val="42922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1A243-8AA4-4F1A-8290-BCFA76EC5606}"/>
              </a:ext>
            </a:extLst>
          </p:cNvPr>
          <p:cNvSpPr txBox="1"/>
          <p:nvPr/>
        </p:nvSpPr>
        <p:spPr>
          <a:xfrm>
            <a:off x="221817" y="632366"/>
            <a:ext cx="304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9BEDFE-97E7-495C-8B0F-9C8B46B5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51493"/>
              </p:ext>
            </p:extLst>
          </p:nvPr>
        </p:nvGraphicFramePr>
        <p:xfrm>
          <a:off x="402981" y="1001698"/>
          <a:ext cx="9100038" cy="48539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70758">
                  <a:extLst>
                    <a:ext uri="{9D8B030D-6E8A-4147-A177-3AD203B41FA5}">
                      <a16:colId xmlns:a16="http://schemas.microsoft.com/office/drawing/2014/main" val="2176874947"/>
                    </a:ext>
                  </a:extLst>
                </a:gridCol>
                <a:gridCol w="1585059">
                  <a:extLst>
                    <a:ext uri="{9D8B030D-6E8A-4147-A177-3AD203B41FA5}">
                      <a16:colId xmlns:a16="http://schemas.microsoft.com/office/drawing/2014/main" val="3210957595"/>
                    </a:ext>
                  </a:extLst>
                </a:gridCol>
                <a:gridCol w="2048773">
                  <a:extLst>
                    <a:ext uri="{9D8B030D-6E8A-4147-A177-3AD203B41FA5}">
                      <a16:colId xmlns:a16="http://schemas.microsoft.com/office/drawing/2014/main" val="688262399"/>
                    </a:ext>
                  </a:extLst>
                </a:gridCol>
                <a:gridCol w="2258917">
                  <a:extLst>
                    <a:ext uri="{9D8B030D-6E8A-4147-A177-3AD203B41FA5}">
                      <a16:colId xmlns:a16="http://schemas.microsoft.com/office/drawing/2014/main" val="2823289063"/>
                    </a:ext>
                  </a:extLst>
                </a:gridCol>
                <a:gridCol w="2136531">
                  <a:extLst>
                    <a:ext uri="{9D8B030D-6E8A-4147-A177-3AD203B41FA5}">
                      <a16:colId xmlns:a16="http://schemas.microsoft.com/office/drawing/2014/main" val="550179303"/>
                    </a:ext>
                  </a:extLst>
                </a:gridCol>
              </a:tblGrid>
              <a:tr h="4193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Authorization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Implicit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Resourece</a:t>
                      </a:r>
                      <a:r>
                        <a:rPr lang="en-US" sz="1200" u="none" strike="noStrike" dirty="0">
                          <a:effectLst/>
                        </a:rPr>
                        <a:t> Owner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Password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Client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solidFill>
                      <a:srgbClr val="9C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66185"/>
                  </a:ext>
                </a:extLst>
              </a:tr>
              <a:tr h="609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활용주체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기밀 클라이언트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퍼블릭 클라이언트</a:t>
                      </a:r>
                      <a:endParaRPr lang="en-US" altLang="ko-KR" sz="1200" u="none" strike="noStrike" dirty="0">
                        <a:effectLst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Resource Owner</a:t>
                      </a:r>
                      <a:r>
                        <a:rPr lang="ko-KR" altLang="en-US" sz="1200" u="none" strike="noStrike" dirty="0">
                          <a:effectLst/>
                        </a:rPr>
                        <a:t>와 높은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신뢰관계를 가진 클라이언트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Authorization Server</a:t>
                      </a:r>
                      <a:r>
                        <a:rPr lang="ko-KR" altLang="en-US" sz="1200" u="none" strike="noStrike">
                          <a:effectLst/>
                        </a:rPr>
                        <a:t>와 높은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ko-KR" altLang="en-US" sz="1200" u="none" strike="noStrike">
                          <a:effectLst/>
                        </a:rPr>
                        <a:t>신뢰관계를 가진 클라이언트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37082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클라이언트 인증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973803"/>
                  </a:ext>
                </a:extLst>
              </a:tr>
              <a:tr h="6245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토큰 노출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안전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위험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동일한 장치 내 다른 앱에 액세스 토큰 노출 가능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안전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안전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316896"/>
                  </a:ext>
                </a:extLst>
              </a:tr>
              <a:tr h="4193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중간자격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존재여부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829286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access token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클라이언트 서버 전달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script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통한 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클라이언트 전달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클라이언트 서버 전달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클라이언트 서버 전달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218732"/>
                  </a:ext>
                </a:extLst>
              </a:tr>
              <a:tr h="456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refresh token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선택적 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선택적 발급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05107"/>
                  </a:ext>
                </a:extLst>
              </a:tr>
              <a:tr h="50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response_type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token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75853"/>
                  </a:ext>
                </a:extLst>
              </a:tr>
              <a:tr h="471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client_id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필수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필수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80723"/>
                  </a:ext>
                </a:extLst>
              </a:tr>
              <a:tr h="439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grant_type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authorization_code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client_credentials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21" marR="7921" marT="792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99077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1DF3E-712E-4AC0-A3FE-39E76B0A9570}"/>
              </a:ext>
            </a:extLst>
          </p:cNvPr>
          <p:cNvSpPr txBox="1"/>
          <p:nvPr/>
        </p:nvSpPr>
        <p:spPr>
          <a:xfrm>
            <a:off x="221817" y="6102542"/>
            <a:ext cx="7289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</a:t>
            </a:r>
            <a:r>
              <a:rPr lang="ko-KR" altLang="en-US" sz="1400" dirty="0">
                <a:solidFill>
                  <a:srgbClr val="FF0000"/>
                </a:solidFill>
              </a:rPr>
              <a:t>기밀 클라이언트와 퍼블릭 클라이언트의 구분은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ko-KR" altLang="en-US" sz="1400" dirty="0">
                <a:solidFill>
                  <a:srgbClr val="FF0000"/>
                </a:solidFill>
              </a:rPr>
              <a:t>권한부여서버의 보안 인증 정의와 자격증명 기밀성 유지 가능여부에 따라 구분될 수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800B3-AD92-4C29-9EFC-BB83D1A2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2" y="1506526"/>
            <a:ext cx="4410691" cy="3686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en-US" altLang="ko-KR" sz="1600" dirty="0"/>
              <a:t>Authorization endpoint</a:t>
            </a:r>
            <a:r>
              <a:rPr lang="ko-KR" altLang="en-US" sz="1600" dirty="0"/>
              <a:t> 로 </a:t>
            </a:r>
            <a:r>
              <a:rPr lang="en-US" altLang="ko-KR" sz="1600" dirty="0"/>
              <a:t>user-agent</a:t>
            </a:r>
            <a:r>
              <a:rPr lang="ko-KR" altLang="en-US" sz="1600" dirty="0"/>
              <a:t>를 보내며 흐름을 시작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user-agent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resource-owner</a:t>
            </a:r>
            <a:r>
              <a:rPr lang="ko-KR" altLang="en-US" sz="1600" dirty="0"/>
              <a:t>를 인증하고 클라이언트의 액세스 요청 허용여부를 선택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클라이언트에 대한 권한부여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</a:t>
            </a:r>
            <a:r>
              <a:rPr lang="ko-KR" altLang="en-US" sz="1600" dirty="0"/>
              <a:t>호출하여 전달</a:t>
            </a:r>
            <a:r>
              <a:rPr lang="en-US" altLang="ko-KR" sz="1600" dirty="0"/>
              <a:t>)</a:t>
            </a:r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 err="1"/>
              <a:t>redirect_uri</a:t>
            </a:r>
            <a:r>
              <a:rPr lang="en-US" altLang="ko-KR" sz="1600" dirty="0"/>
              <a:t> </a:t>
            </a:r>
            <a:r>
              <a:rPr lang="ko-KR" altLang="en-US" sz="1600" dirty="0"/>
              <a:t>로 전달받은 권한 코드를 </a:t>
            </a:r>
            <a:r>
              <a:rPr lang="en-US" altLang="ko-KR" sz="1600" dirty="0"/>
              <a:t>Authorization Server</a:t>
            </a:r>
            <a:r>
              <a:rPr lang="ko-KR" altLang="en-US" sz="1600" dirty="0"/>
              <a:t>에 인증 요청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Authorization Server</a:t>
            </a:r>
            <a:r>
              <a:rPr lang="ko-KR" altLang="en-US" sz="1600" dirty="0"/>
              <a:t> 에서 인증 후 액세스 토큰 부여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redirect_uri</a:t>
            </a:r>
            <a:r>
              <a:rPr lang="ko-KR" altLang="en-US" sz="1600" dirty="0"/>
              <a:t>가 </a:t>
            </a:r>
            <a:r>
              <a:rPr lang="en-US" altLang="ko-KR" sz="1600" dirty="0"/>
              <a:t>(C)</a:t>
            </a:r>
            <a:r>
              <a:rPr lang="ko-KR" altLang="en-US" sz="1600" dirty="0"/>
              <a:t> 와 동일한지 체크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E5CBAE-91A6-498B-9686-D68C505F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39" y="2745332"/>
            <a:ext cx="1086515" cy="93648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8293239" y="2032396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51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9134B-E392-4A02-A5EF-B9036A9EF10F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Request(GET /</a:t>
            </a:r>
            <a:r>
              <a:rPr lang="ko-KR" altLang="en-US" sz="1600" dirty="0"/>
              <a:t> </a:t>
            </a:r>
            <a:r>
              <a:rPr lang="en-US" altLang="ko-KR" sz="1600" dirty="0"/>
              <a:t>POST</a:t>
            </a:r>
            <a:r>
              <a:rPr lang="ko-KR" altLang="en-US" sz="1600" dirty="0"/>
              <a:t> 모두 가능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response_type</a:t>
            </a:r>
            <a:r>
              <a:rPr lang="en-US" altLang="ko-KR" sz="1600" dirty="0"/>
              <a:t> REQUIRED ‘code’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절대</a:t>
            </a:r>
            <a:r>
              <a:rPr lang="en-US" altLang="ko-KR" sz="1600" dirty="0"/>
              <a:t>URI</a:t>
            </a:r>
            <a:r>
              <a:rPr lang="ko-KR" altLang="en-US" sz="1600" dirty="0"/>
              <a:t>로 </a:t>
            </a:r>
            <a:r>
              <a:rPr lang="en-US" altLang="ko-KR" sz="1600" dirty="0"/>
              <a:t># </a:t>
            </a:r>
            <a:r>
              <a:rPr lang="ko-KR" altLang="en-US" sz="1600" dirty="0"/>
              <a:t>을 포함해서는 안됨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: scope OPTIONAL </a:t>
            </a:r>
            <a:r>
              <a:rPr lang="ko-KR" altLang="en-US" sz="1600" dirty="0"/>
              <a:t>공백으로 구분된 여러 문자열이 포함된 값</a:t>
            </a:r>
            <a:endParaRPr lang="en-US" altLang="ko-KR" sz="1600" dirty="0"/>
          </a:p>
          <a:p>
            <a:pPr lvl="1"/>
            <a:r>
              <a:rPr lang="en-US" altLang="ko-KR" sz="1600" dirty="0"/>
              <a:t>			    (</a:t>
            </a:r>
            <a:r>
              <a:rPr lang="ko-KR" altLang="en-US" sz="1600" dirty="0"/>
              <a:t>권한부여서버에 의해 정의됨</a:t>
            </a:r>
            <a:r>
              <a:rPr lang="en-US" altLang="ko-KR" sz="1600" dirty="0"/>
              <a:t>)</a:t>
            </a:r>
            <a:endParaRPr lang="it-IT" altLang="ko-KR" sz="1600" dirty="0"/>
          </a:p>
          <a:p>
            <a:pPr lvl="1"/>
            <a:r>
              <a:rPr lang="en-US" altLang="ko-KR" sz="1600" dirty="0"/>
              <a:t>: state RECOMMENDED CSRF </a:t>
            </a:r>
            <a:r>
              <a:rPr lang="ko-KR" altLang="en-US" sz="1600" dirty="0"/>
              <a:t>공격 보호를 위한 임의의 문자열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9A0A5-EA70-4C24-85FF-2688293694D0}"/>
              </a:ext>
            </a:extLst>
          </p:cNvPr>
          <p:cNvSpPr txBox="1"/>
          <p:nvPr/>
        </p:nvSpPr>
        <p:spPr>
          <a:xfrm>
            <a:off x="1190367" y="3472546"/>
            <a:ext cx="8049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oauth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authorize?client_id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redirect_uri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response_type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=code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Mono Regular"/>
              </a:rPr>
              <a:t>kauth.kakao.com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964CE6-6812-4482-9E01-58D4580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5116658"/>
            <a:ext cx="347246" cy="3578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ADF655-E87E-4A7F-AEF9-CB1BA691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0" y="4152225"/>
            <a:ext cx="343295" cy="340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C433AB-BA6A-4D9C-BFC1-37C9D255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0" y="3168905"/>
            <a:ext cx="818908" cy="3036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FFEDFB-BDDA-4B91-A20B-E3AF5AB1131F}"/>
              </a:ext>
            </a:extLst>
          </p:cNvPr>
          <p:cNvSpPr txBox="1"/>
          <p:nvPr/>
        </p:nvSpPr>
        <p:spPr>
          <a:xfrm>
            <a:off x="1190367" y="4475495"/>
            <a:ext cx="8049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/oauth2.0/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authorize?response_type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code&amp;client_id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redirect_uri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={var}&amp;state={var}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nid.naver.com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83E2C-E4D8-411E-9BEE-11C73BF8CF3A}"/>
              </a:ext>
            </a:extLst>
          </p:cNvPr>
          <p:cNvSpPr txBox="1"/>
          <p:nvPr/>
        </p:nvSpPr>
        <p:spPr>
          <a:xfrm>
            <a:off x="1190367" y="5470976"/>
            <a:ext cx="8049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o/oauth2/v2/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auth?scope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=https%3A//www.googleapis.com/auth/drive.metadata.readonly&amp;access_type=offline&amp;include_granted_scopes=true&amp;response_type=code&amp;state=state_parameter_passthrough_value&amp;redirect_uri=https%3A//oauth2.example.com/code&amp;client_id=client_id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 </a:t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accounts.google.com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Response(redirect 302, 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code REQUIRED authorization server </a:t>
            </a:r>
            <a:r>
              <a:rPr lang="ko-KR" altLang="en-US" sz="1600" dirty="0"/>
              <a:t>에서 생성한 권한코드</a:t>
            </a:r>
            <a:r>
              <a:rPr lang="en-US" altLang="ko-KR" sz="1600" dirty="0"/>
              <a:t>(</a:t>
            </a:r>
            <a:r>
              <a:rPr lang="ko-KR" altLang="en-US" sz="1600" dirty="0"/>
              <a:t>최대 인증 코드 수명 </a:t>
            </a:r>
            <a:r>
              <a:rPr lang="en-US" altLang="ko-KR" sz="1600" dirty="0"/>
              <a:t>10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	  RECOMMENDED </a:t>
            </a:r>
            <a:r>
              <a:rPr lang="ko-KR" altLang="en-US" sz="1600" dirty="0"/>
              <a:t>동일한 권한코드가 </a:t>
            </a:r>
            <a:r>
              <a:rPr lang="en-US" altLang="ko-KR" sz="1600" dirty="0"/>
              <a:t>2</a:t>
            </a:r>
            <a:r>
              <a:rPr lang="ko-KR" altLang="en-US" sz="1600" dirty="0"/>
              <a:t>번 사용될 경우 해당 코드 기반의 모든 토큰을 </a:t>
            </a:r>
            <a:r>
              <a:rPr lang="ko-KR" altLang="en-US" sz="1600" dirty="0" err="1"/>
              <a:t>취소해야함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 </a:t>
            </a:r>
            <a:r>
              <a:rPr lang="ko-KR" altLang="en-US" sz="1600" dirty="0"/>
              <a:t>클라이언트로부터 전달받은 경우 필수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B4D-3508-4458-AC44-E4066B458BD3}"/>
              </a:ext>
            </a:extLst>
          </p:cNvPr>
          <p:cNvSpPr txBox="1"/>
          <p:nvPr/>
        </p:nvSpPr>
        <p:spPr>
          <a:xfrm>
            <a:off x="1190367" y="3472546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{REDIRECT_URI}?code={var}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6D3AD-30C3-4336-858E-D4136B61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0" y="3168905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492C4B-2A48-439A-8978-626C353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0" y="4152225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2CC5-9287-48A9-B2DA-163C2B6A0828}"/>
              </a:ext>
            </a:extLst>
          </p:cNvPr>
          <p:cNvSpPr txBox="1"/>
          <p:nvPr/>
        </p:nvSpPr>
        <p:spPr>
          <a:xfrm>
            <a:off x="1190367" y="4434845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{REDIRECT_URI}?code={var}&amp;state={var}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AE3266-35A6-43A7-A315-1094F3AC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1" y="5116658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3CDD8-7161-4A93-9846-200D26C842B1}"/>
              </a:ext>
            </a:extLst>
          </p:cNvPr>
          <p:cNvSpPr txBox="1"/>
          <p:nvPr/>
        </p:nvSpPr>
        <p:spPr>
          <a:xfrm>
            <a:off x="1190367" y="5397144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{REDIRECT_URI}?code=4/P7q7W91a-oMsCeLvIaQm6bTrgtp7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Request(POST, 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</a:t>
            </a:r>
            <a:r>
              <a:rPr lang="en-US" altLang="ko-KR" sz="1600" dirty="0" err="1"/>
              <a:t>authorization_code</a:t>
            </a:r>
            <a:r>
              <a:rPr lang="en-US" altLang="ko-KR" sz="1600" dirty="0"/>
              <a:t>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code REQUIRED Authorization Response code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REQUIRED Authorization Request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</a:t>
            </a:r>
            <a:r>
              <a:rPr lang="ko-KR" altLang="en-US" sz="1600" dirty="0"/>
              <a:t>와 동일한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사양서에는 </a:t>
            </a:r>
            <a:r>
              <a:rPr lang="en-US" altLang="ko-KR" sz="1600" dirty="0"/>
              <a:t>POST</a:t>
            </a:r>
            <a:r>
              <a:rPr lang="ko-KR" altLang="en-US" sz="1600" dirty="0"/>
              <a:t>만 가능하다고 기재되어 있으나 </a:t>
            </a:r>
            <a:r>
              <a:rPr lang="en-US" altLang="ko-KR" sz="1600" dirty="0"/>
              <a:t>NAVER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</a:t>
            </a:r>
            <a:r>
              <a:rPr lang="ko-KR" altLang="en-US" sz="1600" dirty="0"/>
              <a:t>도 지원하고 있음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B4D-3508-4458-AC44-E4066B458BD3}"/>
              </a:ext>
            </a:extLst>
          </p:cNvPr>
          <p:cNvSpPr txBox="1"/>
          <p:nvPr/>
        </p:nvSpPr>
        <p:spPr>
          <a:xfrm>
            <a:off x="939354" y="3472546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oauth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kauth.kakao.com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x-www-form-urlencoded;charset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authorization_code</a:t>
            </a:r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var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}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redirect_uri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code={var}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6D3AD-30C3-4336-858E-D4136B61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168905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492C4B-2A48-439A-8978-626C353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5026971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2CC5-9287-48A9-B2DA-163C2B6A0828}"/>
              </a:ext>
            </a:extLst>
          </p:cNvPr>
          <p:cNvSpPr txBox="1"/>
          <p:nvPr/>
        </p:nvSpPr>
        <p:spPr>
          <a:xfrm>
            <a:off x="911308" y="5309591"/>
            <a:ext cx="8049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/oauth2.0/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token?grant_type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authorization_code&amp;client_id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jyvqXeaVOVmV&amp;client_secret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=527300A0_COq1_XV33cf&amp;code=EIc5bFrl4RibFls1&amp;state=9kgsGTfH4j7IyAkg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HTTP/1.1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nid.naver.com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AE3266-35A6-43A7-A315-1094F3AC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123558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3CDD8-7161-4A93-9846-200D26C842B1}"/>
              </a:ext>
            </a:extLst>
          </p:cNvPr>
          <p:cNvSpPr txBox="1"/>
          <p:nvPr/>
        </p:nvSpPr>
        <p:spPr>
          <a:xfrm>
            <a:off x="5630273" y="3404044"/>
            <a:ext cx="3845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oauth2.googleapis.com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code=4/P7q7W91a-oMsCeLvIaQm6bTrgtp7&amp;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redirect_uri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=https%3A//oauth2.example.com/code&amp;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authorization_code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4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액세스 토큰 갱신용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Cache-Control: no-store / Pragma: no-cache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99B4D-3508-4458-AC44-E4066B458BD3}"/>
              </a:ext>
            </a:extLst>
          </p:cNvPr>
          <p:cNvSpPr txBox="1"/>
          <p:nvPr/>
        </p:nvSpPr>
        <p:spPr>
          <a:xfrm>
            <a:off x="939354" y="3718730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200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OK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access_token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"{var}"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token_type"</a:t>
            </a:r>
            <a:r>
              <a:rPr lang="en-US" altLang="ko-KR" sz="1200" b="0" i="0" dirty="0" err="1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"bearer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"{var}"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  <a:r>
              <a:rPr lang="en-US" altLang="ko-KR" sz="1200" b="0" i="1" dirty="0">
                <a:solidFill>
                  <a:srgbClr val="57A64A"/>
                </a:solidFill>
                <a:effectLst/>
                <a:latin typeface="RobotoMono Regular"/>
              </a:rPr>
              <a:t>//optional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"refresh_token_expires_in"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25184000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  <a:r>
              <a:rPr lang="en-US" altLang="ko-KR" sz="1200" b="0" i="1" dirty="0">
                <a:solidFill>
                  <a:srgbClr val="57A64A"/>
                </a:solidFill>
                <a:effectLst/>
                <a:latin typeface="RobotoMono Regular"/>
              </a:rPr>
              <a:t>//optional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"expires_in"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43199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6D3AD-30C3-4336-858E-D4136B61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415089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492C4B-2A48-439A-8978-626C353D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5464741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42CC5-9287-48A9-B2DA-163C2B6A0828}"/>
              </a:ext>
            </a:extLst>
          </p:cNvPr>
          <p:cNvSpPr txBox="1"/>
          <p:nvPr/>
        </p:nvSpPr>
        <p:spPr>
          <a:xfrm>
            <a:off x="911308" y="5747361"/>
            <a:ext cx="8049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{"access_token":"AAAAQosjWDJieBiQZc3to9YQp6HDLvrmyKC+6+iZ3gq7qrkqf50ljZC+Lgoqrg",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   "refresh_token":"c8ceMEJisO4Se7uGisHoX0f5JEii7JnipglQipkOn5Zp3tyP7dHQoP0zNKHUq2gY",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   "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token_type":"bearer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",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   "expires_in":"3600"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AE3266-35A6-43A7-A315-1094F3AC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369742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3CDD8-7161-4A93-9846-200D26C842B1}"/>
              </a:ext>
            </a:extLst>
          </p:cNvPr>
          <p:cNvSpPr txBox="1"/>
          <p:nvPr/>
        </p:nvSpPr>
        <p:spPr>
          <a:xfrm>
            <a:off x="5630273" y="3650228"/>
            <a:ext cx="3845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{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access_token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"1/fFAGRNJru1FTz70BzhT3Zg",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expires_in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3920,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token_type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"Bearer",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"scope": "https://www.googleapis.com/auth/drive.metadata.readonly",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"1//xEoDL4iW3cxlI7yDbSRFYNG01kVKM2C-259HOF2aQbI"}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2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154CF-558A-4068-B69F-4E36A96F8CAD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</a:t>
            </a:r>
            <a:r>
              <a:rPr lang="ko-KR" altLang="en-US" sz="1600" dirty="0"/>
              <a:t> 클라이언트로부터 전달받은 경우 필수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권한요청응답 형식 </a:t>
            </a:r>
            <a:r>
              <a:rPr lang="en-US" altLang="ko-KR" sz="1600" dirty="0"/>
              <a:t>redirect 302, application / x-www-form-</a:t>
            </a:r>
            <a:r>
              <a:rPr lang="en-US" altLang="ko-KR" sz="1600" dirty="0" err="1"/>
              <a:t>urlencoded</a:t>
            </a:r>
            <a:endParaRPr lang="en-US" altLang="ko-KR" sz="1600" dirty="0"/>
          </a:p>
          <a:p>
            <a:r>
              <a:rPr lang="ko-KR" altLang="en-US" sz="1600" dirty="0"/>
              <a:t>토큰요청응답 형식 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3540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05F199-9795-408C-94F0-169BA5AA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83" y="1278697"/>
            <a:ext cx="4582164" cy="4725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en-US" altLang="ko-KR" sz="1600" dirty="0"/>
              <a:t>Authorization endpoint</a:t>
            </a:r>
            <a:r>
              <a:rPr lang="ko-KR" altLang="en-US" sz="1600" dirty="0"/>
              <a:t> 로 </a:t>
            </a:r>
            <a:r>
              <a:rPr lang="en-US" altLang="ko-KR" sz="1600" dirty="0"/>
              <a:t>user-agent</a:t>
            </a:r>
            <a:r>
              <a:rPr lang="ko-KR" altLang="en-US" sz="1600" dirty="0"/>
              <a:t>를 보내며 흐름을 시작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user-agent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resource-owner</a:t>
            </a:r>
            <a:r>
              <a:rPr lang="ko-KR" altLang="en-US" sz="1600" dirty="0"/>
              <a:t>를 인증하고 클라이언트의 액세스 요청 허용여부를 선택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클라이언트에 </a:t>
            </a:r>
            <a:r>
              <a:rPr lang="en-US" altLang="ko-KR" sz="1600" dirty="0"/>
              <a:t>user-agent</a:t>
            </a:r>
            <a:r>
              <a:rPr lang="ko-KR" altLang="en-US" sz="1600" dirty="0"/>
              <a:t> </a:t>
            </a:r>
            <a:r>
              <a:rPr lang="en-US" altLang="ko-KR" sz="1600" dirty="0"/>
              <a:t>redirection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fragment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액세스토큰</a:t>
            </a:r>
            <a:r>
              <a:rPr lang="ko-KR" altLang="en-US" sz="1600" dirty="0"/>
              <a:t> 포함</a:t>
            </a:r>
            <a:r>
              <a:rPr lang="en-US" altLang="ko-KR" sz="1600" dirty="0"/>
              <a:t>)</a:t>
            </a:r>
          </a:p>
          <a:p>
            <a:pPr marL="342886" indent="-342886">
              <a:buAutoNum type="alphaUcParenBoth"/>
            </a:pPr>
            <a:r>
              <a:rPr lang="ko-KR" altLang="en-US" sz="1600" dirty="0" err="1"/>
              <a:t>리디렉션</a:t>
            </a:r>
            <a:r>
              <a:rPr lang="ko-KR" altLang="en-US" sz="1600" dirty="0"/>
              <a:t> 지침에 따라 </a:t>
            </a:r>
            <a:r>
              <a:rPr lang="en-US" altLang="ko-KR" sz="1600" dirty="0"/>
              <a:t>web-hosted </a:t>
            </a:r>
            <a:r>
              <a:rPr lang="ko-KR" altLang="en-US" sz="1600" dirty="0"/>
              <a:t>클라이언트로 전달</a:t>
            </a:r>
            <a:r>
              <a:rPr lang="en-US" altLang="ko-KR" sz="1600" dirty="0"/>
              <a:t>(</a:t>
            </a:r>
            <a:r>
              <a:rPr lang="ko-KR" altLang="en-US" sz="1600" dirty="0"/>
              <a:t>로컬에 </a:t>
            </a:r>
            <a:r>
              <a:rPr lang="en-US" altLang="ko-KR" sz="1600" dirty="0"/>
              <a:t>fragment </a:t>
            </a:r>
            <a:r>
              <a:rPr lang="ko-KR" altLang="en-US" sz="1600" dirty="0"/>
              <a:t>정보 유지</a:t>
            </a:r>
            <a:r>
              <a:rPr lang="en-US" altLang="ko-KR" sz="1600" dirty="0"/>
              <a:t>)</a:t>
            </a:r>
          </a:p>
          <a:p>
            <a:pPr marL="342886" indent="-342886">
              <a:buAutoNum type="alphaUcParenBoth"/>
            </a:pPr>
            <a:r>
              <a:rPr lang="en-US" altLang="ko-KR" sz="1600" dirty="0"/>
              <a:t>web-hosted</a:t>
            </a:r>
            <a:r>
              <a:rPr lang="ko-KR" altLang="en-US" sz="1600" dirty="0"/>
              <a:t> 클라이언트에서 웹페이지 반환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en-US" altLang="ko-KR" sz="1600" dirty="0"/>
              <a:t>(E)</a:t>
            </a:r>
            <a:r>
              <a:rPr lang="ko-KR" altLang="en-US" sz="1600" dirty="0"/>
              <a:t>에서 제공한 스크립트를 로컬에서 실행하여 액세스 토큰 추출</a:t>
            </a: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클라이언트에 액세스 토큰 전달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7932754" y="1707081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1C6286-51E1-481E-A4F2-443BAB9781DF}"/>
              </a:ext>
            </a:extLst>
          </p:cNvPr>
          <p:cNvSpPr txBox="1"/>
          <p:nvPr/>
        </p:nvSpPr>
        <p:spPr>
          <a:xfrm>
            <a:off x="221817" y="6225634"/>
            <a:ext cx="842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(E)(F)</a:t>
            </a:r>
            <a:r>
              <a:rPr lang="ko-KR" altLang="en-US" sz="1400" dirty="0">
                <a:solidFill>
                  <a:srgbClr val="FF0000"/>
                </a:solidFill>
              </a:rPr>
              <a:t>의 경우 </a:t>
            </a:r>
            <a:r>
              <a:rPr lang="en-US" altLang="ko-KR" sz="1400" dirty="0">
                <a:solidFill>
                  <a:srgbClr val="FF0000"/>
                </a:solidFill>
              </a:rPr>
              <a:t>Authorization Code</a:t>
            </a:r>
            <a:r>
              <a:rPr lang="ko-KR" altLang="en-US" sz="1400" dirty="0">
                <a:solidFill>
                  <a:srgbClr val="FF0000"/>
                </a:solidFill>
              </a:rPr>
              <a:t>와 달리 권한서버와 클라이언트가 </a:t>
            </a:r>
            <a:r>
              <a:rPr lang="en-US" altLang="ko-KR" sz="1400" dirty="0">
                <a:solidFill>
                  <a:srgbClr val="FF0000"/>
                </a:solidFill>
              </a:rPr>
              <a:t>server to server</a:t>
            </a:r>
            <a:r>
              <a:rPr lang="ko-KR" altLang="en-US" sz="1400" dirty="0">
                <a:solidFill>
                  <a:srgbClr val="FF0000"/>
                </a:solidFill>
              </a:rPr>
              <a:t>로 응답하는 것이 아닌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fragment </a:t>
            </a:r>
            <a:r>
              <a:rPr lang="ko-KR" altLang="en-US" sz="1400" dirty="0">
                <a:solidFill>
                  <a:srgbClr val="FF0000"/>
                </a:solidFill>
              </a:rPr>
              <a:t>방식으로 액세스 토큰을 전달하므로 필요함</a:t>
            </a:r>
            <a:r>
              <a:rPr lang="en-US" altLang="ko-KR" sz="1400" dirty="0">
                <a:solidFill>
                  <a:srgbClr val="FF0000"/>
                </a:solidFill>
              </a:rPr>
              <a:t>.(fragment</a:t>
            </a:r>
            <a:r>
              <a:rPr lang="ko-KR" altLang="en-US" sz="1400" dirty="0">
                <a:solidFill>
                  <a:srgbClr val="FF0000"/>
                </a:solidFill>
              </a:rPr>
              <a:t>의 경우 </a:t>
            </a:r>
            <a:r>
              <a:rPr lang="en-US" altLang="ko-KR" sz="1400" dirty="0">
                <a:solidFill>
                  <a:srgbClr val="FF0000"/>
                </a:solidFill>
              </a:rPr>
              <a:t>server</a:t>
            </a:r>
            <a:r>
              <a:rPr lang="ko-KR" altLang="en-US" sz="1400" dirty="0">
                <a:solidFill>
                  <a:srgbClr val="FF0000"/>
                </a:solidFill>
              </a:rPr>
              <a:t>에 전달되지 않음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1F7B6E-B15C-40B9-B265-5A51D28D7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046" y="2527791"/>
            <a:ext cx="749946" cy="9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1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Request(GET /</a:t>
            </a:r>
            <a:r>
              <a:rPr lang="ko-KR" altLang="en-US" sz="1600" dirty="0"/>
              <a:t> </a:t>
            </a:r>
            <a:r>
              <a:rPr lang="en-US" altLang="ko-KR" sz="1600" dirty="0"/>
              <a:t>POST</a:t>
            </a:r>
            <a:r>
              <a:rPr lang="ko-KR" altLang="en-US" sz="1600" dirty="0"/>
              <a:t> 모두 가능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response_type</a:t>
            </a:r>
            <a:r>
              <a:rPr lang="en-US" altLang="ko-KR" sz="1600" dirty="0"/>
              <a:t> REQUIRED ‘token’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client_id</a:t>
            </a:r>
            <a:r>
              <a:rPr lang="en-US" altLang="ko-KR" sz="1600" dirty="0"/>
              <a:t> REQUIRED authorization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에 </a:t>
            </a:r>
            <a:r>
              <a:rPr lang="en-US" altLang="ko-KR" sz="1600" dirty="0"/>
              <a:t>client </a:t>
            </a:r>
            <a:r>
              <a:rPr lang="ko-KR" altLang="en-US" sz="1600" dirty="0"/>
              <a:t>정보 등록 후 받은 값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redirect_uri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절대</a:t>
            </a:r>
            <a:r>
              <a:rPr lang="en-US" altLang="ko-KR" sz="1600" dirty="0"/>
              <a:t>URI</a:t>
            </a:r>
            <a:r>
              <a:rPr lang="ko-KR" altLang="en-US" sz="1600" dirty="0"/>
              <a:t>로 </a:t>
            </a:r>
            <a:r>
              <a:rPr lang="en-US" altLang="ko-KR" sz="1600" dirty="0"/>
              <a:t># </a:t>
            </a:r>
            <a:r>
              <a:rPr lang="ko-KR" altLang="en-US" sz="1600" dirty="0"/>
              <a:t>을 포함해서는 안됨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: scope OPTIONAL </a:t>
            </a:r>
            <a:r>
              <a:rPr lang="ko-KR" altLang="en-US" sz="1600" dirty="0"/>
              <a:t>공백으로 구분된 여러 문자열이 포함된 값</a:t>
            </a:r>
            <a:endParaRPr lang="en-US" altLang="ko-KR" sz="1600" dirty="0"/>
          </a:p>
          <a:p>
            <a:pPr lvl="1"/>
            <a:r>
              <a:rPr lang="en-US" altLang="ko-KR" sz="1600" dirty="0"/>
              <a:t>			    (</a:t>
            </a:r>
            <a:r>
              <a:rPr lang="ko-KR" altLang="en-US" sz="1600" dirty="0"/>
              <a:t>권한부여서버에 의해 정의됨</a:t>
            </a:r>
            <a:r>
              <a:rPr lang="en-US" altLang="ko-KR" sz="1600" dirty="0"/>
              <a:t>)</a:t>
            </a:r>
            <a:endParaRPr lang="it-IT" altLang="ko-KR" sz="1600" dirty="0"/>
          </a:p>
          <a:p>
            <a:pPr lvl="1"/>
            <a:r>
              <a:rPr lang="en-US" altLang="ko-KR" sz="1600" dirty="0"/>
              <a:t>: state RECOMMENDED CSRF </a:t>
            </a:r>
            <a:r>
              <a:rPr lang="ko-KR" altLang="en-US" sz="1600" dirty="0"/>
              <a:t>공격 보호를 위한 임의의 문자열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964CE6-6812-4482-9E01-58D4580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72493"/>
            <a:ext cx="347246" cy="357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C83E2C-E4D8-411E-9BEE-11C73BF8CF3A}"/>
              </a:ext>
            </a:extLst>
          </p:cNvPr>
          <p:cNvSpPr txBox="1"/>
          <p:nvPr/>
        </p:nvSpPr>
        <p:spPr>
          <a:xfrm>
            <a:off x="1190367" y="3826811"/>
            <a:ext cx="8049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/o/oauth2/v2/auth?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scope=https%3A//www.googleapis.com/auth/drive.metadata.readonly&amp;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include_granted_scopes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=true&amp;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response_type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=token&amp;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state=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state_parameter_passthrough_value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redirect_uri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=https%3A//oauth2.example.com/code&amp;</a:t>
            </a:r>
          </a:p>
          <a:p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 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client_id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  <a:t>HTTP/1.1 </a:t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accounts.google.com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6B164-DF7D-47E6-9AE4-352CDEBF5551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00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 </a:t>
            </a:r>
            <a:r>
              <a:rPr lang="ko-KR" altLang="en-US" sz="1600" dirty="0"/>
              <a:t>클라이언트로부터 전달받은 경우 필수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05349-B5D3-41E8-BE3D-98AA77DA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4E3CC-D1BC-461C-BCD2-590754E1A734}"/>
              </a:ext>
            </a:extLst>
          </p:cNvPr>
          <p:cNvSpPr txBox="1"/>
          <p:nvPr/>
        </p:nvSpPr>
        <p:spPr>
          <a:xfrm>
            <a:off x="1190367" y="3779362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{REDIRECT_URI}#access_token=4/P7q7W91&amp;token_type=Bearer&amp;expires_in=3600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440EB-AFE4-4961-8EF5-984851D97272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79817-B67B-47DF-8007-9CEC561333BB}"/>
              </a:ext>
            </a:extLst>
          </p:cNvPr>
          <p:cNvSpPr txBox="1"/>
          <p:nvPr/>
        </p:nvSpPr>
        <p:spPr>
          <a:xfrm>
            <a:off x="705393" y="984059"/>
            <a:ext cx="8702376" cy="59093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OAuth 2.0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endpoint</a:t>
            </a:r>
          </a:p>
          <a:p>
            <a:pPr marL="800066" lvl="1" indent="-342886">
              <a:buFont typeface="+mj-lt"/>
              <a:buAutoNum type="arabicParenR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en-US" altLang="ko-KR" dirty="0"/>
              <a:t>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Access 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Refresh 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Token Type</a:t>
            </a:r>
          </a:p>
          <a:p>
            <a:pPr marL="342886" indent="-342886">
              <a:buFont typeface="+mj-lt"/>
              <a:buAutoNum type="arabicPeriod"/>
            </a:pP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Authorization Code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Implicit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Resource Owner Password Credentials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Client Credentials</a:t>
            </a:r>
          </a:p>
          <a:p>
            <a:pPr marL="457180" lvl="1"/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Token </a:t>
            </a:r>
            <a:r>
              <a:rPr lang="ko-KR" altLang="en-US" dirty="0"/>
              <a:t>보관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Token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endParaRPr lang="en-US" altLang="ko-KR" dirty="0"/>
          </a:p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출처 및 참고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C1676-A422-42A5-AD7F-1AD901FA6B10}"/>
              </a:ext>
            </a:extLst>
          </p:cNvPr>
          <p:cNvSpPr txBox="1"/>
          <p:nvPr/>
        </p:nvSpPr>
        <p:spPr>
          <a:xfrm>
            <a:off x="382228" y="644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086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pPr lvl="1"/>
            <a:r>
              <a:rPr lang="en-US" altLang="ko-KR" sz="1600" dirty="0"/>
              <a:t>: state</a:t>
            </a:r>
            <a:r>
              <a:rPr lang="ko-KR" altLang="en-US" sz="1600" dirty="0"/>
              <a:t> 클라이언트로부터 전달받은 경우 필수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F9586-C67E-401F-8519-C7D0B7EB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6C849-C268-4CC6-939A-D3B4762E4D6D}"/>
              </a:ext>
            </a:extLst>
          </p:cNvPr>
          <p:cNvSpPr txBox="1"/>
          <p:nvPr/>
        </p:nvSpPr>
        <p:spPr>
          <a:xfrm>
            <a:off x="1190367" y="3779362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302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Found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Content-Length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0 </a:t>
            </a:r>
            <a:b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</a:b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Location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Mono Regular"/>
              </a:rPr>
              <a:t>{REDIRECT_URI}#error=access_denied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65F8F-6579-4974-8025-25D5FB18C499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2"/>
            </a:pPr>
            <a:r>
              <a:rPr lang="en-US" altLang="ko-KR" dirty="0"/>
              <a:t>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00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DCEF55-ADDF-40F4-BE0B-7377BF43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81" y="1951034"/>
            <a:ext cx="4582164" cy="2572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ko-KR" altLang="en-US" sz="1600" dirty="0"/>
              <a:t>클라이언트에 사용자 자격증명 제공</a:t>
            </a:r>
            <a:r>
              <a:rPr lang="en-US" altLang="ko-KR" sz="1600" dirty="0"/>
              <a:t>(username, password)</a:t>
            </a:r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사용자 자격증명과 함께 액세스 토큰 요청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 및 사용자 자격증명 검증 후 액세스 토큰 발급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8266860" y="2708645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EC319C-78CA-44DD-8B9B-089B359A429A}"/>
              </a:ext>
            </a:extLst>
          </p:cNvPr>
          <p:cNvSpPr txBox="1"/>
          <p:nvPr/>
        </p:nvSpPr>
        <p:spPr>
          <a:xfrm>
            <a:off x="221817" y="6225634"/>
            <a:ext cx="790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(A)</a:t>
            </a:r>
            <a:r>
              <a:rPr lang="ko-KR" altLang="en-US" sz="1400" dirty="0">
                <a:solidFill>
                  <a:srgbClr val="FF0000"/>
                </a:solidFill>
              </a:rPr>
              <a:t>가 완료된 경우 클라이언트는 이미 </a:t>
            </a:r>
            <a:r>
              <a:rPr lang="en-US" altLang="ko-KR" sz="1400" dirty="0">
                <a:solidFill>
                  <a:srgbClr val="FF0000"/>
                </a:solidFill>
              </a:rPr>
              <a:t>Resource Owner</a:t>
            </a:r>
            <a:r>
              <a:rPr lang="ko-KR" altLang="en-US" sz="1400" dirty="0">
                <a:solidFill>
                  <a:srgbClr val="FF0000"/>
                </a:solidFill>
              </a:rPr>
              <a:t>에게 권한부여가 된 것으로 간주하므로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ko-KR" altLang="en-US" sz="1400" dirty="0">
                <a:solidFill>
                  <a:srgbClr val="FF0000"/>
                </a:solidFill>
              </a:rPr>
              <a:t>앞선 권한 획득 방식과 달리 </a:t>
            </a:r>
            <a:r>
              <a:rPr lang="en-US" altLang="ko-KR" sz="1400" dirty="0">
                <a:solidFill>
                  <a:srgbClr val="FF0000"/>
                </a:solidFill>
              </a:rPr>
              <a:t>Authorization Server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user-agent</a:t>
            </a:r>
            <a:r>
              <a:rPr lang="ko-KR" altLang="en-US" sz="1400" dirty="0">
                <a:solidFill>
                  <a:srgbClr val="FF0000"/>
                </a:solidFill>
              </a:rPr>
              <a:t>를 통한 권한부여절차가 필요치 않음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2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Request(POST,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‘password’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username REQUIRED </a:t>
            </a:r>
          </a:p>
          <a:p>
            <a:pPr lvl="1"/>
            <a:r>
              <a:rPr lang="en-US" altLang="ko-KR" sz="1600" dirty="0"/>
              <a:t>: password REQUIRED </a:t>
            </a:r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5B9F1-9612-451C-8433-2A63896C629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7734A-84EB-47C1-AB28-719E713235CA}"/>
              </a:ext>
            </a:extLst>
          </p:cNvPr>
          <p:cNvSpPr txBox="1"/>
          <p:nvPr/>
        </p:nvSpPr>
        <p:spPr>
          <a:xfrm>
            <a:off x="861174" y="2971385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server.example.com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Authorization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: Basic czZCaGRSa3F0MzpnWDFmQmF0M2JW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=password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&amp;username=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johndoe</a:t>
            </a:r>
            <a:endParaRPr lang="en-US" altLang="ko-KR" sz="1200" b="0" i="0" dirty="0">
              <a:solidFill>
                <a:srgbClr val="DA7D56"/>
              </a:solidFill>
              <a:effectLst/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&amp;password=A3ddj3w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액세스 토큰 갱신용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5B9F1-9612-451C-8433-2A63896C629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32D1-6B53-4236-9AC4-AB72DBAA385D}"/>
              </a:ext>
            </a:extLst>
          </p:cNvPr>
          <p:cNvSpPr txBox="1"/>
          <p:nvPr/>
        </p:nvSpPr>
        <p:spPr>
          <a:xfrm>
            <a:off x="869016" y="3630807"/>
            <a:ext cx="4574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200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OK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Cache-Control: no-store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Pragma: no-cache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"access_token"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"2YotnFZFEjr1zCsicMWpAA"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token_type"</a:t>
            </a:r>
            <a:r>
              <a:rPr lang="en-US" altLang="ko-KR" sz="1200" b="0" i="0" dirty="0" err="1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"bearer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 err="1">
                <a:solidFill>
                  <a:srgbClr val="9CDCFE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"{var}"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,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"expires_in"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:3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600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6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Response(redirect 302,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(fragment) )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F1465-A974-4A15-AB33-C38D5BF487C1}"/>
              </a:ext>
            </a:extLst>
          </p:cNvPr>
          <p:cNvSpPr txBox="1"/>
          <p:nvPr/>
        </p:nvSpPr>
        <p:spPr>
          <a:xfrm>
            <a:off x="869016" y="3630807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B8D7A3"/>
                </a:solidFill>
                <a:effectLst/>
                <a:latin typeface="RobotoMono Regular"/>
              </a:rPr>
              <a:t>400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Bad Request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Content-Type: 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json;charset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Cache-Control: no-store</a:t>
            </a: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Pragma: no-cache</a:t>
            </a:r>
          </a:p>
          <a:p>
            <a:endParaRPr lang="en-US" altLang="ko-KR" sz="1200" dirty="0">
              <a:solidFill>
                <a:srgbClr val="B8D7A3"/>
              </a:solidFill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{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“error"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“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invalid_request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</a:t>
            </a:r>
            <a:endParaRPr lang="en-US" altLang="ko-KR" sz="1200" b="0" i="0" dirty="0">
              <a:solidFill>
                <a:srgbClr val="DCDCDC"/>
              </a:solidFill>
              <a:effectLst/>
              <a:latin typeface="RobotoMono Regular"/>
            </a:endParaRPr>
          </a:p>
          <a:p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9C86-3FD3-42B3-81A8-8A3E7B3055FF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Resource Owner Password Credentials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13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EAA081-2612-4CCB-A87B-61C98D87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37" y="2793885"/>
            <a:ext cx="4372585" cy="1162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3B5EC-CF4B-44D6-88B3-B71A9299A23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B1A9B-C8F0-4ADF-880C-C1F95F783BE8}"/>
              </a:ext>
            </a:extLst>
          </p:cNvPr>
          <p:cNvSpPr txBox="1"/>
          <p:nvPr/>
        </p:nvSpPr>
        <p:spPr>
          <a:xfrm>
            <a:off x="861174" y="1345224"/>
            <a:ext cx="3323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AutoNum type="alphaUcParenBoth"/>
            </a:pPr>
            <a:r>
              <a:rPr lang="ko-KR" altLang="en-US" sz="1600" dirty="0"/>
              <a:t>권한서버에 액세스 토큰 요청</a:t>
            </a:r>
            <a:endParaRPr lang="en-US" altLang="ko-KR" sz="1600" dirty="0"/>
          </a:p>
          <a:p>
            <a:pPr marL="342886" indent="-342886">
              <a:buAutoNum type="alphaUcParenBoth"/>
            </a:pPr>
            <a:endParaRPr lang="en-US" altLang="ko-KR" sz="1600" dirty="0"/>
          </a:p>
          <a:p>
            <a:pPr marL="342886" indent="-342886">
              <a:buAutoNum type="alphaUcParenBoth"/>
            </a:pPr>
            <a:r>
              <a:rPr lang="ko-KR" altLang="en-US" sz="1600" dirty="0"/>
              <a:t>클라이언트 인증 후 액세스 토큰 발급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AB1E-226C-441C-B1DB-09BC75223BA9}"/>
              </a:ext>
            </a:extLst>
          </p:cNvPr>
          <p:cNvGrpSpPr/>
          <p:nvPr/>
        </p:nvGrpSpPr>
        <p:grpSpPr>
          <a:xfrm>
            <a:off x="8170144" y="2186457"/>
            <a:ext cx="818908" cy="712936"/>
            <a:chOff x="6785982" y="2348413"/>
            <a:chExt cx="1280550" cy="11148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6683E1-6833-4AC4-8B7E-6A80364F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7B990D-E3D4-4EFB-B489-F16116B5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91F1E0-5BD5-4E0D-890F-AD0CED52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CA884C-82B8-46DA-9CA0-F41F20E834FA}"/>
              </a:ext>
            </a:extLst>
          </p:cNvPr>
          <p:cNvSpPr txBox="1"/>
          <p:nvPr/>
        </p:nvSpPr>
        <p:spPr>
          <a:xfrm>
            <a:off x="221817" y="6225634"/>
            <a:ext cx="647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** </a:t>
            </a:r>
            <a:r>
              <a:rPr lang="ko-KR" altLang="en-US" sz="1400" dirty="0">
                <a:solidFill>
                  <a:srgbClr val="FF0000"/>
                </a:solidFill>
              </a:rPr>
              <a:t>클라이언트 인증으로 권한부여를 대체하므로 권한 요청 과정이 필요하지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46242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Request(POST,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</a:t>
            </a:r>
            <a:r>
              <a:rPr lang="en-US" altLang="ko-KR" sz="1600" dirty="0" err="1"/>
              <a:t>client_credentials</a:t>
            </a:r>
            <a:r>
              <a:rPr lang="en-US" altLang="ko-KR" sz="1600" dirty="0"/>
              <a:t>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구글의 경우 요청 시 </a:t>
            </a:r>
            <a:r>
              <a:rPr lang="en-US" altLang="ko-KR" sz="1600" dirty="0"/>
              <a:t>JWT </a:t>
            </a:r>
            <a:r>
              <a:rPr lang="ko-KR" altLang="en-US" sz="1600" dirty="0"/>
              <a:t>토큰 생성 후 요청하도록 하고 있음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32F91-5267-4948-8711-20E8BC660D75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01D3C-D2F1-4F5F-965F-4184543C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4" y="2569642"/>
            <a:ext cx="347246" cy="357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BFAB8-22DC-4AF2-B277-58BDEBEE541E}"/>
              </a:ext>
            </a:extLst>
          </p:cNvPr>
          <p:cNvSpPr txBox="1"/>
          <p:nvPr/>
        </p:nvSpPr>
        <p:spPr>
          <a:xfrm>
            <a:off x="1162320" y="2850128"/>
            <a:ext cx="7882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oauth2.googleapis.com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urn%3Aietf%3Aparams%3Aoauth%3Agrant-type%3Ajwt-bearer&amp;assertion=eyJhbGciOiJSUzI1NiIsInR5cCI6IkpXVCJ9.eyJpc3MiOiI3NjEzMjY3OTgwNjktcjVtbGpsbG4xcmQ0bHJiaGc3NWVmZ2lncDM2bTc4ajVAZGV2ZWxvcGVyLmdzZXJ2aWNlYWNjb3VudC5jb20iLCJzY29wZSI6Imh0dHBzOi8vd3d3Lmdvb2dsZWFwaXMuY29tL2F1dGgvcHJlZGljdGlvbiIsImF1ZCI6Imh0dHBzOi8vYWNjb3VudHMuZ29vZ2xlLmNvbS9vL29hdXRoMi90b2tlbiIsImV4cCI6MTMyODU3MzM4MSwiaWF0IjoxMzI4NTY5NzgxfQ.ixOUGehweEVX_UKXv5BbbwVEdcz6AYS-6uQV6fGorGKrHf3LIJnyREw9evE-gs2bmMaQI5_UbabvI4k-mQE4kBqtmSpTzxYBL1TCd7Kv5nTZoUC1CmwmWCFqT9RE6D7XSgPUh_jF1qskLa2w0rxMSjwruNKbysgRNctZPln7cqQ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6C10-0CAE-490B-8890-DF9300FEF4C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 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access_token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액세스 토큰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token_type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토큰 유형</a:t>
            </a:r>
            <a:r>
              <a:rPr lang="en-US" altLang="ko-KR" sz="1600" dirty="0"/>
              <a:t>, </a:t>
            </a:r>
            <a:r>
              <a:rPr lang="ko-KR" altLang="en-US" sz="1600" dirty="0"/>
              <a:t>대소문자 구분하지 않음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expires_in</a:t>
            </a:r>
            <a:r>
              <a:rPr lang="en-US" altLang="ko-KR" sz="1600" dirty="0"/>
              <a:t> RECOMMENDED </a:t>
            </a:r>
            <a:r>
              <a:rPr lang="ko-KR" altLang="en-US" sz="1600" dirty="0"/>
              <a:t>토큰 수명</a:t>
            </a:r>
            <a:endParaRPr lang="en-US" altLang="ko-KR" sz="1600" dirty="0"/>
          </a:p>
          <a:p>
            <a:pPr lvl="1"/>
            <a:r>
              <a:rPr lang="en-US" altLang="ko-KR" sz="1600" dirty="0"/>
              <a:t>: scope </a:t>
            </a:r>
            <a:r>
              <a:rPr lang="ko-KR" altLang="en-US" sz="1600" dirty="0"/>
              <a:t>클라이언트 요청 권한 범위와 동일하면 선택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필수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액세스 토큰 발급 완료 시 사용자 자격증명 삭제 필요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2D024-DA85-42FD-B645-9CC3262642F2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F58BF-26DD-4747-B424-7BDD448C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7AE05-AC97-4287-B148-3B0F1E48BEAD}"/>
              </a:ext>
            </a:extLst>
          </p:cNvPr>
          <p:cNvSpPr txBox="1"/>
          <p:nvPr/>
        </p:nvSpPr>
        <p:spPr>
          <a:xfrm>
            <a:off x="1236467" y="3758450"/>
            <a:ext cx="3845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{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access_token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"1/8xbJqaOZXSUZbHLl5EOtu1pxz3fmmetKx9W8CV4t79M",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"scope": "https://www.googleapis.com/auth/prediction"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token_type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"Bearer",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expires_in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": 3600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0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EAEB5-DEDD-4373-ABB6-EDA95D8554E6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Response(</a:t>
            </a:r>
            <a:r>
              <a:rPr lang="en-US" altLang="ko-KR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Mono Regular"/>
              </a:rPr>
              <a:t>application/json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: error REQUIRED %x20-21 / %x23-5B / %x5D-7E </a:t>
            </a:r>
            <a:r>
              <a:rPr lang="ko-KR" altLang="en-US" sz="1600" dirty="0"/>
              <a:t>세트 외부의 문자를 포함하지 않은 </a:t>
            </a:r>
            <a:r>
              <a:rPr lang="en-US" altLang="ko-KR" sz="1600" dirty="0"/>
              <a:t>		                     </a:t>
            </a:r>
            <a:r>
              <a:rPr lang="ko-KR" altLang="en-US" sz="1600" dirty="0"/>
              <a:t>값</a:t>
            </a:r>
            <a:r>
              <a:rPr lang="en-US" altLang="ko-KR" sz="1600" dirty="0"/>
              <a:t>(</a:t>
            </a:r>
            <a:r>
              <a:rPr lang="ko-KR" altLang="en-US" sz="1600" dirty="0"/>
              <a:t>권한서버에서 정의함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error_description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에러메시지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error_uri</a:t>
            </a:r>
            <a:r>
              <a:rPr lang="en-US" altLang="ko-KR" sz="1600" dirty="0"/>
              <a:t> OPTIONAL </a:t>
            </a:r>
            <a:r>
              <a:rPr lang="ko-KR" altLang="en-US" sz="1600" dirty="0"/>
              <a:t>에러 추가정보 확인용 </a:t>
            </a:r>
            <a:r>
              <a:rPr lang="en-US" altLang="ko-KR" sz="1600" dirty="0" err="1"/>
              <a:t>uri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B37E8-D797-4CF5-A775-12FC3EF16CF3}"/>
              </a:ext>
            </a:extLst>
          </p:cNvPr>
          <p:cNvSpPr txBox="1"/>
          <p:nvPr/>
        </p:nvSpPr>
        <p:spPr>
          <a:xfrm>
            <a:off x="221816" y="632366"/>
            <a:ext cx="483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3"/>
            </a:pPr>
            <a:r>
              <a:rPr lang="ko-KR" altLang="en-US" dirty="0"/>
              <a:t>권한 획득 방식</a:t>
            </a:r>
            <a:endParaRPr lang="en-US" altLang="ko-KR" dirty="0"/>
          </a:p>
          <a:p>
            <a:pPr marL="800080" lvl="1" indent="-342900">
              <a:buFont typeface="+mj-lt"/>
              <a:buAutoNum type="arabicParenR" startAt="4"/>
            </a:pPr>
            <a:r>
              <a:rPr lang="en-US" altLang="ko-KR" dirty="0"/>
              <a:t>Client Credentials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753AA-DA5D-41E2-BC6A-F632A696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21" y="3498876"/>
            <a:ext cx="347246" cy="357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A7D9D-E7EC-4538-8DB5-820BF2A87136}"/>
              </a:ext>
            </a:extLst>
          </p:cNvPr>
          <p:cNvSpPr txBox="1"/>
          <p:nvPr/>
        </p:nvSpPr>
        <p:spPr>
          <a:xfrm>
            <a:off x="1190367" y="3779362"/>
            <a:ext cx="804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{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  "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error": "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access_denied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"</a:t>
            </a:r>
          </a:p>
          <a:p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1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8EC46-BAE5-4B0C-82E3-2445E4B4DF9A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Token </a:t>
            </a:r>
            <a:r>
              <a:rPr lang="ko-KR" altLang="en-US" dirty="0"/>
              <a:t>보관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83686-FB04-4545-980D-B05ACAA09721}"/>
              </a:ext>
            </a:extLst>
          </p:cNvPr>
          <p:cNvSpPr txBox="1"/>
          <p:nvPr/>
        </p:nvSpPr>
        <p:spPr>
          <a:xfrm>
            <a:off x="861174" y="1397981"/>
            <a:ext cx="8183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Access Token</a:t>
            </a:r>
          </a:p>
          <a:p>
            <a:pPr lvl="1"/>
            <a:r>
              <a:rPr lang="en-US" altLang="ko-KR" sz="1600" dirty="0"/>
              <a:t>: cookie</a:t>
            </a:r>
          </a:p>
          <a:p>
            <a:pPr lvl="1"/>
            <a:r>
              <a:rPr lang="en-US" altLang="ko-KR" sz="1600" dirty="0" err="1"/>
              <a:t>HttpOnly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줌으로써 </a:t>
            </a:r>
            <a:r>
              <a:rPr lang="en-US" altLang="ko-KR" sz="1600" dirty="0"/>
              <a:t>session</a:t>
            </a:r>
            <a:r>
              <a:rPr lang="ko-KR" altLang="en-US" sz="1600" dirty="0"/>
              <a:t> </a:t>
            </a:r>
            <a:r>
              <a:rPr lang="en-US" altLang="ko-KR" sz="1600" dirty="0"/>
              <a:t>storage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  <a:r>
              <a:rPr lang="ko-KR" altLang="en-US" sz="1600" dirty="0"/>
              <a:t> </a:t>
            </a:r>
            <a:r>
              <a:rPr lang="en-US" altLang="ko-KR" sz="1600" dirty="0"/>
              <a:t>storage</a:t>
            </a:r>
            <a:r>
              <a:rPr lang="ko-KR" altLang="en-US" sz="1600" dirty="0"/>
              <a:t> 와 달리 </a:t>
            </a:r>
            <a:r>
              <a:rPr lang="en-US" altLang="ko-KR" sz="1600" dirty="0"/>
              <a:t>XSS </a:t>
            </a:r>
            <a:r>
              <a:rPr lang="ko-KR" altLang="en-US" sz="1600" dirty="0"/>
              <a:t>공격의 취약점을 보완할 수 있는 </a:t>
            </a:r>
            <a:r>
              <a:rPr lang="en-US" altLang="ko-KR" sz="1600" dirty="0"/>
              <a:t>cookie </a:t>
            </a:r>
            <a:r>
              <a:rPr lang="ko-KR" altLang="en-US" sz="1600" dirty="0"/>
              <a:t>를 활용하는 것이 일반적임</a:t>
            </a:r>
            <a:endParaRPr lang="en-US" altLang="ko-KR" sz="1600" dirty="0"/>
          </a:p>
          <a:p>
            <a:pPr lvl="1"/>
            <a:r>
              <a:rPr lang="en-US" altLang="ko-KR" sz="1600" dirty="0"/>
              <a:t>CSRF </a:t>
            </a:r>
            <a:r>
              <a:rPr lang="ko-KR" altLang="en-US" sz="1600" dirty="0"/>
              <a:t>공격에 대한 취약점은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토큰 유효성 검사 또는 </a:t>
            </a:r>
            <a:r>
              <a:rPr lang="en-US" altLang="ko-KR" sz="1600" dirty="0"/>
              <a:t>CSRF </a:t>
            </a:r>
            <a:r>
              <a:rPr lang="ko-KR" altLang="en-US" sz="1600" dirty="0"/>
              <a:t>토큰을 통해 보완할 수 있도록 함</a:t>
            </a:r>
            <a:r>
              <a:rPr lang="en-US" altLang="ko-KR" sz="1600" dirty="0"/>
              <a:t>,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SameSite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이용해 </a:t>
            </a:r>
            <a:r>
              <a:rPr lang="en-US" altLang="ko-KR" sz="1600" dirty="0"/>
              <a:t>CSRF </a:t>
            </a:r>
            <a:r>
              <a:rPr lang="ko-KR" altLang="en-US" sz="1600" dirty="0"/>
              <a:t>공격을 방지할 수 있도록 함</a:t>
            </a:r>
            <a:r>
              <a:rPr lang="en-US" altLang="ko-KR" sz="1600" dirty="0"/>
              <a:t>(Lax, Strict,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secure </a:t>
            </a:r>
            <a:r>
              <a:rPr lang="ko-KR" altLang="en-US" sz="1600" dirty="0"/>
              <a:t>속성 추가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DB</a:t>
            </a:r>
          </a:p>
          <a:p>
            <a:pPr lvl="1"/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 간 통신에 있어서는 </a:t>
            </a:r>
            <a:r>
              <a:rPr lang="en-US" altLang="ko-KR" sz="1600" dirty="0"/>
              <a:t>cookie</a:t>
            </a:r>
            <a:r>
              <a:rPr lang="ko-KR" altLang="en-US" sz="1600" dirty="0"/>
              <a:t>의 활용이 불가하므로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 후 별도의 모듈로 관리하는 것이 일반적임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Refresh Token</a:t>
            </a:r>
          </a:p>
          <a:p>
            <a:r>
              <a:rPr lang="en-US" altLang="ko-KR" sz="1600" dirty="0"/>
              <a:t>	: DB</a:t>
            </a:r>
          </a:p>
          <a:p>
            <a:r>
              <a:rPr lang="en-US" altLang="ko-KR" sz="1600" dirty="0"/>
              <a:t>	 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에 비해 기한이 긴 관계로 </a:t>
            </a:r>
            <a:r>
              <a:rPr lang="en-US" altLang="ko-KR" sz="1600" dirty="0"/>
              <a:t>DB</a:t>
            </a:r>
            <a:r>
              <a:rPr lang="ko-KR" altLang="en-US" sz="1600" dirty="0"/>
              <a:t>로 저장하는 경우가 많음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** Access Token</a:t>
            </a:r>
            <a:r>
              <a:rPr lang="ko-KR" altLang="en-US" sz="1600" dirty="0"/>
              <a:t>에는 만료기한 속성을 가지고 있으므로 요청 전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에 만료기한을 확인 후 만료되기 직전인 경우 </a:t>
            </a:r>
            <a:r>
              <a:rPr lang="en-US" altLang="ko-KR" sz="1600" dirty="0"/>
              <a:t>Refresh Token</a:t>
            </a:r>
            <a:r>
              <a:rPr lang="ko-KR" altLang="en-US" sz="1600" dirty="0"/>
              <a:t>으로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을 갱신 후 </a:t>
            </a:r>
            <a:r>
              <a:rPr lang="en-US" altLang="ko-KR" sz="1600" dirty="0"/>
              <a:t>API</a:t>
            </a:r>
            <a:r>
              <a:rPr lang="ko-KR" altLang="en-US" sz="1600" dirty="0"/>
              <a:t>요청을 하도록 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3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10915-70C1-463E-B41A-B4C5D28CEAFE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OAuth 2.0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C8517D-FE40-4579-B71E-E6B0FE68BF86}"/>
              </a:ext>
            </a:extLst>
          </p:cNvPr>
          <p:cNvGrpSpPr/>
          <p:nvPr/>
        </p:nvGrpSpPr>
        <p:grpSpPr>
          <a:xfrm>
            <a:off x="6847528" y="2515467"/>
            <a:ext cx="1280551" cy="1114840"/>
            <a:chOff x="6785982" y="2348413"/>
            <a:chExt cx="1280550" cy="11148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17ADF0-9BF5-4E83-943E-85EA8D3F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94EF68-0AA2-4E9C-BCE4-E0D53FE3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BF56D50-EBA7-4D1C-8C74-3A73BA8FE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EC0D09F-140A-4A0D-8CF0-26B3ED179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972" y="1356408"/>
            <a:ext cx="4086796" cy="25530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BC08E7-C65A-470A-9341-ABD0A5E7FB86}"/>
              </a:ext>
            </a:extLst>
          </p:cNvPr>
          <p:cNvSpPr txBox="1"/>
          <p:nvPr/>
        </p:nvSpPr>
        <p:spPr>
          <a:xfrm>
            <a:off x="459186" y="4246686"/>
            <a:ext cx="8183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ko-KR" altLang="en-US" sz="1600" dirty="0"/>
              <a:t>제</a:t>
            </a:r>
            <a:r>
              <a:rPr lang="en-US" altLang="ko-KR" sz="1600" dirty="0"/>
              <a:t> 3</a:t>
            </a:r>
            <a:r>
              <a:rPr lang="ko-KR" altLang="en-US" sz="1600" dirty="0"/>
              <a:t>의 앱이 자원의 소유자인 서비스 이용자를 대신하여 서비스를 요청할 수 있도록 자원 접근 권한을 위임하는 방법</a:t>
            </a:r>
            <a:endParaRPr lang="en-US" altLang="ko-KR" sz="1600" dirty="0"/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HTTP </a:t>
            </a:r>
            <a:r>
              <a:rPr lang="ko-KR" altLang="en-US" sz="1600" dirty="0"/>
              <a:t>와 함께 사용하도록 설계되어 </a:t>
            </a:r>
            <a:r>
              <a:rPr lang="en-US" altLang="ko-KR" sz="1600" dirty="0"/>
              <a:t>OAuth 2.0</a:t>
            </a:r>
            <a:r>
              <a:rPr lang="ko-KR" altLang="en-US" sz="1600" dirty="0"/>
              <a:t>은 </a:t>
            </a:r>
            <a:r>
              <a:rPr lang="en-US" altLang="ko-KR" sz="1600" dirty="0"/>
              <a:t>HTTP </a:t>
            </a:r>
            <a:r>
              <a:rPr lang="ko-KR" altLang="en-US" sz="1600" dirty="0"/>
              <a:t>이외의 프로토콜에서의 사용은 정의되어 있지 않음</a:t>
            </a:r>
            <a:r>
              <a:rPr lang="en-US" altLang="ko-KR" sz="1600" dirty="0"/>
              <a:t>.(</a:t>
            </a:r>
            <a:r>
              <a:rPr lang="ko-KR" altLang="en-US" sz="1600" dirty="0"/>
              <a:t>공식 문서 상에서는 </a:t>
            </a:r>
            <a:r>
              <a:rPr lang="en-US" altLang="ko-KR" sz="1600" dirty="0"/>
              <a:t>TLS </a:t>
            </a:r>
            <a:r>
              <a:rPr lang="ko-KR" altLang="en-US" sz="1600" dirty="0"/>
              <a:t>적용이 의무가 아니라고 되어있지만 </a:t>
            </a:r>
            <a:r>
              <a:rPr lang="en-US" altLang="ko-KR" sz="1600" dirty="0"/>
              <a:t>HTTPS </a:t>
            </a:r>
            <a:r>
              <a:rPr lang="ko-KR" altLang="en-US" sz="1600" dirty="0"/>
              <a:t>통신으로 구현되어 있는 것이 일반적임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구글 </a:t>
            </a:r>
            <a:r>
              <a:rPr lang="en-US" altLang="ko-KR" sz="1600" dirty="0"/>
              <a:t>: https://accounts.google.com/o/oauth2/v2/auth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네이버 </a:t>
            </a:r>
            <a:r>
              <a:rPr lang="en-US" altLang="ko-KR" sz="1600" dirty="0"/>
              <a:t>: https//nid.naver.com/oauth2.0/authorize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카카오 </a:t>
            </a:r>
            <a:r>
              <a:rPr lang="en-US" altLang="ko-KR" sz="1600" dirty="0"/>
              <a:t>: https://kauth.kakao.com/oauth/authorize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B7C2C-717D-4EEC-B1A2-0F11FF8EFCD7}"/>
              </a:ext>
            </a:extLst>
          </p:cNvPr>
          <p:cNvSpPr/>
          <p:nvPr/>
        </p:nvSpPr>
        <p:spPr>
          <a:xfrm>
            <a:off x="1151792" y="1406769"/>
            <a:ext cx="2277209" cy="2417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FDAFF-902E-4963-B3FF-0BF619DF3E2A}"/>
              </a:ext>
            </a:extLst>
          </p:cNvPr>
          <p:cNvSpPr/>
          <p:nvPr/>
        </p:nvSpPr>
        <p:spPr>
          <a:xfrm>
            <a:off x="5462953" y="2259624"/>
            <a:ext cx="2801816" cy="157382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4533C-11BB-486E-8B94-9327EBFF8634}"/>
              </a:ext>
            </a:extLst>
          </p:cNvPr>
          <p:cNvSpPr txBox="1"/>
          <p:nvPr/>
        </p:nvSpPr>
        <p:spPr>
          <a:xfrm>
            <a:off x="861174" y="1345224"/>
            <a:ext cx="8183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token </a:t>
            </a:r>
            <a:r>
              <a:rPr lang="ko-KR" altLang="en-US" sz="1600" dirty="0" err="1"/>
              <a:t>새로고침</a:t>
            </a:r>
            <a:r>
              <a:rPr lang="en-US" altLang="ko-KR" sz="1600" dirty="0"/>
              <a:t>(POST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 / 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 )</a:t>
            </a:r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grant_type</a:t>
            </a:r>
            <a:r>
              <a:rPr lang="en-US" altLang="ko-KR" sz="1600" dirty="0"/>
              <a:t> REQUIRED ‘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’ default </a:t>
            </a:r>
            <a:r>
              <a:rPr lang="ko-KR" altLang="en-US" sz="1600" dirty="0"/>
              <a:t>셋팅</a:t>
            </a:r>
            <a:endParaRPr lang="en-US" altLang="ko-KR" sz="1600" dirty="0"/>
          </a:p>
          <a:p>
            <a:pPr lvl="1"/>
            <a:r>
              <a:rPr lang="en-US" altLang="ko-KR" sz="1600" dirty="0"/>
              <a:t>: </a:t>
            </a:r>
            <a:r>
              <a:rPr lang="en-US" altLang="ko-KR" sz="1600" dirty="0" err="1"/>
              <a:t>refresh_token</a:t>
            </a:r>
            <a:r>
              <a:rPr lang="en-US" altLang="ko-KR" sz="1600" dirty="0"/>
              <a:t> REQUIRED </a:t>
            </a:r>
            <a:r>
              <a:rPr lang="ko-KR" altLang="en-US" sz="1600" dirty="0"/>
              <a:t>권한서버에서 부여한 </a:t>
            </a:r>
            <a:r>
              <a:rPr lang="en-US" altLang="ko-KR" sz="1600" dirty="0"/>
              <a:t>token</a:t>
            </a:r>
          </a:p>
          <a:p>
            <a:pPr lvl="1"/>
            <a:r>
              <a:rPr lang="en-US" altLang="ko-KR" sz="1600" dirty="0"/>
              <a:t>: scope OPTIONAL </a:t>
            </a:r>
            <a:r>
              <a:rPr lang="ko-KR" altLang="en-US" sz="1600" dirty="0"/>
              <a:t>공백으로 구분된 여러 문자열이 포함된 값</a:t>
            </a:r>
            <a:endParaRPr lang="en-US" altLang="ko-KR" sz="1600" dirty="0"/>
          </a:p>
          <a:p>
            <a:pPr lvl="1"/>
            <a:r>
              <a:rPr lang="en-US" altLang="ko-KR" sz="1600" dirty="0"/>
              <a:t>			    (</a:t>
            </a:r>
            <a:r>
              <a:rPr lang="ko-KR" altLang="en-US" sz="1600" dirty="0"/>
              <a:t>권한부여서버에 의해 정의됨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사양서에는 </a:t>
            </a:r>
            <a:r>
              <a:rPr lang="en-US" altLang="ko-KR" sz="1600" dirty="0"/>
              <a:t>POST</a:t>
            </a:r>
            <a:r>
              <a:rPr lang="ko-KR" altLang="en-US" sz="1600" dirty="0"/>
              <a:t>만 가능하다고 기재되어 있으나 </a:t>
            </a:r>
            <a:r>
              <a:rPr lang="en-US" altLang="ko-KR" sz="1600" dirty="0"/>
              <a:t>NAVER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</a:t>
            </a:r>
            <a:r>
              <a:rPr lang="ko-KR" altLang="en-US" sz="1600" dirty="0"/>
              <a:t>도 지원하고 있음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15315-3CC0-442D-A9C3-6F523954FD76}"/>
              </a:ext>
            </a:extLst>
          </p:cNvPr>
          <p:cNvSpPr txBox="1"/>
          <p:nvPr/>
        </p:nvSpPr>
        <p:spPr>
          <a:xfrm>
            <a:off x="939354" y="3498925"/>
            <a:ext cx="4574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oauth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kauth.kakao.com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x-www-form-urlencoded;charset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authorization_code</a:t>
            </a:r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={var}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4D852-D55C-4087-A417-4A4E43AF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195284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63C77A-DED4-4337-8A80-9D822732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5132481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6CA5F-77D4-4C9E-945B-5DB305AB1800}"/>
              </a:ext>
            </a:extLst>
          </p:cNvPr>
          <p:cNvSpPr txBox="1"/>
          <p:nvPr/>
        </p:nvSpPr>
        <p:spPr>
          <a:xfrm>
            <a:off x="911308" y="5415101"/>
            <a:ext cx="8049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/oauth2.0/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token?grant_type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refresh_token&amp;client_id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jyvqXeaVOVmV&amp;client_secret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=527300A0_COq1_XV33cf&amp;refresh_token=c8ceMEJisO4Se7uGCEYKK1p52L93bHXLn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HTTP/1.1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nid.naver.com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8B294-4B2C-4044-8544-4D358A27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229068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65DC3-B0C9-4848-9226-8CFEAA1471E1}"/>
              </a:ext>
            </a:extLst>
          </p:cNvPr>
          <p:cNvSpPr txBox="1"/>
          <p:nvPr/>
        </p:nvSpPr>
        <p:spPr>
          <a:xfrm>
            <a:off x="5630273" y="3509554"/>
            <a:ext cx="3845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569CD6"/>
                </a:solidFill>
                <a:effectLst/>
                <a:latin typeface="RobotoMono Regular"/>
              </a:rPr>
              <a:t>POST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/token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HTTP/1.1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oauth2.googleapis.com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application/x-www-form-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urlencoded</a:t>
            </a:r>
            <a:endParaRPr lang="en-US" altLang="ko-KR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Mono Regular"/>
            </a:endParaRPr>
          </a:p>
          <a:p>
            <a:endParaRPr lang="en-US" altLang="ko-KR" sz="1200" dirty="0">
              <a:solidFill>
                <a:srgbClr val="DCDCDC"/>
              </a:solidFill>
              <a:latin typeface="RobotoMono Regular"/>
            </a:endParaRP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your_client_id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your_client_secret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&amp;</a:t>
            </a:r>
          </a:p>
          <a:p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grant_type</a:t>
            </a:r>
            <a:r>
              <a:rPr lang="en-US" altLang="ko-KR" sz="1200" b="0" i="0" dirty="0">
                <a:solidFill>
                  <a:srgbClr val="DA7D56"/>
                </a:solidFill>
                <a:effectLst/>
                <a:latin typeface="RobotoMono Regular"/>
              </a:rPr>
              <a:t>=</a:t>
            </a:r>
            <a:r>
              <a:rPr lang="en-US" altLang="ko-KR" sz="1200" b="0" i="0" dirty="0" err="1">
                <a:solidFill>
                  <a:srgbClr val="DA7D56"/>
                </a:solidFill>
                <a:effectLst/>
                <a:latin typeface="RobotoMono Regular"/>
              </a:rPr>
              <a:t>refresh_token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1AF5D-BBAE-48B0-8EDF-E7C67A007F23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/>
              <a:t>Token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65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4533C-11BB-486E-8B94-9327EBFF8634}"/>
              </a:ext>
            </a:extLst>
          </p:cNvPr>
          <p:cNvSpPr txBox="1"/>
          <p:nvPr/>
        </p:nvSpPr>
        <p:spPr>
          <a:xfrm>
            <a:off x="861174" y="1345224"/>
            <a:ext cx="818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token </a:t>
            </a:r>
            <a:r>
              <a:rPr lang="ko-KR" altLang="en-US" sz="1600" dirty="0"/>
              <a:t>사용</a:t>
            </a:r>
            <a:r>
              <a:rPr lang="en-US" altLang="ko-KR" sz="1600" dirty="0"/>
              <a:t>(HTTP </a:t>
            </a:r>
            <a:r>
              <a:rPr lang="ko-KR" altLang="en-US" sz="1600" dirty="0"/>
              <a:t>헤더 필드 </a:t>
            </a:r>
            <a:r>
              <a:rPr lang="en-US" altLang="ko-KR" sz="1600" dirty="0"/>
              <a:t>: Authorization)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15315-3CC0-442D-A9C3-6F523954FD76}"/>
              </a:ext>
            </a:extLst>
          </p:cNvPr>
          <p:cNvSpPr txBox="1"/>
          <p:nvPr/>
        </p:nvSpPr>
        <p:spPr>
          <a:xfrm>
            <a:off x="939354" y="3331869"/>
            <a:ext cx="4574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GET/POST /v2/user/me HTTP/1.1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Host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kapi.kakao.com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Authorization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Bearer {ACCESS_TOKEN}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 </a:t>
            </a:r>
          </a:p>
          <a:p>
            <a:r>
              <a:rPr lang="en-US" altLang="ko-KR" sz="1200" b="0" i="0" dirty="0">
                <a:solidFill>
                  <a:srgbClr val="9CDCFE"/>
                </a:solidFill>
                <a:effectLst/>
                <a:latin typeface="RobotoMono Regular"/>
              </a:rPr>
              <a:t>Content-type</a:t>
            </a:r>
            <a:r>
              <a:rPr lang="en-US" altLang="ko-KR" sz="1200" b="0" i="0" dirty="0">
                <a:solidFill>
                  <a:srgbClr val="DCDCDC"/>
                </a:solidFill>
                <a:effectLst/>
                <a:latin typeface="RobotoMono Regular"/>
              </a:rPr>
              <a:t>: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application/</a:t>
            </a:r>
            <a:r>
              <a:rPr lang="en-US" altLang="ko-K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x-www-form-urlencoded;charset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Mono Regular"/>
              </a:rPr>
              <a:t>=utf-8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4D852-D55C-4087-A417-4A4E43AF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7" y="3028228"/>
            <a:ext cx="818908" cy="3036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63C77A-DED4-4337-8A80-9D822732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1" y="4965425"/>
            <a:ext cx="343295" cy="3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6CA5F-77D4-4C9E-945B-5DB305AB1800}"/>
              </a:ext>
            </a:extLst>
          </p:cNvPr>
          <p:cNvSpPr txBox="1"/>
          <p:nvPr/>
        </p:nvSpPr>
        <p:spPr>
          <a:xfrm>
            <a:off x="911308" y="5248045"/>
            <a:ext cx="8049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/v1/</a:t>
            </a:r>
            <a:r>
              <a:rPr lang="en-US" altLang="ko-KR" sz="1200" dirty="0" err="1">
                <a:solidFill>
                  <a:srgbClr val="DA7D56"/>
                </a:solidFill>
                <a:latin typeface="RobotoMono Regular"/>
              </a:rPr>
              <a:t>nid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/me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HTTP/1.1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openapi.naver.com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User-Agent: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curl/7.43.0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Accept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*/*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Content-Type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application/xml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Authorization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Bearer {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네이버 아이디로 로그인 인증 후 받은 접근 토큰 값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}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8B294-4B2C-4044-8544-4D358A27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27" y="3062012"/>
            <a:ext cx="347246" cy="357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65DC3-B0C9-4848-9226-8CFEAA1471E1}"/>
              </a:ext>
            </a:extLst>
          </p:cNvPr>
          <p:cNvSpPr txBox="1"/>
          <p:nvPr/>
        </p:nvSpPr>
        <p:spPr>
          <a:xfrm>
            <a:off x="5630273" y="3342498"/>
            <a:ext cx="3845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69CD6"/>
                </a:solidFill>
                <a:latin typeface="RobotoMono Regular"/>
              </a:rPr>
              <a:t>GET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rgbClr val="DA7D56"/>
                </a:solidFill>
                <a:latin typeface="RobotoMono Regular"/>
              </a:rPr>
              <a:t>/drive/v2/files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HTTP/1.1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 </a:t>
            </a:r>
            <a:br>
              <a:rPr lang="en-US" altLang="ko-KR" sz="1200" dirty="0">
                <a:solidFill>
                  <a:srgbClr val="DCDCDC"/>
                </a:solidFill>
                <a:latin typeface="RobotoMono Regular"/>
              </a:rPr>
            </a:br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Host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www.googleapis.com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RobotoMono Regular"/>
              </a:rPr>
              <a:t>Authorization</a:t>
            </a:r>
            <a:r>
              <a:rPr lang="en-US" altLang="ko-KR" sz="1200" dirty="0">
                <a:solidFill>
                  <a:srgbClr val="DCDCDC"/>
                </a:solidFill>
                <a:latin typeface="RobotoMono Regular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Bearer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Mono Regular"/>
              </a:rPr>
              <a:t>access_token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DDE1E-E195-40EE-8232-96FFFE39B9CC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token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800100" lvl="1" indent="-342900">
              <a:buFont typeface="+mj-lt"/>
              <a:buAutoNum type="arabicParenR" startAt="2"/>
            </a:pPr>
            <a:r>
              <a:rPr lang="en-US" altLang="ko-KR" dirty="0"/>
              <a:t>Token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3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FFEB7A-BDEA-4079-B1C5-CE8C4B2562C7}"/>
              </a:ext>
            </a:extLst>
          </p:cNvPr>
          <p:cNvSpPr txBox="1"/>
          <p:nvPr/>
        </p:nvSpPr>
        <p:spPr>
          <a:xfrm>
            <a:off x="221817" y="632366"/>
            <a:ext cx="304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출처 및 참고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29534-FD6B-4956-AD56-63666A3C4C57}"/>
              </a:ext>
            </a:extLst>
          </p:cNvPr>
          <p:cNvSpPr txBox="1"/>
          <p:nvPr/>
        </p:nvSpPr>
        <p:spPr>
          <a:xfrm>
            <a:off x="861174" y="1345224"/>
            <a:ext cx="8183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 err="1"/>
              <a:t>Oauth</a:t>
            </a:r>
            <a:r>
              <a:rPr lang="en-US" altLang="ko-KR" sz="1600" dirty="0"/>
              <a:t> 2.0 </a:t>
            </a:r>
            <a:r>
              <a:rPr lang="en-US" altLang="ko-KR" sz="1600" dirty="0">
                <a:hlinkClick r:id="rId2"/>
              </a:rPr>
              <a:t>https://www.rfc-editor.org/rfc/rfc6749.html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카카오</a:t>
            </a:r>
            <a:r>
              <a:rPr lang="en-US" altLang="ko-KR" sz="1600" dirty="0"/>
              <a:t>API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3"/>
              </a:rPr>
              <a:t>https://developers.kakao.com/docs/latest/ko/kakaologin/rest-api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네이버</a:t>
            </a:r>
            <a:r>
              <a:rPr lang="en-US" altLang="ko-KR" sz="1600" dirty="0"/>
              <a:t>API </a:t>
            </a:r>
            <a:r>
              <a:rPr lang="en-US" altLang="ko-KR" sz="1600" dirty="0">
                <a:hlinkClick r:id="rId4"/>
              </a:rPr>
              <a:t>https://developers.naver.com/docs/login/api/api.md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구글</a:t>
            </a:r>
            <a:r>
              <a:rPr lang="en-US" altLang="ko-KR" sz="1600" dirty="0"/>
              <a:t>API </a:t>
            </a:r>
            <a:r>
              <a:rPr lang="en-US" altLang="ko-KR" sz="1600" dirty="0">
                <a:hlinkClick r:id="rId5"/>
              </a:rPr>
              <a:t>https://developers.google.com/identity/protocols/oauth2/web-server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ABNF</a:t>
            </a:r>
            <a:r>
              <a:rPr lang="ko-KR" altLang="en-US" sz="1600" dirty="0"/>
              <a:t>참고 </a:t>
            </a:r>
            <a:r>
              <a:rPr lang="en-US" altLang="ko-KR" sz="1600" dirty="0">
                <a:hlinkClick r:id="rId6"/>
              </a:rPr>
              <a:t>https://www.rfc-editor.org/rfc/rfc2234.html</a:t>
            </a:r>
            <a:endParaRPr lang="en-US" altLang="ko-KR" sz="1600" dirty="0"/>
          </a:p>
          <a:p>
            <a:r>
              <a:rPr lang="en-US" altLang="ko-KR" sz="1600" dirty="0"/>
              <a:t> 		      </a:t>
            </a:r>
            <a:r>
              <a:rPr lang="en-US" altLang="ko-KR" sz="1600" dirty="0">
                <a:hlinkClick r:id="rId7"/>
              </a:rPr>
              <a:t>https://www.w3schools.com/tags/ref_urlencode.ASP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마이크로소프트</a:t>
            </a:r>
            <a:r>
              <a:rPr lang="en-US" altLang="ko-KR" sz="1600" dirty="0"/>
              <a:t>(</a:t>
            </a:r>
            <a:r>
              <a:rPr lang="ko-KR" altLang="en-US" sz="1600" dirty="0"/>
              <a:t>인증관련기본정보</a:t>
            </a:r>
            <a:r>
              <a:rPr lang="en-US" altLang="ko-KR" sz="1600" dirty="0"/>
              <a:t>) </a:t>
            </a:r>
            <a:r>
              <a:rPr lang="en-US" altLang="ko-KR" sz="1600" dirty="0">
                <a:hlinkClick r:id="rId8"/>
              </a:rPr>
              <a:t>https://docs.microsoft.com/ko-kr/azure/active-directory/develop/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Bearer Token </a:t>
            </a:r>
            <a:r>
              <a:rPr lang="en-US" altLang="ko-KR" sz="1600" dirty="0">
                <a:hlinkClick r:id="rId9"/>
              </a:rPr>
              <a:t>https://github.com/auth0/java-jwt</a:t>
            </a:r>
            <a:br>
              <a:rPr lang="en-US" altLang="ko-KR" sz="1600" dirty="0"/>
            </a:br>
            <a:r>
              <a:rPr lang="en-US" altLang="ko-KR" sz="1600" dirty="0"/>
              <a:t>	 		 </a:t>
            </a:r>
            <a:r>
              <a:rPr lang="en-US" altLang="ko-KR" sz="1600" dirty="0">
                <a:hlinkClick r:id="rId10"/>
              </a:rPr>
              <a:t>https://www.rfc-editor.org/rfc/rfc6750.html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jwt</a:t>
            </a:r>
            <a:r>
              <a:rPr lang="en-US" altLang="ko-KR" sz="1600" dirty="0"/>
              <a:t> Token </a:t>
            </a:r>
            <a:r>
              <a:rPr lang="en-US" altLang="ko-KR" sz="1600" dirty="0">
                <a:hlinkClick r:id="rId11"/>
              </a:rPr>
              <a:t>https://www.rfc-editor.org/rfc/rfc7519.html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token</a:t>
            </a:r>
            <a:r>
              <a:rPr lang="ko-KR" altLang="en-US" sz="1600" dirty="0"/>
              <a:t> 관리 </a:t>
            </a:r>
            <a:r>
              <a:rPr lang="en-US" altLang="ko-KR" sz="1600" dirty="0">
                <a:hlinkClick r:id="rId12"/>
              </a:rPr>
              <a:t>https://dev.to/gkoniaris/how-to-securely-store-jwt-tokens-51cf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87614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213597"/>
            <a:ext cx="9906000" cy="1038324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altLang="ko-KR" sz="3199" b="1" dirty="0">
                <a:latin typeface="+mn-ea"/>
                <a:ea typeface="+mn-ea"/>
              </a:rPr>
              <a:t>The</a:t>
            </a:r>
            <a:r>
              <a:rPr lang="ko-KR" altLang="en-US" sz="3199" b="1" dirty="0">
                <a:latin typeface="+mn-ea"/>
                <a:ea typeface="+mn-ea"/>
              </a:rPr>
              <a:t> </a:t>
            </a:r>
            <a:r>
              <a:rPr lang="en-US" altLang="ko-KR" sz="3199" b="1" dirty="0">
                <a:latin typeface="+mn-ea"/>
                <a:ea typeface="+mn-ea"/>
              </a:rPr>
              <a:t>End</a:t>
            </a:r>
            <a:r>
              <a:rPr lang="ko-KR" altLang="en-US" sz="3199" b="1" dirty="0">
                <a:latin typeface="+mn-ea"/>
                <a:ea typeface="+mn-ea"/>
              </a:rPr>
              <a:t> </a:t>
            </a:r>
            <a:r>
              <a:rPr lang="en-US" altLang="ko-KR" sz="3199" b="1" dirty="0">
                <a:latin typeface="+mn-ea"/>
                <a:ea typeface="+mn-ea"/>
              </a:rPr>
              <a:t>of document</a:t>
            </a:r>
            <a:endParaRPr lang="ko-KR" altLang="en-US" sz="3199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37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407F3-CB19-4F2A-8285-88A1028BB0FE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OAuth 2.0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80253-AFCA-4541-A034-EBFA27EAC36D}"/>
              </a:ext>
            </a:extLst>
          </p:cNvPr>
          <p:cNvSpPr txBox="1"/>
          <p:nvPr/>
        </p:nvSpPr>
        <p:spPr>
          <a:xfrm>
            <a:off x="424352" y="5672341"/>
            <a:ext cx="818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OAuth 2.0 </a:t>
            </a:r>
            <a:r>
              <a:rPr lang="ko-KR" altLang="en-US" sz="1600" dirty="0"/>
              <a:t>은 </a:t>
            </a:r>
            <a:r>
              <a:rPr lang="en-US" altLang="ko-KR" sz="1600" dirty="0"/>
              <a:t>OAuth</a:t>
            </a:r>
            <a:r>
              <a:rPr lang="ko-KR" altLang="en-US" sz="1600" dirty="0"/>
              <a:t> </a:t>
            </a:r>
            <a:r>
              <a:rPr lang="en-US" altLang="ko-KR" sz="1600" dirty="0"/>
              <a:t>1.0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역호환</a:t>
            </a:r>
            <a:r>
              <a:rPr lang="ko-KR" altLang="en-US" sz="1600" dirty="0"/>
              <a:t> 되지 않으므로 </a:t>
            </a:r>
            <a:r>
              <a:rPr lang="en-US" altLang="ko-KR" sz="1600" dirty="0"/>
              <a:t>OAuth 2.0 </a:t>
            </a:r>
            <a:r>
              <a:rPr lang="ko-KR" altLang="en-US" sz="1600" dirty="0"/>
              <a:t>구현 시 </a:t>
            </a:r>
            <a:r>
              <a:rPr lang="en-US" altLang="ko-KR" sz="1600" dirty="0"/>
              <a:t>OAuth 1.0</a:t>
            </a:r>
            <a:r>
              <a:rPr lang="ko-KR" altLang="en-US" sz="1600" dirty="0"/>
              <a:t>의 구조와 세부사항을 가정하지 말아야 함</a:t>
            </a:r>
            <a:r>
              <a:rPr lang="en-US" altLang="ko-KR" sz="1600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E1E3E9-6F23-49DA-B32B-0DED4914AD48}"/>
              </a:ext>
            </a:extLst>
          </p:cNvPr>
          <p:cNvGrpSpPr/>
          <p:nvPr/>
        </p:nvGrpSpPr>
        <p:grpSpPr>
          <a:xfrm>
            <a:off x="2313970" y="1352327"/>
            <a:ext cx="5278061" cy="4153348"/>
            <a:chOff x="2313970" y="1352326"/>
            <a:chExt cx="5278060" cy="4153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C69347-F0E8-46F4-BB33-125DE24F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3970" y="1352326"/>
              <a:ext cx="5278060" cy="415334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6AD914-2D4C-4BFC-80F0-A3D6B3B07606}"/>
                </a:ext>
              </a:extLst>
            </p:cNvPr>
            <p:cNvSpPr/>
            <p:nvPr/>
          </p:nvSpPr>
          <p:spPr>
            <a:xfrm>
              <a:off x="2593731" y="2127738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HTTP </a:t>
              </a:r>
              <a:r>
                <a:rPr lang="ko-KR" altLang="en-US" sz="1200" dirty="0">
                  <a:solidFill>
                    <a:schemeClr val="tx1"/>
                  </a:solidFill>
                </a:rPr>
                <a:t>통신 필요 없음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846161-CF7D-475C-BA11-BFD0A7C27C6E}"/>
                </a:ext>
              </a:extLst>
            </p:cNvPr>
            <p:cNvSpPr/>
            <p:nvPr/>
          </p:nvSpPr>
          <p:spPr>
            <a:xfrm>
              <a:off x="5209315" y="2127738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HTTP </a:t>
              </a:r>
              <a:r>
                <a:rPr lang="ko-KR" altLang="en-US" sz="1200" dirty="0">
                  <a:solidFill>
                    <a:schemeClr val="tx1"/>
                  </a:solidFill>
                </a:rPr>
                <a:t>통신 필요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440E54-1E81-41AC-B999-0421F9003FB3}"/>
                </a:ext>
              </a:extLst>
            </p:cNvPr>
            <p:cNvSpPr/>
            <p:nvPr/>
          </p:nvSpPr>
          <p:spPr>
            <a:xfrm>
              <a:off x="2670696" y="2693669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Oauth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요청 메시지 서명을 위해 디지털 서명 요청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AFF58F-4921-424E-94DC-F846F9B30D6B}"/>
                </a:ext>
              </a:extLst>
            </p:cNvPr>
            <p:cNvSpPr/>
            <p:nvPr/>
          </p:nvSpPr>
          <p:spPr>
            <a:xfrm>
              <a:off x="5274749" y="2693669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디지털 서명이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필요없고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SSL/TLS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의존하지 않음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EDA3863-C63D-4475-BB0E-3DEED5317E63}"/>
                </a:ext>
              </a:extLst>
            </p:cNvPr>
            <p:cNvSpPr/>
            <p:nvPr/>
          </p:nvSpPr>
          <p:spPr>
            <a:xfrm>
              <a:off x="2625973" y="3259600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웹브라우저</a:t>
              </a:r>
              <a:r>
                <a:rPr lang="ko-KR" altLang="en-US" sz="1200" dirty="0">
                  <a:solidFill>
                    <a:schemeClr val="tx1"/>
                  </a:solidFill>
                </a:rPr>
                <a:t> 기반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구현만 처리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E45EA62-682A-41EA-ADEA-342C20A55659}"/>
                </a:ext>
              </a:extLst>
            </p:cNvPr>
            <p:cNvSpPr/>
            <p:nvPr/>
          </p:nvSpPr>
          <p:spPr>
            <a:xfrm>
              <a:off x="5242447" y="3247546"/>
              <a:ext cx="2031023" cy="3253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웹이 아닌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클라이언트도 고려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DB76465-B664-41B0-82BC-3336BE609944}"/>
                </a:ext>
              </a:extLst>
            </p:cNvPr>
            <p:cNvSpPr/>
            <p:nvPr/>
          </p:nvSpPr>
          <p:spPr>
            <a:xfrm>
              <a:off x="2670696" y="3817881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유연성이 떨어지고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설계 및 개발이 복잡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3CD780-6F46-47FD-8DFF-7A212FAF28F0}"/>
                </a:ext>
              </a:extLst>
            </p:cNvPr>
            <p:cNvSpPr/>
            <p:nvPr/>
          </p:nvSpPr>
          <p:spPr>
            <a:xfrm>
              <a:off x="5285422" y="3826729"/>
              <a:ext cx="2031023" cy="32531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en-US" altLang="ko-KR" sz="1200" baseline="30000" dirty="0">
                  <a:solidFill>
                    <a:schemeClr val="tx1"/>
                  </a:solidFill>
                </a:rPr>
                <a:t>rd</a:t>
              </a:r>
              <a:r>
                <a:rPr lang="en-US" altLang="ko-KR" sz="1200" dirty="0">
                  <a:solidFill>
                    <a:schemeClr val="tx1"/>
                  </a:solidFill>
                </a:rPr>
                <a:t> party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개발자가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쉽게 구현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017A89-FB82-4504-8F8E-18B237AEC918}"/>
                </a:ext>
              </a:extLst>
            </p:cNvPr>
            <p:cNvSpPr/>
            <p:nvPr/>
          </p:nvSpPr>
          <p:spPr>
            <a:xfrm>
              <a:off x="2670695" y="4369748"/>
              <a:ext cx="2031023" cy="44286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클라이언트는 소비자 암호로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oauth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서버에 대한 모든 요청에 서명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1361B-E719-422F-B663-A8005C7AA757}"/>
                </a:ext>
              </a:extLst>
            </p:cNvPr>
            <p:cNvSpPr/>
            <p:nvPr/>
          </p:nvSpPr>
          <p:spPr>
            <a:xfrm>
              <a:off x="5285422" y="4372906"/>
              <a:ext cx="2031023" cy="44286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클라이언트 앱은 매 요청에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액세스 토큰을 포함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E0A8335-9C8D-48E8-8B5D-FEE279BF768B}"/>
                </a:ext>
              </a:extLst>
            </p:cNvPr>
            <p:cNvSpPr/>
            <p:nvPr/>
          </p:nvSpPr>
          <p:spPr>
            <a:xfrm>
              <a:off x="2670695" y="4957856"/>
              <a:ext cx="2031023" cy="44286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oauth</a:t>
              </a:r>
              <a:r>
                <a:rPr lang="ko-KR" altLang="en-US" sz="1200" dirty="0">
                  <a:solidFill>
                    <a:schemeClr val="tx1"/>
                  </a:solidFill>
                </a:rPr>
                <a:t> 통신을 위한 디지털 서명으로 더 안전함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9BA295-4AF9-4098-A7F5-0E9FB3204799}"/>
                </a:ext>
              </a:extLst>
            </p:cNvPr>
            <p:cNvSpPr/>
            <p:nvPr/>
          </p:nvSpPr>
          <p:spPr>
            <a:xfrm>
              <a:off x="5274748" y="4955654"/>
              <a:ext cx="2031023" cy="44286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bearer token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중심으로하여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oauth1</a:t>
              </a:r>
              <a:r>
                <a:rPr lang="ko-KR" altLang="en-US" sz="1200" dirty="0">
                  <a:solidFill>
                    <a:schemeClr val="tx1"/>
                  </a:solidFill>
                </a:rPr>
                <a:t>보다 상대적으로 덜 안전함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90F3C-810F-4379-8132-DBB4B290CEBE}"/>
              </a:ext>
            </a:extLst>
          </p:cNvPr>
          <p:cNvSpPr txBox="1"/>
          <p:nvPr/>
        </p:nvSpPr>
        <p:spPr>
          <a:xfrm>
            <a:off x="221817" y="632367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 startAt="2"/>
            </a:pPr>
            <a:r>
              <a:rPr lang="en-US" altLang="ko-KR" dirty="0"/>
              <a:t>endpoint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ABA4A-4BB8-4190-B9AC-C735DF416531}"/>
              </a:ext>
            </a:extLst>
          </p:cNvPr>
          <p:cNvSpPr txBox="1"/>
          <p:nvPr/>
        </p:nvSpPr>
        <p:spPr>
          <a:xfrm>
            <a:off x="861174" y="1345225"/>
            <a:ext cx="81836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Authorization endpoint</a:t>
            </a:r>
          </a:p>
          <a:p>
            <a:r>
              <a:rPr lang="en-US" altLang="ko-KR" sz="1600" dirty="0"/>
              <a:t>	: user-agent</a:t>
            </a:r>
            <a:r>
              <a:rPr lang="ko-KR" altLang="en-US" sz="1600" dirty="0"/>
              <a:t> 를 통해 리소스 소유자로부터 권한을 얻기 위해 사용</a:t>
            </a:r>
            <a:endParaRPr lang="en-US" altLang="ko-KR" sz="1600" dirty="0"/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Token endpoint</a:t>
            </a:r>
          </a:p>
          <a:p>
            <a:r>
              <a:rPr lang="en-US" altLang="ko-KR" sz="1600" dirty="0"/>
              <a:t>	: </a:t>
            </a:r>
            <a:r>
              <a:rPr lang="ko-KR" altLang="en-US" sz="1600" dirty="0"/>
              <a:t>액세스 토큰에 대한 권한 부여를 교환하는데 사용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Redirection endpoint</a:t>
            </a:r>
          </a:p>
          <a:p>
            <a:r>
              <a:rPr lang="en-US" altLang="ko-KR" sz="1600" dirty="0"/>
              <a:t>	: user-agent</a:t>
            </a:r>
            <a:r>
              <a:rPr lang="ko-KR" altLang="en-US" sz="1600" dirty="0"/>
              <a:t> 를 통해 리소스 소유자로부터 권한 동의를 얻은 후 권한서버가 해당 권한 동의를 클라이언트에 반환하는데 사용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123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9D9BD6-86F8-4A99-B1DF-481E148F418C}"/>
              </a:ext>
            </a:extLst>
          </p:cNvPr>
          <p:cNvGrpSpPr/>
          <p:nvPr/>
        </p:nvGrpSpPr>
        <p:grpSpPr>
          <a:xfrm>
            <a:off x="774376" y="1219363"/>
            <a:ext cx="1087157" cy="1038677"/>
            <a:chOff x="577337" y="239358"/>
            <a:chExt cx="1087157" cy="1038678"/>
          </a:xfrm>
        </p:grpSpPr>
        <p:pic>
          <p:nvPicPr>
            <p:cNvPr id="16" name="그래픽 15" descr="사용자 단색으로 채워진">
              <a:extLst>
                <a:ext uri="{FF2B5EF4-FFF2-40B4-BE49-F238E27FC236}">
                  <a16:creationId xmlns:a16="http://schemas.microsoft.com/office/drawing/2014/main" id="{A5B9EC6F-9C61-4428-B785-5727ED8A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320" y="239358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A91E2D-5FBC-4EE2-9AC8-F720E1EB14C5}"/>
                </a:ext>
              </a:extLst>
            </p:cNvPr>
            <p:cNvSpPr txBox="1"/>
            <p:nvPr/>
          </p:nvSpPr>
          <p:spPr>
            <a:xfrm>
              <a:off x="577337" y="1016298"/>
              <a:ext cx="1087157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resource owner</a:t>
              </a:r>
              <a:endParaRPr lang="ko-KR" altLang="en-US" sz="110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A8BBDF-4110-4992-90A0-A6E63C8F9704}"/>
              </a:ext>
            </a:extLst>
          </p:cNvPr>
          <p:cNvGrpSpPr/>
          <p:nvPr/>
        </p:nvGrpSpPr>
        <p:grpSpPr>
          <a:xfrm>
            <a:off x="695448" y="3491680"/>
            <a:ext cx="1345240" cy="1060407"/>
            <a:chOff x="1779070" y="1945065"/>
            <a:chExt cx="1345241" cy="1060407"/>
          </a:xfrm>
        </p:grpSpPr>
        <p:pic>
          <p:nvPicPr>
            <p:cNvPr id="19" name="그래픽 18" descr="서버 윤곽선">
              <a:extLst>
                <a:ext uri="{FF2B5EF4-FFF2-40B4-BE49-F238E27FC236}">
                  <a16:creationId xmlns:a16="http://schemas.microsoft.com/office/drawing/2014/main" id="{DFBD5200-45F9-4931-AE97-3CF716FB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4375" y="194506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006EFA-4AF4-4E27-A79D-956C2C42FD8D}"/>
                </a:ext>
              </a:extLst>
            </p:cNvPr>
            <p:cNvSpPr txBox="1"/>
            <p:nvPr/>
          </p:nvSpPr>
          <p:spPr>
            <a:xfrm>
              <a:off x="1779070" y="2743734"/>
              <a:ext cx="1345241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authorization server</a:t>
              </a:r>
              <a:endParaRPr lang="ko-KR" altLang="en-US" sz="110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4ED9FB-C071-435E-A606-6455F9BDAF54}"/>
              </a:ext>
            </a:extLst>
          </p:cNvPr>
          <p:cNvGrpSpPr/>
          <p:nvPr/>
        </p:nvGrpSpPr>
        <p:grpSpPr>
          <a:xfrm>
            <a:off x="4704912" y="3489171"/>
            <a:ext cx="1077539" cy="1062916"/>
            <a:chOff x="6484641" y="2394730"/>
            <a:chExt cx="1077539" cy="1062917"/>
          </a:xfrm>
        </p:grpSpPr>
        <p:pic>
          <p:nvPicPr>
            <p:cNvPr id="22" name="그래픽 21" descr="서버 단색으로 채워진">
              <a:extLst>
                <a:ext uri="{FF2B5EF4-FFF2-40B4-BE49-F238E27FC236}">
                  <a16:creationId xmlns:a16="http://schemas.microsoft.com/office/drawing/2014/main" id="{BAD44F31-5700-49E8-865C-3D5C60667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9088" y="2394730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37F0B5-848F-4DC4-A4CD-4CDE114C3D00}"/>
                </a:ext>
              </a:extLst>
            </p:cNvPr>
            <p:cNvSpPr txBox="1"/>
            <p:nvPr/>
          </p:nvSpPr>
          <p:spPr>
            <a:xfrm>
              <a:off x="6484641" y="3195909"/>
              <a:ext cx="1077539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resource server</a:t>
              </a:r>
              <a:endParaRPr lang="ko-KR" altLang="en-US" sz="110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7C1EE9-383A-4523-B869-B67EC7F9C5DE}"/>
              </a:ext>
            </a:extLst>
          </p:cNvPr>
          <p:cNvGrpSpPr/>
          <p:nvPr/>
        </p:nvGrpSpPr>
        <p:grpSpPr>
          <a:xfrm>
            <a:off x="4744643" y="1219362"/>
            <a:ext cx="914400" cy="992581"/>
            <a:chOff x="2289460" y="1656098"/>
            <a:chExt cx="914400" cy="992581"/>
          </a:xfrm>
        </p:grpSpPr>
        <p:pic>
          <p:nvPicPr>
            <p:cNvPr id="25" name="그래픽 24" descr="컴퓨터 윤곽선">
              <a:extLst>
                <a:ext uri="{FF2B5EF4-FFF2-40B4-BE49-F238E27FC236}">
                  <a16:creationId xmlns:a16="http://schemas.microsoft.com/office/drawing/2014/main" id="{67D42220-A3BD-4269-B14B-1D19BA12D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9460" y="1656098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5476DB-FE8F-48A1-89DE-751CE8CF85CF}"/>
                </a:ext>
              </a:extLst>
            </p:cNvPr>
            <p:cNvSpPr txBox="1"/>
            <p:nvPr/>
          </p:nvSpPr>
          <p:spPr>
            <a:xfrm>
              <a:off x="2495097" y="2386941"/>
              <a:ext cx="500458" cy="261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1" dirty="0"/>
                <a:t>client</a:t>
              </a:r>
              <a:endParaRPr lang="ko-KR" altLang="en-US" sz="1101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9AD6AB-D416-4C4E-A0F0-BCF5882F50C9}"/>
              </a:ext>
            </a:extLst>
          </p:cNvPr>
          <p:cNvSpPr/>
          <p:nvPr/>
        </p:nvSpPr>
        <p:spPr>
          <a:xfrm>
            <a:off x="1861530" y="5479218"/>
            <a:ext cx="6033962" cy="11209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43" indent="-171443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권한 서버는 리소스 서버와 동일하거나 별도의 엔티티일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43" indent="-171443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권한서버는 액세스 토큰을 발행하는데 목적이 있으므로 자원 정보는 다루지 않음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43" indent="-171443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리소스서버는 액세스 토큰을 검증하고 자원을 응답하는데 목적이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24EE61-F4E0-4D9B-B37C-07C4923DBAC9}"/>
              </a:ext>
            </a:extLst>
          </p:cNvPr>
          <p:cNvSpPr txBox="1"/>
          <p:nvPr/>
        </p:nvSpPr>
        <p:spPr>
          <a:xfrm>
            <a:off x="1126769" y="2271999"/>
            <a:ext cx="34456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보호된 자원에 대한 액세스 권한 부여</a:t>
            </a:r>
            <a:endParaRPr lang="en-US" altLang="ko-KR" sz="1600" dirty="0"/>
          </a:p>
          <a:p>
            <a:pPr marL="171443" indent="-171443">
              <a:buFontTx/>
              <a:buChar char="-"/>
            </a:pPr>
            <a:r>
              <a:rPr lang="ko-KR" altLang="en-US" sz="1600" dirty="0"/>
              <a:t>정보의 주체인 </a:t>
            </a:r>
            <a:r>
              <a:rPr lang="en-US" altLang="ko-KR" sz="1600" dirty="0"/>
              <a:t>USER</a:t>
            </a:r>
            <a:r>
              <a:rPr lang="ko-KR" altLang="en-US" sz="1600" dirty="0"/>
              <a:t>로 보면 됨 </a:t>
            </a:r>
            <a:r>
              <a:rPr lang="en-US" altLang="ko-KR" sz="1600" dirty="0"/>
              <a:t>(e.g. 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 </a:t>
            </a:r>
            <a:r>
              <a:rPr lang="ko-KR" altLang="en-US" sz="1600" dirty="0"/>
              <a:t>의 회원가입자</a:t>
            </a:r>
            <a:r>
              <a:rPr lang="en-US" altLang="ko-KR" sz="16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8384C-3054-43B5-B12E-ED6ECCAF14F2}"/>
              </a:ext>
            </a:extLst>
          </p:cNvPr>
          <p:cNvSpPr txBox="1"/>
          <p:nvPr/>
        </p:nvSpPr>
        <p:spPr>
          <a:xfrm>
            <a:off x="5299276" y="2266791"/>
            <a:ext cx="3161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리소스 소유자를 대신해 보호된 리소스를 요청하는 응용 프로그램</a:t>
            </a:r>
            <a:endParaRPr lang="en-US" altLang="ko-KR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762E16-27C4-4F34-8E31-F0CFFFF9FAAF}"/>
              </a:ext>
            </a:extLst>
          </p:cNvPr>
          <p:cNvSpPr txBox="1"/>
          <p:nvPr/>
        </p:nvSpPr>
        <p:spPr>
          <a:xfrm>
            <a:off x="1154168" y="4608712"/>
            <a:ext cx="3270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리소스 소유자에 대한 인증</a:t>
            </a:r>
            <a:endParaRPr lang="en-US" altLang="ko-KR" sz="1600" dirty="0"/>
          </a:p>
          <a:p>
            <a:pPr marL="171443" indent="-171443">
              <a:buFontTx/>
              <a:buChar char="-"/>
            </a:pPr>
            <a:r>
              <a:rPr lang="ko-KR" altLang="en-US" sz="1600" dirty="0"/>
              <a:t>권한 확인 후 클라이언트에 액세스 토큰 발급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C70B68-1C51-4F48-B9CB-E08E2A0523E7}"/>
              </a:ext>
            </a:extLst>
          </p:cNvPr>
          <p:cNvSpPr txBox="1"/>
          <p:nvPr/>
        </p:nvSpPr>
        <p:spPr>
          <a:xfrm>
            <a:off x="5299275" y="4522142"/>
            <a:ext cx="3481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3" indent="-171443">
              <a:buFontTx/>
              <a:buChar char="-"/>
            </a:pPr>
            <a:r>
              <a:rPr lang="ko-KR" altLang="en-US" sz="1600" dirty="0"/>
              <a:t>보호된 자원 호스팅</a:t>
            </a:r>
            <a:endParaRPr lang="en-US" altLang="ko-KR" sz="1600" dirty="0"/>
          </a:p>
          <a:p>
            <a:pPr marL="171443" indent="-171443">
              <a:buFontTx/>
              <a:buChar char="-"/>
            </a:pPr>
            <a:r>
              <a:rPr lang="ko-KR" altLang="en-US" sz="1600" dirty="0"/>
              <a:t>액세스 토큰을 통해 보호된 리소스 요청을 수락하고 응답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ECAA3-F5E4-4B9B-82A3-3D54B7FD5E45}"/>
              </a:ext>
            </a:extLst>
          </p:cNvPr>
          <p:cNvSpPr txBox="1"/>
          <p:nvPr/>
        </p:nvSpPr>
        <p:spPr>
          <a:xfrm>
            <a:off x="221817" y="632367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800066" lvl="1" indent="-342886">
              <a:buFont typeface="+mj-lt"/>
              <a:buAutoNum type="arabicParenR" startAt="3"/>
            </a:pPr>
            <a:r>
              <a:rPr lang="ko-KR" altLang="en-US" dirty="0"/>
              <a:t>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853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7D38F-D6F4-47C1-BB89-D037B9E6CA64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2"/>
            </a:pPr>
            <a:r>
              <a:rPr lang="en-US" altLang="ko-KR" dirty="0"/>
              <a:t>token</a:t>
            </a:r>
          </a:p>
          <a:p>
            <a:pPr marL="800066" lvl="1" indent="-342886">
              <a:buFont typeface="+mj-lt"/>
              <a:buAutoNum type="arabicParenR"/>
            </a:pPr>
            <a:r>
              <a:rPr lang="en-US" altLang="ko-KR" dirty="0"/>
              <a:t>Access Token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E35C1-A6C7-4EC7-B26E-88D13F2398E0}"/>
              </a:ext>
            </a:extLst>
          </p:cNvPr>
          <p:cNvSpPr txBox="1"/>
          <p:nvPr/>
        </p:nvSpPr>
        <p:spPr>
          <a:xfrm>
            <a:off x="861174" y="1345225"/>
            <a:ext cx="8183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ko-KR" altLang="en-US" sz="1600" dirty="0"/>
              <a:t>보호된 리소스에 액세스하는데 사용되는 자격증명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여러 인증구성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이름 및 암호</a:t>
            </a:r>
            <a:r>
              <a:rPr lang="en-US" altLang="ko-KR" sz="1600" dirty="0"/>
              <a:t>)</a:t>
            </a:r>
            <a:r>
              <a:rPr lang="ko-KR" altLang="en-US" sz="1600" dirty="0"/>
              <a:t>을 리소스 서버가 이해하는 단일 토큰으로 대체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Refresh Token</a:t>
            </a:r>
            <a:r>
              <a:rPr lang="ko-KR" altLang="en-US" sz="1600" dirty="0"/>
              <a:t>에 비해 짧은 유효기간을 가진 것이 일반적임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권한의 범위를 지정하여 </a:t>
            </a:r>
            <a:r>
              <a:rPr lang="en-US" altLang="ko-KR" sz="1600" dirty="0"/>
              <a:t>Access Token</a:t>
            </a:r>
            <a:r>
              <a:rPr lang="ko-KR" altLang="en-US" sz="1600" dirty="0"/>
              <a:t>을 통해 접근할 수 있는 </a:t>
            </a:r>
            <a:r>
              <a:rPr lang="en-US" altLang="ko-KR" sz="1600" dirty="0"/>
              <a:t>Resource</a:t>
            </a:r>
            <a:r>
              <a:rPr lang="ko-KR" altLang="en-US" sz="1600" dirty="0"/>
              <a:t>가 제한됨</a:t>
            </a:r>
            <a:endParaRPr lang="en-US" altLang="ko-KR" sz="1600" dirty="0"/>
          </a:p>
          <a:p>
            <a:r>
              <a:rPr lang="en-US" altLang="ko-KR" sz="1600" dirty="0"/>
              <a:t>       (e.g.</a:t>
            </a:r>
            <a:r>
              <a:rPr lang="ko-KR" altLang="en-US" sz="1600" dirty="0"/>
              <a:t>고급 차량에 </a:t>
            </a:r>
            <a:r>
              <a:rPr lang="ko-KR" altLang="en-US" sz="1600" dirty="0" err="1"/>
              <a:t>발렛키와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일반키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16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E7599-5FF1-4B0A-AB71-9F1D53527FD7}"/>
              </a:ext>
            </a:extLst>
          </p:cNvPr>
          <p:cNvSpPr txBox="1"/>
          <p:nvPr/>
        </p:nvSpPr>
        <p:spPr>
          <a:xfrm>
            <a:off x="221817" y="632366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2"/>
            </a:pPr>
            <a:r>
              <a:rPr lang="en-US" altLang="ko-KR" dirty="0"/>
              <a:t>token</a:t>
            </a:r>
          </a:p>
          <a:p>
            <a:pPr marL="800066" lvl="1" indent="-342886">
              <a:buFont typeface="+mj-lt"/>
              <a:buAutoNum type="arabicParenR" startAt="2"/>
            </a:pPr>
            <a:r>
              <a:rPr lang="en-US" altLang="ko-KR" dirty="0"/>
              <a:t>Refresh Token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8ED08-10F3-4FBB-A973-876E26E783BD}"/>
              </a:ext>
            </a:extLst>
          </p:cNvPr>
          <p:cNvSpPr txBox="1"/>
          <p:nvPr/>
        </p:nvSpPr>
        <p:spPr>
          <a:xfrm>
            <a:off x="861174" y="1345225"/>
            <a:ext cx="3323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ko-KR" altLang="en-US" sz="1600" dirty="0"/>
              <a:t>액세스 토큰을 얻는데 사용되는 자격증명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/>
              <a:t>현재 사용되고 있는 액세스 토큰이 유효하지 않거나 만료됐을 때 새 액세스 토큰을 얻기 위해 사용</a:t>
            </a:r>
            <a:endParaRPr lang="en-US" altLang="ko-KR" sz="1600" dirty="0"/>
          </a:p>
          <a:p>
            <a:pPr marL="285738" indent="-285738">
              <a:buFontTx/>
              <a:buChar char="-"/>
            </a:pPr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ko-KR" altLang="en-US" sz="1600" dirty="0" err="1"/>
              <a:t>리프레쉬</a:t>
            </a:r>
            <a:r>
              <a:rPr lang="ko-KR" altLang="en-US" sz="1600" dirty="0"/>
              <a:t> 토큰은 선택항목으로 액세스 토큰 발행 시 포함되지 않을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리소스 서버로 전송하지 않음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945E88-32D7-4B08-B13E-8C5D0C84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57" y="1156348"/>
            <a:ext cx="4753638" cy="296268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9C6B3E-DE81-49B6-BCFD-3EFC09721C6B}"/>
              </a:ext>
            </a:extLst>
          </p:cNvPr>
          <p:cNvGrpSpPr/>
          <p:nvPr/>
        </p:nvGrpSpPr>
        <p:grpSpPr>
          <a:xfrm>
            <a:off x="8397738" y="2893776"/>
            <a:ext cx="818908" cy="712936"/>
            <a:chOff x="6785982" y="2348413"/>
            <a:chExt cx="1280550" cy="11148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148C8D5-612B-4C9B-8055-02E43817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55B18AA-B2AC-45A9-93C7-C0D76FD1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C85E6B-C134-4107-A41D-6854062B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79BB15-384E-4E1F-A696-8628A21911DD}"/>
              </a:ext>
            </a:extLst>
          </p:cNvPr>
          <p:cNvGrpSpPr/>
          <p:nvPr/>
        </p:nvGrpSpPr>
        <p:grpSpPr>
          <a:xfrm>
            <a:off x="7419702" y="2801658"/>
            <a:ext cx="442763" cy="385466"/>
            <a:chOff x="6785982" y="2348413"/>
            <a:chExt cx="1280550" cy="111484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7EA139-22A4-47C0-8BD4-F5C5496B0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5982" y="2353168"/>
              <a:ext cx="543000" cy="55953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F0C590-13AA-475F-9266-ABD28453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2996" y="2348413"/>
              <a:ext cx="536821" cy="53285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410BB0-C886-432B-B592-B052FC5E4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982" y="2988442"/>
              <a:ext cx="1280550" cy="474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76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0496A9-31DC-45B4-879D-C2AC84B20F05}"/>
              </a:ext>
            </a:extLst>
          </p:cNvPr>
          <p:cNvSpPr txBox="1"/>
          <p:nvPr/>
        </p:nvSpPr>
        <p:spPr>
          <a:xfrm>
            <a:off x="221817" y="632367"/>
            <a:ext cx="304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6" indent="-342886">
              <a:buFont typeface="+mj-lt"/>
              <a:buAutoNum type="arabicPeriod" startAt="2"/>
            </a:pPr>
            <a:r>
              <a:rPr lang="en-US" altLang="ko-KR" dirty="0"/>
              <a:t>token</a:t>
            </a:r>
          </a:p>
          <a:p>
            <a:pPr marL="800080" lvl="1" indent="-342900">
              <a:buFont typeface="+mj-lt"/>
              <a:buAutoNum type="arabicParenR" startAt="3"/>
            </a:pPr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7308-5081-401D-8CD5-C2FBACDBECD8}"/>
              </a:ext>
            </a:extLst>
          </p:cNvPr>
          <p:cNvSpPr txBox="1"/>
          <p:nvPr/>
        </p:nvSpPr>
        <p:spPr>
          <a:xfrm>
            <a:off x="861174" y="1274888"/>
            <a:ext cx="81836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>
              <a:buFontTx/>
              <a:buChar char="-"/>
            </a:pPr>
            <a:r>
              <a:rPr lang="en-US" altLang="ko-KR" sz="1600" dirty="0"/>
              <a:t>bearer (</a:t>
            </a:r>
            <a:r>
              <a:rPr lang="en-US" altLang="ko-KR" sz="1600" dirty="0">
                <a:hlinkClick r:id="rId2"/>
              </a:rPr>
              <a:t>https://github.com/auth0/java-jwt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b64token    = 1*( ALPHA / DIGIT /</a:t>
            </a:r>
          </a:p>
          <a:p>
            <a:pPr lvl="1"/>
            <a:r>
              <a:rPr lang="en-US" altLang="ko-KR" sz="1600" dirty="0"/>
              <a:t>			   "-" / "." / "_" / "~" / "+" / "/" ) *"="</a:t>
            </a:r>
          </a:p>
          <a:p>
            <a:pPr lvl="1"/>
            <a:r>
              <a:rPr lang="en-US" altLang="ko-KR" sz="1600" dirty="0"/>
              <a:t>credentials = "Bearer" 1*SP b64token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: ALPHA – </a:t>
            </a:r>
            <a:r>
              <a:rPr lang="ko-KR" altLang="en-US" sz="1600" dirty="0"/>
              <a:t>영문대소문자 </a:t>
            </a:r>
            <a:r>
              <a:rPr lang="en-US" altLang="ko-KR" sz="1600" dirty="0"/>
              <a:t>/ DIGIT – </a:t>
            </a:r>
            <a:r>
              <a:rPr lang="ko-KR" altLang="en-US" sz="1600" dirty="0"/>
              <a:t>아라비아숫자 </a:t>
            </a:r>
            <a:r>
              <a:rPr lang="en-US" altLang="ko-KR" sz="1600" dirty="0"/>
              <a:t>/ SP – </a:t>
            </a:r>
            <a:r>
              <a:rPr lang="ko-KR" altLang="en-US" sz="1600" dirty="0"/>
              <a:t>공백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: bearer </a:t>
            </a:r>
            <a:r>
              <a:rPr lang="ko-KR" altLang="en-US" sz="1600" dirty="0"/>
              <a:t>토큰은 아래 기재된 </a:t>
            </a:r>
            <a:r>
              <a:rPr lang="en-US" altLang="ko-KR" sz="1600" dirty="0" err="1"/>
              <a:t>jwt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타입을 </a:t>
            </a:r>
            <a:r>
              <a:rPr lang="en-US" altLang="ko-KR" sz="1600" dirty="0"/>
              <a:t>RS256</a:t>
            </a:r>
            <a:r>
              <a:rPr lang="ko-KR" altLang="en-US" sz="1600" dirty="0"/>
              <a:t>와 같은 알고리즘으로 변환하여 전달</a:t>
            </a:r>
            <a:endParaRPr lang="en-US" altLang="ko-KR" sz="1600" dirty="0"/>
          </a:p>
          <a:p>
            <a:pPr lvl="1"/>
            <a:r>
              <a:rPr lang="en-US" altLang="ko-KR" sz="1600" dirty="0"/>
              <a:t>  (JWT </a:t>
            </a:r>
            <a:r>
              <a:rPr lang="ko-KR" altLang="en-US" sz="1600" dirty="0"/>
              <a:t>가 표준은 아니지만 가장 많이 사용되는 것으로 보임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JWT(JSON</a:t>
            </a:r>
            <a:r>
              <a:rPr lang="ko-KR" altLang="en-US" sz="1600" dirty="0"/>
              <a:t> </a:t>
            </a:r>
            <a:r>
              <a:rPr lang="en-US" altLang="ko-KR" sz="1600" dirty="0"/>
              <a:t>Web</a:t>
            </a:r>
            <a:r>
              <a:rPr lang="ko-KR" altLang="en-US" sz="1600" dirty="0"/>
              <a:t> </a:t>
            </a:r>
            <a:r>
              <a:rPr lang="en-US" altLang="ko-KR" sz="1600" dirty="0"/>
              <a:t>Token) (header / payload / signature</a:t>
            </a:r>
            <a:r>
              <a:rPr lang="ko-KR" altLang="en-US" sz="1600" dirty="0"/>
              <a:t>로 구성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: </a:t>
            </a:r>
            <a:r>
              <a:rPr lang="sv-SE" altLang="ko-KR" sz="1600" dirty="0"/>
              <a:t>{"alg":"RS256","typ":"JWT"}.{</a:t>
            </a:r>
          </a:p>
          <a:p>
            <a:pPr lvl="1"/>
            <a:r>
              <a:rPr lang="sv-SE" altLang="ko-KR" sz="1600" dirty="0"/>
              <a:t>"iss":"761326798069-r5mljlln1rd4lrbhg75efgigp36m78j5@developer.gserviceaccount.com",</a:t>
            </a:r>
          </a:p>
          <a:p>
            <a:pPr lvl="1"/>
            <a:r>
              <a:rPr lang="sv-SE" altLang="ko-KR" sz="1600" dirty="0"/>
              <a:t>"scope":"https://www.googleapis.com/auth/prediction",</a:t>
            </a:r>
          </a:p>
          <a:p>
            <a:pPr lvl="1"/>
            <a:r>
              <a:rPr lang="sv-SE" altLang="ko-KR" sz="1600" dirty="0"/>
              <a:t>"aud":"https://oauth2.googleapis.com/token",</a:t>
            </a:r>
          </a:p>
          <a:p>
            <a:pPr lvl="1"/>
            <a:r>
              <a:rPr lang="sv-SE" altLang="ko-KR" sz="1600" dirty="0"/>
              <a:t>"exp":1328554385,</a:t>
            </a:r>
          </a:p>
          <a:p>
            <a:pPr lvl="1"/>
            <a:r>
              <a:rPr lang="sv-SE" altLang="ko-KR" sz="1600" dirty="0"/>
              <a:t>"iat":1328550785</a:t>
            </a:r>
          </a:p>
          <a:p>
            <a:pPr lvl="1"/>
            <a:r>
              <a:rPr lang="sv-SE" altLang="ko-KR" sz="1600" dirty="0"/>
              <a:t>}.[signature bytes]</a:t>
            </a:r>
          </a:p>
          <a:p>
            <a:pPr lvl="1"/>
            <a:r>
              <a:rPr lang="sv-SE" altLang="ko-KR" sz="1600" dirty="0"/>
              <a:t>: UTF-8 </a:t>
            </a:r>
            <a:r>
              <a:rPr lang="ko-KR" altLang="en-US" sz="1600" dirty="0"/>
              <a:t>직렬화 후 </a:t>
            </a:r>
            <a:r>
              <a:rPr lang="en-US" altLang="ko-KR" sz="1600" dirty="0"/>
              <a:t>Base64url </a:t>
            </a:r>
            <a:r>
              <a:rPr lang="ko-KR" altLang="en-US" sz="1600" dirty="0"/>
              <a:t>인코딩</a:t>
            </a:r>
            <a:endParaRPr lang="en-US" altLang="ko-KR" sz="1600" dirty="0"/>
          </a:p>
          <a:p>
            <a:endParaRPr lang="en-US" altLang="ko-KR" sz="1600" dirty="0"/>
          </a:p>
          <a:p>
            <a:pPr marL="285738" indent="-285738">
              <a:buFontTx/>
              <a:buChar char="-"/>
            </a:pPr>
            <a:r>
              <a:rPr lang="en-US" altLang="ko-KR" sz="1600" dirty="0"/>
              <a:t>MAC(Message Authentication Code)</a:t>
            </a:r>
          </a:p>
          <a:p>
            <a:pPr lvl="1"/>
            <a:r>
              <a:rPr lang="en-US" altLang="ko-KR" sz="1600" dirty="0"/>
              <a:t>: MAC </a:t>
            </a:r>
            <a:r>
              <a:rPr lang="ko-KR" altLang="en-US" sz="1600" dirty="0"/>
              <a:t>알고리즘을 이용한 </a:t>
            </a:r>
            <a:r>
              <a:rPr lang="en-US" altLang="ko-KR" sz="1600" dirty="0"/>
              <a:t>Token MAC(K, M)</a:t>
            </a:r>
          </a:p>
        </p:txBody>
      </p:sp>
    </p:spTree>
    <p:extLst>
      <p:ext uri="{BB962C8B-B14F-4D97-AF65-F5344CB8AC3E}">
        <p14:creationId xmlns:p14="http://schemas.microsoft.com/office/powerpoint/2010/main" val="38971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3781</TotalTime>
  <Words>3520</Words>
  <Application>Microsoft Office PowerPoint</Application>
  <PresentationFormat>A4 용지(210x297mm)</PresentationFormat>
  <Paragraphs>470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RobotoMono Regular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김희진</dc:creator>
  <cp:lastModifiedBy>이상민</cp:lastModifiedBy>
  <cp:revision>772</cp:revision>
  <cp:lastPrinted>2021-06-18T01:21:31Z</cp:lastPrinted>
  <dcterms:created xsi:type="dcterms:W3CDTF">2021-06-15T04:17:44Z</dcterms:created>
  <dcterms:modified xsi:type="dcterms:W3CDTF">2021-07-02T01:59:32Z</dcterms:modified>
</cp:coreProperties>
</file>