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/>
  <p:notesSz cx="6858000" cy="9144000"/>
  <p:embeddedFontLst>
    <p:embeddedFont>
      <p:font typeface="Canva Sans" panose="020B0604020202020204" charset="0"/>
      <p:regular r:id="rId11"/>
    </p:embeddedFont>
    <p:embeddedFont>
      <p:font typeface="Poppins" panose="00000500000000000000" pitchFamily="2" charset="0"/>
      <p:regular r:id="rId12"/>
    </p:embeddedFont>
    <p:embeddedFont>
      <p:font typeface="Poppins Bold" panose="020B0604020202020204" charset="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10" Type="http://schemas.openxmlformats.org/officeDocument/2006/relationships/image" Target="../media/image3.png"/><Relationship Id="rId4" Type="http://schemas.openxmlformats.org/officeDocument/2006/relationships/image" Target="../media/image6.png"/><Relationship Id="rId9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3.png"/><Relationship Id="rId4" Type="http://schemas.openxmlformats.org/officeDocument/2006/relationships/image" Target="../media/image17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svg"/><Relationship Id="rId7" Type="http://schemas.openxmlformats.org/officeDocument/2006/relationships/image" Target="../media/image23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11" Type="http://schemas.openxmlformats.org/officeDocument/2006/relationships/image" Target="../media/image3.png"/><Relationship Id="rId5" Type="http://schemas.openxmlformats.org/officeDocument/2006/relationships/image" Target="../media/image21.svg"/><Relationship Id="rId10" Type="http://schemas.openxmlformats.org/officeDocument/2006/relationships/image" Target="../media/image2.png"/><Relationship Id="rId4" Type="http://schemas.openxmlformats.org/officeDocument/2006/relationships/image" Target="../media/image20.png"/><Relationship Id="rId9" Type="http://schemas.openxmlformats.org/officeDocument/2006/relationships/image" Target="../media/image25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13" Type="http://schemas.openxmlformats.org/officeDocument/2006/relationships/image" Target="../media/image37.png"/><Relationship Id="rId18" Type="http://schemas.openxmlformats.org/officeDocument/2006/relationships/image" Target="../media/image42.svg"/><Relationship Id="rId3" Type="http://schemas.openxmlformats.org/officeDocument/2006/relationships/image" Target="../media/image27.png"/><Relationship Id="rId21" Type="http://schemas.openxmlformats.org/officeDocument/2006/relationships/image" Target="../media/image2.png"/><Relationship Id="rId7" Type="http://schemas.openxmlformats.org/officeDocument/2006/relationships/image" Target="../media/image31.png"/><Relationship Id="rId12" Type="http://schemas.openxmlformats.org/officeDocument/2006/relationships/image" Target="../media/image36.svg"/><Relationship Id="rId17" Type="http://schemas.openxmlformats.org/officeDocument/2006/relationships/image" Target="../media/image41.png"/><Relationship Id="rId2" Type="http://schemas.openxmlformats.org/officeDocument/2006/relationships/image" Target="../media/image26.png"/><Relationship Id="rId16" Type="http://schemas.openxmlformats.org/officeDocument/2006/relationships/image" Target="../media/image40.svg"/><Relationship Id="rId20" Type="http://schemas.openxmlformats.org/officeDocument/2006/relationships/image" Target="../media/image44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sv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10" Type="http://schemas.openxmlformats.org/officeDocument/2006/relationships/image" Target="../media/image34.svg"/><Relationship Id="rId19" Type="http://schemas.openxmlformats.org/officeDocument/2006/relationships/image" Target="../media/image43.png"/><Relationship Id="rId4" Type="http://schemas.openxmlformats.org/officeDocument/2006/relationships/image" Target="../media/image28.svg"/><Relationship Id="rId9" Type="http://schemas.openxmlformats.org/officeDocument/2006/relationships/image" Target="../media/image33.png"/><Relationship Id="rId14" Type="http://schemas.openxmlformats.org/officeDocument/2006/relationships/image" Target="../media/image38.svg"/><Relationship Id="rId2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sv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6C57E7">
                <a:alpha val="100000"/>
              </a:srgbClr>
            </a:gs>
            <a:gs pos="100000">
              <a:srgbClr val="731C93">
                <a:alpha val="100000"/>
              </a:srgbClr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007219" y="1441126"/>
            <a:ext cx="6299568" cy="6299568"/>
          </a:xfrm>
          <a:custGeom>
            <a:avLst/>
            <a:gdLst/>
            <a:ahLst/>
            <a:cxnLst/>
            <a:rect l="l" t="t" r="r" b="b"/>
            <a:pathLst>
              <a:path w="6299568" h="6299568">
                <a:moveTo>
                  <a:pt x="0" y="0"/>
                </a:moveTo>
                <a:lnTo>
                  <a:pt x="6299568" y="0"/>
                </a:lnTo>
                <a:lnTo>
                  <a:pt x="6299568" y="6299567"/>
                </a:lnTo>
                <a:lnTo>
                  <a:pt x="0" y="629956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4623123" y="8782163"/>
            <a:ext cx="3134900" cy="1048263"/>
          </a:xfrm>
          <a:custGeom>
            <a:avLst/>
            <a:gdLst/>
            <a:ahLst/>
            <a:cxnLst/>
            <a:rect l="l" t="t" r="r" b="b"/>
            <a:pathLst>
              <a:path w="3134900" h="1048263">
                <a:moveTo>
                  <a:pt x="0" y="0"/>
                </a:moveTo>
                <a:lnTo>
                  <a:pt x="3134900" y="0"/>
                </a:lnTo>
                <a:lnTo>
                  <a:pt x="3134900" y="1048263"/>
                </a:lnTo>
                <a:lnTo>
                  <a:pt x="0" y="104826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694324" y="2538535"/>
            <a:ext cx="8830676" cy="26922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2095"/>
              </a:lnSpc>
              <a:spcBef>
                <a:spcPct val="0"/>
              </a:spcBef>
            </a:pPr>
            <a:r>
              <a:rPr lang="en-US" sz="15782" b="1" dirty="0">
                <a:solidFill>
                  <a:srgbClr val="00FFFF"/>
                </a:solidFill>
                <a:latin typeface="Poppins Bold"/>
                <a:ea typeface="Poppins Bold"/>
                <a:cs typeface="Poppins Bold"/>
                <a:sym typeface="Poppins Bold"/>
              </a:rPr>
              <a:t>Athena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866720" y="6032587"/>
            <a:ext cx="4390906" cy="17081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999"/>
              </a:lnSpc>
              <a:spcBef>
                <a:spcPct val="0"/>
              </a:spcBef>
            </a:pPr>
            <a:r>
              <a:rPr lang="en-US" sz="9999">
                <a:solidFill>
                  <a:srgbClr val="160C54"/>
                </a:solidFill>
                <a:latin typeface="Canva Sans"/>
                <a:ea typeface="Canva Sans"/>
                <a:cs typeface="Canva Sans"/>
                <a:sym typeface="Canva Sans"/>
              </a:rPr>
              <a:t>Team 3</a:t>
            </a:r>
          </a:p>
        </p:txBody>
      </p:sp>
      <p:sp>
        <p:nvSpPr>
          <p:cNvPr id="6" name="Freeform 6"/>
          <p:cNvSpPr/>
          <p:nvPr/>
        </p:nvSpPr>
        <p:spPr>
          <a:xfrm>
            <a:off x="465898" y="9258300"/>
            <a:ext cx="5650629" cy="572126"/>
          </a:xfrm>
          <a:custGeom>
            <a:avLst/>
            <a:gdLst/>
            <a:ahLst/>
            <a:cxnLst/>
            <a:rect l="l" t="t" r="r" b="b"/>
            <a:pathLst>
              <a:path w="5650629" h="572126">
                <a:moveTo>
                  <a:pt x="0" y="0"/>
                </a:moveTo>
                <a:lnTo>
                  <a:pt x="5650629" y="0"/>
                </a:lnTo>
                <a:lnTo>
                  <a:pt x="5650629" y="572126"/>
                </a:lnTo>
                <a:lnTo>
                  <a:pt x="0" y="57212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6C57E7">
                <a:alpha val="100000"/>
              </a:srgbClr>
            </a:gs>
            <a:gs pos="100000">
              <a:srgbClr val="731C93">
                <a:alpha val="100000"/>
              </a:srgbClr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515647" y="1300847"/>
            <a:ext cx="2129433" cy="2129433"/>
          </a:xfrm>
          <a:custGeom>
            <a:avLst/>
            <a:gdLst/>
            <a:ahLst/>
            <a:cxnLst/>
            <a:rect l="l" t="t" r="r" b="b"/>
            <a:pathLst>
              <a:path w="2129433" h="2129433">
                <a:moveTo>
                  <a:pt x="0" y="0"/>
                </a:moveTo>
                <a:lnTo>
                  <a:pt x="2129433" y="0"/>
                </a:lnTo>
                <a:lnTo>
                  <a:pt x="2129433" y="2129433"/>
                </a:lnTo>
                <a:lnTo>
                  <a:pt x="0" y="21294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0551664" y="3986182"/>
            <a:ext cx="2057400" cy="2057400"/>
          </a:xfrm>
          <a:custGeom>
            <a:avLst/>
            <a:gdLst/>
            <a:ahLst/>
            <a:cxnLst/>
            <a:rect l="l" t="t" r="r" b="b"/>
            <a:pathLst>
              <a:path w="2057400" h="2057400">
                <a:moveTo>
                  <a:pt x="0" y="0"/>
                </a:moveTo>
                <a:lnTo>
                  <a:pt x="2057400" y="0"/>
                </a:lnTo>
                <a:lnTo>
                  <a:pt x="205740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0612202" y="6596032"/>
            <a:ext cx="2032879" cy="2032879"/>
          </a:xfrm>
          <a:custGeom>
            <a:avLst/>
            <a:gdLst/>
            <a:ahLst/>
            <a:cxnLst/>
            <a:rect l="l" t="t" r="r" b="b"/>
            <a:pathLst>
              <a:path w="2032879" h="2032879">
                <a:moveTo>
                  <a:pt x="0" y="0"/>
                </a:moveTo>
                <a:lnTo>
                  <a:pt x="2032878" y="0"/>
                </a:lnTo>
                <a:lnTo>
                  <a:pt x="2032878" y="2032879"/>
                </a:lnTo>
                <a:lnTo>
                  <a:pt x="0" y="203287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551376" y="2365563"/>
            <a:ext cx="9459446" cy="5628858"/>
          </a:xfrm>
          <a:custGeom>
            <a:avLst/>
            <a:gdLst/>
            <a:ahLst/>
            <a:cxnLst/>
            <a:rect l="l" t="t" r="r" b="b"/>
            <a:pathLst>
              <a:path w="9459446" h="5628858">
                <a:moveTo>
                  <a:pt x="0" y="0"/>
                </a:moveTo>
                <a:lnTo>
                  <a:pt x="9459446" y="0"/>
                </a:lnTo>
                <a:lnTo>
                  <a:pt x="9459446" y="5628858"/>
                </a:lnTo>
                <a:lnTo>
                  <a:pt x="0" y="562885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293" t="-1296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1066800" y="196203"/>
            <a:ext cx="6477000" cy="12791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7500" dirty="0">
                <a:solidFill>
                  <a:srgbClr val="160C54"/>
                </a:solidFill>
                <a:latin typeface="Poppins"/>
                <a:ea typeface="Poppins"/>
                <a:cs typeface="Poppins"/>
                <a:sym typeface="Poppins"/>
              </a:rPr>
              <a:t>The Problem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3069958" y="1600134"/>
            <a:ext cx="2873931" cy="1076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FFFF"/>
                </a:solidFill>
                <a:latin typeface="Poppins"/>
                <a:ea typeface="Poppins"/>
                <a:cs typeface="Poppins"/>
                <a:sym typeface="Poppins"/>
              </a:rPr>
              <a:t>Americans </a:t>
            </a:r>
          </a:p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FFFF"/>
                </a:solidFill>
                <a:latin typeface="Poppins"/>
                <a:ea typeface="Poppins"/>
                <a:cs typeface="Poppins"/>
                <a:sym typeface="Poppins"/>
              </a:rPr>
              <a:t>invest in stocks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3054612" y="4282006"/>
            <a:ext cx="2873931" cy="1076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FFFF"/>
                </a:solidFill>
                <a:latin typeface="Poppins"/>
                <a:ea typeface="Poppins"/>
                <a:cs typeface="Poppins"/>
                <a:sym typeface="Poppins"/>
              </a:rPr>
              <a:t>Europeans </a:t>
            </a:r>
          </a:p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FFFF"/>
                </a:solidFill>
                <a:latin typeface="Poppins"/>
                <a:ea typeface="Poppins"/>
                <a:cs typeface="Poppins"/>
                <a:sym typeface="Poppins"/>
              </a:rPr>
              <a:t>invest in stocks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3054612" y="6977492"/>
            <a:ext cx="2873931" cy="1076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FFFF"/>
                </a:solidFill>
                <a:latin typeface="Poppins"/>
                <a:ea typeface="Poppins"/>
                <a:cs typeface="Poppins"/>
                <a:sym typeface="Poppins"/>
              </a:rPr>
              <a:t>Cypriots</a:t>
            </a:r>
          </a:p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FFFF"/>
                </a:solidFill>
                <a:latin typeface="Poppins"/>
                <a:ea typeface="Poppins"/>
                <a:cs typeface="Poppins"/>
                <a:sym typeface="Poppins"/>
              </a:rPr>
              <a:t>invest in stocks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-1448861" y="8094781"/>
            <a:ext cx="9378261" cy="3562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00FFFF"/>
                </a:solidFill>
                <a:latin typeface="Canva Sans"/>
                <a:ea typeface="Canva Sans"/>
                <a:cs typeface="Canva Sans"/>
                <a:sym typeface="Canva Sans"/>
              </a:rPr>
              <a:t>Source: Gallop (2024), Euronerd (2023)</a:t>
            </a:r>
          </a:p>
        </p:txBody>
      </p:sp>
      <p:sp>
        <p:nvSpPr>
          <p:cNvPr id="11" name="Freeform 11"/>
          <p:cNvSpPr/>
          <p:nvPr/>
        </p:nvSpPr>
        <p:spPr>
          <a:xfrm>
            <a:off x="14623123" y="8782163"/>
            <a:ext cx="3134900" cy="1048263"/>
          </a:xfrm>
          <a:custGeom>
            <a:avLst/>
            <a:gdLst/>
            <a:ahLst/>
            <a:cxnLst/>
            <a:rect l="l" t="t" r="r" b="b"/>
            <a:pathLst>
              <a:path w="3134900" h="1048263">
                <a:moveTo>
                  <a:pt x="0" y="0"/>
                </a:moveTo>
                <a:lnTo>
                  <a:pt x="3134900" y="0"/>
                </a:lnTo>
                <a:lnTo>
                  <a:pt x="3134900" y="1048263"/>
                </a:lnTo>
                <a:lnTo>
                  <a:pt x="0" y="1048263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/>
          <p:nvPr/>
        </p:nvSpPr>
        <p:spPr>
          <a:xfrm>
            <a:off x="465898" y="9258300"/>
            <a:ext cx="5650629" cy="572126"/>
          </a:xfrm>
          <a:custGeom>
            <a:avLst/>
            <a:gdLst/>
            <a:ahLst/>
            <a:cxnLst/>
            <a:rect l="l" t="t" r="r" b="b"/>
            <a:pathLst>
              <a:path w="5650629" h="572126">
                <a:moveTo>
                  <a:pt x="0" y="0"/>
                </a:moveTo>
                <a:lnTo>
                  <a:pt x="5650629" y="0"/>
                </a:lnTo>
                <a:lnTo>
                  <a:pt x="5650629" y="572126"/>
                </a:lnTo>
                <a:lnTo>
                  <a:pt x="0" y="572126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6C57E7">
                <a:alpha val="100000"/>
              </a:srgbClr>
            </a:gs>
            <a:gs pos="100000">
              <a:srgbClr val="731C93">
                <a:alpha val="100000"/>
              </a:srgbClr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7011575" y="247434"/>
            <a:ext cx="4264851" cy="8438740"/>
            <a:chOff x="0" y="0"/>
            <a:chExt cx="2620010" cy="5184140"/>
          </a:xfrm>
        </p:grpSpPr>
        <p:sp>
          <p:nvSpPr>
            <p:cNvPr id="3" name="Freeform 3"/>
            <p:cNvSpPr/>
            <p:nvPr/>
          </p:nvSpPr>
          <p:spPr>
            <a:xfrm>
              <a:off x="53340" y="25400"/>
              <a:ext cx="2513330" cy="5132070"/>
            </a:xfrm>
            <a:custGeom>
              <a:avLst/>
              <a:gdLst/>
              <a:ahLst/>
              <a:cxnLst/>
              <a:rect l="l" t="t" r="r" b="b"/>
              <a:pathLst>
                <a:path w="2513330" h="513207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Freeform 4"/>
            <p:cNvSpPr/>
            <p:nvPr/>
          </p:nvSpPr>
          <p:spPr>
            <a:xfrm rot="-24000">
              <a:off x="169081" y="149070"/>
              <a:ext cx="2284389" cy="4891080"/>
            </a:xfrm>
            <a:custGeom>
              <a:avLst/>
              <a:gdLst/>
              <a:ahLst/>
              <a:cxnLst/>
              <a:rect l="l" t="t" r="r" b="b"/>
              <a:pathLst>
                <a:path w="2284389" h="4891080">
                  <a:moveTo>
                    <a:pt x="2074230" y="13592"/>
                  </a:moveTo>
                  <a:lnTo>
                    <a:pt x="1802457" y="11695"/>
                  </a:lnTo>
                  <a:lnTo>
                    <a:pt x="1802058" y="68843"/>
                  </a:lnTo>
                  <a:cubicBezTo>
                    <a:pt x="1801605" y="133612"/>
                    <a:pt x="1747894" y="186578"/>
                    <a:pt x="1683126" y="186126"/>
                  </a:cubicBezTo>
                  <a:lnTo>
                    <a:pt x="634131" y="178802"/>
                  </a:lnTo>
                  <a:cubicBezTo>
                    <a:pt x="569363" y="178350"/>
                    <a:pt x="516397" y="124639"/>
                    <a:pt x="516849" y="59871"/>
                  </a:cubicBezTo>
                  <a:lnTo>
                    <a:pt x="517248" y="2722"/>
                  </a:lnTo>
                  <a:lnTo>
                    <a:pt x="242935" y="807"/>
                  </a:lnTo>
                  <a:cubicBezTo>
                    <a:pt x="127367" y="0"/>
                    <a:pt x="32734" y="93322"/>
                    <a:pt x="31927" y="208889"/>
                  </a:cubicBezTo>
                  <a:lnTo>
                    <a:pt x="806" y="4666480"/>
                  </a:lnTo>
                  <a:cubicBezTo>
                    <a:pt x="0" y="4782047"/>
                    <a:pt x="93321" y="4876681"/>
                    <a:pt x="208888" y="4877488"/>
                  </a:cubicBezTo>
                  <a:lnTo>
                    <a:pt x="2040184" y="4890273"/>
                  </a:lnTo>
                  <a:cubicBezTo>
                    <a:pt x="2155751" y="4891080"/>
                    <a:pt x="2250385" y="4797758"/>
                    <a:pt x="2251191" y="4682191"/>
                  </a:cubicBezTo>
                  <a:lnTo>
                    <a:pt x="2282312" y="224600"/>
                  </a:lnTo>
                  <a:cubicBezTo>
                    <a:pt x="2284389" y="109041"/>
                    <a:pt x="2191067" y="14407"/>
                    <a:pt x="2074230" y="13592"/>
                  </a:cubicBezTo>
                  <a:close/>
                </a:path>
              </a:pathLst>
            </a:custGeom>
            <a:blipFill>
              <a:blip r:embed="rId2"/>
              <a:stretch>
                <a:fillRect l="-6162" t="-5495" r="-11030" b="-947"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Freeform 5"/>
            <p:cNvSpPr/>
            <p:nvPr/>
          </p:nvSpPr>
          <p:spPr>
            <a:xfrm>
              <a:off x="1121410" y="198120"/>
              <a:ext cx="347980" cy="43180"/>
            </a:xfrm>
            <a:custGeom>
              <a:avLst/>
              <a:gdLst/>
              <a:ahLst/>
              <a:cxnLst/>
              <a:rect l="l" t="t" r="r" b="b"/>
              <a:pathLst>
                <a:path w="347980" h="431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Freeform 6"/>
            <p:cNvSpPr/>
            <p:nvPr/>
          </p:nvSpPr>
          <p:spPr>
            <a:xfrm>
              <a:off x="1578312" y="187909"/>
              <a:ext cx="66636" cy="63602"/>
            </a:xfrm>
            <a:custGeom>
              <a:avLst/>
              <a:gdLst/>
              <a:ahLst/>
              <a:cxnLst/>
              <a:rect l="l" t="t" r="r" b="b"/>
              <a:pathLst>
                <a:path w="66636" h="63602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 7"/>
            <p:cNvSpPr/>
            <p:nvPr/>
          </p:nvSpPr>
          <p:spPr>
            <a:xfrm>
              <a:off x="0" y="685800"/>
              <a:ext cx="27940" cy="213360"/>
            </a:xfrm>
            <a:custGeom>
              <a:avLst/>
              <a:gdLst/>
              <a:ahLst/>
              <a:cxnLst/>
              <a:rect l="l" t="t" r="r" b="b"/>
              <a:pathLst>
                <a:path w="27940" h="21336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8"/>
            <p:cNvSpPr/>
            <p:nvPr/>
          </p:nvSpPr>
          <p:spPr>
            <a:xfrm>
              <a:off x="0" y="1057910"/>
              <a:ext cx="27940" cy="384810"/>
            </a:xfrm>
            <a:custGeom>
              <a:avLst/>
              <a:gdLst/>
              <a:ahLst/>
              <a:cxnLst/>
              <a:rect l="l" t="t" r="r" b="b"/>
              <a:pathLst>
                <a:path w="27940" h="38481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9"/>
            <p:cNvSpPr/>
            <p:nvPr/>
          </p:nvSpPr>
          <p:spPr>
            <a:xfrm>
              <a:off x="0" y="1526540"/>
              <a:ext cx="27940" cy="386080"/>
            </a:xfrm>
            <a:custGeom>
              <a:avLst/>
              <a:gdLst/>
              <a:ahLst/>
              <a:cxnLst/>
              <a:rect l="l" t="t" r="r" b="b"/>
              <a:pathLst>
                <a:path w="27940" h="38608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2592070" y="1184910"/>
              <a:ext cx="27940" cy="618490"/>
            </a:xfrm>
            <a:custGeom>
              <a:avLst/>
              <a:gdLst/>
              <a:ahLst/>
              <a:cxnLst/>
              <a:rect l="l" t="t" r="r" b="b"/>
              <a:pathLst>
                <a:path w="27940" h="61849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27940" y="0"/>
              <a:ext cx="2564130" cy="5182870"/>
            </a:xfrm>
            <a:custGeom>
              <a:avLst/>
              <a:gdLst/>
              <a:ahLst/>
              <a:cxnLst/>
              <a:rect l="l" t="t" r="r" b="b"/>
              <a:pathLst>
                <a:path w="2564130" h="518287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" name="Freeform 12"/>
          <p:cNvSpPr/>
          <p:nvPr/>
        </p:nvSpPr>
        <p:spPr>
          <a:xfrm>
            <a:off x="2459769" y="3857615"/>
            <a:ext cx="4551806" cy="1285885"/>
          </a:xfrm>
          <a:custGeom>
            <a:avLst/>
            <a:gdLst/>
            <a:ahLst/>
            <a:cxnLst/>
            <a:rect l="l" t="t" r="r" b="b"/>
            <a:pathLst>
              <a:path w="4551806" h="1285885">
                <a:moveTo>
                  <a:pt x="0" y="0"/>
                </a:moveTo>
                <a:lnTo>
                  <a:pt x="4551806" y="0"/>
                </a:lnTo>
                <a:lnTo>
                  <a:pt x="4551806" y="1285885"/>
                </a:lnTo>
                <a:lnTo>
                  <a:pt x="0" y="128588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TextBox 13"/>
          <p:cNvSpPr txBox="1"/>
          <p:nvPr/>
        </p:nvSpPr>
        <p:spPr>
          <a:xfrm>
            <a:off x="12047330" y="809625"/>
            <a:ext cx="5782628" cy="1362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7500">
                <a:solidFill>
                  <a:srgbClr val="160C54"/>
                </a:solidFill>
                <a:latin typeface="Poppins"/>
                <a:ea typeface="Poppins"/>
                <a:cs typeface="Poppins"/>
                <a:sym typeface="Poppins"/>
              </a:rPr>
              <a:t>The Solution</a:t>
            </a:r>
          </a:p>
        </p:txBody>
      </p:sp>
      <p:sp>
        <p:nvSpPr>
          <p:cNvPr id="14" name="Freeform 14"/>
          <p:cNvSpPr/>
          <p:nvPr/>
        </p:nvSpPr>
        <p:spPr>
          <a:xfrm>
            <a:off x="14623123" y="8782163"/>
            <a:ext cx="3134900" cy="1048263"/>
          </a:xfrm>
          <a:custGeom>
            <a:avLst/>
            <a:gdLst/>
            <a:ahLst/>
            <a:cxnLst/>
            <a:rect l="l" t="t" r="r" b="b"/>
            <a:pathLst>
              <a:path w="3134900" h="1048263">
                <a:moveTo>
                  <a:pt x="0" y="0"/>
                </a:moveTo>
                <a:lnTo>
                  <a:pt x="3134900" y="0"/>
                </a:lnTo>
                <a:lnTo>
                  <a:pt x="3134900" y="1048263"/>
                </a:lnTo>
                <a:lnTo>
                  <a:pt x="0" y="104826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TextBox 15"/>
          <p:cNvSpPr txBox="1"/>
          <p:nvPr/>
        </p:nvSpPr>
        <p:spPr>
          <a:xfrm>
            <a:off x="330604" y="2387045"/>
            <a:ext cx="4258329" cy="12678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72"/>
              </a:lnSpc>
              <a:spcBef>
                <a:spcPct val="0"/>
              </a:spcBef>
            </a:pPr>
            <a:r>
              <a:rPr lang="en-US" sz="3551" b="1">
                <a:solidFill>
                  <a:srgbClr val="00FFFF"/>
                </a:solidFill>
                <a:latin typeface="Poppins Bold"/>
                <a:ea typeface="Poppins Bold"/>
                <a:cs typeface="Poppins Bold"/>
                <a:sym typeface="Poppins Bold"/>
              </a:rPr>
              <a:t>User-Friendly</a:t>
            </a:r>
          </a:p>
          <a:p>
            <a:pPr algn="ctr">
              <a:lnSpc>
                <a:spcPts val="4972"/>
              </a:lnSpc>
              <a:spcBef>
                <a:spcPct val="0"/>
              </a:spcBef>
            </a:pPr>
            <a:r>
              <a:rPr lang="en-US" sz="3551" b="1">
                <a:solidFill>
                  <a:srgbClr val="00FFFF"/>
                </a:solidFill>
                <a:latin typeface="Poppins Bold"/>
                <a:ea typeface="Poppins Bold"/>
                <a:cs typeface="Poppins Bold"/>
                <a:sym typeface="Poppins Bold"/>
              </a:rPr>
              <a:t>Financial Platform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2275930" y="4140632"/>
            <a:ext cx="5794542" cy="126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70"/>
              </a:lnSpc>
              <a:spcBef>
                <a:spcPct val="0"/>
              </a:spcBef>
            </a:pPr>
            <a:r>
              <a:rPr lang="en-US" sz="3550" b="1">
                <a:solidFill>
                  <a:srgbClr val="00FFFF"/>
                </a:solidFill>
                <a:latin typeface="Poppins Bold"/>
                <a:ea typeface="Poppins Bold"/>
                <a:cs typeface="Poppins Bold"/>
                <a:sym typeface="Poppins Bold"/>
              </a:rPr>
              <a:t>AI-Driven</a:t>
            </a:r>
          </a:p>
          <a:p>
            <a:pPr algn="ctr">
              <a:lnSpc>
                <a:spcPts val="4970"/>
              </a:lnSpc>
              <a:spcBef>
                <a:spcPct val="0"/>
              </a:spcBef>
            </a:pPr>
            <a:r>
              <a:rPr lang="en-US" sz="3550" b="1">
                <a:solidFill>
                  <a:srgbClr val="00FFFF"/>
                </a:solidFill>
                <a:latin typeface="Poppins Bold"/>
                <a:ea typeface="Poppins Bold"/>
                <a:cs typeface="Poppins Bold"/>
                <a:sym typeface="Poppins Bold"/>
              </a:rPr>
              <a:t>Personal Assistant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-152302" y="6469893"/>
            <a:ext cx="5224142" cy="126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69"/>
              </a:lnSpc>
              <a:spcBef>
                <a:spcPct val="0"/>
              </a:spcBef>
            </a:pPr>
            <a:r>
              <a:rPr lang="en-US" sz="3549" b="1">
                <a:solidFill>
                  <a:srgbClr val="00FFFF"/>
                </a:solidFill>
                <a:latin typeface="Poppins Bold"/>
                <a:ea typeface="Poppins Bold"/>
                <a:cs typeface="Poppins Bold"/>
                <a:sym typeface="Poppins Bold"/>
              </a:rPr>
              <a:t>Educational Framework</a:t>
            </a:r>
          </a:p>
        </p:txBody>
      </p:sp>
      <p:sp>
        <p:nvSpPr>
          <p:cNvPr id="18" name="Freeform 18"/>
          <p:cNvSpPr/>
          <p:nvPr/>
        </p:nvSpPr>
        <p:spPr>
          <a:xfrm>
            <a:off x="465898" y="9258300"/>
            <a:ext cx="5650629" cy="572126"/>
          </a:xfrm>
          <a:custGeom>
            <a:avLst/>
            <a:gdLst/>
            <a:ahLst/>
            <a:cxnLst/>
            <a:rect l="l" t="t" r="r" b="b"/>
            <a:pathLst>
              <a:path w="5650629" h="572126">
                <a:moveTo>
                  <a:pt x="0" y="0"/>
                </a:moveTo>
                <a:lnTo>
                  <a:pt x="5650629" y="0"/>
                </a:lnTo>
                <a:lnTo>
                  <a:pt x="5650629" y="572126"/>
                </a:lnTo>
                <a:lnTo>
                  <a:pt x="0" y="57212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6C57E7">
                <a:alpha val="100000"/>
              </a:srgbClr>
            </a:gs>
            <a:gs pos="100000">
              <a:srgbClr val="731C93">
                <a:alpha val="100000"/>
              </a:srgbClr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7011575" y="247434"/>
            <a:ext cx="4264851" cy="8438740"/>
            <a:chOff x="0" y="0"/>
            <a:chExt cx="2620010" cy="5184140"/>
          </a:xfrm>
        </p:grpSpPr>
        <p:sp>
          <p:nvSpPr>
            <p:cNvPr id="3" name="Freeform 3"/>
            <p:cNvSpPr/>
            <p:nvPr/>
          </p:nvSpPr>
          <p:spPr>
            <a:xfrm>
              <a:off x="53340" y="25400"/>
              <a:ext cx="2513330" cy="5132070"/>
            </a:xfrm>
            <a:custGeom>
              <a:avLst/>
              <a:gdLst/>
              <a:ahLst/>
              <a:cxnLst/>
              <a:rect l="l" t="t" r="r" b="b"/>
              <a:pathLst>
                <a:path w="2513330" h="513207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Freeform 4"/>
            <p:cNvSpPr/>
            <p:nvPr/>
          </p:nvSpPr>
          <p:spPr>
            <a:xfrm rot="6000">
              <a:off x="181330" y="154412"/>
              <a:ext cx="2258620" cy="4880394"/>
            </a:xfrm>
            <a:custGeom>
              <a:avLst/>
              <a:gdLst/>
              <a:ahLst/>
              <a:cxnLst/>
              <a:rect l="l" t="t" r="r" b="b"/>
              <a:pathLst>
                <a:path w="2258620" h="4880394">
                  <a:moveTo>
                    <a:pt x="2040723" y="204"/>
                  </a:moveTo>
                  <a:lnTo>
                    <a:pt x="1768943" y="678"/>
                  </a:lnTo>
                  <a:lnTo>
                    <a:pt x="1769043" y="57828"/>
                  </a:lnTo>
                  <a:cubicBezTo>
                    <a:pt x="1769156" y="122598"/>
                    <a:pt x="1715909" y="176031"/>
                    <a:pt x="1651139" y="176144"/>
                  </a:cubicBezTo>
                  <a:lnTo>
                    <a:pt x="602121" y="177975"/>
                  </a:lnTo>
                  <a:cubicBezTo>
                    <a:pt x="537351" y="178088"/>
                    <a:pt x="483918" y="124841"/>
                    <a:pt x="483805" y="60071"/>
                  </a:cubicBezTo>
                  <a:lnTo>
                    <a:pt x="483705" y="2921"/>
                  </a:lnTo>
                  <a:lnTo>
                    <a:pt x="209386" y="3400"/>
                  </a:lnTo>
                  <a:cubicBezTo>
                    <a:pt x="93816" y="3602"/>
                    <a:pt x="0" y="97745"/>
                    <a:pt x="202" y="213315"/>
                  </a:cubicBezTo>
                  <a:lnTo>
                    <a:pt x="7982" y="4671008"/>
                  </a:lnTo>
                  <a:cubicBezTo>
                    <a:pt x="8184" y="4786578"/>
                    <a:pt x="102327" y="4880394"/>
                    <a:pt x="217897" y="4880192"/>
                  </a:cubicBezTo>
                  <a:lnTo>
                    <a:pt x="2049234" y="4876996"/>
                  </a:lnTo>
                  <a:cubicBezTo>
                    <a:pt x="2164804" y="4876794"/>
                    <a:pt x="2258620" y="4782650"/>
                    <a:pt x="2258418" y="4667081"/>
                  </a:cubicBezTo>
                  <a:lnTo>
                    <a:pt x="2250638" y="209387"/>
                  </a:lnTo>
                  <a:cubicBezTo>
                    <a:pt x="2251707" y="93815"/>
                    <a:pt x="2157563" y="0"/>
                    <a:pt x="2040723" y="203"/>
                  </a:cubicBezTo>
                  <a:close/>
                </a:path>
              </a:pathLst>
            </a:custGeom>
            <a:blipFill>
              <a:blip r:embed="rId2"/>
              <a:stretch>
                <a:fillRect l="-90" t="-7817" r="-48413" b="-171"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Freeform 5"/>
            <p:cNvSpPr/>
            <p:nvPr/>
          </p:nvSpPr>
          <p:spPr>
            <a:xfrm>
              <a:off x="1121410" y="198120"/>
              <a:ext cx="347980" cy="43180"/>
            </a:xfrm>
            <a:custGeom>
              <a:avLst/>
              <a:gdLst/>
              <a:ahLst/>
              <a:cxnLst/>
              <a:rect l="l" t="t" r="r" b="b"/>
              <a:pathLst>
                <a:path w="347980" h="431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Freeform 6"/>
            <p:cNvSpPr/>
            <p:nvPr/>
          </p:nvSpPr>
          <p:spPr>
            <a:xfrm>
              <a:off x="1578312" y="187909"/>
              <a:ext cx="66636" cy="63602"/>
            </a:xfrm>
            <a:custGeom>
              <a:avLst/>
              <a:gdLst/>
              <a:ahLst/>
              <a:cxnLst/>
              <a:rect l="l" t="t" r="r" b="b"/>
              <a:pathLst>
                <a:path w="66636" h="63602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 7"/>
            <p:cNvSpPr/>
            <p:nvPr/>
          </p:nvSpPr>
          <p:spPr>
            <a:xfrm>
              <a:off x="0" y="685800"/>
              <a:ext cx="27940" cy="213360"/>
            </a:xfrm>
            <a:custGeom>
              <a:avLst/>
              <a:gdLst/>
              <a:ahLst/>
              <a:cxnLst/>
              <a:rect l="l" t="t" r="r" b="b"/>
              <a:pathLst>
                <a:path w="27940" h="21336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8"/>
            <p:cNvSpPr/>
            <p:nvPr/>
          </p:nvSpPr>
          <p:spPr>
            <a:xfrm>
              <a:off x="0" y="1057910"/>
              <a:ext cx="27940" cy="384810"/>
            </a:xfrm>
            <a:custGeom>
              <a:avLst/>
              <a:gdLst/>
              <a:ahLst/>
              <a:cxnLst/>
              <a:rect l="l" t="t" r="r" b="b"/>
              <a:pathLst>
                <a:path w="27940" h="38481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9"/>
            <p:cNvSpPr/>
            <p:nvPr/>
          </p:nvSpPr>
          <p:spPr>
            <a:xfrm>
              <a:off x="0" y="1526540"/>
              <a:ext cx="27940" cy="386080"/>
            </a:xfrm>
            <a:custGeom>
              <a:avLst/>
              <a:gdLst/>
              <a:ahLst/>
              <a:cxnLst/>
              <a:rect l="l" t="t" r="r" b="b"/>
              <a:pathLst>
                <a:path w="27940" h="38608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2592070" y="1184910"/>
              <a:ext cx="27940" cy="618490"/>
            </a:xfrm>
            <a:custGeom>
              <a:avLst/>
              <a:gdLst/>
              <a:ahLst/>
              <a:cxnLst/>
              <a:rect l="l" t="t" r="r" b="b"/>
              <a:pathLst>
                <a:path w="27940" h="61849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27940" y="0"/>
              <a:ext cx="2564130" cy="5182870"/>
            </a:xfrm>
            <a:custGeom>
              <a:avLst/>
              <a:gdLst/>
              <a:ahLst/>
              <a:cxnLst/>
              <a:rect l="l" t="t" r="r" b="b"/>
              <a:pathLst>
                <a:path w="2564130" h="518287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" name="Freeform 12"/>
          <p:cNvSpPr/>
          <p:nvPr/>
        </p:nvSpPr>
        <p:spPr>
          <a:xfrm rot="-10202070">
            <a:off x="11459745" y="2605918"/>
            <a:ext cx="3657600" cy="1033272"/>
          </a:xfrm>
          <a:custGeom>
            <a:avLst/>
            <a:gdLst/>
            <a:ahLst/>
            <a:cxnLst/>
            <a:rect l="l" t="t" r="r" b="b"/>
            <a:pathLst>
              <a:path w="3657600" h="1033272">
                <a:moveTo>
                  <a:pt x="0" y="0"/>
                </a:moveTo>
                <a:lnTo>
                  <a:pt x="3657600" y="0"/>
                </a:lnTo>
                <a:lnTo>
                  <a:pt x="3657600" y="1033272"/>
                </a:lnTo>
                <a:lnTo>
                  <a:pt x="0" y="103327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Freeform 13"/>
          <p:cNvSpPr/>
          <p:nvPr/>
        </p:nvSpPr>
        <p:spPr>
          <a:xfrm>
            <a:off x="14623123" y="8782163"/>
            <a:ext cx="3134900" cy="1048263"/>
          </a:xfrm>
          <a:custGeom>
            <a:avLst/>
            <a:gdLst/>
            <a:ahLst/>
            <a:cxnLst/>
            <a:rect l="l" t="t" r="r" b="b"/>
            <a:pathLst>
              <a:path w="3134900" h="1048263">
                <a:moveTo>
                  <a:pt x="0" y="0"/>
                </a:moveTo>
                <a:lnTo>
                  <a:pt x="3134900" y="0"/>
                </a:lnTo>
                <a:lnTo>
                  <a:pt x="3134900" y="1048263"/>
                </a:lnTo>
                <a:lnTo>
                  <a:pt x="0" y="104826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TextBox 14"/>
          <p:cNvSpPr txBox="1"/>
          <p:nvPr/>
        </p:nvSpPr>
        <p:spPr>
          <a:xfrm>
            <a:off x="12275930" y="4140632"/>
            <a:ext cx="5794542" cy="126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70"/>
              </a:lnSpc>
              <a:spcBef>
                <a:spcPct val="0"/>
              </a:spcBef>
            </a:pPr>
            <a:r>
              <a:rPr lang="en-US" sz="3550" b="1">
                <a:solidFill>
                  <a:srgbClr val="00FFFF"/>
                </a:solidFill>
                <a:latin typeface="Poppins Bold"/>
                <a:ea typeface="Poppins Bold"/>
                <a:cs typeface="Poppins Bold"/>
                <a:sym typeface="Poppins Bold"/>
              </a:rPr>
              <a:t>AI-Driven</a:t>
            </a:r>
          </a:p>
          <a:p>
            <a:pPr algn="ctr">
              <a:lnSpc>
                <a:spcPts val="4970"/>
              </a:lnSpc>
              <a:spcBef>
                <a:spcPct val="0"/>
              </a:spcBef>
            </a:pPr>
            <a:r>
              <a:rPr lang="en-US" sz="3550" b="1">
                <a:solidFill>
                  <a:srgbClr val="00FFFF"/>
                </a:solidFill>
                <a:latin typeface="Poppins Bold"/>
                <a:ea typeface="Poppins Bold"/>
                <a:cs typeface="Poppins Bold"/>
                <a:sym typeface="Poppins Bold"/>
              </a:rPr>
              <a:t>Personal Assistant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-152302" y="6469893"/>
            <a:ext cx="5224142" cy="126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69"/>
              </a:lnSpc>
              <a:spcBef>
                <a:spcPct val="0"/>
              </a:spcBef>
            </a:pPr>
            <a:r>
              <a:rPr lang="en-US" sz="3549" b="1">
                <a:solidFill>
                  <a:srgbClr val="00FFFF"/>
                </a:solidFill>
                <a:latin typeface="Poppins Bold"/>
                <a:ea typeface="Poppins Bold"/>
                <a:cs typeface="Poppins Bold"/>
                <a:sym typeface="Poppins Bold"/>
              </a:rPr>
              <a:t>Educational Framework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330604" y="2387045"/>
            <a:ext cx="4258329" cy="12678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72"/>
              </a:lnSpc>
              <a:spcBef>
                <a:spcPct val="0"/>
              </a:spcBef>
            </a:pPr>
            <a:r>
              <a:rPr lang="en-US" sz="3551" b="1">
                <a:solidFill>
                  <a:srgbClr val="00FFFF"/>
                </a:solidFill>
                <a:latin typeface="Poppins Bold"/>
                <a:ea typeface="Poppins Bold"/>
                <a:cs typeface="Poppins Bold"/>
                <a:sym typeface="Poppins Bold"/>
              </a:rPr>
              <a:t>User-Friendly</a:t>
            </a:r>
          </a:p>
          <a:p>
            <a:pPr algn="ctr">
              <a:lnSpc>
                <a:spcPts val="4972"/>
              </a:lnSpc>
              <a:spcBef>
                <a:spcPct val="0"/>
              </a:spcBef>
            </a:pPr>
            <a:r>
              <a:rPr lang="en-US" sz="3551" b="1">
                <a:solidFill>
                  <a:srgbClr val="00FFFF"/>
                </a:solidFill>
                <a:latin typeface="Poppins Bold"/>
                <a:ea typeface="Poppins Bold"/>
                <a:cs typeface="Poppins Bold"/>
                <a:sym typeface="Poppins Bold"/>
              </a:rPr>
              <a:t>Financial Platform</a:t>
            </a:r>
          </a:p>
        </p:txBody>
      </p:sp>
      <p:sp>
        <p:nvSpPr>
          <p:cNvPr id="17" name="Freeform 17"/>
          <p:cNvSpPr/>
          <p:nvPr/>
        </p:nvSpPr>
        <p:spPr>
          <a:xfrm>
            <a:off x="465898" y="9258300"/>
            <a:ext cx="5650629" cy="572126"/>
          </a:xfrm>
          <a:custGeom>
            <a:avLst/>
            <a:gdLst/>
            <a:ahLst/>
            <a:cxnLst/>
            <a:rect l="l" t="t" r="r" b="b"/>
            <a:pathLst>
              <a:path w="5650629" h="572126">
                <a:moveTo>
                  <a:pt x="0" y="0"/>
                </a:moveTo>
                <a:lnTo>
                  <a:pt x="5650629" y="0"/>
                </a:lnTo>
                <a:lnTo>
                  <a:pt x="5650629" y="572126"/>
                </a:lnTo>
                <a:lnTo>
                  <a:pt x="0" y="57212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8" name="TextBox 18"/>
          <p:cNvSpPr txBox="1"/>
          <p:nvPr/>
        </p:nvSpPr>
        <p:spPr>
          <a:xfrm>
            <a:off x="12047330" y="809625"/>
            <a:ext cx="5782628" cy="1362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7500">
                <a:solidFill>
                  <a:srgbClr val="160C54"/>
                </a:solidFill>
                <a:latin typeface="Poppins"/>
                <a:ea typeface="Poppins"/>
                <a:cs typeface="Poppins"/>
                <a:sym typeface="Poppins"/>
              </a:rPr>
              <a:t>The Solution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6C57E7">
                <a:alpha val="100000"/>
              </a:srgbClr>
            </a:gs>
            <a:gs pos="100000">
              <a:srgbClr val="731C93">
                <a:alpha val="100000"/>
              </a:srgbClr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7011575" y="247434"/>
            <a:ext cx="4264851" cy="8438740"/>
            <a:chOff x="0" y="0"/>
            <a:chExt cx="2620010" cy="5184140"/>
          </a:xfrm>
        </p:grpSpPr>
        <p:sp>
          <p:nvSpPr>
            <p:cNvPr id="3" name="Freeform 3"/>
            <p:cNvSpPr/>
            <p:nvPr/>
          </p:nvSpPr>
          <p:spPr>
            <a:xfrm>
              <a:off x="53340" y="25400"/>
              <a:ext cx="2513330" cy="5132070"/>
            </a:xfrm>
            <a:custGeom>
              <a:avLst/>
              <a:gdLst/>
              <a:ahLst/>
              <a:cxnLst/>
              <a:rect l="l" t="t" r="r" b="b"/>
              <a:pathLst>
                <a:path w="2513330" h="513207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Freeform 4"/>
            <p:cNvSpPr/>
            <p:nvPr/>
          </p:nvSpPr>
          <p:spPr>
            <a:xfrm>
              <a:off x="185420" y="156210"/>
              <a:ext cx="2251710" cy="4876800"/>
            </a:xfrm>
            <a:custGeom>
              <a:avLst/>
              <a:gdLst/>
              <a:ahLst/>
              <a:cxnLst/>
              <a:rect l="l" t="t" r="r" b="b"/>
              <a:pathLst>
                <a:path w="2251710" h="487680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2"/>
              <a:stretch>
                <a:fillRect l="-19541" r="-19541"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Freeform 5"/>
            <p:cNvSpPr/>
            <p:nvPr/>
          </p:nvSpPr>
          <p:spPr>
            <a:xfrm>
              <a:off x="1121410" y="198120"/>
              <a:ext cx="347980" cy="43180"/>
            </a:xfrm>
            <a:custGeom>
              <a:avLst/>
              <a:gdLst/>
              <a:ahLst/>
              <a:cxnLst/>
              <a:rect l="l" t="t" r="r" b="b"/>
              <a:pathLst>
                <a:path w="347980" h="431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Freeform 6"/>
            <p:cNvSpPr/>
            <p:nvPr/>
          </p:nvSpPr>
          <p:spPr>
            <a:xfrm>
              <a:off x="1578312" y="187909"/>
              <a:ext cx="66636" cy="63602"/>
            </a:xfrm>
            <a:custGeom>
              <a:avLst/>
              <a:gdLst/>
              <a:ahLst/>
              <a:cxnLst/>
              <a:rect l="l" t="t" r="r" b="b"/>
              <a:pathLst>
                <a:path w="66636" h="63602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 7"/>
            <p:cNvSpPr/>
            <p:nvPr/>
          </p:nvSpPr>
          <p:spPr>
            <a:xfrm>
              <a:off x="0" y="685800"/>
              <a:ext cx="27940" cy="213360"/>
            </a:xfrm>
            <a:custGeom>
              <a:avLst/>
              <a:gdLst/>
              <a:ahLst/>
              <a:cxnLst/>
              <a:rect l="l" t="t" r="r" b="b"/>
              <a:pathLst>
                <a:path w="27940" h="21336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8"/>
            <p:cNvSpPr/>
            <p:nvPr/>
          </p:nvSpPr>
          <p:spPr>
            <a:xfrm>
              <a:off x="0" y="1057910"/>
              <a:ext cx="27940" cy="384810"/>
            </a:xfrm>
            <a:custGeom>
              <a:avLst/>
              <a:gdLst/>
              <a:ahLst/>
              <a:cxnLst/>
              <a:rect l="l" t="t" r="r" b="b"/>
              <a:pathLst>
                <a:path w="27940" h="38481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9"/>
            <p:cNvSpPr/>
            <p:nvPr/>
          </p:nvSpPr>
          <p:spPr>
            <a:xfrm>
              <a:off x="0" y="1526540"/>
              <a:ext cx="27940" cy="386080"/>
            </a:xfrm>
            <a:custGeom>
              <a:avLst/>
              <a:gdLst/>
              <a:ahLst/>
              <a:cxnLst/>
              <a:rect l="l" t="t" r="r" b="b"/>
              <a:pathLst>
                <a:path w="27940" h="38608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2592070" y="1184910"/>
              <a:ext cx="27940" cy="618490"/>
            </a:xfrm>
            <a:custGeom>
              <a:avLst/>
              <a:gdLst/>
              <a:ahLst/>
              <a:cxnLst/>
              <a:rect l="l" t="t" r="r" b="b"/>
              <a:pathLst>
                <a:path w="27940" h="61849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27940" y="0"/>
              <a:ext cx="2564130" cy="5182870"/>
            </a:xfrm>
            <a:custGeom>
              <a:avLst/>
              <a:gdLst/>
              <a:ahLst/>
              <a:cxnLst/>
              <a:rect l="l" t="t" r="r" b="b"/>
              <a:pathLst>
                <a:path w="2564130" h="518287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" name="Freeform 12"/>
          <p:cNvSpPr/>
          <p:nvPr/>
        </p:nvSpPr>
        <p:spPr>
          <a:xfrm rot="-773742" flipV="1">
            <a:off x="2771024" y="4825585"/>
            <a:ext cx="4020241" cy="1135718"/>
          </a:xfrm>
          <a:custGeom>
            <a:avLst/>
            <a:gdLst/>
            <a:ahLst/>
            <a:cxnLst/>
            <a:rect l="l" t="t" r="r" b="b"/>
            <a:pathLst>
              <a:path w="4020241" h="1135718">
                <a:moveTo>
                  <a:pt x="0" y="1135719"/>
                </a:moveTo>
                <a:lnTo>
                  <a:pt x="4020241" y="1135719"/>
                </a:lnTo>
                <a:lnTo>
                  <a:pt x="4020241" y="0"/>
                </a:lnTo>
                <a:lnTo>
                  <a:pt x="0" y="0"/>
                </a:lnTo>
                <a:lnTo>
                  <a:pt x="0" y="1135719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Freeform 13"/>
          <p:cNvSpPr/>
          <p:nvPr/>
        </p:nvSpPr>
        <p:spPr>
          <a:xfrm>
            <a:off x="465898" y="9258300"/>
            <a:ext cx="5650629" cy="572126"/>
          </a:xfrm>
          <a:custGeom>
            <a:avLst/>
            <a:gdLst/>
            <a:ahLst/>
            <a:cxnLst/>
            <a:rect l="l" t="t" r="r" b="b"/>
            <a:pathLst>
              <a:path w="5650629" h="572126">
                <a:moveTo>
                  <a:pt x="0" y="0"/>
                </a:moveTo>
                <a:lnTo>
                  <a:pt x="5650629" y="0"/>
                </a:lnTo>
                <a:lnTo>
                  <a:pt x="5650629" y="572126"/>
                </a:lnTo>
                <a:lnTo>
                  <a:pt x="0" y="57212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Freeform 14"/>
          <p:cNvSpPr/>
          <p:nvPr/>
        </p:nvSpPr>
        <p:spPr>
          <a:xfrm>
            <a:off x="14623123" y="8782163"/>
            <a:ext cx="3134900" cy="1048263"/>
          </a:xfrm>
          <a:custGeom>
            <a:avLst/>
            <a:gdLst/>
            <a:ahLst/>
            <a:cxnLst/>
            <a:rect l="l" t="t" r="r" b="b"/>
            <a:pathLst>
              <a:path w="3134900" h="1048263">
                <a:moveTo>
                  <a:pt x="0" y="0"/>
                </a:moveTo>
                <a:lnTo>
                  <a:pt x="3134900" y="0"/>
                </a:lnTo>
                <a:lnTo>
                  <a:pt x="3134900" y="1048263"/>
                </a:lnTo>
                <a:lnTo>
                  <a:pt x="0" y="104826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TextBox 15"/>
          <p:cNvSpPr txBox="1"/>
          <p:nvPr/>
        </p:nvSpPr>
        <p:spPr>
          <a:xfrm>
            <a:off x="12275930" y="4140632"/>
            <a:ext cx="5794542" cy="126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70"/>
              </a:lnSpc>
              <a:spcBef>
                <a:spcPct val="0"/>
              </a:spcBef>
            </a:pPr>
            <a:r>
              <a:rPr lang="en-US" sz="3550" b="1">
                <a:solidFill>
                  <a:srgbClr val="00FFFF"/>
                </a:solidFill>
                <a:latin typeface="Poppins Bold"/>
                <a:ea typeface="Poppins Bold"/>
                <a:cs typeface="Poppins Bold"/>
                <a:sym typeface="Poppins Bold"/>
              </a:rPr>
              <a:t>AI-Driven</a:t>
            </a:r>
          </a:p>
          <a:p>
            <a:pPr algn="ctr">
              <a:lnSpc>
                <a:spcPts val="4970"/>
              </a:lnSpc>
              <a:spcBef>
                <a:spcPct val="0"/>
              </a:spcBef>
            </a:pPr>
            <a:r>
              <a:rPr lang="en-US" sz="3550" b="1">
                <a:solidFill>
                  <a:srgbClr val="00FFFF"/>
                </a:solidFill>
                <a:latin typeface="Poppins Bold"/>
                <a:ea typeface="Poppins Bold"/>
                <a:cs typeface="Poppins Bold"/>
                <a:sym typeface="Poppins Bold"/>
              </a:rPr>
              <a:t>Personal Assistant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-152302" y="6469893"/>
            <a:ext cx="5224142" cy="126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69"/>
              </a:lnSpc>
              <a:spcBef>
                <a:spcPct val="0"/>
              </a:spcBef>
            </a:pPr>
            <a:r>
              <a:rPr lang="en-US" sz="3549" b="1">
                <a:solidFill>
                  <a:srgbClr val="00FFFF"/>
                </a:solidFill>
                <a:latin typeface="Poppins Bold"/>
                <a:ea typeface="Poppins Bold"/>
                <a:cs typeface="Poppins Bold"/>
                <a:sym typeface="Poppins Bold"/>
              </a:rPr>
              <a:t>Educational Framework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330604" y="2387045"/>
            <a:ext cx="4258329" cy="12678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72"/>
              </a:lnSpc>
              <a:spcBef>
                <a:spcPct val="0"/>
              </a:spcBef>
            </a:pPr>
            <a:r>
              <a:rPr lang="en-US" sz="3551" b="1">
                <a:solidFill>
                  <a:srgbClr val="00FFFF"/>
                </a:solidFill>
                <a:latin typeface="Poppins Bold"/>
                <a:ea typeface="Poppins Bold"/>
                <a:cs typeface="Poppins Bold"/>
                <a:sym typeface="Poppins Bold"/>
              </a:rPr>
              <a:t>User-Friendly</a:t>
            </a:r>
          </a:p>
          <a:p>
            <a:pPr algn="ctr">
              <a:lnSpc>
                <a:spcPts val="4972"/>
              </a:lnSpc>
              <a:spcBef>
                <a:spcPct val="0"/>
              </a:spcBef>
            </a:pPr>
            <a:r>
              <a:rPr lang="en-US" sz="3551" b="1">
                <a:solidFill>
                  <a:srgbClr val="00FFFF"/>
                </a:solidFill>
                <a:latin typeface="Poppins Bold"/>
                <a:ea typeface="Poppins Bold"/>
                <a:cs typeface="Poppins Bold"/>
                <a:sym typeface="Poppins Bold"/>
              </a:rPr>
              <a:t>Financial Platform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2047330" y="809625"/>
            <a:ext cx="5782628" cy="1362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7500">
                <a:solidFill>
                  <a:srgbClr val="160C54"/>
                </a:solidFill>
                <a:latin typeface="Poppins"/>
                <a:ea typeface="Poppins"/>
                <a:cs typeface="Poppins"/>
                <a:sym typeface="Poppins"/>
              </a:rPr>
              <a:t>The Solution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6C57E7">
                <a:alpha val="100000"/>
              </a:srgbClr>
            </a:gs>
            <a:gs pos="100000">
              <a:srgbClr val="731C93">
                <a:alpha val="100000"/>
              </a:srgbClr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03776" y="2701427"/>
            <a:ext cx="1513172" cy="1903361"/>
          </a:xfrm>
          <a:custGeom>
            <a:avLst/>
            <a:gdLst/>
            <a:ahLst/>
            <a:cxnLst/>
            <a:rect l="l" t="t" r="r" b="b"/>
            <a:pathLst>
              <a:path w="1513172" h="1903361">
                <a:moveTo>
                  <a:pt x="0" y="0"/>
                </a:moveTo>
                <a:lnTo>
                  <a:pt x="1513172" y="0"/>
                </a:lnTo>
                <a:lnTo>
                  <a:pt x="1513172" y="1903362"/>
                </a:lnTo>
                <a:lnTo>
                  <a:pt x="0" y="19033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0260491" y="2480512"/>
            <a:ext cx="2124277" cy="2124277"/>
          </a:xfrm>
          <a:custGeom>
            <a:avLst/>
            <a:gdLst/>
            <a:ahLst/>
            <a:cxnLst/>
            <a:rect l="l" t="t" r="r" b="b"/>
            <a:pathLst>
              <a:path w="2124277" h="2124277">
                <a:moveTo>
                  <a:pt x="0" y="0"/>
                </a:moveTo>
                <a:lnTo>
                  <a:pt x="2124277" y="0"/>
                </a:lnTo>
                <a:lnTo>
                  <a:pt x="2124277" y="2124277"/>
                </a:lnTo>
                <a:lnTo>
                  <a:pt x="0" y="21242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4613841" y="5289684"/>
            <a:ext cx="2202559" cy="1949265"/>
          </a:xfrm>
          <a:custGeom>
            <a:avLst/>
            <a:gdLst/>
            <a:ahLst/>
            <a:cxnLst/>
            <a:rect l="l" t="t" r="r" b="b"/>
            <a:pathLst>
              <a:path w="2202559" h="1949265">
                <a:moveTo>
                  <a:pt x="0" y="0"/>
                </a:moveTo>
                <a:lnTo>
                  <a:pt x="2202559" y="0"/>
                </a:lnTo>
                <a:lnTo>
                  <a:pt x="2202559" y="1949265"/>
                </a:lnTo>
                <a:lnTo>
                  <a:pt x="0" y="194926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5573936" y="5061084"/>
            <a:ext cx="2017459" cy="2030147"/>
          </a:xfrm>
          <a:custGeom>
            <a:avLst/>
            <a:gdLst/>
            <a:ahLst/>
            <a:cxnLst/>
            <a:rect l="l" t="t" r="r" b="b"/>
            <a:pathLst>
              <a:path w="2017459" h="2030147">
                <a:moveTo>
                  <a:pt x="0" y="0"/>
                </a:moveTo>
                <a:lnTo>
                  <a:pt x="2017459" y="0"/>
                </a:lnTo>
                <a:lnTo>
                  <a:pt x="2017459" y="2030148"/>
                </a:lnTo>
                <a:lnTo>
                  <a:pt x="0" y="203014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7839551" y="-27436"/>
            <a:ext cx="2608897" cy="13690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639"/>
              </a:lnSpc>
              <a:spcBef>
                <a:spcPct val="0"/>
              </a:spcBef>
            </a:pPr>
            <a:r>
              <a:rPr lang="en-US" sz="7599">
                <a:solidFill>
                  <a:srgbClr val="160C54"/>
                </a:solidFill>
                <a:latin typeface="Poppins"/>
                <a:ea typeface="Poppins"/>
                <a:cs typeface="Poppins"/>
                <a:sym typeface="Poppins"/>
              </a:rPr>
              <a:t>Why?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469187" y="7244253"/>
            <a:ext cx="4226957" cy="1047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FFFF"/>
                </a:solidFill>
                <a:latin typeface="Canva Sans"/>
                <a:ea typeface="Canva Sans"/>
                <a:cs typeface="Canva Sans"/>
                <a:sym typeface="Canva Sans"/>
              </a:rPr>
              <a:t>Features provide </a:t>
            </a:r>
          </a:p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FFFF"/>
                </a:solidFill>
                <a:latin typeface="Canva Sans"/>
                <a:ea typeface="Canva Sans"/>
                <a:cs typeface="Canva Sans"/>
                <a:sym typeface="Canva Sans"/>
              </a:rPr>
              <a:t>competitive advantage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144000" y="4547639"/>
            <a:ext cx="4357259" cy="2114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FFFF"/>
                </a:solidFill>
                <a:latin typeface="Canva Sans"/>
                <a:ea typeface="Canva Sans"/>
                <a:cs typeface="Canva Sans"/>
                <a:sym typeface="Canva Sans"/>
              </a:rPr>
              <a:t>Attract new</a:t>
            </a:r>
          </a:p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FFFF"/>
                </a:solidFill>
                <a:latin typeface="Canva Sans"/>
                <a:ea typeface="Canva Sans"/>
                <a:cs typeface="Canva Sans"/>
                <a:sym typeface="Canva Sans"/>
              </a:rPr>
              <a:t>customers</a:t>
            </a:r>
          </a:p>
          <a:p>
            <a:pPr algn="ctr">
              <a:lnSpc>
                <a:spcPts val="4200"/>
              </a:lnSpc>
            </a:pPr>
            <a:endParaRPr lang="en-US" sz="3000">
              <a:solidFill>
                <a:srgbClr val="00FFFF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ctr">
              <a:lnSpc>
                <a:spcPts val="4200"/>
              </a:lnSpc>
              <a:spcBef>
                <a:spcPct val="0"/>
              </a:spcBef>
            </a:pPr>
            <a:endParaRPr lang="en-US" sz="3000">
              <a:solidFill>
                <a:srgbClr val="00FFFF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3536491" y="7244253"/>
            <a:ext cx="4357259" cy="1047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FFFF"/>
                </a:solidFill>
                <a:latin typeface="Canva Sans"/>
                <a:ea typeface="Canva Sans"/>
                <a:cs typeface="Canva Sans"/>
                <a:sym typeface="Canva Sans"/>
              </a:rPr>
              <a:t>Commission on transaction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245536" y="4775334"/>
            <a:ext cx="2029653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FFFF"/>
                </a:solidFill>
                <a:latin typeface="Canva Sans"/>
                <a:ea typeface="Canva Sans"/>
                <a:cs typeface="Canva Sans"/>
                <a:sym typeface="Canva Sans"/>
              </a:rPr>
              <a:t>Hot Topic</a:t>
            </a:r>
          </a:p>
        </p:txBody>
      </p:sp>
      <p:sp>
        <p:nvSpPr>
          <p:cNvPr id="11" name="Freeform 11"/>
          <p:cNvSpPr/>
          <p:nvPr/>
        </p:nvSpPr>
        <p:spPr>
          <a:xfrm>
            <a:off x="14623123" y="8782163"/>
            <a:ext cx="3134900" cy="1048263"/>
          </a:xfrm>
          <a:custGeom>
            <a:avLst/>
            <a:gdLst/>
            <a:ahLst/>
            <a:cxnLst/>
            <a:rect l="l" t="t" r="r" b="b"/>
            <a:pathLst>
              <a:path w="3134900" h="1048263">
                <a:moveTo>
                  <a:pt x="0" y="0"/>
                </a:moveTo>
                <a:lnTo>
                  <a:pt x="3134900" y="0"/>
                </a:lnTo>
                <a:lnTo>
                  <a:pt x="3134900" y="1048263"/>
                </a:lnTo>
                <a:lnTo>
                  <a:pt x="0" y="1048263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/>
          <p:nvPr/>
        </p:nvSpPr>
        <p:spPr>
          <a:xfrm>
            <a:off x="465898" y="9258300"/>
            <a:ext cx="5650629" cy="572126"/>
          </a:xfrm>
          <a:custGeom>
            <a:avLst/>
            <a:gdLst/>
            <a:ahLst/>
            <a:cxnLst/>
            <a:rect l="l" t="t" r="r" b="b"/>
            <a:pathLst>
              <a:path w="5650629" h="572126">
                <a:moveTo>
                  <a:pt x="0" y="0"/>
                </a:moveTo>
                <a:lnTo>
                  <a:pt x="5650629" y="0"/>
                </a:lnTo>
                <a:lnTo>
                  <a:pt x="5650629" y="572126"/>
                </a:lnTo>
                <a:lnTo>
                  <a:pt x="0" y="572126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6C57E7">
                <a:alpha val="100000"/>
              </a:srgbClr>
            </a:gs>
            <a:gs pos="100000">
              <a:srgbClr val="731C93">
                <a:alpha val="100000"/>
              </a:srgbClr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2011631"/>
            <a:ext cx="15198593" cy="2628410"/>
            <a:chOff x="0" y="0"/>
            <a:chExt cx="4002922" cy="69225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002922" cy="692256"/>
            </a:xfrm>
            <a:custGeom>
              <a:avLst/>
              <a:gdLst/>
              <a:ahLst/>
              <a:cxnLst/>
              <a:rect l="l" t="t" r="r" b="b"/>
              <a:pathLst>
                <a:path w="4002922" h="692256">
                  <a:moveTo>
                    <a:pt x="0" y="0"/>
                  </a:moveTo>
                  <a:lnTo>
                    <a:pt x="4002922" y="0"/>
                  </a:lnTo>
                  <a:lnTo>
                    <a:pt x="4002922" y="692256"/>
                  </a:lnTo>
                  <a:lnTo>
                    <a:pt x="0" y="692256"/>
                  </a:lnTo>
                  <a:close/>
                </a:path>
              </a:pathLst>
            </a:custGeom>
            <a:solidFill>
              <a:srgbClr val="29FF9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002922" cy="73035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2458730" y="4640041"/>
            <a:ext cx="15829270" cy="3086100"/>
            <a:chOff x="0" y="0"/>
            <a:chExt cx="4169026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169026" cy="812800"/>
            </a:xfrm>
            <a:custGeom>
              <a:avLst/>
              <a:gdLst/>
              <a:ahLst/>
              <a:cxnLst/>
              <a:rect l="l" t="t" r="r" b="b"/>
              <a:pathLst>
                <a:path w="4169026" h="812800">
                  <a:moveTo>
                    <a:pt x="0" y="0"/>
                  </a:moveTo>
                  <a:lnTo>
                    <a:pt x="4169026" y="0"/>
                  </a:lnTo>
                  <a:lnTo>
                    <a:pt x="4169026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60C54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169026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230924" y="2116384"/>
            <a:ext cx="1816010" cy="1816010"/>
          </a:xfrm>
          <a:custGeom>
            <a:avLst/>
            <a:gdLst/>
            <a:ahLst/>
            <a:cxnLst/>
            <a:rect l="l" t="t" r="r" b="b"/>
            <a:pathLst>
              <a:path w="1816010" h="1816010">
                <a:moveTo>
                  <a:pt x="0" y="0"/>
                </a:moveTo>
                <a:lnTo>
                  <a:pt x="1816011" y="0"/>
                </a:lnTo>
                <a:lnTo>
                  <a:pt x="1816011" y="1816010"/>
                </a:lnTo>
                <a:lnTo>
                  <a:pt x="0" y="181601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4154993" y="4914922"/>
            <a:ext cx="1755149" cy="1720046"/>
          </a:xfrm>
          <a:custGeom>
            <a:avLst/>
            <a:gdLst/>
            <a:ahLst/>
            <a:cxnLst/>
            <a:rect l="l" t="t" r="r" b="b"/>
            <a:pathLst>
              <a:path w="1755149" h="1720046">
                <a:moveTo>
                  <a:pt x="0" y="0"/>
                </a:moveTo>
                <a:lnTo>
                  <a:pt x="1755149" y="0"/>
                </a:lnTo>
                <a:lnTo>
                  <a:pt x="1755149" y="1720046"/>
                </a:lnTo>
                <a:lnTo>
                  <a:pt x="0" y="172004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>
            <a:off x="7132572" y="2303512"/>
            <a:ext cx="1465994" cy="1628882"/>
          </a:xfrm>
          <a:custGeom>
            <a:avLst/>
            <a:gdLst/>
            <a:ahLst/>
            <a:cxnLst/>
            <a:rect l="l" t="t" r="r" b="b"/>
            <a:pathLst>
              <a:path w="1465994" h="1628882">
                <a:moveTo>
                  <a:pt x="0" y="0"/>
                </a:moveTo>
                <a:lnTo>
                  <a:pt x="1465994" y="0"/>
                </a:lnTo>
                <a:lnTo>
                  <a:pt x="1465994" y="1628882"/>
                </a:lnTo>
                <a:lnTo>
                  <a:pt x="0" y="162888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>
            <a:off x="9731323" y="4838800"/>
            <a:ext cx="1872289" cy="1872289"/>
          </a:xfrm>
          <a:custGeom>
            <a:avLst/>
            <a:gdLst/>
            <a:ahLst/>
            <a:cxnLst/>
            <a:rect l="l" t="t" r="r" b="b"/>
            <a:pathLst>
              <a:path w="1872289" h="1872289">
                <a:moveTo>
                  <a:pt x="0" y="0"/>
                </a:moveTo>
                <a:lnTo>
                  <a:pt x="1872289" y="0"/>
                </a:lnTo>
                <a:lnTo>
                  <a:pt x="1872289" y="1872290"/>
                </a:lnTo>
                <a:lnTo>
                  <a:pt x="0" y="187229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/>
          <p:nvPr/>
        </p:nvSpPr>
        <p:spPr>
          <a:xfrm>
            <a:off x="12684203" y="2116384"/>
            <a:ext cx="1816010" cy="1816010"/>
          </a:xfrm>
          <a:custGeom>
            <a:avLst/>
            <a:gdLst/>
            <a:ahLst/>
            <a:cxnLst/>
            <a:rect l="l" t="t" r="r" b="b"/>
            <a:pathLst>
              <a:path w="1816010" h="1816010">
                <a:moveTo>
                  <a:pt x="0" y="0"/>
                </a:moveTo>
                <a:lnTo>
                  <a:pt x="1816010" y="0"/>
                </a:lnTo>
                <a:lnTo>
                  <a:pt x="1816010" y="1816010"/>
                </a:lnTo>
                <a:lnTo>
                  <a:pt x="0" y="181601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Freeform 13"/>
          <p:cNvSpPr/>
          <p:nvPr/>
        </p:nvSpPr>
        <p:spPr>
          <a:xfrm>
            <a:off x="956890" y="2303512"/>
            <a:ext cx="399589" cy="639343"/>
          </a:xfrm>
          <a:custGeom>
            <a:avLst/>
            <a:gdLst/>
            <a:ahLst/>
            <a:cxnLst/>
            <a:rect l="l" t="t" r="r" b="b"/>
            <a:pathLst>
              <a:path w="399589" h="639343">
                <a:moveTo>
                  <a:pt x="0" y="0"/>
                </a:moveTo>
                <a:lnTo>
                  <a:pt x="399589" y="0"/>
                </a:lnTo>
                <a:lnTo>
                  <a:pt x="399589" y="639343"/>
                </a:lnTo>
                <a:lnTo>
                  <a:pt x="0" y="639343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Freeform 14"/>
          <p:cNvSpPr/>
          <p:nvPr/>
        </p:nvSpPr>
        <p:spPr>
          <a:xfrm>
            <a:off x="3462651" y="4914922"/>
            <a:ext cx="378018" cy="604829"/>
          </a:xfrm>
          <a:custGeom>
            <a:avLst/>
            <a:gdLst/>
            <a:ahLst/>
            <a:cxnLst/>
            <a:rect l="l" t="t" r="r" b="b"/>
            <a:pathLst>
              <a:path w="378018" h="604829">
                <a:moveTo>
                  <a:pt x="0" y="0"/>
                </a:moveTo>
                <a:lnTo>
                  <a:pt x="378017" y="0"/>
                </a:lnTo>
                <a:lnTo>
                  <a:pt x="378017" y="604829"/>
                </a:lnTo>
                <a:lnTo>
                  <a:pt x="0" y="60482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Freeform 15"/>
          <p:cNvSpPr/>
          <p:nvPr/>
        </p:nvSpPr>
        <p:spPr>
          <a:xfrm>
            <a:off x="6484499" y="2303512"/>
            <a:ext cx="439548" cy="639343"/>
          </a:xfrm>
          <a:custGeom>
            <a:avLst/>
            <a:gdLst/>
            <a:ahLst/>
            <a:cxnLst/>
            <a:rect l="l" t="t" r="r" b="b"/>
            <a:pathLst>
              <a:path w="439548" h="639343">
                <a:moveTo>
                  <a:pt x="0" y="0"/>
                </a:moveTo>
                <a:lnTo>
                  <a:pt x="439548" y="0"/>
                </a:lnTo>
                <a:lnTo>
                  <a:pt x="439548" y="639343"/>
                </a:lnTo>
                <a:lnTo>
                  <a:pt x="0" y="639343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6" name="Freeform 16"/>
          <p:cNvSpPr/>
          <p:nvPr/>
        </p:nvSpPr>
        <p:spPr>
          <a:xfrm>
            <a:off x="9038729" y="4914922"/>
            <a:ext cx="415820" cy="604829"/>
          </a:xfrm>
          <a:custGeom>
            <a:avLst/>
            <a:gdLst/>
            <a:ahLst/>
            <a:cxnLst/>
            <a:rect l="l" t="t" r="r" b="b"/>
            <a:pathLst>
              <a:path w="415820" h="604829">
                <a:moveTo>
                  <a:pt x="0" y="0"/>
                </a:moveTo>
                <a:lnTo>
                  <a:pt x="415820" y="0"/>
                </a:lnTo>
                <a:lnTo>
                  <a:pt x="415820" y="604829"/>
                </a:lnTo>
                <a:lnTo>
                  <a:pt x="0" y="604829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7" name="Freeform 17"/>
          <p:cNvSpPr/>
          <p:nvPr/>
        </p:nvSpPr>
        <p:spPr>
          <a:xfrm>
            <a:off x="12037091" y="2303512"/>
            <a:ext cx="402895" cy="586029"/>
          </a:xfrm>
          <a:custGeom>
            <a:avLst/>
            <a:gdLst/>
            <a:ahLst/>
            <a:cxnLst/>
            <a:rect l="l" t="t" r="r" b="b"/>
            <a:pathLst>
              <a:path w="402895" h="586029">
                <a:moveTo>
                  <a:pt x="0" y="0"/>
                </a:moveTo>
                <a:lnTo>
                  <a:pt x="402895" y="0"/>
                </a:lnTo>
                <a:lnTo>
                  <a:pt x="402895" y="586030"/>
                </a:lnTo>
                <a:lnTo>
                  <a:pt x="0" y="58603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8" name="TextBox 18"/>
          <p:cNvSpPr txBox="1"/>
          <p:nvPr/>
        </p:nvSpPr>
        <p:spPr>
          <a:xfrm>
            <a:off x="1356479" y="3970494"/>
            <a:ext cx="1564900" cy="5428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Ideation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4193217" y="6825468"/>
            <a:ext cx="1716925" cy="5428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29FF9F"/>
                </a:solidFill>
                <a:latin typeface="Poppins"/>
                <a:ea typeface="Poppins"/>
                <a:cs typeface="Poppins"/>
                <a:sym typeface="Poppins"/>
              </a:rPr>
              <a:t>Back End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6484499" y="3970494"/>
            <a:ext cx="2762140" cy="5428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API Integration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9844794" y="6825468"/>
            <a:ext cx="1758818" cy="5428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29FF9F"/>
                </a:solidFill>
                <a:latin typeface="Poppins"/>
                <a:ea typeface="Poppins"/>
                <a:cs typeface="Poppins"/>
                <a:sym typeface="Poppins"/>
              </a:rPr>
              <a:t>Front End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2429199" y="3971915"/>
            <a:ext cx="2326018" cy="5428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Deployment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782" y="304855"/>
            <a:ext cx="10101796" cy="1295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7500">
                <a:solidFill>
                  <a:srgbClr val="160C54"/>
                </a:solidFill>
                <a:latin typeface="Canva Sans"/>
                <a:ea typeface="Canva Sans"/>
                <a:cs typeface="Canva Sans"/>
                <a:sym typeface="Canva Sans"/>
              </a:rPr>
              <a:t>Our Hackathon Work</a:t>
            </a:r>
          </a:p>
        </p:txBody>
      </p:sp>
      <p:sp>
        <p:nvSpPr>
          <p:cNvPr id="24" name="Freeform 24"/>
          <p:cNvSpPr/>
          <p:nvPr/>
        </p:nvSpPr>
        <p:spPr>
          <a:xfrm>
            <a:off x="14623123" y="8782163"/>
            <a:ext cx="3134900" cy="1048263"/>
          </a:xfrm>
          <a:custGeom>
            <a:avLst/>
            <a:gdLst/>
            <a:ahLst/>
            <a:cxnLst/>
            <a:rect l="l" t="t" r="r" b="b"/>
            <a:pathLst>
              <a:path w="3134900" h="1048263">
                <a:moveTo>
                  <a:pt x="0" y="0"/>
                </a:moveTo>
                <a:lnTo>
                  <a:pt x="3134900" y="0"/>
                </a:lnTo>
                <a:lnTo>
                  <a:pt x="3134900" y="1048263"/>
                </a:lnTo>
                <a:lnTo>
                  <a:pt x="0" y="1048263"/>
                </a:lnTo>
                <a:lnTo>
                  <a:pt x="0" y="0"/>
                </a:lnTo>
                <a:close/>
              </a:path>
            </a:pathLst>
          </a:custGeom>
          <a:blipFill>
            <a:blip r:embed="rId21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5" name="Freeform 25"/>
          <p:cNvSpPr/>
          <p:nvPr/>
        </p:nvSpPr>
        <p:spPr>
          <a:xfrm>
            <a:off x="465898" y="9258300"/>
            <a:ext cx="5650629" cy="572126"/>
          </a:xfrm>
          <a:custGeom>
            <a:avLst/>
            <a:gdLst/>
            <a:ahLst/>
            <a:cxnLst/>
            <a:rect l="l" t="t" r="r" b="b"/>
            <a:pathLst>
              <a:path w="5650629" h="572126">
                <a:moveTo>
                  <a:pt x="0" y="0"/>
                </a:moveTo>
                <a:lnTo>
                  <a:pt x="5650629" y="0"/>
                </a:lnTo>
                <a:lnTo>
                  <a:pt x="5650629" y="572126"/>
                </a:lnTo>
                <a:lnTo>
                  <a:pt x="0" y="572126"/>
                </a:lnTo>
                <a:lnTo>
                  <a:pt x="0" y="0"/>
                </a:lnTo>
                <a:close/>
              </a:path>
            </a:pathLst>
          </a:custGeom>
          <a:blipFill>
            <a:blip r:embed="rId2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6C57E7">
                <a:alpha val="100000"/>
              </a:srgbClr>
            </a:gs>
            <a:gs pos="100000">
              <a:srgbClr val="731C93">
                <a:alpha val="100000"/>
              </a:srgbClr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723608" y="3388027"/>
            <a:ext cx="4242062" cy="4114800"/>
          </a:xfrm>
          <a:custGeom>
            <a:avLst/>
            <a:gdLst/>
            <a:ahLst/>
            <a:cxnLst/>
            <a:rect l="l" t="t" r="r" b="b"/>
            <a:pathLst>
              <a:path w="4242062" h="4114800">
                <a:moveTo>
                  <a:pt x="0" y="0"/>
                </a:moveTo>
                <a:lnTo>
                  <a:pt x="4242062" y="0"/>
                </a:lnTo>
                <a:lnTo>
                  <a:pt x="424206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5528786" y="338882"/>
            <a:ext cx="7230428" cy="2695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sz="7500">
                <a:solidFill>
                  <a:srgbClr val="00FFFF"/>
                </a:solidFill>
                <a:latin typeface="Poppins"/>
                <a:ea typeface="Poppins"/>
                <a:cs typeface="Poppins"/>
                <a:sym typeface="Poppins"/>
              </a:rPr>
              <a:t>Let’s check out </a:t>
            </a:r>
          </a:p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7500">
                <a:solidFill>
                  <a:srgbClr val="00FFFF"/>
                </a:solidFill>
                <a:latin typeface="Poppins"/>
                <a:ea typeface="Poppins"/>
                <a:cs typeface="Poppins"/>
                <a:sym typeface="Poppins"/>
              </a:rPr>
              <a:t>our live DEMO!</a:t>
            </a:r>
          </a:p>
        </p:txBody>
      </p:sp>
      <p:sp>
        <p:nvSpPr>
          <p:cNvPr id="4" name="Freeform 4"/>
          <p:cNvSpPr/>
          <p:nvPr/>
        </p:nvSpPr>
        <p:spPr>
          <a:xfrm>
            <a:off x="14623123" y="8782163"/>
            <a:ext cx="3134900" cy="1048263"/>
          </a:xfrm>
          <a:custGeom>
            <a:avLst/>
            <a:gdLst/>
            <a:ahLst/>
            <a:cxnLst/>
            <a:rect l="l" t="t" r="r" b="b"/>
            <a:pathLst>
              <a:path w="3134900" h="1048263">
                <a:moveTo>
                  <a:pt x="0" y="0"/>
                </a:moveTo>
                <a:lnTo>
                  <a:pt x="3134900" y="0"/>
                </a:lnTo>
                <a:lnTo>
                  <a:pt x="3134900" y="1048263"/>
                </a:lnTo>
                <a:lnTo>
                  <a:pt x="0" y="104826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465898" y="9258300"/>
            <a:ext cx="5650629" cy="572126"/>
          </a:xfrm>
          <a:custGeom>
            <a:avLst/>
            <a:gdLst/>
            <a:ahLst/>
            <a:cxnLst/>
            <a:rect l="l" t="t" r="r" b="b"/>
            <a:pathLst>
              <a:path w="5650629" h="572126">
                <a:moveTo>
                  <a:pt x="0" y="0"/>
                </a:moveTo>
                <a:lnTo>
                  <a:pt x="5650629" y="0"/>
                </a:lnTo>
                <a:lnTo>
                  <a:pt x="5650629" y="572126"/>
                </a:lnTo>
                <a:lnTo>
                  <a:pt x="0" y="57212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6C57E7">
                <a:alpha val="100000"/>
              </a:srgbClr>
            </a:gs>
            <a:gs pos="100000">
              <a:srgbClr val="731C93">
                <a:alpha val="100000"/>
              </a:srgbClr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568339" y="2681760"/>
            <a:ext cx="3774616" cy="4283252"/>
          </a:xfrm>
          <a:custGeom>
            <a:avLst/>
            <a:gdLst/>
            <a:ahLst/>
            <a:cxnLst/>
            <a:rect l="l" t="t" r="r" b="b"/>
            <a:pathLst>
              <a:path w="3774616" h="4283252">
                <a:moveTo>
                  <a:pt x="0" y="0"/>
                </a:moveTo>
                <a:lnTo>
                  <a:pt x="3774616" y="0"/>
                </a:lnTo>
                <a:lnTo>
                  <a:pt x="3774616" y="4283252"/>
                </a:lnTo>
                <a:lnTo>
                  <a:pt x="0" y="42832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5192169" y="477854"/>
            <a:ext cx="7903661" cy="1362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7500">
                <a:solidFill>
                  <a:srgbClr val="00FFFF"/>
                </a:solidFill>
                <a:latin typeface="Poppins"/>
                <a:ea typeface="Poppins"/>
                <a:cs typeface="Poppins"/>
                <a:sym typeface="Poppins"/>
              </a:rPr>
              <a:t>Thank You!</a:t>
            </a:r>
          </a:p>
        </p:txBody>
      </p:sp>
      <p:sp>
        <p:nvSpPr>
          <p:cNvPr id="4" name="Freeform 4"/>
          <p:cNvSpPr/>
          <p:nvPr/>
        </p:nvSpPr>
        <p:spPr>
          <a:xfrm>
            <a:off x="14623123" y="8782163"/>
            <a:ext cx="3134900" cy="1048263"/>
          </a:xfrm>
          <a:custGeom>
            <a:avLst/>
            <a:gdLst/>
            <a:ahLst/>
            <a:cxnLst/>
            <a:rect l="l" t="t" r="r" b="b"/>
            <a:pathLst>
              <a:path w="3134900" h="1048263">
                <a:moveTo>
                  <a:pt x="0" y="0"/>
                </a:moveTo>
                <a:lnTo>
                  <a:pt x="3134900" y="0"/>
                </a:lnTo>
                <a:lnTo>
                  <a:pt x="3134900" y="1048263"/>
                </a:lnTo>
                <a:lnTo>
                  <a:pt x="0" y="104826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465898" y="9258300"/>
            <a:ext cx="5650629" cy="572126"/>
          </a:xfrm>
          <a:custGeom>
            <a:avLst/>
            <a:gdLst/>
            <a:ahLst/>
            <a:cxnLst/>
            <a:rect l="l" t="t" r="r" b="b"/>
            <a:pathLst>
              <a:path w="5650629" h="572126">
                <a:moveTo>
                  <a:pt x="0" y="0"/>
                </a:moveTo>
                <a:lnTo>
                  <a:pt x="5650629" y="0"/>
                </a:lnTo>
                <a:lnTo>
                  <a:pt x="5650629" y="572126"/>
                </a:lnTo>
                <a:lnTo>
                  <a:pt x="0" y="57212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</Words>
  <Application>Microsoft Office PowerPoint</Application>
  <PresentationFormat>Custom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Canva Sans</vt:lpstr>
      <vt:lpstr>Arial</vt:lpstr>
      <vt:lpstr>Poppins</vt:lpstr>
      <vt:lpstr>Calibri</vt:lpstr>
      <vt:lpstr>Poppins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Yor paragraph text</dc:title>
  <cp:lastModifiedBy>Lazaros Stavrinou</cp:lastModifiedBy>
  <cp:revision>2</cp:revision>
  <dcterms:created xsi:type="dcterms:W3CDTF">2006-08-16T00:00:00Z</dcterms:created>
  <dcterms:modified xsi:type="dcterms:W3CDTF">2024-10-20T12:21:42Z</dcterms:modified>
  <dc:identifier>DAGUBfo34Jw</dc:identifier>
</cp:coreProperties>
</file>