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405399F-1CF8-00F6-C491-3941E602C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8B1B225-7CCB-34C2-E308-151056DCF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570D0E0-B0AA-4B25-8680-61CE9592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6F1B1BF-BE7E-EE82-9639-95BBDD92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770AFFC-A5E0-DA10-EDD1-9E983E33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06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2BE12C-4009-4367-A679-82ECAB82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297CCEF-449B-D337-AEEB-522B57084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7A14B2-83F6-22DC-4B13-8A90C27F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33E3292-7B4F-8350-86DA-E698D71A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F51929-4AC6-CE73-FE60-C404F519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934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CDD1AF5-19F1-8FE6-9818-C96D84E80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49AC0ED-23D0-2987-AD80-5EDEDBCA4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7B3157F-78FB-59D1-DDC6-453848C8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5BF0244-5AD1-571C-D850-58221704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E45E487-072F-4A71-CF3C-58425CDA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991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420F2A-F84F-7630-80A2-BBD8368B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0CECBD-7AE0-57A0-F3F8-2E230F4B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8981D96-0D13-2B8D-B44A-B2E9963F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7FAC363-C69E-A285-A12B-21FC4EE1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092CA83-92A1-7014-19EB-9AA8F63C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826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DA6CC7-46C6-3ACD-7707-17892738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5B0241A-9C86-DD57-F165-102E29D4D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543807C-D9B7-35B0-567C-88C9ADEA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8E375EC-3789-701C-732A-B37AE134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81A5D04-60A9-3462-7BFB-A2D4A25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6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40AD4F-3124-A4F8-3467-440FB602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DDEF70-7434-5298-4582-C187A3FD4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9E197B6-F796-F8A3-D43C-E52AA1CF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5CDEF39-FC6E-481F-3521-21053E18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4AFF7CA-8553-CDFD-89D5-043E90C6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FD79FAE-2CE1-AFBB-4376-081E60C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72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2CECE98-2CE5-8348-C44D-A99C4A96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3643980-4CCC-65E0-0DD0-B501E0E59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5139334-091D-C026-1975-15B0C27EE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B04A83B-A137-A5E1-0909-EC467104A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12C7E64-0202-D491-9E3A-D55528507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21F13719-E4E9-1D84-6ED2-ACB8419E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B894E92-B9E7-68FE-2C9E-10306B13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0984F77D-2EE4-45D4-4AFA-886DA60A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201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FEDE0A-B387-3300-CD0C-0D9E0450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5B9DEEB1-2F3F-397C-5383-5EFEFA45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90258661-CCFB-6B3C-A497-895588F5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D4A1D81-95F2-1FFA-D99E-33347CDB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277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E20C651F-6471-EA05-EAEB-4B49AB92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E905695-D46A-2D48-FB4E-B06B5616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88C1626-25BD-08F0-B3DD-9F852574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A3EEA6-DB21-855D-5534-B778818D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66A34B9-0817-6656-6E13-3411B7E4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67E353B-937B-8461-4B2B-6428F732F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D394691-1EC9-0261-E588-465AF033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DF35207-953C-21FC-85C3-15065DA0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BB1F9AC-603A-3731-91E8-BA9D1EF9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933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FA9E53-F414-76A5-AA82-FAD949AE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6BB23294-AB3D-AAB0-17EC-F0924095F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13719BC-1C10-E775-E328-7AB5683E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5777B85-3BB9-C917-93C8-68F1918C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C163BD6-3E7E-FBA8-E798-433EC10E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9B0452C-3ADC-A164-F24A-9438C2B9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792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B9A0164-BD49-CC9C-B6D3-10A162FE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1DE17FA-7D83-D68B-9172-7E54F7BC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F6889EF-E19C-A11B-DD80-158E6E02D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FCCEB-9A64-4F06-BCA1-EBB05B311BF0}" type="datetimeFigureOut">
              <a:rPr lang="el-GR" smtClean="0"/>
              <a:t>19/10/2024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B5ADB61-4B54-79C5-662E-4C42222EE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E939B4C-606D-A5D6-2306-C489D451B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7E365-2AA4-40EC-A86A-3B685D3D81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67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jp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15.jpg"/><Relationship Id="rId7" Type="http://schemas.openxmlformats.org/officeDocument/2006/relationships/image" Target="../media/image2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hyperlink" Target="https://www.hellenicbank.com/en/personal/car-financing/car-financing" TargetMode="External"/><Relationship Id="rId9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>
            <a:extLst>
              <a:ext uri="{FF2B5EF4-FFF2-40B4-BE49-F238E27FC236}">
                <a16:creationId xmlns:a16="http://schemas.microsoft.com/office/drawing/2014/main" id="{34328D5A-77B3-59A5-05EB-72819DCC5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1" y="1728019"/>
            <a:ext cx="7132711" cy="473669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DC730946-A681-B4BF-6CCC-FCDA5EBDA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12" y="2391698"/>
            <a:ext cx="3106840" cy="3106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2E3531-A0B1-61ED-70D4-CF874EA105FD}"/>
              </a:ext>
            </a:extLst>
          </p:cNvPr>
          <p:cNvSpPr txBox="1"/>
          <p:nvPr/>
        </p:nvSpPr>
        <p:spPr>
          <a:xfrm>
            <a:off x="511275" y="550607"/>
            <a:ext cx="11572569" cy="584775"/>
          </a:xfrm>
          <a:prstGeom prst="rect">
            <a:avLst/>
          </a:prstGeom>
          <a:gradFill>
            <a:gsLst>
              <a:gs pos="43000">
                <a:srgbClr val="D3ECF8"/>
              </a:gs>
              <a:gs pos="54000">
                <a:srgbClr val="BAE2F4"/>
              </a:gs>
              <a:gs pos="63000">
                <a:srgbClr val="A0D7F0"/>
              </a:gs>
              <a:gs pos="72000">
                <a:srgbClr val="90D0EE"/>
              </a:gs>
              <a:gs pos="33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Narrow" panose="020B0606020202030204" pitchFamily="34" charset="0"/>
                <a:cs typeface="Aldhabi" panose="020F0502020204030204" pitchFamily="2" charset="-78"/>
              </a:rPr>
              <a:t>Presentation of an Idea for the BOC Fintech Hackathon 5.0 Competition</a:t>
            </a:r>
            <a:endParaRPr lang="el-GR" sz="3200" b="1" dirty="0">
              <a:latin typeface="Arial Narrow" panose="020B0606020202030204" pitchFamily="34" charset="0"/>
              <a:cs typeface="Aldhabi" panose="020F050202020403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783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4DB4E2-6E26-F012-505F-B9F54B24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837723"/>
          </a:xfrm>
          <a:gradFill>
            <a:gsLst>
              <a:gs pos="43000">
                <a:srgbClr val="D3ECF8"/>
              </a:gs>
              <a:gs pos="54000">
                <a:srgbClr val="BAE2F4"/>
              </a:gs>
              <a:gs pos="63000">
                <a:srgbClr val="A0D7F0"/>
              </a:gs>
              <a:gs pos="72000">
                <a:srgbClr val="90D0EE"/>
              </a:gs>
              <a:gs pos="33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dirty="0"/>
              <a:t>Automated Consumer Loan Approval Platform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9078225-0A39-24B1-667D-6048AEAC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                                1.</a:t>
            </a:r>
            <a:r>
              <a:rPr lang="en-US" dirty="0"/>
              <a:t>                                                                                    2.</a:t>
            </a:r>
            <a:endParaRPr lang="el-GR" dirty="0"/>
          </a:p>
        </p:txBody>
      </p:sp>
      <p:pic>
        <p:nvPicPr>
          <p:cNvPr id="5" name="Εικόνα 4" descr="Εικόνα που περιέχει μεταφορά, καρότσι, καρότσι αγορών, παιχνίδι&#10;&#10;Περιγραφή που δημιουργήθηκε αυτόματα">
            <a:extLst>
              <a:ext uri="{FF2B5EF4-FFF2-40B4-BE49-F238E27FC236}">
                <a16:creationId xmlns:a16="http://schemas.microsoft.com/office/drawing/2014/main" id="{C91EB0C1-3B13-1705-489B-83B2D7A8C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37" y="3201228"/>
            <a:ext cx="1755085" cy="1755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E2731-9373-6735-71FC-DA25DDEA56E5}"/>
              </a:ext>
            </a:extLst>
          </p:cNvPr>
          <p:cNvSpPr txBox="1"/>
          <p:nvPr/>
        </p:nvSpPr>
        <p:spPr>
          <a:xfrm>
            <a:off x="622107" y="4982716"/>
            <a:ext cx="225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Consumers</a:t>
            </a:r>
            <a:endParaRPr lang="el-GR" sz="3200" dirty="0"/>
          </a:p>
        </p:txBody>
      </p:sp>
      <p:pic>
        <p:nvPicPr>
          <p:cNvPr id="8" name="Εικόνα 7" descr="Εικόνα που περιέχει άτομο, ρουχισμός, είδη γραφείου, εσωτερικός χώρος&#10;&#10;Περιγραφή που δημιουργήθηκε αυτόματα">
            <a:extLst>
              <a:ext uri="{FF2B5EF4-FFF2-40B4-BE49-F238E27FC236}">
                <a16:creationId xmlns:a16="http://schemas.microsoft.com/office/drawing/2014/main" id="{6F608230-9DA9-89A7-5B95-280408444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73" y="3429000"/>
            <a:ext cx="2094271" cy="1393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B5C13-1149-4283-5E1C-8B2FB083F745}"/>
              </a:ext>
            </a:extLst>
          </p:cNvPr>
          <p:cNvSpPr txBox="1"/>
          <p:nvPr/>
        </p:nvSpPr>
        <p:spPr>
          <a:xfrm>
            <a:off x="3322284" y="4982715"/>
            <a:ext cx="225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Businesses</a:t>
            </a:r>
            <a:endParaRPr lang="el-GR" sz="3200" dirty="0"/>
          </a:p>
        </p:txBody>
      </p:sp>
      <p:pic>
        <p:nvPicPr>
          <p:cNvPr id="11" name="Εικόνα 10" descr="Εικόνα που περιέχει κείμενο, γραμματοσειρά, λογότυπο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3F126940-76C0-8011-AC35-1FFD8DE1F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209" y="3201228"/>
            <a:ext cx="2751998" cy="23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B3ACDE-A1FA-25B2-24C7-E99FA6EC1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1" y="1769346"/>
            <a:ext cx="2868561" cy="5004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4607-59C5-9028-81CA-A182F81249F1}"/>
              </a:ext>
            </a:extLst>
          </p:cNvPr>
          <p:cNvSpPr txBox="1"/>
          <p:nvPr/>
        </p:nvSpPr>
        <p:spPr>
          <a:xfrm>
            <a:off x="823924" y="5899355"/>
            <a:ext cx="955407" cy="276999"/>
          </a:xfrm>
          <a:prstGeom prst="rect">
            <a:avLst/>
          </a:prstGeom>
          <a:gradFill>
            <a:gsLst>
              <a:gs pos="54000">
                <a:srgbClr val="BAE2F4"/>
              </a:gs>
              <a:gs pos="63000">
                <a:srgbClr val="A0D7F0"/>
              </a:gs>
              <a:gs pos="72000">
                <a:srgbClr val="90D0EE"/>
              </a:gs>
              <a:gs pos="33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Quick loan</a:t>
            </a:r>
            <a:endParaRPr lang="el-G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F109A-DECD-34C9-F954-2F59A73DCFDD}"/>
              </a:ext>
            </a:extLst>
          </p:cNvPr>
          <p:cNvSpPr txBox="1"/>
          <p:nvPr/>
        </p:nvSpPr>
        <p:spPr>
          <a:xfrm>
            <a:off x="1784246" y="5911264"/>
            <a:ext cx="1037605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Credit Score</a:t>
            </a:r>
            <a:endParaRPr lang="el-G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48C31-FEE7-9597-C7C0-2B66CDF6BFB6}"/>
              </a:ext>
            </a:extLst>
          </p:cNvPr>
          <p:cNvSpPr txBox="1"/>
          <p:nvPr/>
        </p:nvSpPr>
        <p:spPr>
          <a:xfrm>
            <a:off x="873084" y="4126391"/>
            <a:ext cx="3991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1200" dirty="0"/>
              <a:t>I accept to collect data </a:t>
            </a:r>
          </a:p>
          <a:p>
            <a:r>
              <a:rPr lang="en-US" sz="1200" dirty="0"/>
              <a:t>from third parties</a:t>
            </a:r>
            <a:endParaRPr lang="el-GR" sz="1200" dirty="0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974B3E0F-5256-9663-7603-9D0A17A9E699}"/>
              </a:ext>
            </a:extLst>
          </p:cNvPr>
          <p:cNvSpPr/>
          <p:nvPr/>
        </p:nvSpPr>
        <p:spPr>
          <a:xfrm>
            <a:off x="971407" y="4234546"/>
            <a:ext cx="167148" cy="1474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AF2257F5-394D-8BA7-9C6D-2CA80A21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1769346"/>
            <a:ext cx="2868561" cy="5004146"/>
          </a:xfrm>
          <a:prstGeom prst="rect">
            <a:avLst/>
          </a:prstGeom>
        </p:spPr>
      </p:pic>
      <p:pic>
        <p:nvPicPr>
          <p:cNvPr id="23" name="Εικόνα 22" descr="Εικόνα που περιέχει κείμενο, γραμματοσειρά, στιγμιότυπο οθόνης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AD26FBA5-E92D-AC86-82E1-131E3F922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03" y="2731609"/>
            <a:ext cx="4981575" cy="3486150"/>
          </a:xfrm>
          <a:prstGeom prst="rect">
            <a:avLst/>
          </a:prstGeom>
        </p:spPr>
      </p:pic>
      <p:pic>
        <p:nvPicPr>
          <p:cNvPr id="25" name="Εικόνα 24" descr="Εικόνα που περιέχει γραφικά, κύκλος, λογότυπο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3802797A-45C0-7C65-1492-022E24CC6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66" y="2587496"/>
            <a:ext cx="924232" cy="924232"/>
          </a:xfrm>
          <a:prstGeom prst="rect">
            <a:avLst/>
          </a:prstGeom>
        </p:spPr>
      </p:pic>
      <p:pic>
        <p:nvPicPr>
          <p:cNvPr id="27" name="Εικόνα 26" descr="Εικόνα που περιέχει γραφικά, γραφιστική, γραμματοσειρά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C140E8B6-51B6-A3D6-9DFC-965D57D10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18" y="3633080"/>
            <a:ext cx="879613" cy="879613"/>
          </a:xfrm>
          <a:prstGeom prst="rect">
            <a:avLst/>
          </a:prstGeom>
        </p:spPr>
      </p:pic>
      <p:pic>
        <p:nvPicPr>
          <p:cNvPr id="29" name="Εικόνα 28" descr="Εικόνα που περιέχει γραμματοσειρά, λογότυπο, γραφικά, λευκό&#10;&#10;Περιγραφή που δημιουργήθηκε αυτόματα">
            <a:extLst>
              <a:ext uri="{FF2B5EF4-FFF2-40B4-BE49-F238E27FC236}">
                <a16:creationId xmlns:a16="http://schemas.microsoft.com/office/drawing/2014/main" id="{BCA70E14-DAB5-E62F-C00C-5EEFB88156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45" y="3601171"/>
            <a:ext cx="979209" cy="856808"/>
          </a:xfrm>
          <a:prstGeom prst="rect">
            <a:avLst/>
          </a:prstGeom>
        </p:spPr>
      </p:pic>
      <p:pic>
        <p:nvPicPr>
          <p:cNvPr id="31" name="Εικόνα 30" descr="Εικόνα που περιέχει κείμενο, γραμματοσειρά, σχεδίαση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441B3F5C-7EA5-AA93-BA6F-08991CA5B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11" y="3021364"/>
            <a:ext cx="1267135" cy="714794"/>
          </a:xfrm>
          <a:prstGeom prst="rect">
            <a:avLst/>
          </a:prstGeom>
        </p:spPr>
      </p:pic>
      <p:pic>
        <p:nvPicPr>
          <p:cNvPr id="33" name="Εικόνα 32" descr="Εικόνα που περιέχει κείμενο, λογότυπο, γραμματοσειρά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8E8E8D04-55FC-4939-A834-1F07400E6D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4" y="2731610"/>
            <a:ext cx="1216094" cy="686002"/>
          </a:xfrm>
          <a:prstGeom prst="rect">
            <a:avLst/>
          </a:prstGeom>
        </p:spPr>
      </p:pic>
      <p:pic>
        <p:nvPicPr>
          <p:cNvPr id="35" name="Εικόνα 34" descr="Εικόνα που περιέχει γραμματοσειρά, λογότυπο, στιγμιότυπο οθόνης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4B1F72B4-7940-A619-2491-539ECBF295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66" y="3331882"/>
            <a:ext cx="1068975" cy="784680"/>
          </a:xfrm>
          <a:prstGeom prst="rect">
            <a:avLst/>
          </a:prstGeom>
        </p:spPr>
      </p:pic>
      <p:pic>
        <p:nvPicPr>
          <p:cNvPr id="37" name="Εικόνα 36" descr="Εικόνα που περιέχει κείμενο, γραμματοσειρά, λογότυπο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5ACC50BC-6ED8-6858-3A81-E2DFCBA55F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84" y="2915169"/>
            <a:ext cx="1216094" cy="686002"/>
          </a:xfrm>
          <a:prstGeom prst="rect">
            <a:avLst/>
          </a:prstGeom>
        </p:spPr>
      </p:pic>
      <p:pic>
        <p:nvPicPr>
          <p:cNvPr id="40" name="Εικόνα 39" descr="Εικόνα που περιέχει γραφικά, κύκλος, λογότυπο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B983559A-50FE-283A-1546-80C972C975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799" y="3331882"/>
            <a:ext cx="1445341" cy="13034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9988605-7A06-7D4E-89AF-86029F2834B6}"/>
              </a:ext>
            </a:extLst>
          </p:cNvPr>
          <p:cNvSpPr txBox="1"/>
          <p:nvPr/>
        </p:nvSpPr>
        <p:spPr>
          <a:xfrm>
            <a:off x="8432099" y="5928851"/>
            <a:ext cx="955407" cy="276999"/>
          </a:xfrm>
          <a:prstGeom prst="rect">
            <a:avLst/>
          </a:prstGeom>
          <a:gradFill>
            <a:gsLst>
              <a:gs pos="54000">
                <a:srgbClr val="BAE2F4"/>
              </a:gs>
              <a:gs pos="63000">
                <a:srgbClr val="A0D7F0"/>
              </a:gs>
              <a:gs pos="72000">
                <a:srgbClr val="90D0EE"/>
              </a:gs>
              <a:gs pos="33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Quick loan</a:t>
            </a:r>
            <a:endParaRPr lang="el-GR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3BFEA2-8B65-C6FF-E05C-49459D483E79}"/>
              </a:ext>
            </a:extLst>
          </p:cNvPr>
          <p:cNvSpPr txBox="1"/>
          <p:nvPr/>
        </p:nvSpPr>
        <p:spPr>
          <a:xfrm>
            <a:off x="9392421" y="5940760"/>
            <a:ext cx="1037605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Credit Score</a:t>
            </a:r>
            <a:endParaRPr lang="el-GR" sz="1200" dirty="0"/>
          </a:p>
        </p:txBody>
      </p:sp>
      <p:sp>
        <p:nvSpPr>
          <p:cNvPr id="48" name="Τίτλος 1">
            <a:extLst>
              <a:ext uri="{FF2B5EF4-FFF2-40B4-BE49-F238E27FC236}">
                <a16:creationId xmlns:a16="http://schemas.microsoft.com/office/drawing/2014/main" id="{1484F597-77C1-805E-69B1-16280840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>
            <a:gsLst>
              <a:gs pos="43000">
                <a:srgbClr val="D3ECF8"/>
              </a:gs>
              <a:gs pos="54000">
                <a:srgbClr val="BAE2F4"/>
              </a:gs>
              <a:gs pos="63000">
                <a:srgbClr val="A0D7F0"/>
              </a:gs>
              <a:gs pos="72000">
                <a:srgbClr val="90D0EE"/>
              </a:gs>
              <a:gs pos="33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dirty="0"/>
              <a:t>How the Use of APIs Can Verify the Credit Status of the Applicant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971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38ACF-4A19-7E3D-0830-7AF04C254FA3}"/>
              </a:ext>
            </a:extLst>
          </p:cNvPr>
          <p:cNvSpPr txBox="1"/>
          <p:nvPr/>
        </p:nvSpPr>
        <p:spPr>
          <a:xfrm>
            <a:off x="1307691" y="521110"/>
            <a:ext cx="10058400" cy="1077218"/>
          </a:xfrm>
          <a:prstGeom prst="rect">
            <a:avLst/>
          </a:prstGeom>
          <a:gradFill>
            <a:gsLst>
              <a:gs pos="43000">
                <a:srgbClr val="D3ECF8"/>
              </a:gs>
              <a:gs pos="54000">
                <a:srgbClr val="BAE2F4"/>
              </a:gs>
              <a:gs pos="63000">
                <a:srgbClr val="A0D7F0"/>
              </a:gs>
              <a:gs pos="72000">
                <a:srgbClr val="90D0EE"/>
              </a:gs>
              <a:gs pos="33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Through API integration, the following organizations </a:t>
            </a:r>
            <a:endParaRPr lang="el-GR" sz="3200" dirty="0"/>
          </a:p>
          <a:p>
            <a:pPr algn="ctr"/>
            <a:r>
              <a:rPr lang="en-US" sz="3200" dirty="0"/>
              <a:t>can be included in the audit process</a:t>
            </a:r>
            <a:endParaRPr lang="el-GR" sz="3200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31644211-DF7A-C2AB-2D39-E6B987C1F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39" y="2368963"/>
            <a:ext cx="1971821" cy="1035206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2F1846FB-9551-4A9B-E842-D6209B4CD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09" y="2368963"/>
            <a:ext cx="942721" cy="942721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6F167D9-E203-E8E6-4760-046D6D473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38" y="2467379"/>
            <a:ext cx="3175169" cy="745891"/>
          </a:xfrm>
          <a:prstGeom prst="rect">
            <a:avLst/>
          </a:prstGeom>
        </p:spPr>
      </p:pic>
      <p:pic>
        <p:nvPicPr>
          <p:cNvPr id="12" name="Εικόνα 11" descr="Εικόνα που περιέχει γραφικά, γραμματοσειρά, λογότυπο, γραφιστική&#10;&#10;Περιγραφή που δημιουργήθηκε αυτόματα">
            <a:extLst>
              <a:ext uri="{FF2B5EF4-FFF2-40B4-BE49-F238E27FC236}">
                <a16:creationId xmlns:a16="http://schemas.microsoft.com/office/drawing/2014/main" id="{81EF62E5-8D64-D23E-08D3-9D52BD337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56" y="2257123"/>
            <a:ext cx="1166405" cy="1166405"/>
          </a:xfrm>
          <a:prstGeom prst="rect">
            <a:avLst/>
          </a:prstGeom>
        </p:spPr>
      </p:pic>
      <p:pic>
        <p:nvPicPr>
          <p:cNvPr id="14" name="Εικόνα 13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70ED68AB-5879-AE00-C826-C535924BD5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95" y="3803292"/>
            <a:ext cx="1123183" cy="1123183"/>
          </a:xfrm>
          <a:prstGeom prst="rect">
            <a:avLst/>
          </a:prstGeom>
        </p:spPr>
      </p:pic>
      <p:pic>
        <p:nvPicPr>
          <p:cNvPr id="16" name="Εικόνα 15" descr="Εικόνα που περιέχει γραμματοσειρά, σύμβολο, λογότυπο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1EFED2BC-659F-F9C9-199B-9DE5C906A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60" y="3684359"/>
            <a:ext cx="1283377" cy="1283377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446A7709-389B-8024-F27F-1D667DE1A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61" y="3684359"/>
            <a:ext cx="2406332" cy="1283377"/>
          </a:xfrm>
          <a:prstGeom prst="rect">
            <a:avLst/>
          </a:prstGeom>
        </p:spPr>
      </p:pic>
      <p:pic>
        <p:nvPicPr>
          <p:cNvPr id="20" name="Εικόνα 19" descr="Εικόνα που περιέχει κείμενο, γραμματοσειρά, γραφικά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E52307E0-6D86-8C94-2594-651AD722F0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65" y="3549583"/>
            <a:ext cx="1552928" cy="1552928"/>
          </a:xfrm>
          <a:prstGeom prst="rect">
            <a:avLst/>
          </a:prstGeom>
        </p:spPr>
      </p:pic>
      <p:pic>
        <p:nvPicPr>
          <p:cNvPr id="22" name="Εικόνα 21" descr="Εικόνα που περιέχει ζωγραφιά, σκίτσο/σχέδιο, σύμβολο, έμβλ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646D3786-5EB3-E533-68B2-1EEFA9591E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617" y="3451101"/>
            <a:ext cx="1808983" cy="1808983"/>
          </a:xfrm>
          <a:prstGeom prst="rect">
            <a:avLst/>
          </a:prstGeom>
        </p:spPr>
      </p:pic>
      <p:pic>
        <p:nvPicPr>
          <p:cNvPr id="25" name="Εικόνα 24" descr="Εικόνα που περιέχει κείμενο, γραμματοσειρά, γραφικά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1CD5C9C1-7D1D-8D91-728B-33B0091516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80" y="5387711"/>
            <a:ext cx="1676960" cy="125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1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E33D8FF8-A3BA-B0A7-5E93-C9BCA2E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04" y="1651358"/>
            <a:ext cx="2868561" cy="5004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9A786C-1BB9-D6E6-46E7-EBE876FB5081}"/>
              </a:ext>
            </a:extLst>
          </p:cNvPr>
          <p:cNvSpPr txBox="1"/>
          <p:nvPr/>
        </p:nvSpPr>
        <p:spPr>
          <a:xfrm>
            <a:off x="3615524" y="5732207"/>
            <a:ext cx="101324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Quick loan</a:t>
            </a:r>
            <a:endParaRPr lang="el-G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4FD9E-0B60-7489-4C3F-DD5ED6ECEC14}"/>
              </a:ext>
            </a:extLst>
          </p:cNvPr>
          <p:cNvSpPr txBox="1"/>
          <p:nvPr/>
        </p:nvSpPr>
        <p:spPr>
          <a:xfrm>
            <a:off x="4633814" y="5735200"/>
            <a:ext cx="1013246" cy="276999"/>
          </a:xfrm>
          <a:prstGeom prst="rect">
            <a:avLst/>
          </a:prstGeom>
          <a:gradFill>
            <a:gsLst>
              <a:gs pos="54000">
                <a:srgbClr val="BAE2F4"/>
              </a:gs>
              <a:gs pos="63000">
                <a:srgbClr val="A0D7F0"/>
              </a:gs>
              <a:gs pos="72000">
                <a:srgbClr val="90D0EE"/>
              </a:gs>
              <a:gs pos="33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Credit Score</a:t>
            </a:r>
            <a:endParaRPr lang="el-GR" sz="1200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2E892169-B3F2-1B6E-2C68-3900AD21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2" y="1621862"/>
            <a:ext cx="2868561" cy="5004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8EB1E1-8B09-2D47-44FB-5482051217D2}"/>
              </a:ext>
            </a:extLst>
          </p:cNvPr>
          <p:cNvSpPr txBox="1"/>
          <p:nvPr/>
        </p:nvSpPr>
        <p:spPr>
          <a:xfrm>
            <a:off x="622365" y="5751871"/>
            <a:ext cx="905665" cy="276999"/>
          </a:xfrm>
          <a:prstGeom prst="rect">
            <a:avLst/>
          </a:prstGeom>
          <a:gradFill>
            <a:gsLst>
              <a:gs pos="54000">
                <a:srgbClr val="BAE2F4"/>
              </a:gs>
              <a:gs pos="63000">
                <a:srgbClr val="A0D7F0"/>
              </a:gs>
              <a:gs pos="72000">
                <a:srgbClr val="90D0EE"/>
              </a:gs>
              <a:gs pos="33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Quick loan</a:t>
            </a:r>
            <a:endParaRPr lang="el-G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4FD90-A40E-C3FF-6EF0-ACAAD63C79B9}"/>
              </a:ext>
            </a:extLst>
          </p:cNvPr>
          <p:cNvSpPr txBox="1"/>
          <p:nvPr/>
        </p:nvSpPr>
        <p:spPr>
          <a:xfrm>
            <a:off x="1533074" y="5751871"/>
            <a:ext cx="1069868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Credit Score</a:t>
            </a:r>
            <a:endParaRPr lang="el-G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B103D-3949-432E-6FC3-7B34BD20DE3D}"/>
              </a:ext>
            </a:extLst>
          </p:cNvPr>
          <p:cNvSpPr txBox="1"/>
          <p:nvPr/>
        </p:nvSpPr>
        <p:spPr>
          <a:xfrm>
            <a:off x="3718529" y="2528726"/>
            <a:ext cx="204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Selection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4675F5-75E1-6226-AB26-5AF310803DC9}"/>
              </a:ext>
            </a:extLst>
          </p:cNvPr>
          <p:cNvSpPr txBox="1"/>
          <p:nvPr/>
        </p:nvSpPr>
        <p:spPr>
          <a:xfrm>
            <a:off x="4144244" y="2917170"/>
            <a:ext cx="93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50,000</a:t>
            </a:r>
          </a:p>
        </p:txBody>
      </p:sp>
      <p:pic>
        <p:nvPicPr>
          <p:cNvPr id="28" name="Εικόνα 27" descr="Εικόνα που περιέχει γραφικά, κύκλος, λογότυπο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F977BCF6-3403-7F82-AB54-53F091BCE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09" y="3146592"/>
            <a:ext cx="1445341" cy="13034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6C6804-1D2A-A869-CD00-2422922CE426}"/>
              </a:ext>
            </a:extLst>
          </p:cNvPr>
          <p:cNvSpPr txBox="1"/>
          <p:nvPr/>
        </p:nvSpPr>
        <p:spPr>
          <a:xfrm>
            <a:off x="3786834" y="3458496"/>
            <a:ext cx="1651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Category:</a:t>
            </a:r>
          </a:p>
          <a:p>
            <a:pPr algn="ctr"/>
            <a:r>
              <a:rPr lang="en-US" b="0" i="0" u="sng" dirty="0">
                <a:effectLst/>
                <a:latin typeface="Arial" panose="020B0604020202020204" pitchFamily="34" charset="0"/>
              </a:rPr>
              <a:t>Car Financing</a:t>
            </a:r>
            <a:endParaRPr lang="en-US" b="0" i="0" u="sng" dirty="0">
              <a:effectLst/>
              <a:latin typeface="Arial" panose="020B0604020202020204" pitchFamily="34" charset="0"/>
              <a:hlinkClick r:id="rId4"/>
            </a:endParaRPr>
          </a:p>
          <a:p>
            <a:endParaRPr lang="el-GR" dirty="0"/>
          </a:p>
        </p:txBody>
      </p:sp>
      <p:pic>
        <p:nvPicPr>
          <p:cNvPr id="31" name="Εικόνα 30" descr="Εικόνα που περιέχει κείμενο, γραμματοσειρά, λογότυπο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4B1A71CA-F7B6-7A9C-5F42-BE4A628BE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2" y="4643353"/>
            <a:ext cx="1485757" cy="552629"/>
          </a:xfrm>
          <a:prstGeom prst="rect">
            <a:avLst/>
          </a:prstGeom>
        </p:spPr>
      </p:pic>
      <p:pic>
        <p:nvPicPr>
          <p:cNvPr id="32" name="Εικόνα 31">
            <a:extLst>
              <a:ext uri="{FF2B5EF4-FFF2-40B4-BE49-F238E27FC236}">
                <a16:creationId xmlns:a16="http://schemas.microsoft.com/office/drawing/2014/main" id="{0C7A8190-B284-7513-CCA7-227AD9211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456" y="1621862"/>
            <a:ext cx="2868561" cy="50041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C7F817F-DED3-8648-CE89-FCA3D921BE30}"/>
              </a:ext>
            </a:extLst>
          </p:cNvPr>
          <p:cNvSpPr txBox="1"/>
          <p:nvPr/>
        </p:nvSpPr>
        <p:spPr>
          <a:xfrm>
            <a:off x="9443261" y="5751871"/>
            <a:ext cx="91591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Quick loan</a:t>
            </a:r>
            <a:endParaRPr lang="el-G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D0A214-5911-09D4-4529-1680D7586D7D}"/>
              </a:ext>
            </a:extLst>
          </p:cNvPr>
          <p:cNvSpPr txBox="1"/>
          <p:nvPr/>
        </p:nvSpPr>
        <p:spPr>
          <a:xfrm>
            <a:off x="10364215" y="5751871"/>
            <a:ext cx="1019147" cy="276999"/>
          </a:xfrm>
          <a:prstGeom prst="rect">
            <a:avLst/>
          </a:prstGeom>
          <a:gradFill>
            <a:gsLst>
              <a:gs pos="54000">
                <a:srgbClr val="BAE2F4"/>
              </a:gs>
              <a:gs pos="63000">
                <a:srgbClr val="A0D7F0"/>
              </a:gs>
              <a:gs pos="72000">
                <a:srgbClr val="90D0EE"/>
              </a:gs>
              <a:gs pos="33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Credit Score</a:t>
            </a:r>
            <a:endParaRPr lang="el-GR" sz="1200" dirty="0"/>
          </a:p>
        </p:txBody>
      </p:sp>
      <p:pic>
        <p:nvPicPr>
          <p:cNvPr id="38" name="Εικόνα 37" descr="Εικόνα που περιέχει κείμενο, είδη γραφείου, στυλό, εργαλείο&#10;&#10;Περιγραφή που δημιουργήθηκε αυτόματα">
            <a:extLst>
              <a:ext uri="{FF2B5EF4-FFF2-40B4-BE49-F238E27FC236}">
                <a16:creationId xmlns:a16="http://schemas.microsoft.com/office/drawing/2014/main" id="{687B5705-E606-F9A1-7FC2-58A7FDCF4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01" y="3429001"/>
            <a:ext cx="1538884" cy="9233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36168AD-621A-D95B-C7B7-86420E8E54EB}"/>
              </a:ext>
            </a:extLst>
          </p:cNvPr>
          <p:cNvSpPr txBox="1"/>
          <p:nvPr/>
        </p:nvSpPr>
        <p:spPr>
          <a:xfrm>
            <a:off x="2193298" y="536847"/>
            <a:ext cx="7879043" cy="646331"/>
          </a:xfrm>
          <a:prstGeom prst="rect">
            <a:avLst/>
          </a:prstGeom>
          <a:gradFill>
            <a:gsLst>
              <a:gs pos="54000">
                <a:schemeClr val="tx2">
                  <a:lumMod val="25000"/>
                  <a:lumOff val="75000"/>
                </a:schemeClr>
              </a:gs>
              <a:gs pos="33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Fast consumer loan approval process</a:t>
            </a:r>
            <a:endParaRPr lang="el-GR" dirty="0"/>
          </a:p>
        </p:txBody>
      </p:sp>
      <p:pic>
        <p:nvPicPr>
          <p:cNvPr id="41" name="Εικόνα 40">
            <a:extLst>
              <a:ext uri="{FF2B5EF4-FFF2-40B4-BE49-F238E27FC236}">
                <a16:creationId xmlns:a16="http://schemas.microsoft.com/office/drawing/2014/main" id="{F815B18E-95EA-1879-FD3B-8101F71E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84" y="1651358"/>
            <a:ext cx="2868561" cy="500414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A40F65-2E28-786A-BA84-0BE4935A83DD}"/>
              </a:ext>
            </a:extLst>
          </p:cNvPr>
          <p:cNvSpPr txBox="1"/>
          <p:nvPr/>
        </p:nvSpPr>
        <p:spPr>
          <a:xfrm>
            <a:off x="6648339" y="3913518"/>
            <a:ext cx="2289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Monthly Surplus Check</a:t>
            </a:r>
            <a:endParaRPr lang="el-GR" sz="1500" dirty="0"/>
          </a:p>
        </p:txBody>
      </p:sp>
      <p:pic>
        <p:nvPicPr>
          <p:cNvPr id="46" name="Εικόνα 45" descr="Εικόνα που περιέχει μεγεθυντικός φακός/καθρεφτάκι, κύκλος, ασπρόμαυρο&#10;&#10;Περιγραφή που δημιουργήθηκε αυτόματα">
            <a:extLst>
              <a:ext uri="{FF2B5EF4-FFF2-40B4-BE49-F238E27FC236}">
                <a16:creationId xmlns:a16="http://schemas.microsoft.com/office/drawing/2014/main" id="{77AD5836-21C9-8F98-ED2B-E27D941221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34" y="3025095"/>
            <a:ext cx="895066" cy="895066"/>
          </a:xfrm>
          <a:prstGeom prst="rect">
            <a:avLst/>
          </a:prstGeom>
        </p:spPr>
      </p:pic>
      <p:pic>
        <p:nvPicPr>
          <p:cNvPr id="48" name="Εικόνα 47" descr="Εικόνα που περιέχει θήκη&#10;&#10;Περιγραφή που δημιουργήθηκε αυτόματα">
            <a:extLst>
              <a:ext uri="{FF2B5EF4-FFF2-40B4-BE49-F238E27FC236}">
                <a16:creationId xmlns:a16="http://schemas.microsoft.com/office/drawing/2014/main" id="{ECE62C48-D10A-61AD-F5AA-474ED763A5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22" y="2813541"/>
            <a:ext cx="895066" cy="984791"/>
          </a:xfrm>
          <a:prstGeom prst="rect">
            <a:avLst/>
          </a:prstGeom>
        </p:spPr>
      </p:pic>
      <p:pic>
        <p:nvPicPr>
          <p:cNvPr id="50" name="Εικόνα 49" descr="Εικόνα που περιέχει σύμβολο, γραφικά, λογότυπο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4D1028B-6DB0-7822-4EBA-BB30043D25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2" y="4513126"/>
            <a:ext cx="1248190" cy="13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AB9EEF-9E08-5410-E2B3-4DAC1D8B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66" y="335629"/>
            <a:ext cx="10086668" cy="913068"/>
          </a:xfrm>
          <a:gradFill>
            <a:gsLst>
              <a:gs pos="43000">
                <a:srgbClr val="D3ECF8"/>
              </a:gs>
              <a:gs pos="54000">
                <a:srgbClr val="BAE2F4"/>
              </a:gs>
              <a:gs pos="63000">
                <a:srgbClr val="A0D7F0"/>
              </a:gs>
              <a:gs pos="72000">
                <a:srgbClr val="90D0EE"/>
              </a:gs>
              <a:gs pos="33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b="1" dirty="0"/>
              <a:t>What will the platform offer to BOC?</a:t>
            </a:r>
            <a:endParaRPr lang="el-G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4BCCD-D0DE-75EF-CEE1-1AEA40BBF7DF}"/>
              </a:ext>
            </a:extLst>
          </p:cNvPr>
          <p:cNvSpPr txBox="1"/>
          <p:nvPr/>
        </p:nvSpPr>
        <p:spPr>
          <a:xfrm>
            <a:off x="2005781" y="1641987"/>
            <a:ext cx="9291484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Streamlined Automation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Risk Reduction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Lower Labor Costs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Time Savings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Faster Approvals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Increased Loan Volume</a:t>
            </a:r>
            <a:endParaRPr lang="el-GR" sz="3200" b="1" dirty="0"/>
          </a:p>
        </p:txBody>
      </p:sp>
    </p:spTree>
    <p:extLst>
      <p:ext uri="{BB962C8B-B14F-4D97-AF65-F5344CB8AC3E}">
        <p14:creationId xmlns:p14="http://schemas.microsoft.com/office/powerpoint/2010/main" val="255948459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116</Words>
  <Application>Microsoft Office PowerPoint</Application>
  <PresentationFormat>Ευρεία οθόνη</PresentationFormat>
  <Paragraphs>34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Narrow</vt:lpstr>
      <vt:lpstr>Θέμα του Office</vt:lpstr>
      <vt:lpstr>Παρουσίαση του PowerPoint</vt:lpstr>
      <vt:lpstr>Automated Consumer Loan Approval Platform</vt:lpstr>
      <vt:lpstr>How the Use of APIs Can Verify the Credit Status of the Applicant</vt:lpstr>
      <vt:lpstr>Παρουσίαση του PowerPoint</vt:lpstr>
      <vt:lpstr>Παρουσίαση του PowerPoint</vt:lpstr>
      <vt:lpstr>What will the platform offer to BOC?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Charalambos Pitris</dc:creator>
  <cp:lastModifiedBy>Charalambos Pitris</cp:lastModifiedBy>
  <cp:revision>16</cp:revision>
  <dcterms:created xsi:type="dcterms:W3CDTF">2024-10-19T08:36:07Z</dcterms:created>
  <dcterms:modified xsi:type="dcterms:W3CDTF">2024-10-20T11:10:49Z</dcterms:modified>
</cp:coreProperties>
</file>