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1" r:id="rId36"/>
    <p:sldId id="290" r:id="rId37"/>
    <p:sldId id="292" r:id="rId38"/>
    <p:sldId id="293" r:id="rId39"/>
    <p:sldId id="295" r:id="rId40"/>
    <p:sldId id="296" r:id="rId41"/>
    <p:sldId id="297" r:id="rId42"/>
    <p:sldId id="298" r:id="rId43"/>
    <p:sldId id="299" r:id="rId44"/>
    <p:sldId id="294"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5" r:id="rId90"/>
    <p:sldId id="344"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33CCFF"/>
    <a:srgbClr val="FF99FF"/>
    <a:srgbClr val="9999FF"/>
    <a:srgbClr val="6600FF"/>
    <a:srgbClr val="CCECFF"/>
    <a:srgbClr val="FF9900"/>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88" d="100"/>
          <a:sy n="88" d="100"/>
        </p:scale>
        <p:origin x="-102"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C71A4-651B-4582-82E9-365BC8A05114}" type="datetimeFigureOut">
              <a:rPr lang="en-GB" smtClean="0"/>
              <a:pPr/>
              <a:t>03/09/2016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E68BF-641B-43BB-8B94-E7F30611E92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announced, bellowed, cried, demanded, exclaimed, finished, gabbled, hollered, insisted, joked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veered,</a:t>
            </a:r>
            <a:r>
              <a:rPr lang="en-GB" baseline="0" dirty="0" smtClean="0"/>
              <a:t> ventured, wriggled, zigzagged, sauntered, gambolled, hurtled, lunged, dashed, trundled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chaos, character, chasm, arachnid, chlorine, archangel, chemistry, chromium, technology, patriarch</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chord,</a:t>
            </a:r>
            <a:r>
              <a:rPr lang="en-GB" baseline="0" dirty="0" smtClean="0"/>
              <a:t> stomach, ache, echo, mechanic, architect, chameleon, archaic, chorus, anchor</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Examples: (1) The convict escaped from prison. The robber was convicted.</a:t>
            </a:r>
            <a:r>
              <a:rPr lang="en-GB" baseline="0" dirty="0" smtClean="0"/>
              <a:t> (2) She won the beauty contest. She had to contest the judges’ decision. (3) The mug was a shop reject. I had to reject the offer. (4) There was a strange object in the sky. He could not object to the decision. (5) The pupil is making progress. He can now progress to the next level of reading book. (6) She joined in the protest. They were protesting against poor pay conditions. (7) The school project was a success. I projected the missile into the sky. (8) She made a new record. She had to record all the songs of Madonna. (9) The increase in migrants is noticeable. It is set to increase even more. (10) I need a work permit for the USA. He could not permit the man to work.</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1</a:t>
            </a:r>
            <a:r>
              <a:rPr lang="en-GB" baseline="30000" dirty="0" smtClean="0"/>
              <a:t>st</a:t>
            </a:r>
            <a:r>
              <a:rPr lang="en-GB" dirty="0" smtClean="0"/>
              <a:t> – autograph, entity, dangerous, syllable, photograph; 2</a:t>
            </a:r>
            <a:r>
              <a:rPr lang="en-GB" baseline="30000" dirty="0" smtClean="0"/>
              <a:t>nd</a:t>
            </a:r>
            <a:r>
              <a:rPr lang="en-GB" dirty="0" smtClean="0"/>
              <a:t> – reaction, initial, confusion, enable, protection; 3</a:t>
            </a:r>
            <a:r>
              <a:rPr lang="en-GB" baseline="30000" dirty="0" smtClean="0"/>
              <a:t>rd</a:t>
            </a:r>
            <a:r>
              <a:rPr lang="en-GB" dirty="0" smtClean="0"/>
              <a:t> – overcome, interfere, insecure,</a:t>
            </a:r>
            <a:r>
              <a:rPr lang="en-GB" baseline="0" dirty="0" smtClean="0"/>
              <a:t> persevere, recommend.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diarrhoea, immediately, benefited, camouflage, privilege, beginning,</a:t>
            </a:r>
            <a:r>
              <a:rPr lang="en-GB" baseline="0" dirty="0" smtClean="0"/>
              <a:t> soldier, millennium, cemetery, surveillance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abysmal, mortgage, broccoli, maintenance, camaraderie, resuscitate, appearance, phlegm, conscience</a:t>
            </a:r>
            <a:r>
              <a:rPr lang="en-GB" smtClean="0"/>
              <a:t>, separate</a:t>
            </a:r>
            <a:endParaRPr lang="en-GB"/>
          </a:p>
        </p:txBody>
      </p:sp>
      <p:sp>
        <p:nvSpPr>
          <p:cNvPr id="4" name="Slide Number Placeholder 3"/>
          <p:cNvSpPr>
            <a:spLocks noGrp="1"/>
          </p:cNvSpPr>
          <p:nvPr>
            <p:ph type="sldNum" sz="quarter" idx="10"/>
          </p:nvPr>
        </p:nvSpPr>
        <p:spPr/>
        <p:txBody>
          <a:bodyPr/>
          <a:lstStyle/>
          <a:p>
            <a:fld id="{67BE68BF-641B-43BB-8B94-E7F30611E928}" type="slidenum">
              <a:rPr lang="en-GB" smtClean="0"/>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Egyptian, diversion, impression, extension, musician, destination, calculation, suspicion, Martian, expression, tension, frustration, politician, mansion,</a:t>
            </a:r>
            <a:r>
              <a:rPr lang="en-GB" baseline="0" dirty="0" smtClean="0"/>
              <a:t> possession, Christian, coercion, information, reservation, inversion</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dietitian or dietician, obsession, expulsion, indigestion, respiration,</a:t>
            </a:r>
            <a:r>
              <a:rPr lang="en-GB" baseline="0" dirty="0" smtClean="0"/>
              <a:t> electrician, revulsion, discussion, Dalmatian, competition, immersion, progression, Venetian, repulsion, technician, magician, depression, suffocation, beautician, restriction; -CIAN words are occupations/services, -TIAN words are places people are from</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a:t>
            </a:r>
            <a:r>
              <a:rPr lang="en-GB" baseline="0" dirty="0" smtClean="0"/>
              <a:t> controllable, reliable, legible, amiable, suitable, possible, collectable, gullible, invisible, edible, remarkable, noticeable, invincible, feasible, irresistible, creditable, susceptible, salvageable, formidable, plausible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lied, mumbled, nagged, ordered, pleaded, queried, repeated, shouted, teased, urged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spontaneous, continuous, suspicious, strenuous,</a:t>
            </a:r>
            <a:r>
              <a:rPr lang="en-GB" baseline="0" dirty="0" smtClean="0"/>
              <a:t> ambitious, gorgeous, ambiguous, hideous, precious, anxious, courteous, virtuous, delicious, righteous, tempestuous</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cautious, outrageous, plenteous, sensuous, obvious, miscellaneous, arduous,</a:t>
            </a:r>
            <a:r>
              <a:rPr lang="en-GB" baseline="0" dirty="0" smtClean="0"/>
              <a:t> pernicious, advantageous, tortuous, gracious, simultaneous, luxurious, perspicacious, extraneous</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SHUS = atrocious, facetious, obnoxious, luscious, conscious, fictitious, contagious, pernicious, tenacious, capacious</a:t>
            </a:r>
          </a:p>
          <a:p>
            <a:r>
              <a:rPr lang="en-GB" dirty="0" smtClean="0"/>
              <a:t>              EE-US = envious, furious, devious, hilarious, copious, delirious, notorious, amphibious, harmonious, acrimonious</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diversion – a distraction, inversion – upside down, could also be a point of view, expulsion – getting rid of someone, immersion – total</a:t>
            </a:r>
            <a:r>
              <a:rPr lang="en-GB" baseline="0" dirty="0" smtClean="0"/>
              <a:t> dunking, could be in ideas as well as literal, amiable – friendly, invincible – unbeatable, susceptible – open to danger, formidable – fearful, spontaneous – unplanned, ambiguous – more than one meaning</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a:t>
            </a:r>
            <a:r>
              <a:rPr lang="en-GB" baseline="0" dirty="0" smtClean="0"/>
              <a:t> coercion – use of force, dietitian – advisor on dietary needs, revulsion – extreme disgust, gullible – easily fooled, feasible – possible/manageable, salvageable – worth saving, plausible – believable, strenuous – physically demanding, virtuous – morally good, courteous - polite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27</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righteous – morally good, tempestuous – stormy, arduous – difficult, miscellaneous – assorted, pernicious – causing harm, tortuous – twisted, simultaneous – at the same time, perspicacious – insightful and wise, extraneous – not belonging, repulsion – extreme disgust</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29</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atrocious – very bad, capacious – roomy, tenacious – keeping a</a:t>
            </a:r>
            <a:r>
              <a:rPr lang="en-GB" baseline="0" dirty="0" smtClean="0"/>
              <a:t> grip on morals, contagious – infectious, facetious – cruelly joking, fictitious – unreal, luscious – delicious, desirable, obnoxious – extremely unpleasant, acrimonious – bitter, amphibious – both sea and land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30</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copious – large</a:t>
            </a:r>
            <a:r>
              <a:rPr lang="en-GB" baseline="0" dirty="0" smtClean="0"/>
              <a:t> amounts, dubious – unreliable, envious – jealous, delirious – wildly excited, devious – insincere, harmonious – sweet sounding, hilarious – very funny, industrious – hard working, luxurious – rich, expensive, notorious – well known for a bad reason</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31</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a:t>
            </a:r>
            <a:r>
              <a:rPr lang="en-GB" baseline="0" dirty="0" smtClean="0"/>
              <a:t> Complete sentences: It came. She followed the road. George smiled. Rain is depressing.</a:t>
            </a:r>
          </a:p>
          <a:p>
            <a:r>
              <a:rPr lang="en-GB" baseline="0" dirty="0" smtClean="0"/>
              <a:t>              Not sentences: following the road x  with blue eyes x  under his feet x  when George smiled x</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32</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Award 2 marks for each sentence, which must contain a full stop and a second capital letter.</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a:t>
            </a:r>
            <a:r>
              <a:rPr lang="en-GB" baseline="0" dirty="0" smtClean="0"/>
              <a:t> admitted, advised, accused, agreed, answered, argued, assumed, added, asked, acknowledged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girl, woman, teenager, boys, football, he, skyscraper, you</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34</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 Check that 10 full-stops and 9 capital letters have been used for the following</a:t>
            </a:r>
            <a:r>
              <a:rPr lang="en-GB" baseline="0" dirty="0" smtClean="0"/>
              <a:t> words: It, It, There, The, This, There, These, Gangs, Crime. Check that they have correctly written the 8 proper names with capitals as in the text!</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35</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walked (past), is walking (present), will be (future), finished (past), felt (past), is taking (present), can be (present), spend (present), is becoming (present), saw, cried (past)</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39</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any appropriate paragraphs which begin with an introductory topic sentence, and end with a concluding one!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41</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See Call-Out</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48</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See Call-Out</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49</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See Call-Out </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51</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Check that two commas have been used, like brackets, separating the embedded clause from the main clause in each sentence.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52</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could also ask them to justify their choices to really test their sentence knowledge!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53</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55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babbled, barked, bawled, beamed, begged, bleated, blurted, boasted,</a:t>
            </a:r>
            <a:r>
              <a:rPr lang="en-GB" baseline="0" dirty="0" smtClean="0"/>
              <a:t> boomed, bragged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5</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Watch that they have remembered</a:t>
            </a:r>
            <a:r>
              <a:rPr lang="en-GB" baseline="0" dirty="0" smtClean="0"/>
              <a:t> </a:t>
            </a:r>
            <a:r>
              <a:rPr lang="en-GB" u="sng" baseline="0" dirty="0" smtClean="0"/>
              <a:t>ALL</a:t>
            </a:r>
            <a:r>
              <a:rPr lang="en-GB" baseline="0" dirty="0" smtClean="0"/>
              <a:t> the commas, capital letters, full-stops. All the speech marks and full-stops at the end of sentences have been put in!</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63</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Make sure the punctuation</a:t>
            </a:r>
            <a:r>
              <a:rPr lang="en-GB" baseline="0" dirty="0" smtClean="0"/>
              <a:t> is inside or outside the speech marks accordingly. Make sure they do not capitalise the i of ‘it’s’ in the 3</a:t>
            </a:r>
            <a:r>
              <a:rPr lang="en-GB" baseline="30000" dirty="0" smtClean="0"/>
              <a:t>rd</a:t>
            </a:r>
            <a:r>
              <a:rPr lang="en-GB" baseline="0" dirty="0" smtClean="0"/>
              <a:t> paragraph as this is NOT the start of a new sentence!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64</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Explain the difference between</a:t>
            </a:r>
            <a:r>
              <a:rPr lang="en-GB" baseline="0" dirty="0" smtClean="0"/>
              <a:t> ‘fair hair’ which is twp separate words: adjective + noun, and ‘fair-haired’ which becomes ONE </a:t>
            </a:r>
            <a:r>
              <a:rPr lang="en-GB" baseline="0" smtClean="0"/>
              <a:t>compound adjective.</a:t>
            </a:r>
            <a:endParaRPr lang="en-GB"/>
          </a:p>
        </p:txBody>
      </p:sp>
      <p:sp>
        <p:nvSpPr>
          <p:cNvPr id="4" name="Slide Number Placeholder 3"/>
          <p:cNvSpPr>
            <a:spLocks noGrp="1"/>
          </p:cNvSpPr>
          <p:nvPr>
            <p:ph type="sldNum" sz="quarter" idx="10"/>
          </p:nvPr>
        </p:nvSpPr>
        <p:spPr/>
        <p:txBody>
          <a:bodyPr/>
          <a:lstStyle/>
          <a:p>
            <a:fld id="{67BE68BF-641B-43BB-8B94-E7F30611E928}" type="slidenum">
              <a:rPr lang="en-GB" smtClean="0"/>
              <a:pPr/>
              <a:t>65</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Remind the class that the last example is NOT 2 main clauses, so couldn’t take a semi-colon anyway!</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68</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There are 50 marks  for punctuation here: 20</a:t>
            </a:r>
            <a:r>
              <a:rPr lang="en-GB" baseline="0" dirty="0" smtClean="0"/>
              <a:t> sets of speech marks, 11 capital letters, 6 commas, 3 question marks, 10 full-stops + 8 marks for 8 paragraphs (the first of which should </a:t>
            </a:r>
            <a:r>
              <a:rPr lang="en-GB" b="1" baseline="0" dirty="0" smtClean="0"/>
              <a:t>NOT</a:t>
            </a:r>
            <a:r>
              <a:rPr lang="en-GB" baseline="0" dirty="0" smtClean="0"/>
              <a:t> be indented!)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69</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Check that the have the right basic colours but allow ones that are close! Hear some</a:t>
            </a:r>
            <a:r>
              <a:rPr lang="en-GB" baseline="0" dirty="0" smtClean="0"/>
              <a:t> descriptive sentences.</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73</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Again, accept close colours. Hear some of the sentences. Make sure they are good </a:t>
            </a:r>
            <a:r>
              <a:rPr lang="en-GB" smtClean="0"/>
              <a:t>and descriptive!</a:t>
            </a:r>
            <a:endParaRPr lang="en-GB"/>
          </a:p>
        </p:txBody>
      </p:sp>
      <p:sp>
        <p:nvSpPr>
          <p:cNvPr id="4" name="Slide Number Placeholder 3"/>
          <p:cNvSpPr>
            <a:spLocks noGrp="1"/>
          </p:cNvSpPr>
          <p:nvPr>
            <p:ph type="sldNum" sz="quarter" idx="10"/>
          </p:nvPr>
        </p:nvSpPr>
        <p:spPr/>
        <p:txBody>
          <a:bodyPr/>
          <a:lstStyle/>
          <a:p>
            <a:fld id="{67BE68BF-641B-43BB-8B94-E7F30611E928}" type="slidenum">
              <a:rPr lang="en-GB" smtClean="0"/>
              <a:pPr/>
              <a:t>74</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Make sure they write out the definitions with a dash followed by meaning: polish – to make shiny, Polish – resident of Poland etc.</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80</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As a pre-starter, they could make a list of:</a:t>
            </a:r>
            <a:r>
              <a:rPr lang="en-GB" baseline="0" dirty="0" smtClean="0"/>
              <a:t> down the park, round the corner, over the field etc. Give them 5 mins.</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93</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Remind the pupils to put full-stops at the end of sentences also. Hear some examples to check if they make complete sense!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95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continued, coaxed, cautioned, chanted, commanded, commented, concluded, confessed, croaked,</a:t>
            </a:r>
            <a:r>
              <a:rPr lang="en-GB" baseline="0" dirty="0" smtClean="0"/>
              <a:t> corrected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6</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Remember to get the pupils</a:t>
            </a:r>
            <a:r>
              <a:rPr lang="en-GB" baseline="0" dirty="0" smtClean="0"/>
              <a:t> to justify their choices + get them to explain the poet’s choices. What visual effects were they hoping to achieve?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97</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Remember to get the pupils</a:t>
            </a:r>
            <a:r>
              <a:rPr lang="en-GB" baseline="0" dirty="0" smtClean="0"/>
              <a:t> to justify their choices + get them to explain the poet’s choices. What visual effects were they hoping to achieve?</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98</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Remind the class that a simple action such as hyphenating words or moving word order might help to clarify meaning!</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100</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Hear a few sentences. It’s crucial that pupils have practice</a:t>
            </a:r>
            <a:r>
              <a:rPr lang="en-GB" baseline="0" dirty="0" smtClean="0"/>
              <a:t> at using words, especially relatively new ones, like </a:t>
            </a:r>
            <a:r>
              <a:rPr lang="en-GB" b="1" i="1" baseline="0" dirty="0" smtClean="0"/>
              <a:t>fragility</a:t>
            </a:r>
            <a:r>
              <a:rPr lang="en-GB" baseline="0" dirty="0" smtClean="0"/>
              <a:t> or </a:t>
            </a:r>
            <a:r>
              <a:rPr lang="en-GB" b="1" i="1" baseline="0" dirty="0" smtClean="0"/>
              <a:t>integrity</a:t>
            </a:r>
            <a:endParaRPr lang="en-GB" b="1" i="1"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102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screamed, shrieked, snapped, snarled, sobbed, stuttered, stated, suggested, sighed, sneered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a:t>
            </a:r>
            <a:r>
              <a:rPr lang="en-GB" baseline="0" dirty="0" smtClean="0"/>
              <a:t> whispered, yelled, yawned, hissed, interrupted, roared, warned, whined, declared, hinted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ambled,</a:t>
            </a:r>
            <a:r>
              <a:rPr lang="en-GB" baseline="0" dirty="0" smtClean="0"/>
              <a:t> bolted, clambered, dragged, edged, followed, galloped, hobbled, inched</a:t>
            </a:r>
            <a:r>
              <a:rPr lang="en-GB" baseline="0" smtClean="0"/>
              <a:t>, jogged</a:t>
            </a:r>
            <a:endParaRPr lang="en-GB"/>
          </a:p>
        </p:txBody>
      </p:sp>
      <p:sp>
        <p:nvSpPr>
          <p:cNvPr id="4" name="Slide Number Placeholder 3"/>
          <p:cNvSpPr>
            <a:spLocks noGrp="1"/>
          </p:cNvSpPr>
          <p:nvPr>
            <p:ph type="sldNum" sz="quarter" idx="10"/>
          </p:nvPr>
        </p:nvSpPr>
        <p:spPr/>
        <p:txBody>
          <a:bodyPr/>
          <a:lstStyle/>
          <a:p>
            <a:fld id="{67BE68BF-641B-43BB-8B94-E7F30611E928}"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 knifed,</a:t>
            </a:r>
            <a:r>
              <a:rPr lang="en-GB" baseline="0" dirty="0" smtClean="0"/>
              <a:t> limped, meandered, negotiated, overturned, pounced, quickened, ricocheted, stumbled, trudged</a:t>
            </a:r>
            <a:endParaRPr lang="en-GB" dirty="0"/>
          </a:p>
        </p:txBody>
      </p:sp>
      <p:sp>
        <p:nvSpPr>
          <p:cNvPr id="4" name="Slide Number Placeholder 3"/>
          <p:cNvSpPr>
            <a:spLocks noGrp="1"/>
          </p:cNvSpPr>
          <p:nvPr>
            <p:ph type="sldNum" sz="quarter" idx="10"/>
          </p:nvPr>
        </p:nvSpPr>
        <p:spPr/>
        <p:txBody>
          <a:bodyPr/>
          <a:lstStyle/>
          <a:p>
            <a:fld id="{67BE68BF-641B-43BB-8B94-E7F30611E928}"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B815D-1617-4393-8256-852C67D8B173}" type="datetimeFigureOut">
              <a:rPr lang="en-GB" smtClean="0"/>
              <a:pPr/>
              <a:t>03/09/2016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6FB53-E4F5-4D90-8460-DA13BB782100}" type="slidenum">
              <a:rPr lang="en-GB" smtClean="0"/>
              <a:pPr/>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B815D-1617-4393-8256-852C67D8B173}" type="datetimeFigureOut">
              <a:rPr lang="en-GB" smtClean="0"/>
              <a:pPr/>
              <a:t>03/09/2016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6FB53-E4F5-4D90-8460-DA13BB78210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0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0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9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9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0070C0"/>
                </a:solidFill>
              </a:rPr>
              <a:t>English Lesson Starters</a:t>
            </a:r>
            <a:endParaRPr lang="en-GB" b="1" dirty="0">
              <a:solidFill>
                <a:srgbClr val="0070C0"/>
              </a:solidFill>
            </a:endParaRPr>
          </a:p>
        </p:txBody>
      </p:sp>
      <p:sp>
        <p:nvSpPr>
          <p:cNvPr id="3" name="Subtitle 2"/>
          <p:cNvSpPr>
            <a:spLocks noGrp="1"/>
          </p:cNvSpPr>
          <p:nvPr>
            <p:ph type="subTitle" idx="1"/>
          </p:nvPr>
        </p:nvSpPr>
        <p:spPr/>
        <p:txBody>
          <a:bodyPr/>
          <a:lstStyle/>
          <a:p>
            <a:r>
              <a:rPr lang="en-GB" b="1" dirty="0" smtClean="0">
                <a:solidFill>
                  <a:srgbClr val="FF0000"/>
                </a:solidFill>
              </a:rPr>
              <a:t>Key Stage 3: English Lessons</a:t>
            </a:r>
            <a:endParaRPr lang="en-GB" b="1" dirty="0">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(9) </a:t>
            </a:r>
            <a:r>
              <a:rPr lang="en-GB" dirty="0" smtClean="0"/>
              <a:t>Avoiding the Convenience Word: </a:t>
            </a:r>
            <a:r>
              <a:rPr lang="en-GB" dirty="0" smtClean="0">
                <a:solidFill>
                  <a:srgbClr val="00B050"/>
                </a:solidFill>
              </a:rPr>
              <a:t>WENT</a:t>
            </a:r>
            <a:endParaRPr lang="en-GB" dirty="0">
              <a:solidFill>
                <a:srgbClr val="00B05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sp>
        <p:nvSpPr>
          <p:cNvPr id="8" name="TextBox 7"/>
          <p:cNvSpPr txBox="1"/>
          <p:nvPr/>
        </p:nvSpPr>
        <p:spPr>
          <a:xfrm>
            <a:off x="755576" y="1628801"/>
            <a:ext cx="4536504" cy="2031325"/>
          </a:xfrm>
          <a:prstGeom prst="rect">
            <a:avLst/>
          </a:prstGeom>
          <a:noFill/>
          <a:ln w="57150">
            <a:solidFill>
              <a:srgbClr val="00B050"/>
            </a:solidFill>
          </a:ln>
        </p:spPr>
        <p:txBody>
          <a:bodyPr wrap="square" rtlCol="0">
            <a:spAutoFit/>
          </a:bodyPr>
          <a:lstStyle/>
          <a:p>
            <a:r>
              <a:rPr lang="en-GB" dirty="0" smtClean="0"/>
              <a:t>As we have seen, </a:t>
            </a:r>
            <a:r>
              <a:rPr lang="en-GB" b="1" u="sng" dirty="0" smtClean="0">
                <a:solidFill>
                  <a:srgbClr val="00B050"/>
                </a:solidFill>
              </a:rPr>
              <a:t>WENT</a:t>
            </a:r>
            <a:r>
              <a:rPr lang="en-GB" dirty="0" smtClean="0"/>
              <a:t> is not a very descriptive word because it doesn’t describe anything about the way the subject is moving. Neither does it tell us anything about their mood. If we take the next 10 letters of the alphabet, we can </a:t>
            </a:r>
            <a:r>
              <a:rPr lang="en-GB" dirty="0"/>
              <a:t>t</a:t>
            </a:r>
            <a:r>
              <a:rPr lang="en-GB" dirty="0" smtClean="0"/>
              <a:t>hink of better alternatives. Let’s find them!</a:t>
            </a:r>
            <a:endParaRPr lang="en-GB" dirty="0"/>
          </a:p>
        </p:txBody>
      </p:sp>
      <p:sp>
        <p:nvSpPr>
          <p:cNvPr id="9" name="TextBox 8"/>
          <p:cNvSpPr txBox="1"/>
          <p:nvPr/>
        </p:nvSpPr>
        <p:spPr>
          <a:xfrm>
            <a:off x="179512" y="3789040"/>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bitter wind k______ through the open window.</a:t>
            </a:r>
          </a:p>
          <a:p>
            <a:pPr marL="342900" indent="-342900">
              <a:buAutoNum type="arabicParenBoth"/>
            </a:pPr>
            <a:r>
              <a:rPr lang="en-GB" dirty="0" smtClean="0"/>
              <a:t>The injured walker l______ along only just finishing the route.</a:t>
            </a:r>
          </a:p>
          <a:p>
            <a:pPr marL="342900" indent="-342900">
              <a:buAutoNum type="arabicParenBoth"/>
            </a:pPr>
            <a:r>
              <a:rPr lang="en-GB" dirty="0" smtClean="0"/>
              <a:t>The river m__________ through the valley like a snake.</a:t>
            </a:r>
          </a:p>
          <a:p>
            <a:pPr marL="342900" indent="-342900">
              <a:buAutoNum type="arabicParenBoth"/>
            </a:pPr>
            <a:r>
              <a:rPr lang="en-GB" dirty="0" smtClean="0"/>
              <a:t>The pilot carefully n_________ the gap between the peaks.</a:t>
            </a:r>
          </a:p>
          <a:p>
            <a:pPr marL="342900" indent="-342900">
              <a:buAutoNum type="arabicParenBoth"/>
            </a:pPr>
            <a:r>
              <a:rPr lang="en-GB" dirty="0" smtClean="0"/>
              <a:t>The speeding racing car o__________ dramatically.</a:t>
            </a:r>
          </a:p>
          <a:p>
            <a:pPr marL="342900" indent="-342900">
              <a:buAutoNum type="arabicParenBoth"/>
            </a:pPr>
            <a:r>
              <a:rPr lang="en-GB" dirty="0" smtClean="0"/>
              <a:t>The bully p_______ on the victim like a ruthless tiger.</a:t>
            </a:r>
          </a:p>
          <a:p>
            <a:pPr marL="342900" indent="-342900">
              <a:buAutoNum type="arabicParenBoth"/>
            </a:pPr>
            <a:r>
              <a:rPr lang="en-GB" dirty="0" smtClean="0"/>
              <a:t>The runner, in second position, q___________ her pace.</a:t>
            </a:r>
          </a:p>
          <a:p>
            <a:pPr marL="342900" indent="-342900">
              <a:buAutoNum type="arabicParenBoth"/>
            </a:pPr>
            <a:r>
              <a:rPr lang="en-GB" dirty="0" smtClean="0"/>
              <a:t>The ball bearing r_________ off one wall and then another.</a:t>
            </a:r>
          </a:p>
          <a:p>
            <a:pPr marL="342900" indent="-342900">
              <a:buAutoNum type="arabicParenBoth"/>
            </a:pPr>
            <a:r>
              <a:rPr lang="en-GB" dirty="0" smtClean="0"/>
              <a:t>The old man with the hip replacement s_______ along.</a:t>
            </a:r>
          </a:p>
          <a:p>
            <a:pPr marL="342900" indent="-342900">
              <a:buAutoNum type="arabicParenBoth"/>
            </a:pPr>
            <a:r>
              <a:rPr lang="en-GB" dirty="0"/>
              <a:t> </a:t>
            </a:r>
            <a:r>
              <a:rPr lang="en-GB" dirty="0" smtClean="0"/>
              <a:t>The soldiers t_______ along, their feet scraping the ground.</a:t>
            </a:r>
            <a:endParaRPr lang="en-GB" dirty="0"/>
          </a:p>
        </p:txBody>
      </p:sp>
      <p:sp>
        <p:nvSpPr>
          <p:cNvPr id="10" name="TextBox 9"/>
          <p:cNvSpPr txBox="1"/>
          <p:nvPr/>
        </p:nvSpPr>
        <p:spPr>
          <a:xfrm>
            <a:off x="6732240" y="4581129"/>
            <a:ext cx="2016224" cy="3170099"/>
          </a:xfrm>
          <a:prstGeom prst="rect">
            <a:avLst/>
          </a:prstGeom>
          <a:noFill/>
        </p:spPr>
        <p:txBody>
          <a:bodyPr wrap="square" rtlCol="0">
            <a:spAutoFit/>
          </a:bodyPr>
          <a:lstStyle/>
          <a:p>
            <a:r>
              <a:rPr lang="en-GB" sz="1400" b="1" dirty="0" smtClean="0">
                <a:solidFill>
                  <a:srgbClr val="7030A0"/>
                </a:solidFill>
              </a:rPr>
              <a:t>kn</a:t>
            </a:r>
          </a:p>
          <a:p>
            <a:r>
              <a:rPr lang="en-GB" sz="1400" b="1" dirty="0" smtClean="0">
                <a:solidFill>
                  <a:srgbClr val="7030A0"/>
                </a:solidFill>
              </a:rPr>
              <a:t>li</a:t>
            </a:r>
          </a:p>
          <a:p>
            <a:r>
              <a:rPr lang="en-GB" sz="1400" b="1" dirty="0" smtClean="0">
                <a:solidFill>
                  <a:srgbClr val="7030A0"/>
                </a:solidFill>
              </a:rPr>
              <a:t>mea</a:t>
            </a:r>
          </a:p>
          <a:p>
            <a:r>
              <a:rPr lang="en-GB" sz="1400" b="1" dirty="0" smtClean="0">
                <a:solidFill>
                  <a:srgbClr val="7030A0"/>
                </a:solidFill>
              </a:rPr>
              <a:t>neg</a:t>
            </a:r>
          </a:p>
          <a:p>
            <a:r>
              <a:rPr lang="en-GB" sz="1400" b="1" dirty="0" smtClean="0">
                <a:solidFill>
                  <a:srgbClr val="7030A0"/>
                </a:solidFill>
              </a:rPr>
              <a:t>ov</a:t>
            </a:r>
          </a:p>
          <a:p>
            <a:r>
              <a:rPr lang="en-GB" sz="1400" b="1" dirty="0" smtClean="0">
                <a:solidFill>
                  <a:srgbClr val="7030A0"/>
                </a:solidFill>
              </a:rPr>
              <a:t>pou</a:t>
            </a:r>
          </a:p>
          <a:p>
            <a:r>
              <a:rPr lang="en-GB" sz="1400" b="1" dirty="0" smtClean="0">
                <a:solidFill>
                  <a:srgbClr val="7030A0"/>
                </a:solidFill>
              </a:rPr>
              <a:t>qu</a:t>
            </a:r>
          </a:p>
          <a:p>
            <a:r>
              <a:rPr lang="en-GB" sz="1400" b="1" dirty="0" smtClean="0">
                <a:solidFill>
                  <a:srgbClr val="7030A0"/>
                </a:solidFill>
              </a:rPr>
              <a:t>ri</a:t>
            </a:r>
          </a:p>
          <a:p>
            <a:r>
              <a:rPr lang="en-GB" sz="1400" b="1" dirty="0" smtClean="0">
                <a:solidFill>
                  <a:srgbClr val="7030A0"/>
                </a:solidFill>
              </a:rPr>
              <a:t>st</a:t>
            </a:r>
          </a:p>
          <a:p>
            <a:r>
              <a:rPr lang="en-GB" sz="1400" b="1" dirty="0" smtClean="0">
                <a:solidFill>
                  <a:srgbClr val="7030A0"/>
                </a:solidFill>
              </a:rPr>
              <a:t>tr</a:t>
            </a:r>
          </a:p>
          <a:p>
            <a:endParaRPr lang="en-GB" sz="1400" b="1" dirty="0" smtClean="0">
              <a:solidFill>
                <a:srgbClr val="7030A0"/>
              </a:solidFill>
            </a:endParaRPr>
          </a:p>
          <a:p>
            <a:endParaRPr lang="en-GB" sz="1400" b="1" dirty="0" smtClean="0">
              <a:solidFill>
                <a:srgbClr val="7030A0"/>
              </a:solidFill>
            </a:endParaRPr>
          </a:p>
          <a:p>
            <a:endParaRPr lang="en-GB" sz="1400" dirty="0" smtClean="0"/>
          </a:p>
          <a:p>
            <a:endParaRPr lang="en-GB" dirty="0"/>
          </a:p>
        </p:txBody>
      </p:sp>
      <p:pic>
        <p:nvPicPr>
          <p:cNvPr id="2050" name="Picture 2" descr="http://www.cutecliparts.com/wp-content/uploads/2015/10/Smiling-Pencil-Swank-Clip-Art.jpg"/>
          <p:cNvPicPr>
            <a:picLocks noChangeAspect="1" noChangeArrowheads="1"/>
          </p:cNvPicPr>
          <p:nvPr/>
        </p:nvPicPr>
        <p:blipFill>
          <a:blip r:embed="rId4" cstate="print"/>
          <a:srcRect/>
          <a:stretch>
            <a:fillRect/>
          </a:stretch>
        </p:blipFill>
        <p:spPr bwMode="auto">
          <a:xfrm>
            <a:off x="6732240" y="2708920"/>
            <a:ext cx="2016224" cy="1872208"/>
          </a:xfrm>
          <a:prstGeom prst="rect">
            <a:avLst/>
          </a:prstGeom>
          <a:noFill/>
        </p:spPr>
      </p:pic>
      <p:sp>
        <p:nvSpPr>
          <p:cNvPr id="11" name="Rectangular Callout 10"/>
          <p:cNvSpPr/>
          <p:nvPr/>
        </p:nvSpPr>
        <p:spPr>
          <a:xfrm>
            <a:off x="3851920" y="1916832"/>
            <a:ext cx="1944216" cy="3456384"/>
          </a:xfrm>
          <a:prstGeom prst="wedgeRectCallout">
            <a:avLst>
              <a:gd name="adj1" fmla="val -161929"/>
              <a:gd name="adj2" fmla="val 81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dirty="0" smtClean="0"/>
              <a:t>knifed</a:t>
            </a:r>
          </a:p>
          <a:p>
            <a:pPr marL="342900" indent="-342900" algn="ctr">
              <a:buAutoNum type="arabicPeriod"/>
            </a:pPr>
            <a:r>
              <a:rPr lang="en-GB" dirty="0" smtClean="0"/>
              <a:t>limped</a:t>
            </a:r>
          </a:p>
          <a:p>
            <a:pPr marL="342900" indent="-342900" algn="ctr">
              <a:buAutoNum type="arabicPeriod"/>
            </a:pPr>
            <a:r>
              <a:rPr lang="en-GB" dirty="0" smtClean="0"/>
              <a:t>meandered</a:t>
            </a:r>
          </a:p>
          <a:p>
            <a:pPr marL="342900" indent="-342900" algn="ctr">
              <a:buAutoNum type="arabicPeriod"/>
            </a:pPr>
            <a:r>
              <a:rPr lang="en-GB" dirty="0" smtClean="0"/>
              <a:t>negotiated</a:t>
            </a:r>
          </a:p>
          <a:p>
            <a:pPr marL="342900" indent="-342900" algn="ctr">
              <a:buAutoNum type="arabicPeriod"/>
            </a:pPr>
            <a:r>
              <a:rPr lang="en-GB" dirty="0" smtClean="0"/>
              <a:t>overturned</a:t>
            </a:r>
          </a:p>
          <a:p>
            <a:pPr marL="342900" indent="-342900" algn="ctr">
              <a:buAutoNum type="arabicPeriod"/>
            </a:pPr>
            <a:r>
              <a:rPr lang="en-GB" dirty="0" smtClean="0"/>
              <a:t>pounced</a:t>
            </a:r>
          </a:p>
          <a:p>
            <a:pPr marL="342900" indent="-342900" algn="ctr">
              <a:buAutoNum type="arabicPeriod"/>
            </a:pPr>
            <a:r>
              <a:rPr lang="en-GB" dirty="0" smtClean="0"/>
              <a:t>quickened</a:t>
            </a:r>
          </a:p>
          <a:p>
            <a:pPr marL="342900" indent="-342900" algn="ctr">
              <a:buAutoNum type="arabicPeriod"/>
            </a:pPr>
            <a:r>
              <a:rPr lang="en-GB" dirty="0" smtClean="0"/>
              <a:t>ricocheted</a:t>
            </a:r>
          </a:p>
          <a:p>
            <a:pPr marL="342900" indent="-342900" algn="ctr">
              <a:buAutoNum type="arabicPeriod"/>
            </a:pPr>
            <a:r>
              <a:rPr lang="en-GB" dirty="0" smtClean="0"/>
              <a:t>stumbled</a:t>
            </a:r>
          </a:p>
          <a:p>
            <a:pPr marL="342900" indent="-342900" algn="ctr">
              <a:buAutoNum type="arabicPeriod"/>
            </a:pPr>
            <a:r>
              <a:rPr lang="en-GB" dirty="0" smtClean="0"/>
              <a:t>trudged</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blipFill>
            <a:blip r:embed="rId3" cstate="print"/>
            <a:tile tx="0" ty="0" sx="100000" sy="100000" flip="none" algn="tl"/>
          </a:blipFill>
        </p:spPr>
        <p:txBody>
          <a:bodyPr>
            <a:normAutofit fontScale="90000"/>
          </a:bodyPr>
          <a:lstStyle/>
          <a:p>
            <a:r>
              <a:rPr lang="en-GB" b="1" dirty="0" smtClean="0">
                <a:solidFill>
                  <a:srgbClr val="33CCFF"/>
                </a:solidFill>
              </a:rPr>
              <a:t>(96) Looking at Words – 8:</a:t>
            </a:r>
            <a:br>
              <a:rPr lang="en-GB" b="1" dirty="0" smtClean="0">
                <a:solidFill>
                  <a:srgbClr val="33CCFF"/>
                </a:solidFill>
              </a:rPr>
            </a:br>
            <a:r>
              <a:rPr lang="en-GB" b="1" dirty="0" smtClean="0">
                <a:solidFill>
                  <a:srgbClr val="7030A0"/>
                </a:solidFill>
              </a:rPr>
              <a:t>AMBIGUITY</a:t>
            </a:r>
            <a:r>
              <a:rPr lang="en-GB" dirty="0" smtClean="0"/>
              <a:t> </a:t>
            </a:r>
            <a:endParaRPr lang="en-GB" dirty="0"/>
          </a:p>
        </p:txBody>
      </p:sp>
      <p:sp>
        <p:nvSpPr>
          <p:cNvPr id="3" name="TextBox 2"/>
          <p:cNvSpPr txBox="1"/>
          <p:nvPr/>
        </p:nvSpPr>
        <p:spPr>
          <a:xfrm>
            <a:off x="6516216" y="1412776"/>
            <a:ext cx="2520280"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become more aware of meaning in language choice</a:t>
            </a:r>
            <a:endParaRPr lang="en-GB" dirty="0"/>
          </a:p>
        </p:txBody>
      </p:sp>
      <p:sp>
        <p:nvSpPr>
          <p:cNvPr id="4" name="TextBox 3"/>
          <p:cNvSpPr txBox="1"/>
          <p:nvPr/>
        </p:nvSpPr>
        <p:spPr>
          <a:xfrm>
            <a:off x="107504" y="1412777"/>
            <a:ext cx="6264696" cy="2016224"/>
          </a:xfrm>
          <a:prstGeom prst="rect">
            <a:avLst/>
          </a:prstGeom>
          <a:noFill/>
          <a:ln w="57150">
            <a:solidFill>
              <a:srgbClr val="00B050"/>
            </a:solidFill>
          </a:ln>
        </p:spPr>
        <p:txBody>
          <a:bodyPr wrap="square" rtlCol="0">
            <a:spAutoFit/>
          </a:bodyPr>
          <a:lstStyle/>
          <a:p>
            <a:r>
              <a:rPr lang="en-GB" dirty="0" smtClean="0"/>
              <a:t>Sometimes we need to be careful when we write things. If we are not careful, we cause </a:t>
            </a:r>
            <a:r>
              <a:rPr lang="en-GB" b="1" dirty="0" smtClean="0">
                <a:solidFill>
                  <a:srgbClr val="00B050"/>
                </a:solidFill>
              </a:rPr>
              <a:t>ambiguity</a:t>
            </a:r>
            <a:r>
              <a:rPr lang="en-GB" dirty="0" smtClean="0"/>
              <a:t>: where a statement can have more than one meaning. </a:t>
            </a:r>
            <a:r>
              <a:rPr lang="en-GB" b="1" dirty="0" smtClean="0">
                <a:solidFill>
                  <a:srgbClr val="00B050"/>
                </a:solidFill>
              </a:rPr>
              <a:t>Ambiguous</a:t>
            </a:r>
            <a:r>
              <a:rPr lang="en-GB" dirty="0" smtClean="0"/>
              <a:t> statements can cause clarity problems, but they can also be intentionally used for comic effect. Look at this headline: </a:t>
            </a:r>
            <a:r>
              <a:rPr lang="en-GB" b="1" i="1" dirty="0" smtClean="0"/>
              <a:t>Giant Waves Down Funnel</a:t>
            </a:r>
          </a:p>
          <a:p>
            <a:r>
              <a:rPr lang="en-GB" dirty="0" smtClean="0"/>
              <a:t>This could mean </a:t>
            </a:r>
            <a:r>
              <a:rPr lang="en-GB" b="1" dirty="0" smtClean="0"/>
              <a:t>1.</a:t>
            </a:r>
            <a:r>
              <a:rPr lang="en-GB" dirty="0" smtClean="0"/>
              <a:t> when you look down a funnel, you can see waves, or </a:t>
            </a:r>
            <a:r>
              <a:rPr lang="en-GB" b="1" dirty="0" smtClean="0"/>
              <a:t>2.</a:t>
            </a:r>
            <a:r>
              <a:rPr lang="en-GB" dirty="0" smtClean="0"/>
              <a:t> a huge giant is waving down a funnel!</a:t>
            </a:r>
            <a:endParaRPr lang="en-GB" dirty="0"/>
          </a:p>
        </p:txBody>
      </p:sp>
      <p:pic>
        <p:nvPicPr>
          <p:cNvPr id="5" name="Picture 2" descr="C:\Users\Colin\Downloads\6905939-Cartoon-Character-Happy-Pencil-with-Folder-Stock-Vector-teacher-cartoon.jpg"/>
          <p:cNvPicPr>
            <a:picLocks noChangeAspect="1" noChangeArrowheads="1"/>
          </p:cNvPicPr>
          <p:nvPr/>
        </p:nvPicPr>
        <p:blipFill>
          <a:blip r:embed="rId4" cstate="print"/>
          <a:srcRect/>
          <a:stretch>
            <a:fillRect/>
          </a:stretch>
        </p:blipFill>
        <p:spPr bwMode="auto">
          <a:xfrm>
            <a:off x="6948264" y="2852936"/>
            <a:ext cx="1728192" cy="3384376"/>
          </a:xfrm>
          <a:prstGeom prst="rect">
            <a:avLst/>
          </a:prstGeom>
          <a:noFill/>
        </p:spPr>
      </p:pic>
      <p:sp>
        <p:nvSpPr>
          <p:cNvPr id="6" name="TextBox 5"/>
          <p:cNvSpPr txBox="1"/>
          <p:nvPr/>
        </p:nvSpPr>
        <p:spPr>
          <a:xfrm>
            <a:off x="107504" y="3573017"/>
            <a:ext cx="6624736" cy="3139321"/>
          </a:xfrm>
          <a:prstGeom prst="rect">
            <a:avLst/>
          </a:prstGeom>
          <a:noFill/>
          <a:ln w="57150">
            <a:solidFill>
              <a:srgbClr val="7030A0"/>
            </a:solidFill>
          </a:ln>
        </p:spPr>
        <p:txBody>
          <a:bodyPr wrap="square" rtlCol="0">
            <a:spAutoFit/>
          </a:bodyPr>
          <a:lstStyle/>
          <a:p>
            <a:r>
              <a:rPr lang="en-GB" i="1" dirty="0" smtClean="0"/>
              <a:t>Find at least 2 different meanings for the following:</a:t>
            </a:r>
          </a:p>
          <a:p>
            <a:pPr marL="342900" indent="-342900">
              <a:buAutoNum type="arabicParenBoth"/>
            </a:pPr>
            <a:r>
              <a:rPr lang="en-GB" b="1" dirty="0" smtClean="0">
                <a:solidFill>
                  <a:srgbClr val="7030A0"/>
                </a:solidFill>
              </a:rPr>
              <a:t>Sophie gave a bath to her dog wearing a pink tee-shirt.</a:t>
            </a:r>
          </a:p>
          <a:p>
            <a:pPr marL="342900" indent="-342900">
              <a:buAutoNum type="arabicParenBoth"/>
            </a:pPr>
            <a:r>
              <a:rPr lang="en-GB" b="1" dirty="0" smtClean="0">
                <a:solidFill>
                  <a:srgbClr val="7030A0"/>
                </a:solidFill>
              </a:rPr>
              <a:t>The bark was painful.</a:t>
            </a:r>
          </a:p>
          <a:p>
            <a:pPr marL="342900" indent="-342900">
              <a:buAutoNum type="arabicParenBoth"/>
            </a:pPr>
            <a:r>
              <a:rPr lang="en-GB" b="1" dirty="0" smtClean="0">
                <a:solidFill>
                  <a:srgbClr val="7030A0"/>
                </a:solidFill>
              </a:rPr>
              <a:t>A good life depends on a liver.</a:t>
            </a:r>
          </a:p>
          <a:p>
            <a:pPr marL="342900" indent="-342900">
              <a:buAutoNum type="arabicParenBoth"/>
            </a:pPr>
            <a:r>
              <a:rPr lang="en-GB" b="1" dirty="0" smtClean="0">
                <a:solidFill>
                  <a:srgbClr val="7030A0"/>
                </a:solidFill>
              </a:rPr>
              <a:t>Foreigners are hunting dogs.</a:t>
            </a:r>
          </a:p>
          <a:p>
            <a:pPr marL="342900" indent="-342900">
              <a:buAutoNum type="arabicParenBoth"/>
            </a:pPr>
            <a:r>
              <a:rPr lang="en-GB" b="1" dirty="0" smtClean="0">
                <a:solidFill>
                  <a:srgbClr val="7030A0"/>
                </a:solidFill>
              </a:rPr>
              <a:t>Each of us saw her duck.</a:t>
            </a:r>
          </a:p>
          <a:p>
            <a:pPr marL="342900" indent="-342900">
              <a:buAutoNum type="arabicParenBoth"/>
            </a:pPr>
            <a:r>
              <a:rPr lang="en-GB" b="1" dirty="0" smtClean="0">
                <a:solidFill>
                  <a:srgbClr val="7030A0"/>
                </a:solidFill>
              </a:rPr>
              <a:t>‘Passer-by Helps Dog Bite Victim’</a:t>
            </a:r>
          </a:p>
          <a:p>
            <a:pPr marL="342900" indent="-342900">
              <a:buAutoNum type="arabicParenBoth"/>
            </a:pPr>
            <a:r>
              <a:rPr lang="en-GB" b="1" dirty="0" smtClean="0">
                <a:solidFill>
                  <a:srgbClr val="7030A0"/>
                </a:solidFill>
              </a:rPr>
              <a:t>Did you see her dress?</a:t>
            </a:r>
          </a:p>
          <a:p>
            <a:pPr marL="342900" indent="-342900">
              <a:buAutoNum type="arabicParenBoth"/>
            </a:pPr>
            <a:r>
              <a:rPr lang="en-GB" b="1" dirty="0" smtClean="0">
                <a:solidFill>
                  <a:srgbClr val="7030A0"/>
                </a:solidFill>
              </a:rPr>
              <a:t>I saw a man on a hill with a telescope.</a:t>
            </a:r>
          </a:p>
          <a:p>
            <a:pPr marL="342900" indent="-342900">
              <a:buAutoNum type="arabicParenBoth"/>
            </a:pPr>
            <a:r>
              <a:rPr lang="en-GB" b="1" dirty="0" smtClean="0">
                <a:solidFill>
                  <a:srgbClr val="7030A0"/>
                </a:solidFill>
              </a:rPr>
              <a:t>He fed her cat food.</a:t>
            </a:r>
          </a:p>
          <a:p>
            <a:pPr marL="342900" indent="-342900">
              <a:buAutoNum type="arabicParenBoth"/>
            </a:pPr>
            <a:r>
              <a:rPr lang="en-GB" b="1" dirty="0" smtClean="0">
                <a:solidFill>
                  <a:srgbClr val="7030A0"/>
                </a:solidFill>
              </a:rPr>
              <a:t>‘Look at that dog with one eye!’</a:t>
            </a:r>
          </a:p>
        </p:txBody>
      </p:sp>
      <p:sp>
        <p:nvSpPr>
          <p:cNvPr id="7" name="Rectangular Callout 6"/>
          <p:cNvSpPr/>
          <p:nvPr/>
        </p:nvSpPr>
        <p:spPr>
          <a:xfrm>
            <a:off x="107504" y="2276872"/>
            <a:ext cx="7776864" cy="3744416"/>
          </a:xfrm>
          <a:prstGeom prst="wedgeRectCallout">
            <a:avLst>
              <a:gd name="adj1" fmla="val -41380"/>
              <a:gd name="adj2" fmla="val 583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Sophie or the dog could be wearing the pink tee-shirt</a:t>
            </a:r>
          </a:p>
          <a:p>
            <a:pPr marL="342900" indent="-342900" algn="ctr">
              <a:buAutoNum type="arabicParenBoth"/>
            </a:pPr>
            <a:r>
              <a:rPr lang="en-GB" b="1" dirty="0" smtClean="0"/>
              <a:t>Could be a dog barking, or rough tree bark causing pain</a:t>
            </a:r>
          </a:p>
          <a:p>
            <a:pPr marL="342900" indent="-342900" algn="ctr">
              <a:buAutoNum type="arabicParenBoth"/>
            </a:pPr>
            <a:r>
              <a:rPr lang="en-GB" b="1" dirty="0" smtClean="0"/>
              <a:t>Refers to a person who loves living, or the body organ</a:t>
            </a:r>
          </a:p>
          <a:p>
            <a:pPr marL="342900" indent="-342900" algn="ctr">
              <a:buAutoNum type="arabicParenBoth"/>
            </a:pPr>
            <a:r>
              <a:rPr lang="en-GB" b="1" dirty="0" smtClean="0"/>
              <a:t>Foreigners are literally hunting for dogs, or they ARE the dogs</a:t>
            </a:r>
          </a:p>
          <a:p>
            <a:pPr marL="342900" indent="-342900" algn="ctr">
              <a:buAutoNum type="arabicParenBoth"/>
            </a:pPr>
            <a:r>
              <a:rPr lang="en-GB" b="1" dirty="0" smtClean="0"/>
              <a:t>Each of them saw the female duck down, or the duck belonging to her</a:t>
            </a:r>
          </a:p>
          <a:p>
            <a:pPr marL="342900" indent="-342900" algn="ctr">
              <a:buAutoNum type="arabicParenBoth"/>
            </a:pPr>
            <a:r>
              <a:rPr lang="en-GB" b="1" dirty="0" smtClean="0"/>
              <a:t>Either the passer-by helps the victim, or joins in with the dog</a:t>
            </a:r>
          </a:p>
          <a:p>
            <a:pPr marL="342900" indent="-342900" algn="ctr">
              <a:buAutoNum type="arabicParenBoth"/>
            </a:pPr>
            <a:r>
              <a:rPr lang="en-GB" b="1" dirty="0" smtClean="0"/>
              <a:t>Could be the clothing, or the verb, thus watching her dressing</a:t>
            </a:r>
          </a:p>
          <a:p>
            <a:pPr marL="342900" indent="-342900" algn="ctr">
              <a:buAutoNum type="arabicParenBoth"/>
            </a:pPr>
            <a:r>
              <a:rPr lang="en-GB" b="1" dirty="0" smtClean="0"/>
              <a:t>Either the speaker or the man possess the telescope</a:t>
            </a:r>
          </a:p>
          <a:p>
            <a:pPr marL="342900" indent="-342900" algn="ctr">
              <a:buAutoNum type="arabicParenBoth"/>
            </a:pPr>
            <a:r>
              <a:rPr lang="en-GB" b="1" dirty="0" smtClean="0"/>
              <a:t>He either fed food to her cat, or fed a female cat-food</a:t>
            </a:r>
          </a:p>
          <a:p>
            <a:pPr marL="342900" indent="-342900" algn="ctr">
              <a:buAutoNum type="arabicParenBoth"/>
            </a:pPr>
            <a:r>
              <a:rPr lang="en-GB" b="1" dirty="0" smtClean="0"/>
              <a:t>Either the dog has one eye, or the instruction is ton only use one eye to look at it!</a:t>
            </a:r>
          </a:p>
          <a:p>
            <a:pPr marL="342900" indent="-342900" algn="ctr"/>
            <a:endParaRPr lang="en-GB" dirty="0" smtClean="0"/>
          </a:p>
          <a:p>
            <a:pPr marL="342900" indent="-342900" algn="ctr">
              <a:buAutoNum type="arabicParenBoth"/>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blipFill>
            <a:blip r:embed="rId2" cstate="print"/>
            <a:tile tx="0" ty="0" sx="100000" sy="100000" flip="none" algn="tl"/>
          </a:blipFill>
        </p:spPr>
        <p:txBody>
          <a:bodyPr>
            <a:normAutofit fontScale="90000"/>
          </a:bodyPr>
          <a:lstStyle/>
          <a:p>
            <a:r>
              <a:rPr lang="en-GB" b="1" dirty="0" smtClean="0">
                <a:solidFill>
                  <a:srgbClr val="33CCFF"/>
                </a:solidFill>
              </a:rPr>
              <a:t>(97) Looking at Words – 9:</a:t>
            </a:r>
            <a:br>
              <a:rPr lang="en-GB" b="1" dirty="0" smtClean="0">
                <a:solidFill>
                  <a:srgbClr val="33CCFF"/>
                </a:solidFill>
              </a:rPr>
            </a:br>
            <a:r>
              <a:rPr lang="en-GB" b="1" dirty="0" smtClean="0">
                <a:solidFill>
                  <a:srgbClr val="7030A0"/>
                </a:solidFill>
              </a:rPr>
              <a:t>Fun with PUNS </a:t>
            </a:r>
            <a:endParaRPr lang="en-GB" b="1" dirty="0">
              <a:solidFill>
                <a:srgbClr val="7030A0"/>
              </a:solidFill>
            </a:endParaRPr>
          </a:p>
        </p:txBody>
      </p:sp>
      <p:sp>
        <p:nvSpPr>
          <p:cNvPr id="3" name="Rectangle 2"/>
          <p:cNvSpPr/>
          <p:nvPr/>
        </p:nvSpPr>
        <p:spPr>
          <a:xfrm>
            <a:off x="5796136" y="1412776"/>
            <a:ext cx="3240360"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become more aware of meaning in language choice</a:t>
            </a:r>
            <a:endParaRPr lang="en-GB" dirty="0"/>
          </a:p>
        </p:txBody>
      </p:sp>
      <p:pic>
        <p:nvPicPr>
          <p:cNvPr id="4" name="Picture 2" descr="C:\Users\Colin\Downloads\6905939-Cartoon-Character-Happy-Pencil-with-Folder-Stock-Vector-teacher-cartoon.jpg"/>
          <p:cNvPicPr>
            <a:picLocks noChangeAspect="1" noChangeArrowheads="1"/>
          </p:cNvPicPr>
          <p:nvPr/>
        </p:nvPicPr>
        <p:blipFill>
          <a:blip r:embed="rId3" cstate="print"/>
          <a:srcRect/>
          <a:stretch>
            <a:fillRect/>
          </a:stretch>
        </p:blipFill>
        <p:spPr bwMode="auto">
          <a:xfrm>
            <a:off x="7415808" y="2636912"/>
            <a:ext cx="1728192" cy="3384376"/>
          </a:xfrm>
          <a:prstGeom prst="rect">
            <a:avLst/>
          </a:prstGeom>
          <a:noFill/>
        </p:spPr>
      </p:pic>
      <p:sp>
        <p:nvSpPr>
          <p:cNvPr id="5" name="TextBox 4"/>
          <p:cNvSpPr txBox="1"/>
          <p:nvPr/>
        </p:nvSpPr>
        <p:spPr>
          <a:xfrm>
            <a:off x="107504" y="1412776"/>
            <a:ext cx="5544616" cy="2308324"/>
          </a:xfrm>
          <a:prstGeom prst="rect">
            <a:avLst/>
          </a:prstGeom>
          <a:noFill/>
          <a:ln w="57150">
            <a:solidFill>
              <a:srgbClr val="00B050"/>
            </a:solidFill>
          </a:ln>
        </p:spPr>
        <p:txBody>
          <a:bodyPr wrap="square" rtlCol="0">
            <a:spAutoFit/>
          </a:bodyPr>
          <a:lstStyle/>
          <a:p>
            <a:r>
              <a:rPr lang="en-GB" dirty="0" smtClean="0"/>
              <a:t>Unlike </a:t>
            </a:r>
            <a:r>
              <a:rPr lang="en-GB" b="1" dirty="0" smtClean="0">
                <a:solidFill>
                  <a:srgbClr val="00B050"/>
                </a:solidFill>
              </a:rPr>
              <a:t>ambiguity</a:t>
            </a:r>
            <a:r>
              <a:rPr lang="en-GB" dirty="0" smtClean="0"/>
              <a:t>, </a:t>
            </a:r>
            <a:r>
              <a:rPr lang="en-GB" b="1" dirty="0" smtClean="0">
                <a:solidFill>
                  <a:srgbClr val="00B050"/>
                </a:solidFill>
              </a:rPr>
              <a:t>puns</a:t>
            </a:r>
            <a:r>
              <a:rPr lang="en-GB" dirty="0" smtClean="0"/>
              <a:t> are always  used for comic effect, and are quite often used for eye-catching </a:t>
            </a:r>
            <a:r>
              <a:rPr lang="en-GB" b="1" dirty="0" smtClean="0">
                <a:solidFill>
                  <a:srgbClr val="00B050"/>
                </a:solidFill>
              </a:rPr>
              <a:t>headlines</a:t>
            </a:r>
            <a:r>
              <a:rPr lang="en-GB" dirty="0" smtClean="0"/>
              <a:t>. The French word for ‘pun’ explains perfectly what they are: ‘</a:t>
            </a:r>
            <a:r>
              <a:rPr lang="en-GB" b="1" i="1" dirty="0" smtClean="0"/>
              <a:t>jeux de mots</a:t>
            </a:r>
            <a:r>
              <a:rPr lang="en-GB" dirty="0" smtClean="0"/>
              <a:t>’ (literally ‘play on words’). The wordplay often depends on multiple meanings, quite often </a:t>
            </a:r>
            <a:r>
              <a:rPr lang="en-GB" b="1" dirty="0" smtClean="0">
                <a:solidFill>
                  <a:srgbClr val="00B050"/>
                </a:solidFill>
              </a:rPr>
              <a:t>homophones</a:t>
            </a:r>
            <a:r>
              <a:rPr lang="en-GB" dirty="0" smtClean="0"/>
              <a:t>: </a:t>
            </a:r>
            <a:r>
              <a:rPr lang="en-GB" b="1" i="1" dirty="0" smtClean="0"/>
              <a:t>Ever heard of an honest cheetah? </a:t>
            </a:r>
            <a:endParaRPr lang="en-GB" dirty="0" smtClean="0"/>
          </a:p>
          <a:p>
            <a:r>
              <a:rPr lang="en-GB" dirty="0" smtClean="0"/>
              <a:t>This works because it sounds like ‘</a:t>
            </a:r>
            <a:r>
              <a:rPr lang="en-GB" b="1" i="1" dirty="0" smtClean="0"/>
              <a:t>cheater</a:t>
            </a:r>
            <a:r>
              <a:rPr lang="en-GB" dirty="0" smtClean="0"/>
              <a:t>,’ and cheaters are far from honest! </a:t>
            </a:r>
            <a:endParaRPr lang="en-GB" dirty="0"/>
          </a:p>
        </p:txBody>
      </p:sp>
      <p:sp>
        <p:nvSpPr>
          <p:cNvPr id="6" name="TextBox 5"/>
          <p:cNvSpPr txBox="1"/>
          <p:nvPr/>
        </p:nvSpPr>
        <p:spPr>
          <a:xfrm>
            <a:off x="107504" y="3861048"/>
            <a:ext cx="7272808" cy="2862322"/>
          </a:xfrm>
          <a:prstGeom prst="rect">
            <a:avLst/>
          </a:prstGeom>
          <a:noFill/>
          <a:ln w="57150">
            <a:solidFill>
              <a:srgbClr val="7030A0"/>
            </a:solidFill>
          </a:ln>
        </p:spPr>
        <p:txBody>
          <a:bodyPr wrap="square" rtlCol="0">
            <a:spAutoFit/>
          </a:bodyPr>
          <a:lstStyle/>
          <a:p>
            <a:r>
              <a:rPr lang="en-GB" i="1" dirty="0" smtClean="0"/>
              <a:t>Explain why the following are comic, noting how the words are used:</a:t>
            </a:r>
          </a:p>
          <a:p>
            <a:pPr marL="342900" indent="-342900">
              <a:buAutoNum type="arabicParenBoth"/>
            </a:pPr>
            <a:r>
              <a:rPr lang="en-GB" b="1" dirty="0" smtClean="0">
                <a:solidFill>
                  <a:srgbClr val="7030A0"/>
                </a:solidFill>
              </a:rPr>
              <a:t>A good pun is its own re-word.</a:t>
            </a:r>
          </a:p>
          <a:p>
            <a:pPr marL="342900" indent="-342900">
              <a:buAutoNum type="arabicParenBoth"/>
            </a:pPr>
            <a:r>
              <a:rPr lang="en-GB" b="1" dirty="0" smtClean="0">
                <a:solidFill>
                  <a:srgbClr val="7030A0"/>
                </a:solidFill>
              </a:rPr>
              <a:t>Corduroy pillows are making headlines.</a:t>
            </a:r>
          </a:p>
          <a:p>
            <a:pPr marL="342900" indent="-342900">
              <a:buAutoNum type="arabicParenBoth"/>
            </a:pPr>
            <a:r>
              <a:rPr lang="en-GB" b="1" dirty="0" smtClean="0">
                <a:solidFill>
                  <a:srgbClr val="7030A0"/>
                </a:solidFill>
              </a:rPr>
              <a:t>The optician fell into the lens grinder and made a spectacle of himself.</a:t>
            </a:r>
          </a:p>
          <a:p>
            <a:pPr marL="342900" indent="-342900">
              <a:buAutoNum type="arabicParenBoth"/>
            </a:pPr>
            <a:r>
              <a:rPr lang="en-GB" b="1" dirty="0" smtClean="0">
                <a:solidFill>
                  <a:srgbClr val="7030A0"/>
                </a:solidFill>
              </a:rPr>
              <a:t>The best way to communicate with fish is to drop them a line.</a:t>
            </a:r>
          </a:p>
          <a:p>
            <a:pPr marL="342900" indent="-342900">
              <a:buAutoNum type="arabicParenBoth"/>
            </a:pPr>
            <a:r>
              <a:rPr lang="en-GB" b="1" dirty="0" smtClean="0">
                <a:solidFill>
                  <a:srgbClr val="7030A0"/>
                </a:solidFill>
              </a:rPr>
              <a:t>On the surface of things, whales are always blowing it!</a:t>
            </a:r>
          </a:p>
          <a:p>
            <a:pPr marL="342900" indent="-342900">
              <a:buAutoNum type="arabicParenBoth"/>
            </a:pPr>
            <a:r>
              <a:rPr lang="en-GB" b="1" dirty="0" smtClean="0">
                <a:solidFill>
                  <a:srgbClr val="7030A0"/>
                </a:solidFill>
              </a:rPr>
              <a:t>Biology lessons were created for educational porpoises.</a:t>
            </a:r>
          </a:p>
          <a:p>
            <a:pPr marL="342900" indent="-342900">
              <a:buAutoNum type="arabicParenBoth"/>
            </a:pPr>
            <a:r>
              <a:rPr lang="en-GB" b="1" dirty="0" smtClean="0">
                <a:solidFill>
                  <a:srgbClr val="7030A0"/>
                </a:solidFill>
              </a:rPr>
              <a:t>A horse is a very stable animal.</a:t>
            </a:r>
          </a:p>
          <a:p>
            <a:pPr marL="342900" indent="-342900">
              <a:buAutoNum type="arabicParenBoth"/>
            </a:pPr>
            <a:r>
              <a:rPr lang="en-GB" b="1" dirty="0" smtClean="0">
                <a:solidFill>
                  <a:srgbClr val="7030A0"/>
                </a:solidFill>
              </a:rPr>
              <a:t>The angry bird landed on a door knob and flew off the handle.</a:t>
            </a:r>
          </a:p>
          <a:p>
            <a:pPr marL="342900" indent="-342900">
              <a:buAutoNum type="arabicParenBoth"/>
            </a:pPr>
            <a:r>
              <a:rPr lang="en-GB" b="1" dirty="0" smtClean="0">
                <a:solidFill>
                  <a:srgbClr val="7030A0"/>
                </a:solidFill>
              </a:rPr>
              <a:t>The flock of doves decided to stage a coo.</a:t>
            </a:r>
          </a:p>
        </p:txBody>
      </p:sp>
      <p:sp>
        <p:nvSpPr>
          <p:cNvPr id="7" name="Rectangular Callout 6"/>
          <p:cNvSpPr/>
          <p:nvPr/>
        </p:nvSpPr>
        <p:spPr>
          <a:xfrm>
            <a:off x="323528" y="1196752"/>
            <a:ext cx="8496944" cy="3672408"/>
          </a:xfrm>
          <a:prstGeom prst="wedgeRectCallout">
            <a:avLst>
              <a:gd name="adj1" fmla="val -44790"/>
              <a:gd name="adj2" fmla="val 91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The pun is on ‘reword’, which sounds like ‘reward’</a:t>
            </a:r>
          </a:p>
          <a:p>
            <a:pPr marL="342900" indent="-342900" algn="ctr">
              <a:buAutoNum type="arabicParenBoth"/>
            </a:pPr>
            <a:r>
              <a:rPr lang="en-GB" b="1" dirty="0" smtClean="0"/>
              <a:t>Corduroy has channelled lines and might make impressions of lines on your head</a:t>
            </a:r>
          </a:p>
          <a:p>
            <a:pPr marL="342900" indent="-342900" algn="ctr">
              <a:buAutoNum type="arabicParenBoth"/>
            </a:pPr>
            <a:r>
              <a:rPr lang="en-GB" b="1" dirty="0" smtClean="0"/>
              <a:t>‘spectacle’ means ‘a show for all to see’ as well as synonym for ‘glasses’</a:t>
            </a:r>
          </a:p>
          <a:p>
            <a:pPr marL="342900" indent="-342900" algn="ctr">
              <a:buAutoNum type="arabicParenBoth"/>
            </a:pPr>
            <a:r>
              <a:rPr lang="en-GB" b="1" dirty="0" smtClean="0"/>
              <a:t>‘a line’ means a literal fish line or a phrase meaning ‘to say hello’</a:t>
            </a:r>
          </a:p>
          <a:p>
            <a:pPr marL="342900" indent="-342900" algn="ctr">
              <a:buAutoNum type="arabicParenBoth"/>
            </a:pPr>
            <a:r>
              <a:rPr lang="en-GB" b="1" dirty="0" smtClean="0"/>
              <a:t>Whales blow out water on the surface, but it also means ‘messing up’</a:t>
            </a:r>
          </a:p>
          <a:p>
            <a:pPr marL="342900" indent="-342900" algn="ctr">
              <a:buAutoNum type="arabicParenBoth"/>
            </a:pPr>
            <a:r>
              <a:rPr lang="en-GB" b="1" dirty="0" smtClean="0"/>
              <a:t>‘porpoises’ a form of marine life, sounds like ‘purposes’ especially in NYC dialect</a:t>
            </a:r>
          </a:p>
          <a:p>
            <a:pPr marL="342900" indent="-342900" algn="ctr">
              <a:buAutoNum type="arabicParenBoth"/>
            </a:pPr>
            <a:r>
              <a:rPr lang="en-GB" b="1" dirty="0" smtClean="0"/>
              <a:t>Stable means ‘controlled’ as well as where horses live</a:t>
            </a:r>
          </a:p>
          <a:p>
            <a:pPr marL="342900" indent="-342900" algn="ctr">
              <a:buAutoNum type="arabicParenBoth"/>
            </a:pPr>
            <a:r>
              <a:rPr lang="en-GB" b="1" dirty="0" smtClean="0"/>
              <a:t>Again ‘to fly off the handle’ has a literal and idiomatic meaning (i.e. Get angry!)</a:t>
            </a:r>
          </a:p>
          <a:p>
            <a:pPr marL="342900" indent="-342900" algn="ctr">
              <a:buAutoNum type="arabicParenBoth"/>
            </a:pPr>
            <a:r>
              <a:rPr lang="en-GB" b="1" dirty="0" smtClean="0"/>
              <a:t>The pun here is on the word ‘coo’ an onomatopoeic  word for the sound of a dove, but it also sounds like ‘coup’ (enforced military take-over)</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33CCFF"/>
                </a:solidFill>
              </a:rPr>
              <a:t>(98) Looking at Words -  10:</a:t>
            </a:r>
            <a:br>
              <a:rPr lang="en-GB" b="1" dirty="0" smtClean="0">
                <a:solidFill>
                  <a:srgbClr val="33CCFF"/>
                </a:solidFill>
              </a:rPr>
            </a:br>
            <a:r>
              <a:rPr lang="en-GB" b="1" dirty="0" smtClean="0">
                <a:solidFill>
                  <a:srgbClr val="7030A0"/>
                </a:solidFill>
              </a:rPr>
              <a:t>Abstract Nouns</a:t>
            </a:r>
            <a:endParaRPr lang="en-GB" b="1" dirty="0">
              <a:solidFill>
                <a:srgbClr val="7030A0"/>
              </a:solidFill>
            </a:endParaRPr>
          </a:p>
        </p:txBody>
      </p:sp>
      <p:sp>
        <p:nvSpPr>
          <p:cNvPr id="3" name="TextBox 2"/>
          <p:cNvSpPr txBox="1"/>
          <p:nvPr/>
        </p:nvSpPr>
        <p:spPr>
          <a:xfrm>
            <a:off x="6084168" y="1556792"/>
            <a:ext cx="2880320"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increase knowledge of grammar and extend vocabulary</a:t>
            </a:r>
            <a:endParaRPr lang="en-GB" dirty="0"/>
          </a:p>
        </p:txBody>
      </p:sp>
      <p:pic>
        <p:nvPicPr>
          <p:cNvPr id="4" name="Picture 2" descr="C:\Users\Colin\Downloads\6905939-Cartoon-Character-Happy-Pencil-with-Folder-Stock-Vector-teacher-cartoon.jpg"/>
          <p:cNvPicPr>
            <a:picLocks noChangeAspect="1" noChangeArrowheads="1"/>
          </p:cNvPicPr>
          <p:nvPr/>
        </p:nvPicPr>
        <p:blipFill>
          <a:blip r:embed="rId4" cstate="print"/>
          <a:srcRect/>
          <a:stretch>
            <a:fillRect/>
          </a:stretch>
        </p:blipFill>
        <p:spPr bwMode="auto">
          <a:xfrm>
            <a:off x="6804248" y="2780928"/>
            <a:ext cx="1728192" cy="3384376"/>
          </a:xfrm>
          <a:prstGeom prst="rect">
            <a:avLst/>
          </a:prstGeom>
          <a:noFill/>
        </p:spPr>
      </p:pic>
      <p:sp>
        <p:nvSpPr>
          <p:cNvPr id="5" name="TextBox 4"/>
          <p:cNvSpPr txBox="1"/>
          <p:nvPr/>
        </p:nvSpPr>
        <p:spPr>
          <a:xfrm>
            <a:off x="179512" y="1556792"/>
            <a:ext cx="5760640" cy="1754326"/>
          </a:xfrm>
          <a:prstGeom prst="rect">
            <a:avLst/>
          </a:prstGeom>
          <a:noFill/>
          <a:ln w="57150">
            <a:solidFill>
              <a:srgbClr val="00B050"/>
            </a:solidFill>
          </a:ln>
        </p:spPr>
        <p:txBody>
          <a:bodyPr wrap="square" rtlCol="0">
            <a:spAutoFit/>
          </a:bodyPr>
          <a:lstStyle/>
          <a:p>
            <a:r>
              <a:rPr lang="en-GB" dirty="0" smtClean="0"/>
              <a:t>As we know, nouns are names of things or people or places, but they can also include feelings or states. These are called </a:t>
            </a:r>
            <a:r>
              <a:rPr lang="en-GB" b="1" dirty="0" smtClean="0">
                <a:solidFill>
                  <a:srgbClr val="00B050"/>
                </a:solidFill>
              </a:rPr>
              <a:t>ABSTRACT NOUNS</a:t>
            </a:r>
            <a:r>
              <a:rPr lang="en-GB" dirty="0" smtClean="0"/>
              <a:t>. They cannot be physically touched. You can touch a </a:t>
            </a:r>
            <a:r>
              <a:rPr lang="en-GB" b="1" i="1" dirty="0" smtClean="0"/>
              <a:t>friend</a:t>
            </a:r>
            <a:r>
              <a:rPr lang="en-GB" dirty="0" smtClean="0"/>
              <a:t> (</a:t>
            </a:r>
            <a:r>
              <a:rPr lang="en-GB" b="1" dirty="0" smtClean="0">
                <a:solidFill>
                  <a:srgbClr val="00B050"/>
                </a:solidFill>
              </a:rPr>
              <a:t>concrete noun</a:t>
            </a:r>
            <a:r>
              <a:rPr lang="en-GB" dirty="0" smtClean="0"/>
              <a:t>) but you can’t touch </a:t>
            </a:r>
            <a:r>
              <a:rPr lang="en-GB" b="1" i="1" dirty="0" smtClean="0"/>
              <a:t>friendship</a:t>
            </a:r>
            <a:r>
              <a:rPr lang="en-GB" dirty="0" smtClean="0"/>
              <a:t> (</a:t>
            </a:r>
            <a:r>
              <a:rPr lang="en-GB" b="1" dirty="0" smtClean="0">
                <a:solidFill>
                  <a:srgbClr val="00B050"/>
                </a:solidFill>
              </a:rPr>
              <a:t>abstract noun</a:t>
            </a:r>
            <a:r>
              <a:rPr lang="en-GB" dirty="0" smtClean="0"/>
              <a:t>) because it is not concrete or physical.</a:t>
            </a:r>
            <a:endParaRPr lang="en-GB" dirty="0"/>
          </a:p>
        </p:txBody>
      </p:sp>
      <p:sp>
        <p:nvSpPr>
          <p:cNvPr id="6" name="TextBox 5"/>
          <p:cNvSpPr txBox="1"/>
          <p:nvPr/>
        </p:nvSpPr>
        <p:spPr>
          <a:xfrm>
            <a:off x="179512" y="3501008"/>
            <a:ext cx="6048672" cy="3139321"/>
          </a:xfrm>
          <a:prstGeom prst="rect">
            <a:avLst/>
          </a:prstGeom>
          <a:noFill/>
          <a:ln w="57150">
            <a:solidFill>
              <a:srgbClr val="7030A0"/>
            </a:solidFill>
          </a:ln>
        </p:spPr>
        <p:txBody>
          <a:bodyPr wrap="square" rtlCol="0">
            <a:spAutoFit/>
          </a:bodyPr>
          <a:lstStyle/>
          <a:p>
            <a:r>
              <a:rPr lang="en-GB" i="1" dirty="0" smtClean="0"/>
              <a:t>Fill in these abstract nouns which all end in –ITY:</a:t>
            </a:r>
          </a:p>
          <a:p>
            <a:pPr marL="342900" indent="-342900">
              <a:buAutoNum type="arabicParenBoth"/>
            </a:pPr>
            <a:r>
              <a:rPr lang="en-GB" dirty="0" smtClean="0"/>
              <a:t>If you’re hostile, you show _________</a:t>
            </a:r>
          </a:p>
          <a:p>
            <a:pPr marL="342900" indent="-342900">
              <a:buAutoNum type="arabicParenBoth"/>
            </a:pPr>
            <a:r>
              <a:rPr lang="en-GB" dirty="0" smtClean="0"/>
              <a:t>If you’re agile, you possess _________</a:t>
            </a:r>
          </a:p>
          <a:p>
            <a:pPr marL="342900" indent="-342900">
              <a:buAutoNum type="arabicParenBoth"/>
            </a:pPr>
            <a:r>
              <a:rPr lang="en-GB" dirty="0" smtClean="0"/>
              <a:t>If you’re able, to have _________</a:t>
            </a:r>
          </a:p>
          <a:p>
            <a:pPr marL="342900" indent="-342900">
              <a:buAutoNum type="arabicParenBoth"/>
            </a:pPr>
            <a:r>
              <a:rPr lang="en-GB" dirty="0" smtClean="0"/>
              <a:t>If your disabled, you suffer from a __________</a:t>
            </a:r>
          </a:p>
          <a:p>
            <a:pPr marL="342900" indent="-342900">
              <a:buAutoNum type="arabicParenBoth"/>
            </a:pPr>
            <a:r>
              <a:rPr lang="en-GB" dirty="0" smtClean="0"/>
              <a:t>If you’re united, you achieve ________</a:t>
            </a:r>
          </a:p>
          <a:p>
            <a:pPr marL="342900" indent="-342900">
              <a:buAutoNum type="arabicParenBoth"/>
            </a:pPr>
            <a:r>
              <a:rPr lang="en-GB" dirty="0" smtClean="0"/>
              <a:t>If you feel secure, you have gained _________</a:t>
            </a:r>
          </a:p>
          <a:p>
            <a:pPr marL="342900" indent="-342900">
              <a:buAutoNum type="arabicParenBoth"/>
            </a:pPr>
            <a:r>
              <a:rPr lang="en-GB" dirty="0" smtClean="0"/>
              <a:t>If you’re insecure, you suffer from __________</a:t>
            </a:r>
          </a:p>
          <a:p>
            <a:pPr marL="342900" indent="-342900">
              <a:buAutoNum type="arabicParenBoth"/>
            </a:pPr>
            <a:r>
              <a:rPr lang="en-GB" dirty="0" smtClean="0"/>
              <a:t>If you’re fragile, you experience __________</a:t>
            </a:r>
          </a:p>
          <a:p>
            <a:pPr marL="342900" indent="-342900">
              <a:buAutoNum type="arabicParenBoth"/>
            </a:pPr>
            <a:r>
              <a:rPr lang="en-GB" dirty="0" smtClean="0"/>
              <a:t>If your thoughts are pure, you possess ________</a:t>
            </a:r>
          </a:p>
          <a:p>
            <a:pPr marL="342900" indent="-342900">
              <a:buAutoNum type="arabicParenBoth"/>
            </a:pPr>
            <a:r>
              <a:rPr lang="en-GB" dirty="0" smtClean="0"/>
              <a:t> If you’re honest, you possess honesty and IN_________</a:t>
            </a:r>
          </a:p>
        </p:txBody>
      </p:sp>
      <p:sp>
        <p:nvSpPr>
          <p:cNvPr id="7" name="Rectangular Callout 6"/>
          <p:cNvSpPr/>
          <p:nvPr/>
        </p:nvSpPr>
        <p:spPr>
          <a:xfrm>
            <a:off x="4355976" y="908720"/>
            <a:ext cx="2088232" cy="3744416"/>
          </a:xfrm>
          <a:prstGeom prst="wedgeRectCallout">
            <a:avLst>
              <a:gd name="adj1" fmla="val -117793"/>
              <a:gd name="adj2" fmla="val 694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Honesty</a:t>
            </a:r>
          </a:p>
          <a:p>
            <a:pPr marL="342900" indent="-342900" algn="ctr">
              <a:buAutoNum type="arabicParenBoth"/>
            </a:pPr>
            <a:r>
              <a:rPr lang="en-GB" b="1" dirty="0" smtClean="0"/>
              <a:t>Agility</a:t>
            </a:r>
          </a:p>
          <a:p>
            <a:pPr marL="342900" indent="-342900" algn="ctr">
              <a:buAutoNum type="arabicParenBoth"/>
            </a:pPr>
            <a:r>
              <a:rPr lang="en-GB" b="1" dirty="0" smtClean="0"/>
              <a:t>Ability</a:t>
            </a:r>
          </a:p>
          <a:p>
            <a:pPr marL="342900" indent="-342900" algn="ctr">
              <a:buAutoNum type="arabicParenBoth"/>
            </a:pPr>
            <a:r>
              <a:rPr lang="en-GB" b="1" dirty="0" smtClean="0"/>
              <a:t>Disability</a:t>
            </a:r>
          </a:p>
          <a:p>
            <a:pPr marL="342900" indent="-342900" algn="ctr">
              <a:buAutoNum type="arabicParenBoth"/>
            </a:pPr>
            <a:r>
              <a:rPr lang="en-GB" b="1" dirty="0" smtClean="0"/>
              <a:t>Unity</a:t>
            </a:r>
          </a:p>
          <a:p>
            <a:pPr marL="342900" indent="-342900" algn="ctr">
              <a:buAutoNum type="arabicParenBoth"/>
            </a:pPr>
            <a:r>
              <a:rPr lang="en-GB" b="1" dirty="0" smtClean="0"/>
              <a:t>Security</a:t>
            </a:r>
          </a:p>
          <a:p>
            <a:pPr marL="342900" indent="-342900" algn="ctr">
              <a:buAutoNum type="arabicParenBoth"/>
            </a:pPr>
            <a:r>
              <a:rPr lang="en-GB" b="1" dirty="0" smtClean="0"/>
              <a:t>Insecurity</a:t>
            </a:r>
          </a:p>
          <a:p>
            <a:pPr marL="342900" indent="-342900" algn="ctr">
              <a:buAutoNum type="arabicParenBoth"/>
            </a:pPr>
            <a:r>
              <a:rPr lang="en-GB" b="1" dirty="0" smtClean="0"/>
              <a:t>Fragility</a:t>
            </a:r>
          </a:p>
          <a:p>
            <a:pPr marL="342900" indent="-342900" algn="ctr">
              <a:buAutoNum type="arabicParenBoth"/>
            </a:pPr>
            <a:r>
              <a:rPr lang="en-GB" b="1" dirty="0" smtClean="0"/>
              <a:t>Purity</a:t>
            </a:r>
          </a:p>
          <a:p>
            <a:pPr marL="342900" indent="-342900" algn="ctr">
              <a:buAutoNum type="arabicParenBoth"/>
            </a:pPr>
            <a:r>
              <a:rPr lang="en-GB" b="1" dirty="0" smtClean="0"/>
              <a:t> Integrity</a:t>
            </a:r>
          </a:p>
          <a:p>
            <a:pPr marL="342900" indent="-342900" algn="ctr"/>
            <a:endParaRPr lang="en-GB" dirty="0" smtClean="0"/>
          </a:p>
          <a:p>
            <a:pPr marL="342900" indent="-342900" algn="ctr">
              <a:buAutoNum type="arabicParenBoth"/>
            </a:pPr>
            <a:endParaRPr lang="en-GB" dirty="0"/>
          </a:p>
        </p:txBody>
      </p:sp>
      <p:sp>
        <p:nvSpPr>
          <p:cNvPr id="8" name="TextBox 7"/>
          <p:cNvSpPr txBox="1"/>
          <p:nvPr/>
        </p:nvSpPr>
        <p:spPr>
          <a:xfrm>
            <a:off x="6372200" y="6165304"/>
            <a:ext cx="2592288" cy="646331"/>
          </a:xfrm>
          <a:prstGeom prst="rect">
            <a:avLst/>
          </a:prstGeom>
          <a:noFill/>
          <a:ln w="28575">
            <a:solidFill>
              <a:srgbClr val="C00000"/>
            </a:solidFill>
          </a:ln>
        </p:spPr>
        <p:txBody>
          <a:bodyPr wrap="square" rtlCol="0">
            <a:spAutoFit/>
          </a:bodyPr>
          <a:lstStyle/>
          <a:p>
            <a:r>
              <a:rPr lang="en-GB" b="1" dirty="0" smtClean="0">
                <a:solidFill>
                  <a:srgbClr val="FF0000"/>
                </a:solidFill>
              </a:rPr>
              <a:t>Now put each in your own sentence!</a:t>
            </a:r>
            <a:endParaRPr lang="en-GB"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blipFill>
            <a:blip r:embed="rId2" cstate="print"/>
            <a:tile tx="0" ty="0" sx="100000" sy="100000" flip="none" algn="tl"/>
          </a:blipFill>
        </p:spPr>
        <p:txBody>
          <a:bodyPr>
            <a:normAutofit fontScale="90000"/>
          </a:bodyPr>
          <a:lstStyle/>
          <a:p>
            <a:r>
              <a:rPr lang="en-GB" b="1" dirty="0" smtClean="0">
                <a:solidFill>
                  <a:srgbClr val="33CCFF"/>
                </a:solidFill>
              </a:rPr>
              <a:t>(99) Looking at Words – 11:</a:t>
            </a:r>
            <a:br>
              <a:rPr lang="en-GB" b="1" dirty="0" smtClean="0">
                <a:solidFill>
                  <a:srgbClr val="33CCFF"/>
                </a:solidFill>
              </a:rPr>
            </a:br>
            <a:r>
              <a:rPr lang="en-GB" b="1" dirty="0" smtClean="0">
                <a:solidFill>
                  <a:srgbClr val="7030A0"/>
                </a:solidFill>
              </a:rPr>
              <a:t>More Abstract Nouns </a:t>
            </a:r>
            <a:endParaRPr lang="en-GB" b="1" dirty="0">
              <a:solidFill>
                <a:srgbClr val="7030A0"/>
              </a:solidFill>
            </a:endParaRPr>
          </a:p>
        </p:txBody>
      </p:sp>
      <p:sp>
        <p:nvSpPr>
          <p:cNvPr id="3" name="Rectangle 2"/>
          <p:cNvSpPr/>
          <p:nvPr/>
        </p:nvSpPr>
        <p:spPr>
          <a:xfrm>
            <a:off x="5724128" y="1412776"/>
            <a:ext cx="3240360"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increase knowledge of grammar and extend vocabulary</a:t>
            </a:r>
            <a:endParaRPr lang="en-GB" dirty="0"/>
          </a:p>
        </p:txBody>
      </p:sp>
      <p:pic>
        <p:nvPicPr>
          <p:cNvPr id="4" name="Picture 2" descr="C:\Users\Colin\Downloads\6905939-Cartoon-Character-Happy-Pencil-with-Folder-Stock-Vector-teacher-cartoon.jpg"/>
          <p:cNvPicPr>
            <a:picLocks noChangeAspect="1" noChangeArrowheads="1"/>
          </p:cNvPicPr>
          <p:nvPr/>
        </p:nvPicPr>
        <p:blipFill>
          <a:blip r:embed="rId3" cstate="print"/>
          <a:srcRect/>
          <a:stretch>
            <a:fillRect/>
          </a:stretch>
        </p:blipFill>
        <p:spPr bwMode="auto">
          <a:xfrm>
            <a:off x="6228184" y="2708920"/>
            <a:ext cx="1728192" cy="3384376"/>
          </a:xfrm>
          <a:prstGeom prst="rect">
            <a:avLst/>
          </a:prstGeom>
          <a:noFill/>
        </p:spPr>
      </p:pic>
      <p:sp>
        <p:nvSpPr>
          <p:cNvPr id="5" name="TextBox 4"/>
          <p:cNvSpPr txBox="1"/>
          <p:nvPr/>
        </p:nvSpPr>
        <p:spPr>
          <a:xfrm>
            <a:off x="107504" y="1412776"/>
            <a:ext cx="5472608" cy="1477328"/>
          </a:xfrm>
          <a:prstGeom prst="rect">
            <a:avLst/>
          </a:prstGeom>
          <a:noFill/>
          <a:ln w="57150">
            <a:solidFill>
              <a:srgbClr val="00B050"/>
            </a:solidFill>
          </a:ln>
        </p:spPr>
        <p:txBody>
          <a:bodyPr wrap="square" rtlCol="0">
            <a:spAutoFit/>
          </a:bodyPr>
          <a:lstStyle/>
          <a:p>
            <a:r>
              <a:rPr lang="en-GB" dirty="0" smtClean="0"/>
              <a:t>Last time, I drew your attention to </a:t>
            </a:r>
            <a:r>
              <a:rPr lang="en-GB" b="1" dirty="0" smtClean="0">
                <a:solidFill>
                  <a:srgbClr val="00B050"/>
                </a:solidFill>
              </a:rPr>
              <a:t>abstract nouns</a:t>
            </a:r>
            <a:r>
              <a:rPr lang="en-GB" dirty="0" smtClean="0"/>
              <a:t>. This time I want to extend your vocabulary by encouraging you to use better </a:t>
            </a:r>
            <a:r>
              <a:rPr lang="en-GB" b="1" dirty="0" smtClean="0">
                <a:solidFill>
                  <a:srgbClr val="00B050"/>
                </a:solidFill>
              </a:rPr>
              <a:t>synonyms</a:t>
            </a:r>
            <a:r>
              <a:rPr lang="en-GB" dirty="0" smtClean="0"/>
              <a:t> for more obvious abstract nouns. ‘</a:t>
            </a:r>
            <a:r>
              <a:rPr lang="en-GB" b="1" i="1" dirty="0" smtClean="0"/>
              <a:t>Wisdom</a:t>
            </a:r>
            <a:r>
              <a:rPr lang="en-GB" dirty="0" smtClean="0"/>
              <a:t>’ is fine as an abstract noun, but ‘</a:t>
            </a:r>
            <a:r>
              <a:rPr lang="en-GB" b="1" i="1" dirty="0" smtClean="0"/>
              <a:t>perspicacity</a:t>
            </a:r>
            <a:r>
              <a:rPr lang="en-GB" dirty="0" smtClean="0"/>
              <a:t>’ is even better!</a:t>
            </a:r>
            <a:endParaRPr lang="en-GB" dirty="0"/>
          </a:p>
        </p:txBody>
      </p:sp>
      <p:sp>
        <p:nvSpPr>
          <p:cNvPr id="6" name="TextBox 5"/>
          <p:cNvSpPr txBox="1"/>
          <p:nvPr/>
        </p:nvSpPr>
        <p:spPr>
          <a:xfrm>
            <a:off x="107504" y="2996952"/>
            <a:ext cx="3312368" cy="3693319"/>
          </a:xfrm>
          <a:prstGeom prst="rect">
            <a:avLst/>
          </a:prstGeom>
          <a:noFill/>
          <a:ln w="57150">
            <a:solidFill>
              <a:srgbClr val="7030A0"/>
            </a:solidFill>
          </a:ln>
        </p:spPr>
        <p:txBody>
          <a:bodyPr wrap="square" rtlCol="0">
            <a:spAutoFit/>
          </a:bodyPr>
          <a:lstStyle/>
          <a:p>
            <a:r>
              <a:rPr lang="en-GB" i="1" dirty="0" smtClean="0"/>
              <a:t>Match these abstract nouns with their synonyms in the right-hand box:</a:t>
            </a:r>
          </a:p>
          <a:p>
            <a:pPr marL="342900" indent="-342900">
              <a:buAutoNum type="arabicParenBoth"/>
            </a:pPr>
            <a:r>
              <a:rPr lang="en-GB" b="1" dirty="0" smtClean="0">
                <a:solidFill>
                  <a:srgbClr val="7030A0"/>
                </a:solidFill>
              </a:rPr>
              <a:t>Friendship:</a:t>
            </a:r>
          </a:p>
          <a:p>
            <a:pPr marL="342900" indent="-342900">
              <a:buAutoNum type="arabicParenBoth"/>
            </a:pPr>
            <a:r>
              <a:rPr lang="en-GB" b="1" dirty="0" smtClean="0">
                <a:solidFill>
                  <a:srgbClr val="7030A0"/>
                </a:solidFill>
              </a:rPr>
              <a:t>Fear:</a:t>
            </a:r>
          </a:p>
          <a:p>
            <a:pPr marL="342900" indent="-342900">
              <a:buAutoNum type="arabicParenBoth"/>
            </a:pPr>
            <a:r>
              <a:rPr lang="en-GB" b="1" dirty="0" smtClean="0">
                <a:solidFill>
                  <a:srgbClr val="7030A0"/>
                </a:solidFill>
              </a:rPr>
              <a:t>Doubt:</a:t>
            </a:r>
          </a:p>
          <a:p>
            <a:pPr marL="342900" indent="-342900">
              <a:buAutoNum type="arabicParenBoth"/>
            </a:pPr>
            <a:r>
              <a:rPr lang="en-GB" b="1" dirty="0" smtClean="0">
                <a:solidFill>
                  <a:srgbClr val="7030A0"/>
                </a:solidFill>
              </a:rPr>
              <a:t>Trust:</a:t>
            </a:r>
          </a:p>
          <a:p>
            <a:pPr marL="342900" indent="-342900">
              <a:buAutoNum type="arabicParenBoth"/>
            </a:pPr>
            <a:r>
              <a:rPr lang="en-GB" b="1" dirty="0" smtClean="0">
                <a:solidFill>
                  <a:srgbClr val="7030A0"/>
                </a:solidFill>
              </a:rPr>
              <a:t>Freedom:</a:t>
            </a:r>
          </a:p>
          <a:p>
            <a:pPr marL="342900" indent="-342900">
              <a:buAutoNum type="arabicParenBoth"/>
            </a:pPr>
            <a:r>
              <a:rPr lang="en-GB" b="1" dirty="0" smtClean="0">
                <a:solidFill>
                  <a:srgbClr val="7030A0"/>
                </a:solidFill>
              </a:rPr>
              <a:t>Guilt:</a:t>
            </a:r>
          </a:p>
          <a:p>
            <a:pPr marL="342900" indent="-342900">
              <a:buAutoNum type="arabicParenBoth"/>
            </a:pPr>
            <a:r>
              <a:rPr lang="en-GB" b="1" dirty="0" smtClean="0">
                <a:solidFill>
                  <a:srgbClr val="7030A0"/>
                </a:solidFill>
              </a:rPr>
              <a:t>Passion:</a:t>
            </a:r>
          </a:p>
          <a:p>
            <a:pPr marL="342900" indent="-342900">
              <a:buAutoNum type="arabicParenBoth"/>
            </a:pPr>
            <a:r>
              <a:rPr lang="en-GB" b="1" dirty="0" smtClean="0">
                <a:solidFill>
                  <a:srgbClr val="7030A0"/>
                </a:solidFill>
              </a:rPr>
              <a:t>Ambition:</a:t>
            </a:r>
          </a:p>
          <a:p>
            <a:pPr marL="342900" indent="-342900">
              <a:buAutoNum type="arabicParenBoth"/>
            </a:pPr>
            <a:r>
              <a:rPr lang="en-GB" b="1" dirty="0" smtClean="0">
                <a:solidFill>
                  <a:srgbClr val="7030A0"/>
                </a:solidFill>
              </a:rPr>
              <a:t>Determination:</a:t>
            </a:r>
          </a:p>
          <a:p>
            <a:pPr marL="342900" indent="-342900">
              <a:buAutoNum type="arabicParenBoth"/>
            </a:pPr>
            <a:r>
              <a:rPr lang="en-GB" b="1" dirty="0" smtClean="0">
                <a:solidFill>
                  <a:srgbClr val="7030A0"/>
                </a:solidFill>
              </a:rPr>
              <a:t> Pain: </a:t>
            </a:r>
          </a:p>
        </p:txBody>
      </p:sp>
      <p:sp>
        <p:nvSpPr>
          <p:cNvPr id="7" name="TextBox 6"/>
          <p:cNvSpPr txBox="1"/>
          <p:nvPr/>
        </p:nvSpPr>
        <p:spPr>
          <a:xfrm>
            <a:off x="3563888" y="2996952"/>
            <a:ext cx="2088232" cy="2862322"/>
          </a:xfrm>
          <a:prstGeom prst="rect">
            <a:avLst/>
          </a:prstGeom>
          <a:noFill/>
          <a:ln w="57150">
            <a:solidFill>
              <a:srgbClr val="7030A0"/>
            </a:solidFill>
          </a:ln>
        </p:spPr>
        <p:txBody>
          <a:bodyPr wrap="square" rtlCol="0">
            <a:spAutoFit/>
          </a:bodyPr>
          <a:lstStyle/>
          <a:p>
            <a:r>
              <a:rPr lang="en-GB" b="1" dirty="0" smtClean="0">
                <a:solidFill>
                  <a:srgbClr val="C00000"/>
                </a:solidFill>
              </a:rPr>
              <a:t>ASPIRATION</a:t>
            </a:r>
            <a:br>
              <a:rPr lang="en-GB" b="1" dirty="0" smtClean="0">
                <a:solidFill>
                  <a:srgbClr val="C00000"/>
                </a:solidFill>
              </a:rPr>
            </a:br>
            <a:r>
              <a:rPr lang="en-GB" b="1" dirty="0" smtClean="0">
                <a:solidFill>
                  <a:srgbClr val="C00000"/>
                </a:solidFill>
              </a:rPr>
              <a:t>ASSURANCE</a:t>
            </a:r>
            <a:br>
              <a:rPr lang="en-GB" b="1" dirty="0" smtClean="0">
                <a:solidFill>
                  <a:srgbClr val="C00000"/>
                </a:solidFill>
              </a:rPr>
            </a:br>
            <a:r>
              <a:rPr lang="en-GB" b="1" dirty="0" smtClean="0">
                <a:solidFill>
                  <a:srgbClr val="C00000"/>
                </a:solidFill>
              </a:rPr>
              <a:t>CAMARADERIE</a:t>
            </a:r>
            <a:br>
              <a:rPr lang="en-GB" b="1" dirty="0" smtClean="0">
                <a:solidFill>
                  <a:srgbClr val="C00000"/>
                </a:solidFill>
              </a:rPr>
            </a:br>
            <a:r>
              <a:rPr lang="en-GB" b="1" dirty="0" smtClean="0">
                <a:solidFill>
                  <a:srgbClr val="C00000"/>
                </a:solidFill>
              </a:rPr>
              <a:t>INTENSITY</a:t>
            </a:r>
          </a:p>
          <a:p>
            <a:r>
              <a:rPr lang="en-GB" b="1" dirty="0" smtClean="0">
                <a:solidFill>
                  <a:srgbClr val="C00000"/>
                </a:solidFill>
              </a:rPr>
              <a:t>LIBERTY</a:t>
            </a:r>
          </a:p>
          <a:p>
            <a:r>
              <a:rPr lang="en-GB" b="1" dirty="0" smtClean="0">
                <a:solidFill>
                  <a:srgbClr val="C00000"/>
                </a:solidFill>
              </a:rPr>
              <a:t>REMORSE</a:t>
            </a:r>
          </a:p>
          <a:p>
            <a:r>
              <a:rPr lang="en-GB" b="1" dirty="0" smtClean="0">
                <a:solidFill>
                  <a:srgbClr val="C00000"/>
                </a:solidFill>
              </a:rPr>
              <a:t>TENACITY</a:t>
            </a:r>
            <a:br>
              <a:rPr lang="en-GB" b="1" dirty="0" smtClean="0">
                <a:solidFill>
                  <a:srgbClr val="C00000"/>
                </a:solidFill>
              </a:rPr>
            </a:br>
            <a:r>
              <a:rPr lang="en-GB" b="1" dirty="0" smtClean="0">
                <a:solidFill>
                  <a:srgbClr val="C00000"/>
                </a:solidFill>
              </a:rPr>
              <a:t>TORMENT</a:t>
            </a:r>
          </a:p>
          <a:p>
            <a:r>
              <a:rPr lang="en-GB" b="1" dirty="0" smtClean="0">
                <a:solidFill>
                  <a:srgbClr val="C00000"/>
                </a:solidFill>
              </a:rPr>
              <a:t>TREPIDATION</a:t>
            </a:r>
          </a:p>
          <a:p>
            <a:r>
              <a:rPr lang="en-GB" b="1" dirty="0" smtClean="0">
                <a:solidFill>
                  <a:srgbClr val="C00000"/>
                </a:solidFill>
              </a:rPr>
              <a:t>UNCERTAINTY</a:t>
            </a:r>
            <a:endParaRPr lang="en-GB" b="1" dirty="0">
              <a:solidFill>
                <a:srgbClr val="C00000"/>
              </a:solidFill>
            </a:endParaRPr>
          </a:p>
        </p:txBody>
      </p:sp>
      <p:sp>
        <p:nvSpPr>
          <p:cNvPr id="8" name="TextBox 7"/>
          <p:cNvSpPr txBox="1"/>
          <p:nvPr/>
        </p:nvSpPr>
        <p:spPr>
          <a:xfrm>
            <a:off x="3563888" y="6093296"/>
            <a:ext cx="5040560" cy="369332"/>
          </a:xfrm>
          <a:prstGeom prst="rect">
            <a:avLst/>
          </a:prstGeom>
          <a:noFill/>
          <a:ln w="38100">
            <a:solidFill>
              <a:srgbClr val="C00000"/>
            </a:solidFill>
          </a:ln>
        </p:spPr>
        <p:txBody>
          <a:bodyPr wrap="square" rtlCol="0">
            <a:spAutoFit/>
          </a:bodyPr>
          <a:lstStyle/>
          <a:p>
            <a:r>
              <a:rPr lang="en-GB" b="1" dirty="0" smtClean="0">
                <a:solidFill>
                  <a:srgbClr val="FF0000"/>
                </a:solidFill>
              </a:rPr>
              <a:t>Now put the better synonyms in sentences!</a:t>
            </a:r>
            <a:endParaRPr lang="en-GB" b="1" dirty="0">
              <a:solidFill>
                <a:srgbClr val="FF0000"/>
              </a:solidFill>
            </a:endParaRPr>
          </a:p>
        </p:txBody>
      </p:sp>
      <p:sp>
        <p:nvSpPr>
          <p:cNvPr id="9" name="Rectangular Callout 8"/>
          <p:cNvSpPr/>
          <p:nvPr/>
        </p:nvSpPr>
        <p:spPr>
          <a:xfrm>
            <a:off x="4572000" y="1196752"/>
            <a:ext cx="3024336" cy="3672408"/>
          </a:xfrm>
          <a:prstGeom prst="wedgeRectCallout">
            <a:avLst>
              <a:gd name="adj1" fmla="val -149691"/>
              <a:gd name="adj2" fmla="val 65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Friendship: </a:t>
            </a:r>
            <a:r>
              <a:rPr lang="en-GB" b="1" dirty="0" smtClean="0">
                <a:solidFill>
                  <a:srgbClr val="FFC000"/>
                </a:solidFill>
              </a:rPr>
              <a:t>Camaraderie</a:t>
            </a:r>
          </a:p>
          <a:p>
            <a:pPr marL="342900" indent="-342900">
              <a:buAutoNum type="arabicParenBoth"/>
            </a:pPr>
            <a:r>
              <a:rPr lang="en-GB" b="1" dirty="0" smtClean="0">
                <a:solidFill>
                  <a:schemeClr val="bg1"/>
                </a:solidFill>
              </a:rPr>
              <a:t>Fear: </a:t>
            </a:r>
            <a:r>
              <a:rPr lang="en-GB" b="1" dirty="0" smtClean="0">
                <a:solidFill>
                  <a:srgbClr val="FFC000"/>
                </a:solidFill>
              </a:rPr>
              <a:t>Trepidation</a:t>
            </a:r>
          </a:p>
          <a:p>
            <a:pPr marL="342900" indent="-342900">
              <a:buAutoNum type="arabicParenBoth"/>
            </a:pPr>
            <a:r>
              <a:rPr lang="en-GB" b="1" dirty="0" smtClean="0">
                <a:solidFill>
                  <a:schemeClr val="bg1"/>
                </a:solidFill>
              </a:rPr>
              <a:t>Doubt: </a:t>
            </a:r>
            <a:r>
              <a:rPr lang="en-GB" b="1" dirty="0" smtClean="0">
                <a:solidFill>
                  <a:srgbClr val="FFC000"/>
                </a:solidFill>
              </a:rPr>
              <a:t>Uncertainty</a:t>
            </a:r>
          </a:p>
          <a:p>
            <a:pPr marL="342900" indent="-342900">
              <a:buAutoNum type="arabicParenBoth"/>
            </a:pPr>
            <a:r>
              <a:rPr lang="en-GB" b="1" dirty="0" smtClean="0">
                <a:solidFill>
                  <a:schemeClr val="bg1"/>
                </a:solidFill>
              </a:rPr>
              <a:t>Trust: </a:t>
            </a:r>
            <a:r>
              <a:rPr lang="en-GB" b="1" dirty="0" smtClean="0">
                <a:solidFill>
                  <a:srgbClr val="FFC000"/>
                </a:solidFill>
              </a:rPr>
              <a:t>Assurance</a:t>
            </a:r>
          </a:p>
          <a:p>
            <a:pPr marL="342900" indent="-342900">
              <a:buAutoNum type="arabicParenBoth"/>
            </a:pPr>
            <a:r>
              <a:rPr lang="en-GB" b="1" dirty="0" smtClean="0">
                <a:solidFill>
                  <a:schemeClr val="bg1"/>
                </a:solidFill>
              </a:rPr>
              <a:t>Freedom: </a:t>
            </a:r>
            <a:r>
              <a:rPr lang="en-GB" b="1" dirty="0" smtClean="0">
                <a:solidFill>
                  <a:srgbClr val="FFC000"/>
                </a:solidFill>
              </a:rPr>
              <a:t>Liberty</a:t>
            </a:r>
          </a:p>
          <a:p>
            <a:pPr marL="342900" indent="-342900">
              <a:buAutoNum type="arabicParenBoth"/>
            </a:pPr>
            <a:r>
              <a:rPr lang="en-GB" b="1" dirty="0" smtClean="0">
                <a:solidFill>
                  <a:schemeClr val="bg1"/>
                </a:solidFill>
              </a:rPr>
              <a:t>Guilt: </a:t>
            </a:r>
            <a:r>
              <a:rPr lang="en-GB" b="1" dirty="0" smtClean="0">
                <a:solidFill>
                  <a:srgbClr val="FFC000"/>
                </a:solidFill>
              </a:rPr>
              <a:t>Remorse</a:t>
            </a:r>
          </a:p>
          <a:p>
            <a:pPr marL="342900" indent="-342900">
              <a:buAutoNum type="arabicParenBoth"/>
            </a:pPr>
            <a:r>
              <a:rPr lang="en-GB" b="1" dirty="0" smtClean="0">
                <a:solidFill>
                  <a:schemeClr val="bg1"/>
                </a:solidFill>
              </a:rPr>
              <a:t>Passion: </a:t>
            </a:r>
            <a:r>
              <a:rPr lang="en-GB" b="1" dirty="0" smtClean="0">
                <a:solidFill>
                  <a:srgbClr val="FFC000"/>
                </a:solidFill>
              </a:rPr>
              <a:t>Intensity</a:t>
            </a:r>
          </a:p>
          <a:p>
            <a:pPr marL="342900" indent="-342900">
              <a:buAutoNum type="arabicParenBoth"/>
            </a:pPr>
            <a:r>
              <a:rPr lang="en-GB" b="1" dirty="0" smtClean="0">
                <a:solidFill>
                  <a:schemeClr val="bg1"/>
                </a:solidFill>
              </a:rPr>
              <a:t>Ambition: </a:t>
            </a:r>
            <a:r>
              <a:rPr lang="en-GB" b="1" dirty="0" smtClean="0">
                <a:solidFill>
                  <a:srgbClr val="FFC000"/>
                </a:solidFill>
              </a:rPr>
              <a:t>Aspiration</a:t>
            </a:r>
          </a:p>
          <a:p>
            <a:pPr marL="342900" indent="-342900">
              <a:buAutoNum type="arabicParenBoth"/>
            </a:pPr>
            <a:r>
              <a:rPr lang="en-GB" b="1" dirty="0" smtClean="0">
                <a:solidFill>
                  <a:schemeClr val="bg1"/>
                </a:solidFill>
              </a:rPr>
              <a:t>Determination: </a:t>
            </a:r>
            <a:r>
              <a:rPr lang="en-GB" b="1" dirty="0" smtClean="0">
                <a:solidFill>
                  <a:srgbClr val="FFC000"/>
                </a:solidFill>
              </a:rPr>
              <a:t>Tenacity</a:t>
            </a:r>
          </a:p>
          <a:p>
            <a:pPr marL="342900" indent="-342900">
              <a:buAutoNum type="arabicParenBoth"/>
            </a:pPr>
            <a:r>
              <a:rPr lang="en-GB" b="1" dirty="0" smtClean="0">
                <a:solidFill>
                  <a:schemeClr val="bg1"/>
                </a:solidFill>
              </a:rPr>
              <a:t> Pain: </a:t>
            </a:r>
            <a:r>
              <a:rPr lang="en-GB" b="1" dirty="0" smtClean="0">
                <a:solidFill>
                  <a:srgbClr val="FFC000"/>
                </a:solidFill>
              </a:rPr>
              <a:t>Torment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blipFill>
            <a:blip r:embed="rId2" cstate="print"/>
            <a:tile tx="0" ty="0" sx="100000" sy="100000" flip="none" algn="tl"/>
          </a:blipFill>
        </p:spPr>
        <p:txBody>
          <a:bodyPr/>
          <a:lstStyle/>
          <a:p>
            <a:r>
              <a:rPr lang="en-GB" b="1" dirty="0" smtClean="0">
                <a:solidFill>
                  <a:srgbClr val="FFFF66"/>
                </a:solidFill>
              </a:rPr>
              <a:t>(100) Books, Books, Books!</a:t>
            </a:r>
            <a:endParaRPr lang="en-GB" b="1" dirty="0">
              <a:solidFill>
                <a:srgbClr val="FFFF66"/>
              </a:solidFill>
            </a:endParaRPr>
          </a:p>
        </p:txBody>
      </p:sp>
      <p:sp>
        <p:nvSpPr>
          <p:cNvPr id="3" name="TextBox 2"/>
          <p:cNvSpPr txBox="1"/>
          <p:nvPr/>
        </p:nvSpPr>
        <p:spPr>
          <a:xfrm>
            <a:off x="5868144" y="1412776"/>
            <a:ext cx="3096344"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extend knowledge of the components of books</a:t>
            </a:r>
            <a:endParaRPr lang="en-GB" dirty="0"/>
          </a:p>
        </p:txBody>
      </p:sp>
      <p:pic>
        <p:nvPicPr>
          <p:cNvPr id="4" name="Picture 2" descr="C:\Users\Colin\Downloads\6905939-Cartoon-Character-Happy-Pencil-with-Folder-Stock-Vector-teacher-cartoon.jpg"/>
          <p:cNvPicPr>
            <a:picLocks noChangeAspect="1" noChangeArrowheads="1"/>
          </p:cNvPicPr>
          <p:nvPr/>
        </p:nvPicPr>
        <p:blipFill>
          <a:blip r:embed="rId3" cstate="print"/>
          <a:srcRect/>
          <a:stretch>
            <a:fillRect/>
          </a:stretch>
        </p:blipFill>
        <p:spPr bwMode="auto">
          <a:xfrm>
            <a:off x="7308304" y="2780928"/>
            <a:ext cx="1728192" cy="3384376"/>
          </a:xfrm>
          <a:prstGeom prst="rect">
            <a:avLst/>
          </a:prstGeom>
          <a:noFill/>
        </p:spPr>
      </p:pic>
      <p:sp>
        <p:nvSpPr>
          <p:cNvPr id="5" name="TextBox 4"/>
          <p:cNvSpPr txBox="1"/>
          <p:nvPr/>
        </p:nvSpPr>
        <p:spPr>
          <a:xfrm>
            <a:off x="107504" y="1412776"/>
            <a:ext cx="5616624" cy="1477328"/>
          </a:xfrm>
          <a:prstGeom prst="rect">
            <a:avLst/>
          </a:prstGeom>
          <a:noFill/>
          <a:ln w="57150">
            <a:solidFill>
              <a:srgbClr val="00B050"/>
            </a:solidFill>
          </a:ln>
        </p:spPr>
        <p:txBody>
          <a:bodyPr wrap="square" rtlCol="0">
            <a:spAutoFit/>
          </a:bodyPr>
          <a:lstStyle/>
          <a:p>
            <a:r>
              <a:rPr lang="en-GB" dirty="0" smtClean="0"/>
              <a:t>When you read a book, I’m sure you don’t bother looking at the first page, with all its technical details. However, it tells us a lot about the context of the book, in the same way that others pages in the book reveal information which is not part of the main text.</a:t>
            </a:r>
            <a:endParaRPr lang="en-GB" dirty="0"/>
          </a:p>
        </p:txBody>
      </p:sp>
      <p:sp>
        <p:nvSpPr>
          <p:cNvPr id="7" name="TextBox 6"/>
          <p:cNvSpPr txBox="1"/>
          <p:nvPr/>
        </p:nvSpPr>
        <p:spPr>
          <a:xfrm>
            <a:off x="107504" y="2996952"/>
            <a:ext cx="5184576" cy="3416320"/>
          </a:xfrm>
          <a:prstGeom prst="rect">
            <a:avLst/>
          </a:prstGeom>
          <a:noFill/>
          <a:ln w="57150">
            <a:solidFill>
              <a:srgbClr val="7030A0"/>
            </a:solidFill>
          </a:ln>
        </p:spPr>
        <p:txBody>
          <a:bodyPr wrap="square" rtlCol="0">
            <a:spAutoFit/>
          </a:bodyPr>
          <a:lstStyle/>
          <a:p>
            <a:r>
              <a:rPr lang="en-GB" i="1" dirty="0" smtClean="0"/>
              <a:t>Match up these definitions up with the proper term:</a:t>
            </a:r>
          </a:p>
          <a:p>
            <a:pPr marL="342900" indent="-342900">
              <a:buAutoNum type="arabicParenBoth"/>
            </a:pPr>
            <a:r>
              <a:rPr lang="en-GB" b="1" dirty="0" smtClean="0">
                <a:solidFill>
                  <a:srgbClr val="7030A0"/>
                </a:solidFill>
              </a:rPr>
              <a:t>The legal right to publish material in a book</a:t>
            </a:r>
          </a:p>
          <a:p>
            <a:pPr marL="342900" indent="-342900">
              <a:buAutoNum type="arabicParenBoth"/>
            </a:pPr>
            <a:r>
              <a:rPr lang="en-GB" b="1" dirty="0" smtClean="0">
                <a:solidFill>
                  <a:srgbClr val="7030A0"/>
                </a:solidFill>
              </a:rPr>
              <a:t>Introduction explaining the purpose of the book</a:t>
            </a:r>
          </a:p>
          <a:p>
            <a:pPr marL="342900" indent="-342900">
              <a:buAutoNum type="arabicParenBoth"/>
            </a:pPr>
            <a:r>
              <a:rPr lang="en-GB" b="1" dirty="0" smtClean="0">
                <a:solidFill>
                  <a:srgbClr val="7030A0"/>
                </a:solidFill>
              </a:rPr>
              <a:t>At the start, listing sections of book + page nos.</a:t>
            </a:r>
          </a:p>
          <a:p>
            <a:pPr marL="342900" indent="-342900">
              <a:buAutoNum type="arabicParenBoth"/>
            </a:pPr>
            <a:r>
              <a:rPr lang="en-GB" b="1" dirty="0" smtClean="0">
                <a:solidFill>
                  <a:srgbClr val="7030A0"/>
                </a:solidFill>
              </a:rPr>
              <a:t>Company responsible for printing text of a book</a:t>
            </a:r>
          </a:p>
          <a:p>
            <a:pPr marL="342900" indent="-342900">
              <a:buAutoNum type="arabicParenBoth"/>
            </a:pPr>
            <a:r>
              <a:rPr lang="en-GB" b="1" dirty="0" smtClean="0">
                <a:solidFill>
                  <a:srgbClr val="7030A0"/>
                </a:solidFill>
              </a:rPr>
              <a:t>Page with writer’s gratitude to all who helped</a:t>
            </a:r>
          </a:p>
          <a:p>
            <a:pPr marL="342900" indent="-342900">
              <a:buAutoNum type="arabicParenBoth"/>
            </a:pPr>
            <a:r>
              <a:rPr lang="en-GB" b="1" dirty="0" smtClean="0">
                <a:solidFill>
                  <a:srgbClr val="7030A0"/>
                </a:solidFill>
              </a:rPr>
              <a:t>International Standard Book Number for world-wide registration</a:t>
            </a:r>
          </a:p>
          <a:p>
            <a:pPr marL="342900" indent="-342900">
              <a:buAutoNum type="arabicParenBoth"/>
            </a:pPr>
            <a:r>
              <a:rPr lang="en-GB" b="1" dirty="0" smtClean="0">
                <a:solidFill>
                  <a:srgbClr val="7030A0"/>
                </a:solidFill>
              </a:rPr>
              <a:t>Copying book unchanged when it has run-out</a:t>
            </a:r>
          </a:p>
          <a:p>
            <a:pPr marL="342900" indent="-342900">
              <a:buAutoNum type="arabicParenBoth"/>
            </a:pPr>
            <a:r>
              <a:rPr lang="en-GB" b="1" dirty="0" smtClean="0">
                <a:solidFill>
                  <a:srgbClr val="7030A0"/>
                </a:solidFill>
              </a:rPr>
              <a:t>Additional information given at the end of book</a:t>
            </a:r>
          </a:p>
          <a:p>
            <a:pPr marL="342900" indent="-342900">
              <a:buAutoNum type="arabicParenBoth"/>
            </a:pPr>
            <a:r>
              <a:rPr lang="en-GB" b="1" dirty="0" smtClean="0">
                <a:solidFill>
                  <a:srgbClr val="7030A0"/>
                </a:solidFill>
              </a:rPr>
              <a:t>Reproducing the book with amendments</a:t>
            </a:r>
          </a:p>
          <a:p>
            <a:pPr marL="342900" indent="-342900">
              <a:buAutoNum type="arabicParenBoth"/>
            </a:pPr>
            <a:r>
              <a:rPr lang="en-GB" b="1" dirty="0" smtClean="0">
                <a:solidFill>
                  <a:srgbClr val="7030A0"/>
                </a:solidFill>
              </a:rPr>
              <a:t> The first publication of a book</a:t>
            </a:r>
            <a:endParaRPr lang="en-GB" b="1" dirty="0">
              <a:solidFill>
                <a:srgbClr val="7030A0"/>
              </a:solidFill>
            </a:endParaRPr>
          </a:p>
        </p:txBody>
      </p:sp>
      <p:sp>
        <p:nvSpPr>
          <p:cNvPr id="8" name="TextBox 7"/>
          <p:cNvSpPr txBox="1"/>
          <p:nvPr/>
        </p:nvSpPr>
        <p:spPr>
          <a:xfrm>
            <a:off x="5436096" y="2924944"/>
            <a:ext cx="1800200" cy="3211329"/>
          </a:xfrm>
          <a:prstGeom prst="rect">
            <a:avLst/>
          </a:prstGeom>
          <a:noFill/>
          <a:ln w="57150">
            <a:solidFill>
              <a:srgbClr val="7030A0"/>
            </a:solidFill>
          </a:ln>
        </p:spPr>
        <p:txBody>
          <a:bodyPr wrap="square" rtlCol="0">
            <a:spAutoFit/>
          </a:bodyPr>
          <a:lstStyle/>
          <a:p>
            <a:r>
              <a:rPr lang="en-GB" b="1" dirty="0" smtClean="0">
                <a:solidFill>
                  <a:srgbClr val="C00000"/>
                </a:solidFill>
              </a:rPr>
              <a:t>ACKNOWLEDGE-</a:t>
            </a:r>
          </a:p>
          <a:p>
            <a:r>
              <a:rPr lang="en-GB" b="1" dirty="0" smtClean="0">
                <a:solidFill>
                  <a:srgbClr val="C00000"/>
                </a:solidFill>
              </a:rPr>
              <a:t>              MENTS</a:t>
            </a:r>
          </a:p>
          <a:p>
            <a:r>
              <a:rPr lang="en-GB" b="1" dirty="0" smtClean="0">
                <a:solidFill>
                  <a:srgbClr val="C00000"/>
                </a:solidFill>
              </a:rPr>
              <a:t>APPENDIX</a:t>
            </a:r>
            <a:br>
              <a:rPr lang="en-GB" b="1" dirty="0" smtClean="0">
                <a:solidFill>
                  <a:srgbClr val="C00000"/>
                </a:solidFill>
              </a:rPr>
            </a:br>
            <a:r>
              <a:rPr lang="en-GB" b="1" dirty="0" smtClean="0">
                <a:solidFill>
                  <a:srgbClr val="C00000"/>
                </a:solidFill>
              </a:rPr>
              <a:t>CONTENTS</a:t>
            </a:r>
          </a:p>
          <a:p>
            <a:r>
              <a:rPr lang="en-GB" b="1" dirty="0" smtClean="0">
                <a:solidFill>
                  <a:srgbClr val="C00000"/>
                </a:solidFill>
              </a:rPr>
              <a:t>COPYRIGHT</a:t>
            </a:r>
          </a:p>
          <a:p>
            <a:r>
              <a:rPr lang="en-GB" b="1" dirty="0" smtClean="0">
                <a:solidFill>
                  <a:srgbClr val="C00000"/>
                </a:solidFill>
              </a:rPr>
              <a:t>FIRST EDITION</a:t>
            </a:r>
          </a:p>
          <a:p>
            <a:r>
              <a:rPr lang="en-GB" b="1" dirty="0" smtClean="0">
                <a:solidFill>
                  <a:srgbClr val="C00000"/>
                </a:solidFill>
              </a:rPr>
              <a:t>ISBN</a:t>
            </a:r>
          </a:p>
          <a:p>
            <a:r>
              <a:rPr lang="en-GB" b="1" dirty="0" smtClean="0">
                <a:solidFill>
                  <a:srgbClr val="C00000"/>
                </a:solidFill>
              </a:rPr>
              <a:t>PREFACE</a:t>
            </a:r>
            <a:br>
              <a:rPr lang="en-GB" b="1" dirty="0" smtClean="0">
                <a:solidFill>
                  <a:srgbClr val="C00000"/>
                </a:solidFill>
              </a:rPr>
            </a:br>
            <a:r>
              <a:rPr lang="en-GB" b="1" dirty="0" smtClean="0">
                <a:solidFill>
                  <a:srgbClr val="C00000"/>
                </a:solidFill>
              </a:rPr>
              <a:t>PUBLISHER</a:t>
            </a:r>
          </a:p>
          <a:p>
            <a:r>
              <a:rPr lang="en-GB" b="1" dirty="0" smtClean="0">
                <a:solidFill>
                  <a:srgbClr val="C00000"/>
                </a:solidFill>
              </a:rPr>
              <a:t>REPRINT</a:t>
            </a:r>
          </a:p>
          <a:p>
            <a:r>
              <a:rPr lang="en-GB" b="1" dirty="0" smtClean="0">
                <a:solidFill>
                  <a:srgbClr val="C00000"/>
                </a:solidFill>
              </a:rPr>
              <a:t>REVISION</a:t>
            </a:r>
            <a:endParaRPr lang="en-GB" b="1" dirty="0">
              <a:solidFill>
                <a:srgbClr val="C00000"/>
              </a:solidFill>
            </a:endParaRPr>
          </a:p>
        </p:txBody>
      </p:sp>
      <p:sp>
        <p:nvSpPr>
          <p:cNvPr id="9" name="TextBox 8"/>
          <p:cNvSpPr txBox="1"/>
          <p:nvPr/>
        </p:nvSpPr>
        <p:spPr>
          <a:xfrm>
            <a:off x="5364088" y="6237313"/>
            <a:ext cx="3672408" cy="369332"/>
          </a:xfrm>
          <a:prstGeom prst="rect">
            <a:avLst/>
          </a:prstGeom>
          <a:noFill/>
          <a:ln w="38100">
            <a:solidFill>
              <a:srgbClr val="C00000"/>
            </a:solidFill>
          </a:ln>
        </p:spPr>
        <p:txBody>
          <a:bodyPr wrap="square" rtlCol="0">
            <a:spAutoFit/>
          </a:bodyPr>
          <a:lstStyle/>
          <a:p>
            <a:r>
              <a:rPr lang="en-GB" u="sng" dirty="0" smtClean="0"/>
              <a:t>NB</a:t>
            </a:r>
            <a:r>
              <a:rPr lang="en-GB" dirty="0" smtClean="0"/>
              <a:t>. </a:t>
            </a:r>
            <a:r>
              <a:rPr lang="en-GB" b="1" dirty="0" smtClean="0">
                <a:solidFill>
                  <a:srgbClr val="FF0000"/>
                </a:solidFill>
              </a:rPr>
              <a:t>APPENDICES</a:t>
            </a:r>
            <a:r>
              <a:rPr lang="en-GB" dirty="0" smtClean="0"/>
              <a:t> = </a:t>
            </a:r>
            <a:r>
              <a:rPr lang="en-GB" dirty="0" smtClean="0">
                <a:solidFill>
                  <a:srgbClr val="C00000"/>
                </a:solidFill>
              </a:rPr>
              <a:t>Plural of Appendix</a:t>
            </a:r>
            <a:endParaRPr lang="en-GB" dirty="0">
              <a:solidFill>
                <a:srgbClr val="C00000"/>
              </a:solidFill>
            </a:endParaRPr>
          </a:p>
        </p:txBody>
      </p:sp>
      <p:sp>
        <p:nvSpPr>
          <p:cNvPr id="10" name="Rectangular Callout 9"/>
          <p:cNvSpPr/>
          <p:nvPr/>
        </p:nvSpPr>
        <p:spPr>
          <a:xfrm>
            <a:off x="2483768" y="836712"/>
            <a:ext cx="6048672" cy="3960440"/>
          </a:xfrm>
          <a:prstGeom prst="wedgeRectCallout">
            <a:avLst>
              <a:gd name="adj1" fmla="val -61326"/>
              <a:gd name="adj2" fmla="val 679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The legal right to publish material in a book: </a:t>
            </a:r>
            <a:r>
              <a:rPr lang="en-GB" b="1" dirty="0" smtClean="0">
                <a:solidFill>
                  <a:srgbClr val="FFC000"/>
                </a:solidFill>
              </a:rPr>
              <a:t>Copyright</a:t>
            </a:r>
          </a:p>
          <a:p>
            <a:pPr marL="342900" indent="-342900">
              <a:buAutoNum type="arabicParenBoth"/>
            </a:pPr>
            <a:r>
              <a:rPr lang="en-GB" b="1" dirty="0" smtClean="0">
                <a:solidFill>
                  <a:schemeClr val="bg1"/>
                </a:solidFill>
              </a:rPr>
              <a:t>Introduction explaining the purpose of the book: </a:t>
            </a:r>
            <a:r>
              <a:rPr lang="en-GB" b="1" dirty="0" smtClean="0">
                <a:solidFill>
                  <a:srgbClr val="FFC000"/>
                </a:solidFill>
              </a:rPr>
              <a:t>Preface</a:t>
            </a:r>
          </a:p>
          <a:p>
            <a:pPr marL="342900" indent="-342900">
              <a:buAutoNum type="arabicParenBoth"/>
            </a:pPr>
            <a:r>
              <a:rPr lang="en-GB" b="1" dirty="0" smtClean="0">
                <a:solidFill>
                  <a:schemeClr val="bg1"/>
                </a:solidFill>
              </a:rPr>
              <a:t>At the start, listing sections of book + page nos: </a:t>
            </a:r>
            <a:r>
              <a:rPr lang="en-GB" b="1" dirty="0" smtClean="0">
                <a:solidFill>
                  <a:srgbClr val="FFC000"/>
                </a:solidFill>
              </a:rPr>
              <a:t>Contents</a:t>
            </a:r>
          </a:p>
          <a:p>
            <a:pPr marL="342900" indent="-342900">
              <a:buAutoNum type="arabicParenBoth"/>
            </a:pPr>
            <a:r>
              <a:rPr lang="en-GB" b="1" dirty="0" smtClean="0">
                <a:solidFill>
                  <a:schemeClr val="bg1"/>
                </a:solidFill>
              </a:rPr>
              <a:t>Company responsible for printing text of a book: </a:t>
            </a:r>
            <a:r>
              <a:rPr lang="en-GB" b="1" dirty="0" smtClean="0">
                <a:solidFill>
                  <a:srgbClr val="FFC000"/>
                </a:solidFill>
              </a:rPr>
              <a:t>Publisher</a:t>
            </a:r>
          </a:p>
          <a:p>
            <a:pPr marL="342900" indent="-342900">
              <a:buAutoNum type="arabicParenBoth"/>
            </a:pPr>
            <a:r>
              <a:rPr lang="en-GB" b="1" dirty="0" smtClean="0">
                <a:solidFill>
                  <a:schemeClr val="bg1"/>
                </a:solidFill>
              </a:rPr>
              <a:t>Page with writer’s gratitude to all who helped: </a:t>
            </a:r>
            <a:r>
              <a:rPr lang="en-GB" b="1" dirty="0" smtClean="0">
                <a:solidFill>
                  <a:srgbClr val="FFC000"/>
                </a:solidFill>
              </a:rPr>
              <a:t>Acknowledgements</a:t>
            </a:r>
          </a:p>
          <a:p>
            <a:pPr marL="342900" indent="-342900">
              <a:buAutoNum type="arabicParenBoth"/>
            </a:pPr>
            <a:r>
              <a:rPr lang="en-GB" b="1" dirty="0" smtClean="0">
                <a:solidFill>
                  <a:schemeClr val="bg1"/>
                </a:solidFill>
              </a:rPr>
              <a:t>International Standard Book Number: </a:t>
            </a:r>
            <a:r>
              <a:rPr lang="en-GB" b="1" dirty="0" smtClean="0">
                <a:solidFill>
                  <a:srgbClr val="FFC000"/>
                </a:solidFill>
              </a:rPr>
              <a:t>ISBN</a:t>
            </a:r>
          </a:p>
          <a:p>
            <a:pPr marL="342900" indent="-342900">
              <a:buAutoNum type="arabicParenBoth"/>
            </a:pPr>
            <a:r>
              <a:rPr lang="en-GB" b="1" dirty="0" smtClean="0">
                <a:solidFill>
                  <a:schemeClr val="bg1"/>
                </a:solidFill>
              </a:rPr>
              <a:t>Copying book unchanged when it has run-out: </a:t>
            </a:r>
            <a:r>
              <a:rPr lang="en-GB" b="1" dirty="0" smtClean="0">
                <a:solidFill>
                  <a:srgbClr val="FFC000"/>
                </a:solidFill>
              </a:rPr>
              <a:t>Reprint</a:t>
            </a:r>
          </a:p>
          <a:p>
            <a:pPr marL="342900" indent="-342900">
              <a:buAutoNum type="arabicParenBoth"/>
            </a:pPr>
            <a:r>
              <a:rPr lang="en-GB" b="1" dirty="0" smtClean="0">
                <a:solidFill>
                  <a:schemeClr val="bg1"/>
                </a:solidFill>
              </a:rPr>
              <a:t>Additional information given at the end of book: </a:t>
            </a:r>
            <a:r>
              <a:rPr lang="en-GB" b="1" dirty="0" smtClean="0">
                <a:solidFill>
                  <a:srgbClr val="FFC000"/>
                </a:solidFill>
              </a:rPr>
              <a:t>Appendix</a:t>
            </a:r>
          </a:p>
          <a:p>
            <a:pPr marL="342900" indent="-342900">
              <a:buAutoNum type="arabicParenBoth"/>
            </a:pPr>
            <a:r>
              <a:rPr lang="en-GB" b="1" dirty="0" smtClean="0">
                <a:solidFill>
                  <a:schemeClr val="bg1"/>
                </a:solidFill>
              </a:rPr>
              <a:t>Reproducing the book with amendments: </a:t>
            </a:r>
            <a:r>
              <a:rPr lang="en-GB" b="1" dirty="0" smtClean="0">
                <a:solidFill>
                  <a:srgbClr val="FFC000"/>
                </a:solidFill>
              </a:rPr>
              <a:t>Revision</a:t>
            </a:r>
          </a:p>
          <a:p>
            <a:pPr marL="342900" indent="-342900">
              <a:buAutoNum type="arabicParenBoth"/>
            </a:pPr>
            <a:r>
              <a:rPr lang="en-GB" b="1" dirty="0" smtClean="0">
                <a:solidFill>
                  <a:schemeClr val="bg1"/>
                </a:solidFill>
              </a:rPr>
              <a:t> The first publication of a book: </a:t>
            </a:r>
            <a:r>
              <a:rPr lang="en-GB" b="1" dirty="0" smtClean="0">
                <a:solidFill>
                  <a:srgbClr val="FFC000"/>
                </a:solidFill>
              </a:rPr>
              <a:t>First Edition</a:t>
            </a:r>
            <a:endParaRPr lang="en-GB" dirty="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(10) </a:t>
            </a:r>
            <a:r>
              <a:rPr lang="en-GB" dirty="0" smtClean="0"/>
              <a:t>Avoiding the Convenience Word: </a:t>
            </a:r>
            <a:r>
              <a:rPr lang="en-GB" dirty="0" smtClean="0">
                <a:solidFill>
                  <a:srgbClr val="00B050"/>
                </a:solidFill>
              </a:rPr>
              <a:t>WENT</a:t>
            </a:r>
            <a:endParaRPr lang="en-GB" dirty="0">
              <a:solidFill>
                <a:srgbClr val="00B05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sp>
        <p:nvSpPr>
          <p:cNvPr id="8" name="TextBox 7"/>
          <p:cNvSpPr txBox="1"/>
          <p:nvPr/>
        </p:nvSpPr>
        <p:spPr>
          <a:xfrm>
            <a:off x="755576" y="1628801"/>
            <a:ext cx="4536504" cy="2031325"/>
          </a:xfrm>
          <a:prstGeom prst="rect">
            <a:avLst/>
          </a:prstGeom>
          <a:noFill/>
          <a:ln w="57150">
            <a:solidFill>
              <a:srgbClr val="00B050"/>
            </a:solidFill>
          </a:ln>
        </p:spPr>
        <p:txBody>
          <a:bodyPr wrap="square" rtlCol="0">
            <a:spAutoFit/>
          </a:bodyPr>
          <a:lstStyle/>
          <a:p>
            <a:r>
              <a:rPr lang="en-GB" dirty="0" smtClean="0"/>
              <a:t>We have seen that </a:t>
            </a:r>
            <a:r>
              <a:rPr lang="en-GB" b="1" u="sng" dirty="0" smtClean="0">
                <a:solidFill>
                  <a:srgbClr val="00B050"/>
                </a:solidFill>
              </a:rPr>
              <a:t>WENT</a:t>
            </a:r>
            <a:r>
              <a:rPr lang="en-GB" dirty="0" smtClean="0"/>
              <a:t> is not a very descriptive word because it doesn’t describe anything about the way the subject is moving. Neither does it tell us anything about their mood. If we take the next 10 letters of the alphabet, we can </a:t>
            </a:r>
            <a:r>
              <a:rPr lang="en-GB" dirty="0"/>
              <a:t>t</a:t>
            </a:r>
            <a:r>
              <a:rPr lang="en-GB" dirty="0" smtClean="0"/>
              <a:t>hink of better alternatives. Let’s find another 10!</a:t>
            </a:r>
            <a:endParaRPr lang="en-GB" dirty="0"/>
          </a:p>
        </p:txBody>
      </p:sp>
      <p:sp>
        <p:nvSpPr>
          <p:cNvPr id="9" name="TextBox 8"/>
          <p:cNvSpPr txBox="1"/>
          <p:nvPr/>
        </p:nvSpPr>
        <p:spPr>
          <a:xfrm>
            <a:off x="179512" y="3789040"/>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bus v______ dangerously towards the edge of the drop.</a:t>
            </a:r>
          </a:p>
          <a:p>
            <a:pPr marL="342900" indent="-342900">
              <a:buAutoNum type="arabicParenBoth"/>
            </a:pPr>
            <a:r>
              <a:rPr lang="en-GB" dirty="0" smtClean="0"/>
              <a:t>The strangers courageously v_________ outside the hostel.</a:t>
            </a:r>
          </a:p>
          <a:p>
            <a:pPr marL="342900" indent="-342900">
              <a:buAutoNum type="arabicParenBoth"/>
            </a:pPr>
            <a:r>
              <a:rPr lang="en-GB" dirty="0" smtClean="0"/>
              <a:t>The bored children w_______ in their seats like worms.</a:t>
            </a:r>
          </a:p>
          <a:p>
            <a:pPr marL="342900" indent="-342900">
              <a:buAutoNum type="arabicParenBoth"/>
            </a:pPr>
            <a:r>
              <a:rPr lang="en-GB" dirty="0" smtClean="0"/>
              <a:t>The bus with the blown tyre z__________ all over the place.</a:t>
            </a:r>
          </a:p>
          <a:p>
            <a:pPr marL="342900" indent="-342900">
              <a:buAutoNum type="arabicParenBoth"/>
            </a:pPr>
            <a:r>
              <a:rPr lang="en-GB" dirty="0" smtClean="0"/>
              <a:t>The laid-back group of tourists s__________ along aimlessly.</a:t>
            </a:r>
          </a:p>
          <a:p>
            <a:pPr marL="342900" indent="-342900">
              <a:buAutoNum type="arabicParenBoth"/>
            </a:pPr>
            <a:r>
              <a:rPr lang="en-GB" dirty="0" smtClean="0"/>
              <a:t>The frisky lambs g____________ over the hillsides.  </a:t>
            </a:r>
          </a:p>
          <a:p>
            <a:pPr marL="342900" indent="-342900">
              <a:buAutoNum type="arabicParenBoth"/>
            </a:pPr>
            <a:r>
              <a:rPr lang="en-GB" dirty="0" smtClean="0"/>
              <a:t>The subway train h_________ through the tunnels.</a:t>
            </a:r>
          </a:p>
          <a:p>
            <a:pPr marL="342900" indent="-342900">
              <a:buAutoNum type="arabicParenBoth"/>
            </a:pPr>
            <a:r>
              <a:rPr lang="en-GB" dirty="0" smtClean="0"/>
              <a:t>The terrorist l_________ forward with his machete.</a:t>
            </a:r>
          </a:p>
          <a:p>
            <a:pPr marL="342900" indent="-342900">
              <a:buAutoNum type="arabicParenBoth"/>
            </a:pPr>
            <a:r>
              <a:rPr lang="en-GB" dirty="0" smtClean="0"/>
              <a:t>Overtaking his rivals, the runner d______ to the finish.</a:t>
            </a:r>
          </a:p>
          <a:p>
            <a:pPr marL="342900" indent="-342900">
              <a:buAutoNum type="arabicParenBoth"/>
            </a:pPr>
            <a:r>
              <a:rPr lang="en-GB" dirty="0"/>
              <a:t> </a:t>
            </a:r>
            <a:r>
              <a:rPr lang="en-GB" dirty="0" smtClean="0"/>
              <a:t>On its last legs, the tram t_______ into the depot.</a:t>
            </a:r>
            <a:endParaRPr lang="en-GB" dirty="0"/>
          </a:p>
        </p:txBody>
      </p:sp>
      <p:sp>
        <p:nvSpPr>
          <p:cNvPr id="10" name="TextBox 9"/>
          <p:cNvSpPr txBox="1"/>
          <p:nvPr/>
        </p:nvSpPr>
        <p:spPr>
          <a:xfrm>
            <a:off x="6732240" y="4581129"/>
            <a:ext cx="2016224" cy="3170099"/>
          </a:xfrm>
          <a:prstGeom prst="rect">
            <a:avLst/>
          </a:prstGeom>
          <a:noFill/>
        </p:spPr>
        <p:txBody>
          <a:bodyPr wrap="square" rtlCol="0">
            <a:spAutoFit/>
          </a:bodyPr>
          <a:lstStyle/>
          <a:p>
            <a:r>
              <a:rPr lang="en-GB" sz="1400" b="1" dirty="0" smtClean="0">
                <a:solidFill>
                  <a:srgbClr val="7030A0"/>
                </a:solidFill>
              </a:rPr>
              <a:t>ve</a:t>
            </a:r>
          </a:p>
          <a:p>
            <a:r>
              <a:rPr lang="en-GB" sz="1400" b="1" dirty="0" smtClean="0">
                <a:solidFill>
                  <a:srgbClr val="7030A0"/>
                </a:solidFill>
              </a:rPr>
              <a:t>ven</a:t>
            </a:r>
          </a:p>
          <a:p>
            <a:r>
              <a:rPr lang="en-GB" sz="1400" b="1" dirty="0" smtClean="0">
                <a:solidFill>
                  <a:srgbClr val="7030A0"/>
                </a:solidFill>
              </a:rPr>
              <a:t>wr</a:t>
            </a:r>
          </a:p>
          <a:p>
            <a:r>
              <a:rPr lang="en-GB" sz="1400" b="1" dirty="0" smtClean="0">
                <a:solidFill>
                  <a:srgbClr val="7030A0"/>
                </a:solidFill>
              </a:rPr>
              <a:t>zi</a:t>
            </a:r>
          </a:p>
          <a:p>
            <a:r>
              <a:rPr lang="en-GB" sz="1400" b="1" dirty="0" smtClean="0">
                <a:solidFill>
                  <a:srgbClr val="7030A0"/>
                </a:solidFill>
              </a:rPr>
              <a:t>sau</a:t>
            </a:r>
          </a:p>
          <a:p>
            <a:r>
              <a:rPr lang="en-GB" sz="1400" b="1" dirty="0" smtClean="0">
                <a:solidFill>
                  <a:srgbClr val="7030A0"/>
                </a:solidFill>
              </a:rPr>
              <a:t>gam</a:t>
            </a:r>
          </a:p>
          <a:p>
            <a:r>
              <a:rPr lang="en-GB" sz="1400" b="1" dirty="0" smtClean="0">
                <a:solidFill>
                  <a:srgbClr val="7030A0"/>
                </a:solidFill>
              </a:rPr>
              <a:t>hu</a:t>
            </a:r>
          </a:p>
          <a:p>
            <a:r>
              <a:rPr lang="en-GB" sz="1400" b="1" dirty="0" smtClean="0">
                <a:solidFill>
                  <a:srgbClr val="7030A0"/>
                </a:solidFill>
              </a:rPr>
              <a:t>lu</a:t>
            </a:r>
          </a:p>
          <a:p>
            <a:r>
              <a:rPr lang="en-GB" sz="1400" b="1" dirty="0" smtClean="0">
                <a:solidFill>
                  <a:srgbClr val="7030A0"/>
                </a:solidFill>
              </a:rPr>
              <a:t>da</a:t>
            </a:r>
          </a:p>
          <a:p>
            <a:r>
              <a:rPr lang="en-GB" sz="1400" b="1" dirty="0" smtClean="0">
                <a:solidFill>
                  <a:srgbClr val="7030A0"/>
                </a:solidFill>
              </a:rPr>
              <a:t>tr</a:t>
            </a:r>
          </a:p>
          <a:p>
            <a:endParaRPr lang="en-GB" sz="1400" b="1" dirty="0" smtClean="0">
              <a:solidFill>
                <a:srgbClr val="7030A0"/>
              </a:solidFill>
            </a:endParaRPr>
          </a:p>
          <a:p>
            <a:endParaRPr lang="en-GB" sz="1400" b="1" dirty="0" smtClean="0">
              <a:solidFill>
                <a:srgbClr val="7030A0"/>
              </a:solidFill>
            </a:endParaRPr>
          </a:p>
          <a:p>
            <a:endParaRPr lang="en-GB" sz="1400" dirty="0" smtClean="0"/>
          </a:p>
          <a:p>
            <a:endParaRPr lang="en-GB" dirty="0"/>
          </a:p>
        </p:txBody>
      </p:sp>
      <p:pic>
        <p:nvPicPr>
          <p:cNvPr id="2050" name="Picture 2" descr="http://www.cutecliparts.com/wp-content/uploads/2015/10/Smiling-Pencil-Swank-Clip-Art.jpg"/>
          <p:cNvPicPr>
            <a:picLocks noChangeAspect="1" noChangeArrowheads="1"/>
          </p:cNvPicPr>
          <p:nvPr/>
        </p:nvPicPr>
        <p:blipFill>
          <a:blip r:embed="rId4" cstate="print"/>
          <a:srcRect/>
          <a:stretch>
            <a:fillRect/>
          </a:stretch>
        </p:blipFill>
        <p:spPr bwMode="auto">
          <a:xfrm>
            <a:off x="6732240" y="2708920"/>
            <a:ext cx="2016224" cy="1872208"/>
          </a:xfrm>
          <a:prstGeom prst="rect">
            <a:avLst/>
          </a:prstGeom>
          <a:noFill/>
        </p:spPr>
      </p:pic>
      <p:sp>
        <p:nvSpPr>
          <p:cNvPr id="11" name="Rectangular Callout 10"/>
          <p:cNvSpPr/>
          <p:nvPr/>
        </p:nvSpPr>
        <p:spPr>
          <a:xfrm>
            <a:off x="3779912" y="1700808"/>
            <a:ext cx="1944216" cy="3456384"/>
          </a:xfrm>
          <a:prstGeom prst="wedgeRectCallout">
            <a:avLst>
              <a:gd name="adj1" fmla="val -160809"/>
              <a:gd name="adj2" fmla="val 886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veered</a:t>
            </a:r>
          </a:p>
          <a:p>
            <a:pPr marL="342900" indent="-342900" algn="ctr">
              <a:buAutoNum type="arabicPeriod"/>
            </a:pPr>
            <a:r>
              <a:rPr lang="en-GB" b="1" dirty="0" smtClean="0"/>
              <a:t>ventured</a:t>
            </a:r>
          </a:p>
          <a:p>
            <a:pPr marL="342900" indent="-342900" algn="ctr">
              <a:buAutoNum type="arabicPeriod"/>
            </a:pPr>
            <a:r>
              <a:rPr lang="en-GB" b="1" dirty="0" smtClean="0"/>
              <a:t>wriggled</a:t>
            </a:r>
          </a:p>
          <a:p>
            <a:pPr marL="342900" indent="-342900" algn="ctr">
              <a:buAutoNum type="arabicPeriod"/>
            </a:pPr>
            <a:r>
              <a:rPr lang="en-GB" b="1" dirty="0" smtClean="0"/>
              <a:t>zigzagged</a:t>
            </a:r>
          </a:p>
          <a:p>
            <a:pPr marL="342900" indent="-342900" algn="ctr">
              <a:buAutoNum type="arabicPeriod"/>
            </a:pPr>
            <a:r>
              <a:rPr lang="en-GB" b="1" dirty="0" smtClean="0"/>
              <a:t>sauntered</a:t>
            </a:r>
          </a:p>
          <a:p>
            <a:pPr marL="342900" indent="-342900" algn="ctr">
              <a:buAutoNum type="arabicPeriod"/>
            </a:pPr>
            <a:r>
              <a:rPr lang="en-GB" b="1" dirty="0" smtClean="0"/>
              <a:t>gambolled</a:t>
            </a:r>
          </a:p>
          <a:p>
            <a:pPr marL="342900" indent="-342900" algn="ctr">
              <a:buAutoNum type="arabicPeriod"/>
            </a:pPr>
            <a:r>
              <a:rPr lang="en-GB" b="1" dirty="0" smtClean="0"/>
              <a:t>hurtled</a:t>
            </a:r>
          </a:p>
          <a:p>
            <a:pPr marL="342900" indent="-342900" algn="ctr">
              <a:buAutoNum type="arabicPeriod"/>
            </a:pPr>
            <a:r>
              <a:rPr lang="en-GB" b="1" dirty="0" smtClean="0"/>
              <a:t>lunged</a:t>
            </a:r>
          </a:p>
          <a:p>
            <a:pPr marL="342900" indent="-342900" algn="ctr">
              <a:buAutoNum type="arabicPeriod"/>
            </a:pPr>
            <a:r>
              <a:rPr lang="en-GB" b="1" dirty="0" smtClean="0"/>
              <a:t>dashed</a:t>
            </a:r>
          </a:p>
          <a:p>
            <a:pPr marL="342900" indent="-342900" algn="ctr">
              <a:buAutoNum type="arabicPeriod"/>
            </a:pPr>
            <a:r>
              <a:rPr lang="en-GB" b="1" dirty="0" smtClean="0"/>
              <a:t>trundled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(11) </a:t>
            </a:r>
            <a:r>
              <a:rPr lang="en-GB" dirty="0" smtClean="0"/>
              <a:t>Digraphs where </a:t>
            </a:r>
            <a:r>
              <a:rPr lang="en-GB" dirty="0" smtClean="0">
                <a:solidFill>
                  <a:srgbClr val="FFFF00"/>
                </a:solidFill>
              </a:rPr>
              <a:t>CH </a:t>
            </a:r>
            <a:r>
              <a:rPr lang="en-GB" dirty="0" smtClean="0"/>
              <a:t>sounds</a:t>
            </a:r>
            <a:r>
              <a:rPr lang="en-GB" dirty="0" smtClean="0">
                <a:solidFill>
                  <a:srgbClr val="FFFF00"/>
                </a:solidFill>
              </a:rPr>
              <a:t> K</a:t>
            </a:r>
            <a:endParaRPr lang="en-GB" dirty="0">
              <a:solidFill>
                <a:srgbClr val="FFFF00"/>
              </a:solidFill>
            </a:endParaRPr>
          </a:p>
        </p:txBody>
      </p:sp>
      <p:sp>
        <p:nvSpPr>
          <p:cNvPr id="3" name="TextBox 2"/>
          <p:cNvSpPr txBox="1"/>
          <p:nvPr/>
        </p:nvSpPr>
        <p:spPr>
          <a:xfrm>
            <a:off x="6372200" y="1628800"/>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spelling and increase vocabulary</a:t>
            </a:r>
            <a:endParaRPr lang="en-GB" dirty="0"/>
          </a:p>
        </p:txBody>
      </p:sp>
      <p:sp>
        <p:nvSpPr>
          <p:cNvPr id="4" name="TextBox 3"/>
          <p:cNvSpPr txBox="1"/>
          <p:nvPr/>
        </p:nvSpPr>
        <p:spPr>
          <a:xfrm>
            <a:off x="467544" y="1556792"/>
            <a:ext cx="5472608" cy="1200329"/>
          </a:xfrm>
          <a:prstGeom prst="rect">
            <a:avLst/>
          </a:prstGeom>
          <a:noFill/>
          <a:ln w="57150">
            <a:solidFill>
              <a:srgbClr val="00B050"/>
            </a:solidFill>
          </a:ln>
        </p:spPr>
        <p:txBody>
          <a:bodyPr wrap="square" rtlCol="0">
            <a:spAutoFit/>
          </a:bodyPr>
          <a:lstStyle/>
          <a:p>
            <a:r>
              <a:rPr lang="en-GB" dirty="0" smtClean="0"/>
              <a:t>Those words which sound like K which are spelt CH come from the Greek language. Look at the clues below and find these words which all contain  CH digraphs (2 letters making 1 sound).</a:t>
            </a:r>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6444208" y="2708921"/>
            <a:ext cx="2520279" cy="2958454"/>
          </a:xfrm>
          <a:prstGeom prst="rect">
            <a:avLst/>
          </a:prstGeom>
          <a:noFill/>
          <a:ln w="9525">
            <a:noFill/>
            <a:miter lim="800000"/>
            <a:headEnd/>
            <a:tailEnd/>
          </a:ln>
        </p:spPr>
      </p:pic>
      <p:sp>
        <p:nvSpPr>
          <p:cNvPr id="6" name="TextBox 5"/>
          <p:cNvSpPr txBox="1"/>
          <p:nvPr/>
        </p:nvSpPr>
        <p:spPr>
          <a:xfrm>
            <a:off x="395536" y="2996952"/>
            <a:ext cx="5760640"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Total confusion: </a:t>
            </a:r>
            <a:r>
              <a:rPr lang="en-GB" b="1" dirty="0" smtClean="0">
                <a:solidFill>
                  <a:srgbClr val="7030A0"/>
                </a:solidFill>
              </a:rPr>
              <a:t>CH</a:t>
            </a:r>
            <a:r>
              <a:rPr lang="en-GB" dirty="0" smtClean="0"/>
              <a:t>_____</a:t>
            </a:r>
          </a:p>
          <a:p>
            <a:pPr marL="342900" indent="-342900">
              <a:buAutoNum type="arabicParenBoth"/>
            </a:pPr>
            <a:r>
              <a:rPr lang="en-GB" dirty="0" smtClean="0"/>
              <a:t>Another name for person in a fiction book: </a:t>
            </a:r>
            <a:r>
              <a:rPr lang="en-GB" b="1" dirty="0" smtClean="0">
                <a:solidFill>
                  <a:srgbClr val="7030A0"/>
                </a:solidFill>
              </a:rPr>
              <a:t>CH</a:t>
            </a:r>
            <a:r>
              <a:rPr lang="en-GB" dirty="0" smtClean="0"/>
              <a:t>________</a:t>
            </a:r>
          </a:p>
          <a:p>
            <a:pPr marL="342900" indent="-342900">
              <a:buAutoNum type="arabicParenBoth"/>
            </a:pPr>
            <a:r>
              <a:rPr lang="en-GB" dirty="0" smtClean="0"/>
              <a:t>A gaping hole or deep divide: </a:t>
            </a:r>
            <a:r>
              <a:rPr lang="en-GB" b="1" dirty="0" smtClean="0">
                <a:solidFill>
                  <a:srgbClr val="7030A0"/>
                </a:solidFill>
              </a:rPr>
              <a:t>CH</a:t>
            </a:r>
            <a:r>
              <a:rPr lang="en-GB" dirty="0" smtClean="0"/>
              <a:t>_____</a:t>
            </a:r>
          </a:p>
          <a:p>
            <a:pPr marL="342900" indent="-342900">
              <a:buAutoNum type="arabicParenBoth"/>
            </a:pPr>
            <a:r>
              <a:rPr lang="en-GB" dirty="0" smtClean="0"/>
              <a:t>A member of the spider family: </a:t>
            </a:r>
            <a:r>
              <a:rPr lang="en-GB" b="1" dirty="0" smtClean="0">
                <a:solidFill>
                  <a:srgbClr val="7030A0"/>
                </a:solidFill>
              </a:rPr>
              <a:t>AR</a:t>
            </a:r>
            <a:r>
              <a:rPr lang="en-GB" dirty="0" smtClean="0"/>
              <a:t>________</a:t>
            </a:r>
          </a:p>
          <a:p>
            <a:pPr marL="342900" indent="-342900">
              <a:buAutoNum type="arabicParenBoth"/>
            </a:pPr>
            <a:r>
              <a:rPr lang="en-GB" dirty="0" smtClean="0"/>
              <a:t>A yellowish-green gas: </a:t>
            </a:r>
            <a:r>
              <a:rPr lang="en-GB" b="1" dirty="0" smtClean="0">
                <a:solidFill>
                  <a:srgbClr val="7030A0"/>
                </a:solidFill>
              </a:rPr>
              <a:t>CH</a:t>
            </a:r>
            <a:r>
              <a:rPr lang="en-GB" dirty="0" smtClean="0"/>
              <a:t>_________</a:t>
            </a:r>
          </a:p>
          <a:p>
            <a:pPr marL="342900" indent="-342900">
              <a:buAutoNum type="arabicParenBoth"/>
            </a:pPr>
            <a:r>
              <a:rPr lang="en-GB" dirty="0" smtClean="0"/>
              <a:t>An angel of the highest rank: </a:t>
            </a:r>
            <a:r>
              <a:rPr lang="en-GB" b="1" dirty="0" smtClean="0">
                <a:solidFill>
                  <a:srgbClr val="7030A0"/>
                </a:solidFill>
              </a:rPr>
              <a:t>AR</a:t>
            </a:r>
            <a:r>
              <a:rPr lang="en-GB" dirty="0" smtClean="0"/>
              <a:t>__________</a:t>
            </a:r>
          </a:p>
          <a:p>
            <a:pPr marL="342900" indent="-342900">
              <a:buAutoNum type="arabicParenBoth"/>
            </a:pPr>
            <a:r>
              <a:rPr lang="en-GB" dirty="0" smtClean="0"/>
              <a:t>Scientific study of compounds: </a:t>
            </a:r>
            <a:r>
              <a:rPr lang="en-GB" b="1" dirty="0" smtClean="0">
                <a:solidFill>
                  <a:srgbClr val="7030A0"/>
                </a:solidFill>
              </a:rPr>
              <a:t>CH</a:t>
            </a:r>
            <a:r>
              <a:rPr lang="en-GB" dirty="0" smtClean="0"/>
              <a:t>__________</a:t>
            </a:r>
          </a:p>
          <a:p>
            <a:pPr marL="342900" indent="-342900">
              <a:buAutoNum type="arabicParenBoth"/>
            </a:pPr>
            <a:r>
              <a:rPr lang="en-GB" dirty="0" smtClean="0"/>
              <a:t>A metallic element used in stainless steel: </a:t>
            </a:r>
            <a:r>
              <a:rPr lang="en-GB" b="1" dirty="0" smtClean="0">
                <a:solidFill>
                  <a:srgbClr val="7030A0"/>
                </a:solidFill>
              </a:rPr>
              <a:t>CH</a:t>
            </a:r>
            <a:r>
              <a:rPr lang="en-GB" dirty="0" smtClean="0"/>
              <a:t>_______</a:t>
            </a:r>
          </a:p>
          <a:p>
            <a:pPr marL="342900" indent="-342900">
              <a:buAutoNum type="arabicParenBoth"/>
            </a:pPr>
            <a:r>
              <a:rPr lang="en-GB" dirty="0" smtClean="0"/>
              <a:t>Science of development: </a:t>
            </a:r>
            <a:r>
              <a:rPr lang="en-GB" b="1" dirty="0" smtClean="0">
                <a:solidFill>
                  <a:srgbClr val="7030A0"/>
                </a:solidFill>
              </a:rPr>
              <a:t>TE</a:t>
            </a:r>
            <a:r>
              <a:rPr lang="en-GB" dirty="0" smtClean="0"/>
              <a:t>___________</a:t>
            </a:r>
          </a:p>
          <a:p>
            <a:pPr marL="342900" indent="-342900">
              <a:buAutoNum type="arabicParenBoth"/>
            </a:pPr>
            <a:r>
              <a:rPr lang="en-GB" dirty="0" smtClean="0"/>
              <a:t>Father and ruler of a family: </a:t>
            </a:r>
            <a:r>
              <a:rPr lang="en-GB" b="1" dirty="0" smtClean="0">
                <a:solidFill>
                  <a:srgbClr val="7030A0"/>
                </a:solidFill>
              </a:rPr>
              <a:t>PA</a:t>
            </a:r>
            <a:r>
              <a:rPr lang="en-GB" dirty="0" smtClean="0"/>
              <a:t>___________</a:t>
            </a:r>
            <a:endParaRPr lang="en-GB" dirty="0"/>
          </a:p>
        </p:txBody>
      </p:sp>
      <p:sp>
        <p:nvSpPr>
          <p:cNvPr id="7" name="Rectangular Callout 6"/>
          <p:cNvSpPr/>
          <p:nvPr/>
        </p:nvSpPr>
        <p:spPr>
          <a:xfrm>
            <a:off x="3995936" y="1196752"/>
            <a:ext cx="1872208" cy="3456384"/>
          </a:xfrm>
          <a:prstGeom prst="wedgeRectCallout">
            <a:avLst>
              <a:gd name="adj1" fmla="val -178403"/>
              <a:gd name="adj2" fmla="val 78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chaos</a:t>
            </a:r>
          </a:p>
          <a:p>
            <a:pPr marL="342900" indent="-342900" algn="ctr">
              <a:buAutoNum type="arabicPeriod"/>
            </a:pPr>
            <a:r>
              <a:rPr lang="en-GB" b="1" dirty="0" smtClean="0"/>
              <a:t>character</a:t>
            </a:r>
          </a:p>
          <a:p>
            <a:pPr marL="342900" indent="-342900" algn="ctr">
              <a:buAutoNum type="arabicPeriod"/>
            </a:pPr>
            <a:r>
              <a:rPr lang="en-GB" b="1" dirty="0" smtClean="0"/>
              <a:t>chasm</a:t>
            </a:r>
          </a:p>
          <a:p>
            <a:pPr marL="342900" indent="-342900" algn="ctr">
              <a:buAutoNum type="arabicPeriod"/>
            </a:pPr>
            <a:r>
              <a:rPr lang="en-GB" b="1" dirty="0" smtClean="0"/>
              <a:t>arachnid</a:t>
            </a:r>
          </a:p>
          <a:p>
            <a:pPr marL="342900" indent="-342900" algn="ctr">
              <a:buAutoNum type="arabicPeriod"/>
            </a:pPr>
            <a:r>
              <a:rPr lang="en-GB" b="1" dirty="0" smtClean="0"/>
              <a:t>chlorine</a:t>
            </a:r>
          </a:p>
          <a:p>
            <a:pPr marL="342900" indent="-342900" algn="ctr">
              <a:buAutoNum type="arabicPeriod"/>
            </a:pPr>
            <a:r>
              <a:rPr lang="en-GB" b="1" dirty="0" smtClean="0"/>
              <a:t>archangel</a:t>
            </a:r>
          </a:p>
          <a:p>
            <a:pPr marL="342900" indent="-342900" algn="ctr">
              <a:buAutoNum type="arabicPeriod"/>
            </a:pPr>
            <a:r>
              <a:rPr lang="en-GB" b="1" dirty="0" smtClean="0"/>
              <a:t>chemistry</a:t>
            </a:r>
          </a:p>
          <a:p>
            <a:pPr marL="342900" indent="-342900" algn="ctr">
              <a:buAutoNum type="arabicPeriod"/>
            </a:pPr>
            <a:r>
              <a:rPr lang="en-GB" b="1" dirty="0" smtClean="0"/>
              <a:t>chromium</a:t>
            </a:r>
          </a:p>
          <a:p>
            <a:pPr marL="342900" indent="-342900" algn="ctr">
              <a:buAutoNum type="arabicPeriod"/>
            </a:pPr>
            <a:r>
              <a:rPr lang="en-GB" b="1" dirty="0" smtClean="0"/>
              <a:t>technology</a:t>
            </a:r>
          </a:p>
          <a:p>
            <a:pPr marL="342900" indent="-342900" algn="ctr">
              <a:buAutoNum type="arabicPeriod"/>
            </a:pPr>
            <a:r>
              <a:rPr lang="en-GB" b="1" dirty="0" smtClean="0"/>
              <a:t>patriarch</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1"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(12) </a:t>
            </a:r>
            <a:r>
              <a:rPr lang="en-GB" dirty="0" smtClean="0"/>
              <a:t>More Digraphs where </a:t>
            </a:r>
            <a:br>
              <a:rPr lang="en-GB" dirty="0" smtClean="0"/>
            </a:br>
            <a:r>
              <a:rPr lang="en-GB" dirty="0" smtClean="0">
                <a:solidFill>
                  <a:srgbClr val="FFFF00"/>
                </a:solidFill>
              </a:rPr>
              <a:t>CH</a:t>
            </a:r>
            <a:r>
              <a:rPr lang="en-GB" dirty="0" smtClean="0"/>
              <a:t> sounds </a:t>
            </a:r>
            <a:r>
              <a:rPr lang="en-GB" dirty="0" smtClean="0">
                <a:solidFill>
                  <a:srgbClr val="FFFF00"/>
                </a:solidFill>
              </a:rPr>
              <a:t>K</a:t>
            </a:r>
            <a:endParaRPr lang="en-GB" dirty="0">
              <a:solidFill>
                <a:srgbClr val="FFFF00"/>
              </a:solidFill>
            </a:endParaRPr>
          </a:p>
        </p:txBody>
      </p:sp>
      <p:sp>
        <p:nvSpPr>
          <p:cNvPr id="3" name="Rectangle 2"/>
          <p:cNvSpPr/>
          <p:nvPr/>
        </p:nvSpPr>
        <p:spPr>
          <a:xfrm>
            <a:off x="6156176" y="1556792"/>
            <a:ext cx="244827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improve spelling and increase vocabulary</a:t>
            </a:r>
            <a:endParaRPr lang="en-GB" dirty="0"/>
          </a:p>
        </p:txBody>
      </p:sp>
      <p:sp>
        <p:nvSpPr>
          <p:cNvPr id="4" name="Rectangle 3"/>
          <p:cNvSpPr/>
          <p:nvPr/>
        </p:nvSpPr>
        <p:spPr>
          <a:xfrm>
            <a:off x="539552" y="1556792"/>
            <a:ext cx="5400600" cy="1200329"/>
          </a:xfrm>
          <a:prstGeom prst="rect">
            <a:avLst/>
          </a:prstGeom>
          <a:ln w="57150">
            <a:solidFill>
              <a:srgbClr val="00B050"/>
            </a:solidFill>
          </a:ln>
        </p:spPr>
        <p:txBody>
          <a:bodyPr wrap="square">
            <a:spAutoFit/>
          </a:bodyPr>
          <a:lstStyle/>
          <a:p>
            <a:r>
              <a:rPr lang="en-GB" dirty="0" smtClean="0"/>
              <a:t>Here are more words which sound like K which are spelt CH coming from the Greek language. Look at the clues below and find these words which again all contain  CH digraphs (2 letters making 1 sound).</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6084168" y="2708921"/>
            <a:ext cx="2520281" cy="2958454"/>
          </a:xfrm>
          <a:prstGeom prst="rect">
            <a:avLst/>
          </a:prstGeom>
          <a:noFill/>
          <a:ln w="9525">
            <a:noFill/>
            <a:miter lim="800000"/>
            <a:headEnd/>
            <a:tailEnd/>
          </a:ln>
        </p:spPr>
      </p:pic>
      <p:sp>
        <p:nvSpPr>
          <p:cNvPr id="7" name="TextBox 6"/>
          <p:cNvSpPr txBox="1"/>
          <p:nvPr/>
        </p:nvSpPr>
        <p:spPr>
          <a:xfrm>
            <a:off x="539552" y="2996952"/>
            <a:ext cx="554461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Musical notes played together: </a:t>
            </a:r>
            <a:r>
              <a:rPr lang="en-GB" b="1" dirty="0" smtClean="0">
                <a:solidFill>
                  <a:srgbClr val="7030A0"/>
                </a:solidFill>
              </a:rPr>
              <a:t>CH</a:t>
            </a:r>
            <a:r>
              <a:rPr lang="en-GB" dirty="0" smtClean="0"/>
              <a:t>_______</a:t>
            </a:r>
          </a:p>
          <a:p>
            <a:pPr marL="342900" indent="-342900">
              <a:buAutoNum type="arabicParenBoth"/>
            </a:pPr>
            <a:r>
              <a:rPr lang="en-GB" dirty="0" smtClean="0"/>
              <a:t>Body organ which helps in digesting food: </a:t>
            </a:r>
            <a:r>
              <a:rPr lang="en-GB" b="1" dirty="0" smtClean="0">
                <a:solidFill>
                  <a:srgbClr val="7030A0"/>
                </a:solidFill>
              </a:rPr>
              <a:t>ST</a:t>
            </a:r>
            <a:r>
              <a:rPr lang="en-GB" dirty="0" smtClean="0"/>
              <a:t>_______</a:t>
            </a:r>
          </a:p>
          <a:p>
            <a:pPr marL="342900" indent="-342900">
              <a:buAutoNum type="arabicParenBoth"/>
            </a:pPr>
            <a:r>
              <a:rPr lang="en-GB" dirty="0" smtClean="0"/>
              <a:t>Another word for PAIN: </a:t>
            </a:r>
            <a:r>
              <a:rPr lang="en-GB" b="1" dirty="0" smtClean="0">
                <a:solidFill>
                  <a:srgbClr val="7030A0"/>
                </a:solidFill>
              </a:rPr>
              <a:t>A</a:t>
            </a:r>
            <a:r>
              <a:rPr lang="en-GB" dirty="0" smtClean="0"/>
              <a:t>_____</a:t>
            </a:r>
          </a:p>
          <a:p>
            <a:pPr marL="342900" indent="-342900">
              <a:buAutoNum type="arabicParenBoth"/>
            </a:pPr>
            <a:r>
              <a:rPr lang="en-GB" dirty="0" smtClean="0"/>
              <a:t>When a sound is repeated when it bounces: </a:t>
            </a:r>
            <a:r>
              <a:rPr lang="en-GB" b="1" dirty="0" smtClean="0">
                <a:solidFill>
                  <a:srgbClr val="7030A0"/>
                </a:solidFill>
              </a:rPr>
              <a:t>E</a:t>
            </a:r>
            <a:r>
              <a:rPr lang="en-GB" dirty="0" smtClean="0"/>
              <a:t>_____</a:t>
            </a:r>
          </a:p>
          <a:p>
            <a:pPr marL="342900" indent="-342900">
              <a:buAutoNum type="arabicParenBoth"/>
            </a:pPr>
            <a:r>
              <a:rPr lang="en-GB" dirty="0" smtClean="0"/>
              <a:t>A person who works on cars: </a:t>
            </a:r>
            <a:r>
              <a:rPr lang="en-GB" b="1" dirty="0" smtClean="0">
                <a:solidFill>
                  <a:srgbClr val="7030A0"/>
                </a:solidFill>
              </a:rPr>
              <a:t>ME</a:t>
            </a:r>
            <a:r>
              <a:rPr lang="en-GB" dirty="0" smtClean="0"/>
              <a:t>___________</a:t>
            </a:r>
          </a:p>
          <a:p>
            <a:pPr marL="342900" indent="-342900">
              <a:buAutoNum type="arabicParenBoth"/>
            </a:pPr>
            <a:r>
              <a:rPr lang="en-GB" dirty="0" smtClean="0"/>
              <a:t>A person who designs buildings: </a:t>
            </a:r>
            <a:r>
              <a:rPr lang="en-GB" b="1" dirty="0" smtClean="0">
                <a:solidFill>
                  <a:srgbClr val="7030A0"/>
                </a:solidFill>
              </a:rPr>
              <a:t>AR</a:t>
            </a:r>
            <a:r>
              <a:rPr lang="en-GB" dirty="0" smtClean="0"/>
              <a:t>__________</a:t>
            </a:r>
          </a:p>
          <a:p>
            <a:pPr marL="342900" indent="-342900">
              <a:buAutoNum type="arabicParenBoth"/>
            </a:pPr>
            <a:r>
              <a:rPr lang="en-GB" dirty="0" smtClean="0"/>
              <a:t>A reptile which can change colour: </a:t>
            </a:r>
            <a:r>
              <a:rPr lang="en-GB" b="1" dirty="0" smtClean="0">
                <a:solidFill>
                  <a:srgbClr val="7030A0"/>
                </a:solidFill>
              </a:rPr>
              <a:t>CH</a:t>
            </a:r>
            <a:r>
              <a:rPr lang="en-GB" dirty="0" smtClean="0"/>
              <a:t>__________</a:t>
            </a:r>
          </a:p>
          <a:p>
            <a:pPr marL="342900" indent="-342900">
              <a:buAutoNum type="arabicParenBoth"/>
            </a:pPr>
            <a:r>
              <a:rPr lang="en-GB" dirty="0" smtClean="0"/>
              <a:t>Another word for ANCIENT: </a:t>
            </a:r>
            <a:r>
              <a:rPr lang="en-GB" b="1" dirty="0" smtClean="0">
                <a:solidFill>
                  <a:srgbClr val="7030A0"/>
                </a:solidFill>
              </a:rPr>
              <a:t>AR</a:t>
            </a:r>
            <a:r>
              <a:rPr lang="en-GB" dirty="0" smtClean="0"/>
              <a:t>_________</a:t>
            </a:r>
          </a:p>
          <a:p>
            <a:pPr marL="342900" indent="-342900">
              <a:buAutoNum type="arabicParenBoth"/>
            </a:pPr>
            <a:r>
              <a:rPr lang="en-GB" dirty="0" smtClean="0"/>
              <a:t>A group of singers together: </a:t>
            </a:r>
            <a:r>
              <a:rPr lang="en-GB" b="1" dirty="0" smtClean="0">
                <a:solidFill>
                  <a:srgbClr val="7030A0"/>
                </a:solidFill>
              </a:rPr>
              <a:t>CH</a:t>
            </a:r>
            <a:r>
              <a:rPr lang="en-GB" dirty="0" smtClean="0"/>
              <a:t>________</a:t>
            </a:r>
          </a:p>
          <a:p>
            <a:pPr marL="342900" indent="-342900">
              <a:buAutoNum type="arabicParenBoth"/>
            </a:pPr>
            <a:r>
              <a:rPr lang="en-GB" dirty="0" smtClean="0"/>
              <a:t>This keeps a sailing vessel secure: </a:t>
            </a:r>
            <a:r>
              <a:rPr lang="en-GB" b="1" dirty="0" smtClean="0">
                <a:solidFill>
                  <a:srgbClr val="7030A0"/>
                </a:solidFill>
              </a:rPr>
              <a:t>AN</a:t>
            </a:r>
            <a:r>
              <a:rPr lang="en-GB" dirty="0" smtClean="0"/>
              <a:t>________</a:t>
            </a:r>
            <a:endParaRPr lang="en-GB" dirty="0"/>
          </a:p>
        </p:txBody>
      </p:sp>
      <p:sp>
        <p:nvSpPr>
          <p:cNvPr id="8" name="Rectangular Callout 7"/>
          <p:cNvSpPr/>
          <p:nvPr/>
        </p:nvSpPr>
        <p:spPr>
          <a:xfrm>
            <a:off x="3851920" y="1340768"/>
            <a:ext cx="1872208" cy="3456384"/>
          </a:xfrm>
          <a:prstGeom prst="wedgeRectCallout">
            <a:avLst>
              <a:gd name="adj1" fmla="val -182473"/>
              <a:gd name="adj2" fmla="val 73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chord</a:t>
            </a:r>
          </a:p>
          <a:p>
            <a:pPr marL="342900" indent="-342900" algn="ctr">
              <a:buAutoNum type="arabicPeriod"/>
            </a:pPr>
            <a:r>
              <a:rPr lang="en-GB" b="1" dirty="0" smtClean="0"/>
              <a:t>stomach</a:t>
            </a:r>
          </a:p>
          <a:p>
            <a:pPr marL="342900" indent="-342900" algn="ctr">
              <a:buAutoNum type="arabicPeriod"/>
            </a:pPr>
            <a:r>
              <a:rPr lang="en-GB" b="1" dirty="0" smtClean="0"/>
              <a:t>ache</a:t>
            </a:r>
          </a:p>
          <a:p>
            <a:pPr marL="342900" indent="-342900" algn="ctr">
              <a:buAutoNum type="arabicPeriod"/>
            </a:pPr>
            <a:r>
              <a:rPr lang="en-GB" b="1" dirty="0" smtClean="0"/>
              <a:t>echo</a:t>
            </a:r>
          </a:p>
          <a:p>
            <a:pPr marL="342900" indent="-342900" algn="ctr">
              <a:buAutoNum type="arabicPeriod"/>
            </a:pPr>
            <a:r>
              <a:rPr lang="en-GB" b="1" dirty="0" smtClean="0"/>
              <a:t>mechanic</a:t>
            </a:r>
          </a:p>
          <a:p>
            <a:pPr marL="342900" indent="-342900" algn="ctr">
              <a:buAutoNum type="arabicPeriod"/>
            </a:pPr>
            <a:r>
              <a:rPr lang="en-GB" b="1" dirty="0" smtClean="0"/>
              <a:t>architect</a:t>
            </a:r>
          </a:p>
          <a:p>
            <a:pPr marL="342900" indent="-342900" algn="ctr">
              <a:buAutoNum type="arabicPeriod"/>
            </a:pPr>
            <a:r>
              <a:rPr lang="en-GB" b="1" dirty="0" smtClean="0"/>
              <a:t>chameleon</a:t>
            </a:r>
          </a:p>
          <a:p>
            <a:pPr marL="342900" indent="-342900" algn="ctr">
              <a:buAutoNum type="arabicPeriod"/>
            </a:pPr>
            <a:r>
              <a:rPr lang="en-GB" b="1" dirty="0" smtClean="0"/>
              <a:t>archaic</a:t>
            </a:r>
          </a:p>
          <a:p>
            <a:pPr marL="342900" indent="-342900" algn="ctr">
              <a:buAutoNum type="arabicPeriod"/>
            </a:pPr>
            <a:r>
              <a:rPr lang="en-GB" b="1" dirty="0" smtClean="0"/>
              <a:t>chorus</a:t>
            </a:r>
          </a:p>
          <a:p>
            <a:pPr marL="342900" indent="-342900" algn="ctr">
              <a:buAutoNum type="arabicPeriod"/>
            </a:pPr>
            <a:r>
              <a:rPr lang="en-GB" b="1" dirty="0" smtClean="0"/>
              <a:t>anchor</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blipFill>
            <a:blip r:embed="rId3" cstate="print"/>
            <a:tile tx="0" ty="0" sx="100000" sy="100000" flip="none" algn="tl"/>
          </a:blipFill>
        </p:spPr>
        <p:txBody>
          <a:bodyPr>
            <a:normAutofit/>
          </a:bodyPr>
          <a:lstStyle/>
          <a:p>
            <a:r>
              <a:rPr lang="en-GB" dirty="0" smtClean="0">
                <a:solidFill>
                  <a:srgbClr val="00B0F0"/>
                </a:solidFill>
              </a:rPr>
              <a:t>(13) </a:t>
            </a:r>
            <a:r>
              <a:rPr lang="en-GB" dirty="0" smtClean="0"/>
              <a:t>Disyllabic Stress Shift</a:t>
            </a:r>
            <a:endParaRPr lang="en-GB" dirty="0"/>
          </a:p>
        </p:txBody>
      </p:sp>
      <p:sp>
        <p:nvSpPr>
          <p:cNvPr id="3" name="Rectangle 2"/>
          <p:cNvSpPr/>
          <p:nvPr/>
        </p:nvSpPr>
        <p:spPr>
          <a:xfrm>
            <a:off x="5292080" y="1556793"/>
            <a:ext cx="324036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become more aware of syllables and how they can alter word classes</a:t>
            </a:r>
            <a:endParaRPr lang="en-GB" dirty="0"/>
          </a:p>
        </p:txBody>
      </p:sp>
      <p:sp>
        <p:nvSpPr>
          <p:cNvPr id="4" name="Rectangle 3"/>
          <p:cNvSpPr/>
          <p:nvPr/>
        </p:nvSpPr>
        <p:spPr>
          <a:xfrm>
            <a:off x="467544" y="1340769"/>
            <a:ext cx="4536504" cy="3693319"/>
          </a:xfrm>
          <a:prstGeom prst="rect">
            <a:avLst/>
          </a:prstGeom>
          <a:ln w="57150">
            <a:solidFill>
              <a:srgbClr val="00B050"/>
            </a:solidFill>
          </a:ln>
        </p:spPr>
        <p:txBody>
          <a:bodyPr wrap="square">
            <a:spAutoFit/>
          </a:bodyPr>
          <a:lstStyle/>
          <a:p>
            <a:r>
              <a:rPr lang="en-GB" dirty="0" smtClean="0"/>
              <a:t>In words on more than one syllable, particular syllables are stressed. In disyllabic words (words containing 2 syllables) either the 1</a:t>
            </a:r>
            <a:r>
              <a:rPr lang="en-GB" baseline="30000" dirty="0" smtClean="0"/>
              <a:t>st</a:t>
            </a:r>
            <a:r>
              <a:rPr lang="en-GB" dirty="0" smtClean="0"/>
              <a:t> or 2</a:t>
            </a:r>
            <a:r>
              <a:rPr lang="en-GB" baseline="30000" dirty="0" smtClean="0"/>
              <a:t>nd</a:t>
            </a:r>
            <a:r>
              <a:rPr lang="en-GB" dirty="0" smtClean="0"/>
              <a:t> is stressed. In a noun like FUTURE, it is the 1</a:t>
            </a:r>
            <a:r>
              <a:rPr lang="en-GB" baseline="30000" dirty="0" smtClean="0"/>
              <a:t>st</a:t>
            </a:r>
            <a:r>
              <a:rPr lang="en-GB" dirty="0" smtClean="0"/>
              <a:t> which is stressed: </a:t>
            </a:r>
            <a:r>
              <a:rPr lang="en-GB" b="1" dirty="0" smtClean="0"/>
              <a:t>FUT</a:t>
            </a:r>
            <a:r>
              <a:rPr lang="en-GB" dirty="0" smtClean="0"/>
              <a:t>/URE. In a noun like DEFENCE, it is the 2</a:t>
            </a:r>
            <a:r>
              <a:rPr lang="en-GB" baseline="30000" dirty="0" smtClean="0"/>
              <a:t>nd</a:t>
            </a:r>
            <a:r>
              <a:rPr lang="en-GB" dirty="0" smtClean="0"/>
              <a:t>: DE/</a:t>
            </a:r>
            <a:r>
              <a:rPr lang="en-GB" b="1" dirty="0" smtClean="0"/>
              <a:t>FENCE. </a:t>
            </a:r>
            <a:r>
              <a:rPr lang="en-GB" dirty="0" smtClean="0"/>
              <a:t>Sometimes a word is spelt the same, but depending on where the stressed syllable is, it can either be a noun or a verb. Usually, the 1</a:t>
            </a:r>
            <a:r>
              <a:rPr lang="en-GB" baseline="30000" dirty="0" smtClean="0"/>
              <a:t>st</a:t>
            </a:r>
            <a:r>
              <a:rPr lang="en-GB" dirty="0" smtClean="0"/>
              <a:t> syllable stressed makes it a noun: </a:t>
            </a:r>
            <a:r>
              <a:rPr lang="en-GB" b="1" dirty="0" smtClean="0">
                <a:solidFill>
                  <a:srgbClr val="00B050"/>
                </a:solidFill>
              </a:rPr>
              <a:t>The man’s </a:t>
            </a:r>
            <a:r>
              <a:rPr lang="en-GB" b="1" u="sng" dirty="0" smtClean="0">
                <a:solidFill>
                  <a:srgbClr val="00B050"/>
                </a:solidFill>
              </a:rPr>
              <a:t>con</a:t>
            </a:r>
            <a:r>
              <a:rPr lang="en-GB" b="1" dirty="0" smtClean="0">
                <a:solidFill>
                  <a:srgbClr val="00B050"/>
                </a:solidFill>
              </a:rPr>
              <a:t>duct was good</a:t>
            </a:r>
            <a:r>
              <a:rPr lang="en-GB" dirty="0" smtClean="0"/>
              <a:t>. If we move the stress to the 2</a:t>
            </a:r>
            <a:r>
              <a:rPr lang="en-GB" baseline="30000" dirty="0" smtClean="0"/>
              <a:t>nd</a:t>
            </a:r>
            <a:r>
              <a:rPr lang="en-GB" dirty="0" smtClean="0"/>
              <a:t> syllable, it becomes a verb: </a:t>
            </a:r>
            <a:r>
              <a:rPr lang="en-GB" b="1" dirty="0" smtClean="0">
                <a:solidFill>
                  <a:srgbClr val="00B050"/>
                </a:solidFill>
              </a:rPr>
              <a:t>The man must con</a:t>
            </a:r>
            <a:r>
              <a:rPr lang="en-GB" b="1" u="sng" dirty="0" smtClean="0">
                <a:solidFill>
                  <a:srgbClr val="00B050"/>
                </a:solidFill>
              </a:rPr>
              <a:t>duct</a:t>
            </a:r>
            <a:r>
              <a:rPr lang="en-GB" b="1" dirty="0" smtClean="0">
                <a:solidFill>
                  <a:srgbClr val="00B050"/>
                </a:solidFill>
              </a:rPr>
              <a:t> himself appropriately.</a:t>
            </a:r>
            <a:endParaRPr lang="en-GB" b="1" dirty="0">
              <a:solidFill>
                <a:srgbClr val="00B050"/>
              </a:solidFill>
            </a:endParaRPr>
          </a:p>
        </p:txBody>
      </p:sp>
      <p:pic>
        <p:nvPicPr>
          <p:cNvPr id="2050" name="Picture 2"/>
          <p:cNvPicPr>
            <a:picLocks noChangeAspect="1" noChangeArrowheads="1"/>
          </p:cNvPicPr>
          <p:nvPr/>
        </p:nvPicPr>
        <p:blipFill>
          <a:blip r:embed="rId4" cstate="print"/>
          <a:srcRect/>
          <a:stretch>
            <a:fillRect/>
          </a:stretch>
        </p:blipFill>
        <p:spPr bwMode="auto">
          <a:xfrm>
            <a:off x="6156176" y="2780928"/>
            <a:ext cx="2448272" cy="2448272"/>
          </a:xfrm>
          <a:prstGeom prst="rect">
            <a:avLst/>
          </a:prstGeom>
          <a:noFill/>
          <a:ln w="9525">
            <a:noFill/>
            <a:miter lim="800000"/>
            <a:headEnd/>
            <a:tailEnd/>
          </a:ln>
        </p:spPr>
      </p:pic>
      <p:sp>
        <p:nvSpPr>
          <p:cNvPr id="6" name="TextBox 5"/>
          <p:cNvSpPr txBox="1"/>
          <p:nvPr/>
        </p:nvSpPr>
        <p:spPr>
          <a:xfrm>
            <a:off x="467544" y="5157192"/>
            <a:ext cx="8208912" cy="1477328"/>
          </a:xfrm>
          <a:prstGeom prst="rect">
            <a:avLst/>
          </a:prstGeom>
          <a:noFill/>
          <a:ln w="57150">
            <a:solidFill>
              <a:srgbClr val="7030A0"/>
            </a:solidFill>
          </a:ln>
        </p:spPr>
        <p:txBody>
          <a:bodyPr wrap="square" rtlCol="0">
            <a:spAutoFit/>
          </a:bodyPr>
          <a:lstStyle/>
          <a:p>
            <a:r>
              <a:rPr lang="en-GB" dirty="0" smtClean="0"/>
              <a:t>Look at the following disyllabic words. They are all nouns when the 1</a:t>
            </a:r>
            <a:r>
              <a:rPr lang="en-GB" baseline="30000" dirty="0" smtClean="0"/>
              <a:t>st</a:t>
            </a:r>
            <a:r>
              <a:rPr lang="en-GB" dirty="0" smtClean="0"/>
              <a:t> syllable is stressed, and verbs when the 2</a:t>
            </a:r>
            <a:r>
              <a:rPr lang="en-GB" baseline="30000" dirty="0" smtClean="0"/>
              <a:t>nd</a:t>
            </a:r>
            <a:r>
              <a:rPr lang="en-GB" dirty="0" smtClean="0"/>
              <a:t> is stressed. Write 20 sentences, using each of the 10 words as a noun, then as a verb as in the ‘conduct’ example above. You can add s/</a:t>
            </a:r>
            <a:r>
              <a:rPr lang="en-GB" dirty="0" err="1" smtClean="0"/>
              <a:t>ed</a:t>
            </a:r>
            <a:r>
              <a:rPr lang="en-GB" dirty="0" smtClean="0"/>
              <a:t>/</a:t>
            </a:r>
            <a:r>
              <a:rPr lang="en-GB" dirty="0" err="1" smtClean="0"/>
              <a:t>ing</a:t>
            </a:r>
            <a:r>
              <a:rPr lang="en-GB" dirty="0" smtClean="0"/>
              <a:t>  to the verb if you need to:</a:t>
            </a:r>
          </a:p>
          <a:p>
            <a:r>
              <a:rPr lang="en-GB" b="1" dirty="0" smtClean="0">
                <a:solidFill>
                  <a:srgbClr val="7030A0"/>
                </a:solidFill>
              </a:rPr>
              <a:t>convict, contest, reject, object, progress, protest, project, record, increase, permit</a:t>
            </a:r>
            <a:endParaRPr lang="en-GB" b="1" dirty="0">
              <a:solidFill>
                <a:srgbClr val="7030A0"/>
              </a:solidFill>
            </a:endParaRPr>
          </a:p>
        </p:txBody>
      </p:sp>
      <p:sp>
        <p:nvSpPr>
          <p:cNvPr id="7" name="Rectangular Callout 6"/>
          <p:cNvSpPr/>
          <p:nvPr/>
        </p:nvSpPr>
        <p:spPr>
          <a:xfrm>
            <a:off x="683568" y="-819472"/>
            <a:ext cx="7560840" cy="4320480"/>
          </a:xfrm>
          <a:prstGeom prst="wedgeRectCallout">
            <a:avLst>
              <a:gd name="adj1" fmla="val -44585"/>
              <a:gd name="adj2" fmla="val 1027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EXAMPLES OF ANSWERS</a:t>
            </a:r>
            <a:r>
              <a:rPr lang="en-GB" dirty="0" smtClean="0"/>
              <a:t>:</a:t>
            </a:r>
          </a:p>
          <a:p>
            <a:pPr marL="342900" indent="-342900" algn="ctr">
              <a:buAutoNum type="arabicParenBoth"/>
            </a:pPr>
            <a:r>
              <a:rPr lang="en-GB" b="1" dirty="0" smtClean="0"/>
              <a:t>The convict escaped from prison. The robber was convicted.</a:t>
            </a:r>
          </a:p>
          <a:p>
            <a:pPr marL="342900" indent="-342900" algn="ctr">
              <a:buAutoNum type="arabicParenBoth"/>
            </a:pPr>
            <a:r>
              <a:rPr lang="en-GB" b="1" dirty="0" smtClean="0"/>
              <a:t>She won the beauty contest. She had to contest the judges’ decision.</a:t>
            </a:r>
          </a:p>
          <a:p>
            <a:pPr marL="342900" indent="-342900" algn="ctr">
              <a:buAutoNum type="arabicParenBoth"/>
            </a:pPr>
            <a:r>
              <a:rPr lang="en-GB" b="1" dirty="0" smtClean="0"/>
              <a:t>The mug was a shop reject. I had to reject the offer.</a:t>
            </a:r>
          </a:p>
          <a:p>
            <a:pPr marL="342900" indent="-342900" algn="ctr">
              <a:buAutoNum type="arabicParenBoth"/>
            </a:pPr>
            <a:r>
              <a:rPr lang="en-GB" b="1" dirty="0" smtClean="0"/>
              <a:t>There was a strange object the sky. He could not object to the decision.</a:t>
            </a:r>
          </a:p>
          <a:p>
            <a:pPr marL="342900" indent="-342900" algn="ctr">
              <a:buAutoNum type="arabicParenBoth"/>
            </a:pPr>
            <a:r>
              <a:rPr lang="en-GB" b="1" dirty="0" smtClean="0"/>
              <a:t>The pupil is making progress. He can now progress to the next level.</a:t>
            </a:r>
          </a:p>
          <a:p>
            <a:pPr marL="342900" indent="-342900" algn="ctr">
              <a:buAutoNum type="arabicParenBoth"/>
            </a:pPr>
            <a:r>
              <a:rPr lang="en-GB" b="1" dirty="0" smtClean="0"/>
              <a:t>She joined in the protest. They were protesting against poor pay.</a:t>
            </a:r>
          </a:p>
          <a:p>
            <a:pPr marL="342900" indent="-342900" algn="ctr">
              <a:buAutoNum type="arabicParenBoth"/>
            </a:pPr>
            <a:r>
              <a:rPr lang="en-GB" b="1" dirty="0" smtClean="0"/>
              <a:t>The school project was a success. I projected the missile into the sky.</a:t>
            </a:r>
          </a:p>
          <a:p>
            <a:pPr marL="342900" indent="-342900" algn="ctr">
              <a:buAutoNum type="arabicParenBoth"/>
            </a:pPr>
            <a:r>
              <a:rPr lang="en-GB" b="1" dirty="0" smtClean="0"/>
              <a:t>She made a new record. She had to record all the songs of Madonna.</a:t>
            </a:r>
          </a:p>
          <a:p>
            <a:pPr marL="342900" indent="-342900" algn="ctr">
              <a:buAutoNum type="arabicParenBoth"/>
            </a:pPr>
            <a:r>
              <a:rPr lang="en-GB" b="1" dirty="0" smtClean="0"/>
              <a:t>The increase in migrants is noticeable. It is set to increase even more.</a:t>
            </a:r>
          </a:p>
          <a:p>
            <a:pPr marL="342900" indent="-342900" algn="ctr">
              <a:buAutoNum type="arabicParenBoth"/>
            </a:pPr>
            <a:r>
              <a:rPr lang="en-GB" b="1" dirty="0" smtClean="0"/>
              <a:t> I need a work permit for the USA. He could not permit the man to work.</a:t>
            </a:r>
          </a:p>
          <a:p>
            <a:pPr marL="342900" indent="-342900" algn="ctr">
              <a:buAutoNum type="arabicParenBoth"/>
            </a:pPr>
            <a:endParaRPr lang="en-GB" b="1" dirty="0" smtClean="0"/>
          </a:p>
          <a:p>
            <a:pPr marL="342900" indent="-342900" algn="ctr">
              <a:buAutoNum type="arabicParenBoth"/>
            </a:pPr>
            <a:endParaRPr lang="en-GB" dirty="0" smtClean="0"/>
          </a:p>
          <a:p>
            <a:pPr marL="342900" indent="-342900" algn="ctr">
              <a:buAutoNum type="arabicParenBoth"/>
            </a:pPr>
            <a:endParaRPr lang="en-GB" dirty="0" smtClean="0"/>
          </a:p>
          <a:p>
            <a:pPr marL="342900" indent="-342900" algn="ctr">
              <a:buAutoNum type="arabicParenBoth"/>
            </a:pPr>
            <a:endParaRPr lang="en-GB" dirty="0" smtClean="0"/>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(14) </a:t>
            </a:r>
            <a:r>
              <a:rPr lang="en-GB" dirty="0" smtClean="0"/>
              <a:t>Tri-syllabic Stress</a:t>
            </a:r>
            <a:endParaRPr lang="en-GB" dirty="0"/>
          </a:p>
        </p:txBody>
      </p:sp>
      <p:sp>
        <p:nvSpPr>
          <p:cNvPr id="3" name="Rectangle 2"/>
          <p:cNvSpPr/>
          <p:nvPr/>
        </p:nvSpPr>
        <p:spPr>
          <a:xfrm>
            <a:off x="5796136" y="1556793"/>
            <a:ext cx="288032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become more aware of syllables and how they are related to rhythm in sound</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156176" y="2852936"/>
            <a:ext cx="2448272" cy="3312368"/>
          </a:xfrm>
          <a:prstGeom prst="rect">
            <a:avLst/>
          </a:prstGeom>
          <a:noFill/>
          <a:ln w="9525">
            <a:noFill/>
            <a:miter lim="800000"/>
            <a:headEnd/>
            <a:tailEnd/>
          </a:ln>
        </p:spPr>
      </p:pic>
      <p:sp>
        <p:nvSpPr>
          <p:cNvPr id="5" name="Rectangle 4"/>
          <p:cNvSpPr/>
          <p:nvPr/>
        </p:nvSpPr>
        <p:spPr>
          <a:xfrm>
            <a:off x="467544" y="1582341"/>
            <a:ext cx="5112568" cy="1200329"/>
          </a:xfrm>
          <a:prstGeom prst="rect">
            <a:avLst/>
          </a:prstGeom>
          <a:ln w="57150">
            <a:solidFill>
              <a:srgbClr val="00B050"/>
            </a:solidFill>
          </a:ln>
        </p:spPr>
        <p:txBody>
          <a:bodyPr wrap="square">
            <a:spAutoFit/>
          </a:bodyPr>
          <a:lstStyle/>
          <a:p>
            <a:r>
              <a:rPr lang="en-GB" dirty="0" smtClean="0"/>
              <a:t>In tri-syllabic words (words of 3 syllables, there are 3 places where the stress can occur. It could be in 1</a:t>
            </a:r>
            <a:r>
              <a:rPr lang="en-GB" baseline="30000" dirty="0" smtClean="0"/>
              <a:t>st</a:t>
            </a:r>
            <a:r>
              <a:rPr lang="en-GB" dirty="0" smtClean="0"/>
              <a:t> syllable: </a:t>
            </a:r>
            <a:r>
              <a:rPr lang="en-GB" b="1" u="sng" dirty="0" smtClean="0"/>
              <a:t>HOS</a:t>
            </a:r>
            <a:r>
              <a:rPr lang="en-GB" dirty="0" smtClean="0"/>
              <a:t>PITAL, or the 2</a:t>
            </a:r>
            <a:r>
              <a:rPr lang="en-GB" baseline="30000" dirty="0" smtClean="0"/>
              <a:t>nd</a:t>
            </a:r>
            <a:r>
              <a:rPr lang="en-GB" dirty="0" smtClean="0"/>
              <a:t> syllable: PRO</a:t>
            </a:r>
            <a:r>
              <a:rPr lang="en-GB" b="1" u="sng" dirty="0" smtClean="0"/>
              <a:t>DUC</a:t>
            </a:r>
            <a:r>
              <a:rPr lang="en-GB" dirty="0" smtClean="0"/>
              <a:t>TION,</a:t>
            </a:r>
          </a:p>
          <a:p>
            <a:r>
              <a:rPr lang="en-GB" dirty="0" smtClean="0"/>
              <a:t>or the last syllable: UNDER</a:t>
            </a:r>
            <a:r>
              <a:rPr lang="en-GB" b="1" u="sng" dirty="0" smtClean="0"/>
              <a:t>STAND</a:t>
            </a:r>
            <a:r>
              <a:rPr lang="en-GB" dirty="0" smtClean="0"/>
              <a:t>.</a:t>
            </a:r>
            <a:endParaRPr lang="en-GB" dirty="0"/>
          </a:p>
        </p:txBody>
      </p:sp>
      <p:sp>
        <p:nvSpPr>
          <p:cNvPr id="6" name="TextBox 5"/>
          <p:cNvSpPr txBox="1"/>
          <p:nvPr/>
        </p:nvSpPr>
        <p:spPr>
          <a:xfrm>
            <a:off x="467544" y="3068961"/>
            <a:ext cx="5760640" cy="2031325"/>
          </a:xfrm>
          <a:prstGeom prst="rect">
            <a:avLst/>
          </a:prstGeom>
          <a:noFill/>
          <a:ln w="57150">
            <a:solidFill>
              <a:srgbClr val="7030A0"/>
            </a:solidFill>
          </a:ln>
        </p:spPr>
        <p:txBody>
          <a:bodyPr wrap="square" rtlCol="0">
            <a:spAutoFit/>
          </a:bodyPr>
          <a:lstStyle/>
          <a:p>
            <a:r>
              <a:rPr lang="en-GB" dirty="0" smtClean="0"/>
              <a:t>Here are 15 tri-syllabic words: 5 of them with stressed 1</a:t>
            </a:r>
            <a:r>
              <a:rPr lang="en-GB" baseline="30000" dirty="0" smtClean="0"/>
              <a:t>st</a:t>
            </a:r>
            <a:r>
              <a:rPr lang="en-GB" dirty="0" smtClean="0"/>
              <a:t>, 2</a:t>
            </a:r>
            <a:r>
              <a:rPr lang="en-GB" baseline="30000" dirty="0" smtClean="0"/>
              <a:t>nd</a:t>
            </a:r>
            <a:r>
              <a:rPr lang="en-GB" dirty="0" smtClean="0"/>
              <a:t> and 3</a:t>
            </a:r>
            <a:r>
              <a:rPr lang="en-GB" baseline="30000" dirty="0" smtClean="0"/>
              <a:t>rd</a:t>
            </a:r>
            <a:r>
              <a:rPr lang="en-GB" dirty="0" smtClean="0"/>
              <a:t> syllables. Create a table with 3 columns headed as shown below, and place the words in the correct column: </a:t>
            </a:r>
            <a:r>
              <a:rPr lang="en-GB" b="1" dirty="0" smtClean="0">
                <a:solidFill>
                  <a:srgbClr val="7030A0"/>
                </a:solidFill>
              </a:rPr>
              <a:t>autograph, reaction, entity, overcome, initial, interfere, dangerous, insecure, confusion, syllable, photograph, enable, persevere, protection, recommend</a:t>
            </a:r>
          </a:p>
          <a:p>
            <a:endParaRPr lang="en-GB" dirty="0"/>
          </a:p>
        </p:txBody>
      </p:sp>
      <p:graphicFrame>
        <p:nvGraphicFramePr>
          <p:cNvPr id="7" name="Table 6"/>
          <p:cNvGraphicFramePr>
            <a:graphicFrameLocks noGrp="1"/>
          </p:cNvGraphicFramePr>
          <p:nvPr/>
        </p:nvGraphicFramePr>
        <p:xfrm>
          <a:off x="971601" y="5373215"/>
          <a:ext cx="5400600" cy="757804"/>
        </p:xfrm>
        <a:graphic>
          <a:graphicData uri="http://schemas.openxmlformats.org/drawingml/2006/table">
            <a:tbl>
              <a:tblPr firstRow="1" bandRow="1">
                <a:tableStyleId>{5C22544A-7EE6-4342-B048-85BDC9FD1C3A}</a:tableStyleId>
              </a:tblPr>
              <a:tblGrid>
                <a:gridCol w="1800200"/>
                <a:gridCol w="1800200"/>
                <a:gridCol w="1800200"/>
              </a:tblGrid>
              <a:tr h="149736">
                <a:tc>
                  <a:txBody>
                    <a:bodyPr/>
                    <a:lstStyle/>
                    <a:p>
                      <a:r>
                        <a:rPr lang="en-GB" dirty="0" smtClean="0"/>
                        <a:t>1</a:t>
                      </a:r>
                      <a:r>
                        <a:rPr lang="en-GB" baseline="30000" dirty="0" smtClean="0"/>
                        <a:t>st</a:t>
                      </a:r>
                      <a:r>
                        <a:rPr lang="en-GB" dirty="0" smtClean="0"/>
                        <a:t> Syllable</a:t>
                      </a:r>
                      <a:endParaRPr lang="en-GB" dirty="0"/>
                    </a:p>
                  </a:txBody>
                  <a:tcPr/>
                </a:tc>
                <a:tc>
                  <a:txBody>
                    <a:bodyPr/>
                    <a:lstStyle/>
                    <a:p>
                      <a:r>
                        <a:rPr lang="en-GB" dirty="0" smtClean="0"/>
                        <a:t>2</a:t>
                      </a:r>
                      <a:r>
                        <a:rPr lang="en-GB" baseline="30000" dirty="0" smtClean="0"/>
                        <a:t>nd</a:t>
                      </a:r>
                      <a:r>
                        <a:rPr lang="en-GB" dirty="0" smtClean="0"/>
                        <a:t> Syllable</a:t>
                      </a:r>
                      <a:endParaRPr lang="en-GB" dirty="0"/>
                    </a:p>
                  </a:txBody>
                  <a:tcPr/>
                </a:tc>
                <a:tc>
                  <a:txBody>
                    <a:bodyPr/>
                    <a:lstStyle/>
                    <a:p>
                      <a:r>
                        <a:rPr lang="en-GB" dirty="0" smtClean="0"/>
                        <a:t>3</a:t>
                      </a:r>
                      <a:r>
                        <a:rPr lang="en-GB" baseline="30000" dirty="0" smtClean="0"/>
                        <a:t>rd</a:t>
                      </a:r>
                      <a:r>
                        <a:rPr lang="en-GB" dirty="0" smtClean="0"/>
                        <a:t> Syllable</a:t>
                      </a:r>
                      <a:endParaRPr lang="en-GB" dirty="0"/>
                    </a:p>
                  </a:txBody>
                  <a:tcPr/>
                </a:tc>
              </a:tr>
              <a:tr h="392044">
                <a:tc>
                  <a:txBody>
                    <a:bodyPr/>
                    <a:lstStyle/>
                    <a:p>
                      <a:r>
                        <a:rPr lang="en-GB" u="sng" dirty="0" smtClean="0"/>
                        <a:t>hos</a:t>
                      </a:r>
                      <a:r>
                        <a:rPr lang="en-GB" dirty="0" smtClean="0"/>
                        <a:t>pital</a:t>
                      </a:r>
                      <a:endParaRPr lang="en-GB" dirty="0"/>
                    </a:p>
                  </a:txBody>
                  <a:tcPr/>
                </a:tc>
                <a:tc>
                  <a:txBody>
                    <a:bodyPr/>
                    <a:lstStyle/>
                    <a:p>
                      <a:r>
                        <a:rPr lang="en-GB" dirty="0" smtClean="0"/>
                        <a:t>pro</a:t>
                      </a:r>
                      <a:r>
                        <a:rPr lang="en-GB" u="sng" dirty="0" smtClean="0"/>
                        <a:t>duc</a:t>
                      </a:r>
                      <a:r>
                        <a:rPr lang="en-GB" dirty="0" smtClean="0"/>
                        <a:t>tion</a:t>
                      </a:r>
                      <a:endParaRPr lang="en-GB" dirty="0"/>
                    </a:p>
                  </a:txBody>
                  <a:tcPr/>
                </a:tc>
                <a:tc>
                  <a:txBody>
                    <a:bodyPr/>
                    <a:lstStyle/>
                    <a:p>
                      <a:r>
                        <a:rPr lang="en-GB" dirty="0" smtClean="0"/>
                        <a:t>under</a:t>
                      </a:r>
                      <a:r>
                        <a:rPr lang="en-GB" u="sng" dirty="0" smtClean="0"/>
                        <a:t>stand</a:t>
                      </a:r>
                      <a:endParaRPr lang="en-GB" u="sng" dirty="0"/>
                    </a:p>
                  </a:txBody>
                  <a:tcPr/>
                </a:tc>
              </a:tr>
            </a:tbl>
          </a:graphicData>
        </a:graphic>
      </p:graphicFrame>
      <p:sp>
        <p:nvSpPr>
          <p:cNvPr id="8" name="Rectangular Callout 7"/>
          <p:cNvSpPr/>
          <p:nvPr/>
        </p:nvSpPr>
        <p:spPr>
          <a:xfrm>
            <a:off x="1115616" y="1628800"/>
            <a:ext cx="4392488" cy="2664296"/>
          </a:xfrm>
          <a:prstGeom prst="wedgeRectCallout">
            <a:avLst>
              <a:gd name="adj1" fmla="val -56024"/>
              <a:gd name="adj2" fmla="val 75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 </a:t>
            </a:r>
          </a:p>
          <a:p>
            <a:pPr algn="ctr"/>
            <a:r>
              <a:rPr lang="en-GB" b="1" dirty="0" smtClean="0"/>
              <a:t>1</a:t>
            </a:r>
            <a:r>
              <a:rPr lang="en-GB" b="1" baseline="30000" dirty="0" smtClean="0"/>
              <a:t>st</a:t>
            </a:r>
            <a:r>
              <a:rPr lang="en-GB" b="1" dirty="0" smtClean="0"/>
              <a:t> Syllable</a:t>
            </a:r>
            <a:r>
              <a:rPr lang="en-GB" dirty="0" smtClean="0"/>
              <a:t>: autograph, entity, dangerous, syllable, photograph</a:t>
            </a:r>
          </a:p>
          <a:p>
            <a:pPr algn="ctr"/>
            <a:r>
              <a:rPr lang="en-GB" b="1" dirty="0" smtClean="0"/>
              <a:t>2</a:t>
            </a:r>
            <a:r>
              <a:rPr lang="en-GB" b="1" baseline="30000" dirty="0" smtClean="0"/>
              <a:t>nd</a:t>
            </a:r>
            <a:r>
              <a:rPr lang="en-GB" b="1" dirty="0" smtClean="0"/>
              <a:t> Syllable</a:t>
            </a:r>
            <a:r>
              <a:rPr lang="en-GB" dirty="0" smtClean="0"/>
              <a:t>: reaction, initial, confusion, enable, protection</a:t>
            </a:r>
          </a:p>
          <a:p>
            <a:pPr algn="ctr"/>
            <a:r>
              <a:rPr lang="en-GB" b="1" dirty="0" smtClean="0"/>
              <a:t>3</a:t>
            </a:r>
            <a:r>
              <a:rPr lang="en-GB" b="1" baseline="30000" dirty="0" smtClean="0"/>
              <a:t>rd</a:t>
            </a:r>
            <a:r>
              <a:rPr lang="en-GB" b="1" dirty="0" smtClean="0"/>
              <a:t> Syllable</a:t>
            </a:r>
            <a:r>
              <a:rPr lang="en-GB" dirty="0" smtClean="0"/>
              <a:t>: overcome, interfere, insecure, persevere, recommend</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(15) </a:t>
            </a:r>
            <a:r>
              <a:rPr lang="en-GB" dirty="0" smtClean="0"/>
              <a:t>Tricky Spellings 1</a:t>
            </a:r>
            <a:endParaRPr lang="en-GB" dirty="0"/>
          </a:p>
        </p:txBody>
      </p:sp>
      <p:sp>
        <p:nvSpPr>
          <p:cNvPr id="3" name="Rectangle 2"/>
          <p:cNvSpPr/>
          <p:nvPr/>
        </p:nvSpPr>
        <p:spPr>
          <a:xfrm>
            <a:off x="5580112" y="1556792"/>
            <a:ext cx="3024336"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challenging words</a:t>
            </a:r>
            <a:endParaRPr lang="en-GB" dirty="0"/>
          </a:p>
        </p:txBody>
      </p:sp>
      <p:sp>
        <p:nvSpPr>
          <p:cNvPr id="4" name="Rectangle 3"/>
          <p:cNvSpPr/>
          <p:nvPr/>
        </p:nvSpPr>
        <p:spPr>
          <a:xfrm>
            <a:off x="467544" y="1556792"/>
            <a:ext cx="4896544" cy="1477328"/>
          </a:xfrm>
          <a:prstGeom prst="rect">
            <a:avLst/>
          </a:prstGeom>
          <a:ln w="57150">
            <a:solidFill>
              <a:srgbClr val="00B050"/>
            </a:solidFill>
          </a:ln>
        </p:spPr>
        <p:txBody>
          <a:bodyPr wrap="square">
            <a:spAutoFit/>
          </a:bodyPr>
          <a:lstStyle/>
          <a:p>
            <a:r>
              <a:rPr lang="en-GB" dirty="0" smtClean="0"/>
              <a:t>Some of our words are not easy to spell, but are worth learning. Sometimes, you can find patterns or words within words to help you remember them. There is always ‘a rat’ in SEP</a:t>
            </a:r>
            <a:r>
              <a:rPr lang="en-GB" b="1" dirty="0" smtClean="0">
                <a:solidFill>
                  <a:srgbClr val="00B050"/>
                </a:solidFill>
              </a:rPr>
              <a:t>ARAT</a:t>
            </a:r>
            <a:r>
              <a:rPr lang="en-GB" dirty="0" smtClean="0"/>
              <a:t>E. The word CONSCIENCE comprises </a:t>
            </a:r>
            <a:r>
              <a:rPr lang="en-GB" b="1" dirty="0" smtClean="0">
                <a:solidFill>
                  <a:srgbClr val="00B050"/>
                </a:solidFill>
              </a:rPr>
              <a:t>CON</a:t>
            </a:r>
            <a:r>
              <a:rPr lang="en-GB" dirty="0" smtClean="0"/>
              <a:t> + </a:t>
            </a:r>
            <a:r>
              <a:rPr lang="en-GB" b="1" dirty="0" smtClean="0">
                <a:solidFill>
                  <a:srgbClr val="00B050"/>
                </a:solidFill>
              </a:rPr>
              <a:t>SCIENCE</a:t>
            </a:r>
            <a:r>
              <a:rPr lang="en-GB" dirty="0" smtClean="0"/>
              <a:t>.</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6156176" y="2852936"/>
            <a:ext cx="2448272" cy="3312368"/>
          </a:xfrm>
          <a:prstGeom prst="rect">
            <a:avLst/>
          </a:prstGeom>
          <a:noFill/>
          <a:ln w="9525">
            <a:noFill/>
            <a:miter lim="800000"/>
            <a:headEnd/>
            <a:tailEnd/>
          </a:ln>
        </p:spPr>
      </p:pic>
      <p:sp>
        <p:nvSpPr>
          <p:cNvPr id="6" name="TextBox 5"/>
          <p:cNvSpPr txBox="1"/>
          <p:nvPr/>
        </p:nvSpPr>
        <p:spPr>
          <a:xfrm>
            <a:off x="395536" y="3140968"/>
            <a:ext cx="6120680" cy="3570208"/>
          </a:xfrm>
          <a:prstGeom prst="rect">
            <a:avLst/>
          </a:prstGeom>
          <a:noFill/>
          <a:ln w="57150">
            <a:solidFill>
              <a:srgbClr val="7030A0"/>
            </a:solidFill>
          </a:ln>
        </p:spPr>
        <p:txBody>
          <a:bodyPr wrap="square" rtlCol="0">
            <a:spAutoFit/>
          </a:bodyPr>
          <a:lstStyle/>
          <a:p>
            <a:r>
              <a:rPr lang="en-GB" sz="1400" dirty="0" smtClean="0"/>
              <a:t>Have a go at spelling the following words. To help you, along with the definition, the words have been written with the letters mixed up:</a:t>
            </a:r>
          </a:p>
          <a:p>
            <a:pPr marL="342900" indent="-342900">
              <a:buAutoNum type="arabicParenBoth"/>
            </a:pPr>
            <a:r>
              <a:rPr lang="en-GB" dirty="0" smtClean="0"/>
              <a:t>Constant evacuation of liquid faeces: </a:t>
            </a:r>
            <a:r>
              <a:rPr lang="en-GB" b="1" dirty="0" smtClean="0">
                <a:solidFill>
                  <a:srgbClr val="7030A0"/>
                </a:solidFill>
              </a:rPr>
              <a:t>DIAHORREA</a:t>
            </a:r>
          </a:p>
          <a:p>
            <a:pPr marL="342900" indent="-342900">
              <a:buAutoNum type="arabicParenBoth"/>
            </a:pPr>
            <a:r>
              <a:rPr lang="en-GB" dirty="0" smtClean="0"/>
              <a:t>Straight away: </a:t>
            </a:r>
            <a:r>
              <a:rPr lang="en-GB" b="1" dirty="0" smtClean="0">
                <a:solidFill>
                  <a:srgbClr val="7030A0"/>
                </a:solidFill>
              </a:rPr>
              <a:t>IMMEIDEATLY</a:t>
            </a:r>
          </a:p>
          <a:p>
            <a:pPr marL="342900" indent="-342900">
              <a:buAutoNum type="arabicParenBoth"/>
            </a:pPr>
            <a:r>
              <a:rPr lang="en-GB" dirty="0" smtClean="0"/>
              <a:t>Gained advantage from: </a:t>
            </a:r>
            <a:r>
              <a:rPr lang="en-GB" b="1" dirty="0" smtClean="0">
                <a:solidFill>
                  <a:srgbClr val="7030A0"/>
                </a:solidFill>
              </a:rPr>
              <a:t>BENIFETED</a:t>
            </a:r>
          </a:p>
          <a:p>
            <a:pPr marL="342900" indent="-342900">
              <a:buAutoNum type="arabicParenBoth"/>
            </a:pPr>
            <a:r>
              <a:rPr lang="en-GB" dirty="0" smtClean="0"/>
              <a:t>Clothing to keep you hidden: </a:t>
            </a:r>
            <a:r>
              <a:rPr lang="en-GB" b="1" dirty="0" smtClean="0">
                <a:solidFill>
                  <a:srgbClr val="7030A0"/>
                </a:solidFill>
              </a:rPr>
              <a:t>CAMAFLOUGE</a:t>
            </a:r>
          </a:p>
          <a:p>
            <a:pPr marL="342900" indent="-342900">
              <a:buAutoNum type="arabicParenBoth"/>
            </a:pPr>
            <a:r>
              <a:rPr lang="en-GB" dirty="0" smtClean="0"/>
              <a:t>A given right to do something: </a:t>
            </a:r>
            <a:r>
              <a:rPr lang="en-GB" b="1" dirty="0" smtClean="0">
                <a:solidFill>
                  <a:srgbClr val="7030A0"/>
                </a:solidFill>
              </a:rPr>
              <a:t>PRIVELIGE</a:t>
            </a:r>
          </a:p>
          <a:p>
            <a:pPr marL="342900" indent="-342900">
              <a:buAutoNum type="arabicParenBoth"/>
            </a:pPr>
            <a:r>
              <a:rPr lang="en-GB" dirty="0" smtClean="0"/>
              <a:t>The start: </a:t>
            </a:r>
            <a:r>
              <a:rPr lang="en-GB" b="1" dirty="0" smtClean="0">
                <a:solidFill>
                  <a:srgbClr val="7030A0"/>
                </a:solidFill>
              </a:rPr>
              <a:t>BIGENINNG</a:t>
            </a:r>
          </a:p>
          <a:p>
            <a:pPr marL="342900" indent="-342900">
              <a:buAutoNum type="arabicParenBoth"/>
            </a:pPr>
            <a:r>
              <a:rPr lang="en-GB" dirty="0" smtClean="0"/>
              <a:t>A member of the army: </a:t>
            </a:r>
            <a:r>
              <a:rPr lang="en-GB" b="1" dirty="0" smtClean="0">
                <a:solidFill>
                  <a:srgbClr val="7030A0"/>
                </a:solidFill>
              </a:rPr>
              <a:t>SOILDER</a:t>
            </a:r>
          </a:p>
          <a:p>
            <a:pPr marL="342900" indent="-342900">
              <a:buAutoNum type="arabicParenBoth"/>
            </a:pPr>
            <a:r>
              <a:rPr lang="en-GB" dirty="0" smtClean="0"/>
              <a:t>A thousand years: </a:t>
            </a:r>
            <a:r>
              <a:rPr lang="en-GB" b="1" dirty="0" smtClean="0">
                <a:solidFill>
                  <a:srgbClr val="7030A0"/>
                </a:solidFill>
              </a:rPr>
              <a:t>MILELNIUNM</a:t>
            </a:r>
          </a:p>
          <a:p>
            <a:pPr marL="342900" indent="-342900">
              <a:buAutoNum type="arabicParenBoth"/>
            </a:pPr>
            <a:r>
              <a:rPr lang="en-GB" dirty="0" smtClean="0"/>
              <a:t>Where the dead are buried: </a:t>
            </a:r>
            <a:r>
              <a:rPr lang="en-GB" b="1" dirty="0" smtClean="0">
                <a:solidFill>
                  <a:srgbClr val="7030A0"/>
                </a:solidFill>
              </a:rPr>
              <a:t>CEMEETRY</a:t>
            </a:r>
          </a:p>
          <a:p>
            <a:pPr marL="342900" indent="-342900">
              <a:buAutoNum type="arabicParenBoth"/>
            </a:pPr>
            <a:r>
              <a:rPr lang="en-GB" dirty="0" smtClean="0"/>
              <a:t>Close observation: </a:t>
            </a:r>
            <a:r>
              <a:rPr lang="en-GB" b="1" dirty="0" smtClean="0">
                <a:solidFill>
                  <a:srgbClr val="7030A0"/>
                </a:solidFill>
              </a:rPr>
              <a:t>SERVAILLUNCE</a:t>
            </a:r>
          </a:p>
          <a:p>
            <a:pPr marL="342900" indent="-342900">
              <a:buAutoNum type="arabicParenBoth"/>
            </a:pPr>
            <a:endParaRPr lang="en-GB" dirty="0"/>
          </a:p>
        </p:txBody>
      </p:sp>
      <p:sp>
        <p:nvSpPr>
          <p:cNvPr id="7" name="Rectangular Callout 6"/>
          <p:cNvSpPr/>
          <p:nvPr/>
        </p:nvSpPr>
        <p:spPr>
          <a:xfrm>
            <a:off x="2123728" y="2204864"/>
            <a:ext cx="2592288" cy="3240360"/>
          </a:xfrm>
          <a:prstGeom prst="wedgeRectCallout">
            <a:avLst>
              <a:gd name="adj1" fmla="val -66605"/>
              <a:gd name="adj2" fmla="val 69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diarrhoea</a:t>
            </a:r>
          </a:p>
          <a:p>
            <a:pPr marL="342900" indent="-342900" algn="ctr">
              <a:buAutoNum type="arabicPeriod"/>
            </a:pPr>
            <a:r>
              <a:rPr lang="en-GB" b="1" dirty="0" smtClean="0"/>
              <a:t>immediately</a:t>
            </a:r>
          </a:p>
          <a:p>
            <a:pPr marL="342900" indent="-342900" algn="ctr">
              <a:buAutoNum type="arabicPeriod"/>
            </a:pPr>
            <a:r>
              <a:rPr lang="en-GB" b="1" dirty="0" smtClean="0"/>
              <a:t>benefited</a:t>
            </a:r>
          </a:p>
          <a:p>
            <a:pPr marL="342900" indent="-342900" algn="ctr">
              <a:buAutoNum type="arabicPeriod"/>
            </a:pPr>
            <a:r>
              <a:rPr lang="en-GB" b="1" dirty="0" smtClean="0"/>
              <a:t>camouflage</a:t>
            </a:r>
          </a:p>
          <a:p>
            <a:pPr marL="342900" indent="-342900" algn="ctr">
              <a:buAutoNum type="arabicPeriod"/>
            </a:pPr>
            <a:r>
              <a:rPr lang="en-GB" b="1" dirty="0" smtClean="0"/>
              <a:t>privilege</a:t>
            </a:r>
          </a:p>
          <a:p>
            <a:pPr marL="342900" indent="-342900" algn="ctr">
              <a:buAutoNum type="arabicPeriod"/>
            </a:pPr>
            <a:r>
              <a:rPr lang="en-GB" b="1" dirty="0" smtClean="0"/>
              <a:t>beginning</a:t>
            </a:r>
          </a:p>
          <a:p>
            <a:pPr marL="342900" indent="-342900" algn="ctr">
              <a:buAutoNum type="arabicPeriod"/>
            </a:pPr>
            <a:r>
              <a:rPr lang="en-GB" b="1" dirty="0" smtClean="0"/>
              <a:t>soldier</a:t>
            </a:r>
          </a:p>
          <a:p>
            <a:pPr marL="342900" indent="-342900" algn="ctr">
              <a:buAutoNum type="arabicPeriod"/>
            </a:pPr>
            <a:r>
              <a:rPr lang="en-GB" b="1" dirty="0" smtClean="0"/>
              <a:t>millennium</a:t>
            </a:r>
          </a:p>
          <a:p>
            <a:pPr marL="342900" indent="-342900" algn="ctr">
              <a:buAutoNum type="arabicPeriod"/>
            </a:pPr>
            <a:r>
              <a:rPr lang="en-GB" b="1" dirty="0" smtClean="0"/>
              <a:t>cemetery</a:t>
            </a:r>
          </a:p>
          <a:p>
            <a:pPr marL="342900" indent="-342900" algn="ctr">
              <a:buAutoNum type="arabicPeriod"/>
            </a:pPr>
            <a:r>
              <a:rPr lang="en-GB" b="1" dirty="0" smtClean="0"/>
              <a:t>surveillance</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(16) </a:t>
            </a:r>
            <a:r>
              <a:rPr lang="en-GB" dirty="0" smtClean="0"/>
              <a:t>Tricky Spellings 2</a:t>
            </a:r>
            <a:endParaRPr lang="en-GB" dirty="0"/>
          </a:p>
        </p:txBody>
      </p:sp>
      <p:sp>
        <p:nvSpPr>
          <p:cNvPr id="3" name="Rectangle 2"/>
          <p:cNvSpPr/>
          <p:nvPr/>
        </p:nvSpPr>
        <p:spPr>
          <a:xfrm>
            <a:off x="6156176" y="1556793"/>
            <a:ext cx="244827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challenging words</a:t>
            </a:r>
            <a:endParaRPr lang="en-GB" dirty="0"/>
          </a:p>
        </p:txBody>
      </p:sp>
      <p:sp>
        <p:nvSpPr>
          <p:cNvPr id="4" name="Rectangle 3"/>
          <p:cNvSpPr/>
          <p:nvPr/>
        </p:nvSpPr>
        <p:spPr>
          <a:xfrm>
            <a:off x="539552" y="1556792"/>
            <a:ext cx="5328592" cy="1200329"/>
          </a:xfrm>
          <a:prstGeom prst="rect">
            <a:avLst/>
          </a:prstGeom>
          <a:ln w="57150">
            <a:solidFill>
              <a:srgbClr val="00B050"/>
            </a:solidFill>
          </a:ln>
        </p:spPr>
        <p:txBody>
          <a:bodyPr wrap="square">
            <a:spAutoFit/>
          </a:bodyPr>
          <a:lstStyle/>
          <a:p>
            <a:r>
              <a:rPr lang="en-GB" dirty="0" smtClean="0"/>
              <a:t>Here are some more words which are not easy to spell, but are worth learning. Some of the words might be new to you, so this starter will increase your word vocabulary!</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6156176" y="2852936"/>
            <a:ext cx="2448272" cy="3312368"/>
          </a:xfrm>
          <a:prstGeom prst="rect">
            <a:avLst/>
          </a:prstGeom>
          <a:noFill/>
          <a:ln w="9525">
            <a:noFill/>
            <a:miter lim="800000"/>
            <a:headEnd/>
            <a:tailEnd/>
          </a:ln>
        </p:spPr>
      </p:pic>
      <p:sp>
        <p:nvSpPr>
          <p:cNvPr id="6" name="TextBox 5"/>
          <p:cNvSpPr txBox="1"/>
          <p:nvPr/>
        </p:nvSpPr>
        <p:spPr>
          <a:xfrm>
            <a:off x="539552" y="2996952"/>
            <a:ext cx="5616624"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Awful: </a:t>
            </a:r>
            <a:r>
              <a:rPr lang="en-GB" b="1" dirty="0" smtClean="0">
                <a:solidFill>
                  <a:srgbClr val="7030A0"/>
                </a:solidFill>
              </a:rPr>
              <a:t>ABASMYL</a:t>
            </a:r>
          </a:p>
          <a:p>
            <a:pPr marL="342900" indent="-342900">
              <a:buAutoNum type="arabicParenBoth"/>
            </a:pPr>
            <a:r>
              <a:rPr lang="en-GB" dirty="0" smtClean="0"/>
              <a:t>A loan on a house which is paid back: </a:t>
            </a:r>
            <a:r>
              <a:rPr lang="en-GB" b="1" dirty="0" smtClean="0">
                <a:solidFill>
                  <a:srgbClr val="7030A0"/>
                </a:solidFill>
              </a:rPr>
              <a:t>MORGATGE</a:t>
            </a:r>
          </a:p>
          <a:p>
            <a:pPr marL="342900" indent="-342900">
              <a:buAutoNum type="arabicParenBoth"/>
            </a:pPr>
            <a:r>
              <a:rPr lang="en-GB" dirty="0" smtClean="0"/>
              <a:t>A green vegetable of the cabbage family: </a:t>
            </a:r>
            <a:r>
              <a:rPr lang="en-GB" b="1" dirty="0" smtClean="0">
                <a:solidFill>
                  <a:srgbClr val="7030A0"/>
                </a:solidFill>
              </a:rPr>
              <a:t>BROCOCLI</a:t>
            </a:r>
          </a:p>
          <a:p>
            <a:pPr marL="342900" indent="-342900">
              <a:buAutoNum type="arabicParenBoth"/>
            </a:pPr>
            <a:r>
              <a:rPr lang="en-GB" dirty="0" smtClean="0"/>
              <a:t>Money given to support: </a:t>
            </a:r>
            <a:r>
              <a:rPr lang="en-GB" b="1" dirty="0" smtClean="0">
                <a:solidFill>
                  <a:srgbClr val="7030A0"/>
                </a:solidFill>
              </a:rPr>
              <a:t>MANTAINENCE</a:t>
            </a:r>
          </a:p>
          <a:p>
            <a:pPr marL="342900" indent="-342900">
              <a:buAutoNum type="arabicParenBoth"/>
            </a:pPr>
            <a:r>
              <a:rPr lang="en-GB" dirty="0" smtClean="0"/>
              <a:t>Friendship: </a:t>
            </a:r>
            <a:r>
              <a:rPr lang="en-GB" b="1" dirty="0" smtClean="0">
                <a:solidFill>
                  <a:srgbClr val="7030A0"/>
                </a:solidFill>
              </a:rPr>
              <a:t>CAMERADARAI</a:t>
            </a:r>
          </a:p>
          <a:p>
            <a:pPr marL="342900" indent="-342900">
              <a:buAutoNum type="arabicParenBoth"/>
            </a:pPr>
            <a:r>
              <a:rPr lang="en-GB" dirty="0" smtClean="0"/>
              <a:t>To bring back to life: </a:t>
            </a:r>
            <a:r>
              <a:rPr lang="en-GB" b="1" dirty="0" smtClean="0">
                <a:solidFill>
                  <a:srgbClr val="7030A0"/>
                </a:solidFill>
              </a:rPr>
              <a:t>RISSUCETATE</a:t>
            </a:r>
          </a:p>
          <a:p>
            <a:pPr marL="342900" indent="-342900">
              <a:buAutoNum type="arabicParenBoth"/>
            </a:pPr>
            <a:r>
              <a:rPr lang="en-GB" dirty="0" smtClean="0"/>
              <a:t>The way you look: </a:t>
            </a:r>
            <a:r>
              <a:rPr lang="en-GB" b="1" dirty="0" smtClean="0">
                <a:solidFill>
                  <a:srgbClr val="7030A0"/>
                </a:solidFill>
              </a:rPr>
              <a:t>APPERAANCE</a:t>
            </a:r>
          </a:p>
          <a:p>
            <a:pPr marL="342900" indent="-342900">
              <a:buAutoNum type="arabicParenBoth"/>
            </a:pPr>
            <a:r>
              <a:rPr lang="en-GB" dirty="0" smtClean="0"/>
              <a:t>Infected mucus in the throat: </a:t>
            </a:r>
            <a:r>
              <a:rPr lang="en-GB" b="1" dirty="0" smtClean="0">
                <a:solidFill>
                  <a:srgbClr val="7030A0"/>
                </a:solidFill>
              </a:rPr>
              <a:t>PHELGM</a:t>
            </a:r>
          </a:p>
          <a:p>
            <a:pPr marL="342900" indent="-342900">
              <a:buAutoNum type="arabicParenBoth"/>
            </a:pPr>
            <a:r>
              <a:rPr lang="en-GB" dirty="0" smtClean="0"/>
              <a:t>Moral sense of right and wrong: </a:t>
            </a:r>
            <a:r>
              <a:rPr lang="en-GB" b="1" dirty="0" smtClean="0">
                <a:solidFill>
                  <a:srgbClr val="7030A0"/>
                </a:solidFill>
              </a:rPr>
              <a:t>CONNSCEICE</a:t>
            </a:r>
          </a:p>
          <a:p>
            <a:pPr marL="342900" indent="-342900">
              <a:buAutoNum type="arabicParenBoth"/>
            </a:pPr>
            <a:r>
              <a:rPr lang="en-GB" dirty="0" smtClean="0"/>
              <a:t>To make individual: </a:t>
            </a:r>
            <a:r>
              <a:rPr lang="en-GB" b="1" dirty="0" smtClean="0">
                <a:solidFill>
                  <a:srgbClr val="7030A0"/>
                </a:solidFill>
              </a:rPr>
              <a:t>SEPEARAT</a:t>
            </a:r>
            <a:endParaRPr lang="en-GB" b="1" dirty="0">
              <a:solidFill>
                <a:srgbClr val="7030A0"/>
              </a:solidFill>
            </a:endParaRPr>
          </a:p>
        </p:txBody>
      </p:sp>
      <p:sp>
        <p:nvSpPr>
          <p:cNvPr id="7" name="Rectangular Callout 6"/>
          <p:cNvSpPr/>
          <p:nvPr/>
        </p:nvSpPr>
        <p:spPr>
          <a:xfrm>
            <a:off x="3059832" y="1268760"/>
            <a:ext cx="2088232" cy="3600400"/>
          </a:xfrm>
          <a:prstGeom prst="wedgeRectCallout">
            <a:avLst>
              <a:gd name="adj1" fmla="val -141251"/>
              <a:gd name="adj2" fmla="val 71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abysmal</a:t>
            </a:r>
          </a:p>
          <a:p>
            <a:pPr marL="342900" indent="-342900" algn="ctr">
              <a:buAutoNum type="arabicPeriod"/>
            </a:pPr>
            <a:r>
              <a:rPr lang="en-GB" b="1" dirty="0" smtClean="0"/>
              <a:t>mortgage</a:t>
            </a:r>
          </a:p>
          <a:p>
            <a:pPr marL="342900" indent="-342900" algn="ctr">
              <a:buAutoNum type="arabicPeriod"/>
            </a:pPr>
            <a:r>
              <a:rPr lang="en-GB" b="1" dirty="0" smtClean="0"/>
              <a:t>broccoli</a:t>
            </a:r>
          </a:p>
          <a:p>
            <a:pPr marL="342900" indent="-342900" algn="ctr">
              <a:buAutoNum type="arabicPeriod"/>
            </a:pPr>
            <a:r>
              <a:rPr lang="en-GB" b="1" dirty="0" smtClean="0"/>
              <a:t>maintenance</a:t>
            </a:r>
          </a:p>
          <a:p>
            <a:pPr marL="342900" indent="-342900" algn="ctr">
              <a:buAutoNum type="arabicPeriod"/>
            </a:pPr>
            <a:r>
              <a:rPr lang="en-GB" b="1" dirty="0" smtClean="0"/>
              <a:t>camaraderie</a:t>
            </a:r>
          </a:p>
          <a:p>
            <a:pPr marL="342900" indent="-342900" algn="ctr">
              <a:buAutoNum type="arabicPeriod"/>
            </a:pPr>
            <a:r>
              <a:rPr lang="en-GB" b="1" dirty="0" smtClean="0"/>
              <a:t>resuscitate</a:t>
            </a:r>
          </a:p>
          <a:p>
            <a:pPr marL="342900" indent="-342900" algn="ctr">
              <a:buAutoNum type="arabicPeriod"/>
            </a:pPr>
            <a:r>
              <a:rPr lang="en-GB" b="1" dirty="0" smtClean="0"/>
              <a:t>appearance</a:t>
            </a:r>
          </a:p>
          <a:p>
            <a:pPr marL="342900" indent="-342900" algn="ctr">
              <a:buAutoNum type="arabicPeriod"/>
            </a:pPr>
            <a:r>
              <a:rPr lang="en-GB" b="1" dirty="0" smtClean="0"/>
              <a:t>phlegm</a:t>
            </a:r>
          </a:p>
          <a:p>
            <a:pPr marL="342900" indent="-342900" algn="ctr">
              <a:buAutoNum type="arabicPeriod"/>
            </a:pPr>
            <a:r>
              <a:rPr lang="en-GB" b="1" dirty="0" smtClean="0"/>
              <a:t>conscience</a:t>
            </a:r>
          </a:p>
          <a:p>
            <a:pPr marL="342900" indent="-342900" algn="ctr">
              <a:buAutoNum type="arabicPeriod"/>
            </a:pPr>
            <a:r>
              <a:rPr lang="en-GB" b="1" dirty="0" smtClean="0"/>
              <a:t>separate</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(17) </a:t>
            </a:r>
            <a:r>
              <a:rPr lang="en-GB" dirty="0" smtClean="0"/>
              <a:t>Suffixes - 1</a:t>
            </a:r>
            <a:endParaRPr lang="en-GB" dirty="0"/>
          </a:p>
        </p:txBody>
      </p:sp>
      <p:sp>
        <p:nvSpPr>
          <p:cNvPr id="3" name="Rectangle 2"/>
          <p:cNvSpPr/>
          <p:nvPr/>
        </p:nvSpPr>
        <p:spPr>
          <a:xfrm>
            <a:off x="5796136" y="1628800"/>
            <a:ext cx="288032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words whose endings sound similar</a:t>
            </a:r>
            <a:endParaRPr lang="en-GB" dirty="0"/>
          </a:p>
        </p:txBody>
      </p:sp>
      <p:sp>
        <p:nvSpPr>
          <p:cNvPr id="4" name="Rectangle 3"/>
          <p:cNvSpPr/>
          <p:nvPr/>
        </p:nvSpPr>
        <p:spPr>
          <a:xfrm>
            <a:off x="467544" y="1628800"/>
            <a:ext cx="4752528" cy="2031325"/>
          </a:xfrm>
          <a:prstGeom prst="rect">
            <a:avLst/>
          </a:prstGeom>
          <a:ln w="57150">
            <a:solidFill>
              <a:srgbClr val="00B050"/>
            </a:solidFill>
          </a:ln>
        </p:spPr>
        <p:txBody>
          <a:bodyPr wrap="square">
            <a:spAutoFit/>
          </a:bodyPr>
          <a:lstStyle/>
          <a:p>
            <a:r>
              <a:rPr lang="en-GB" dirty="0" smtClean="0"/>
              <a:t>There are a number of suffixes (word endings) which have a </a:t>
            </a:r>
            <a:r>
              <a:rPr lang="en-GB" b="1" dirty="0" smtClean="0">
                <a:solidFill>
                  <a:srgbClr val="00B050"/>
                </a:solidFill>
              </a:rPr>
              <a:t>SH-</a:t>
            </a:r>
            <a:r>
              <a:rPr lang="en-GB" dirty="0" smtClean="0"/>
              <a:t> sound but are spelt in different ways. The most common is </a:t>
            </a:r>
            <a:r>
              <a:rPr lang="en-GB" b="1" dirty="0" smtClean="0">
                <a:solidFill>
                  <a:srgbClr val="00B050"/>
                </a:solidFill>
              </a:rPr>
              <a:t>–TION</a:t>
            </a:r>
            <a:r>
              <a:rPr lang="en-GB" dirty="0" smtClean="0"/>
              <a:t>, but there are others: </a:t>
            </a:r>
            <a:r>
              <a:rPr lang="en-GB" b="1" dirty="0" smtClean="0">
                <a:solidFill>
                  <a:srgbClr val="00B050"/>
                </a:solidFill>
              </a:rPr>
              <a:t>-TIAN</a:t>
            </a:r>
            <a:r>
              <a:rPr lang="en-GB" dirty="0" smtClean="0"/>
              <a:t>, </a:t>
            </a:r>
            <a:r>
              <a:rPr lang="en-GB" b="1" dirty="0" smtClean="0">
                <a:solidFill>
                  <a:srgbClr val="00B050"/>
                </a:solidFill>
              </a:rPr>
              <a:t>-CIAN</a:t>
            </a:r>
            <a:r>
              <a:rPr lang="en-GB" dirty="0" smtClean="0"/>
              <a:t>, </a:t>
            </a:r>
            <a:r>
              <a:rPr lang="en-GB" b="1" dirty="0" smtClean="0">
                <a:solidFill>
                  <a:srgbClr val="00B050"/>
                </a:solidFill>
              </a:rPr>
              <a:t>-SION</a:t>
            </a:r>
            <a:r>
              <a:rPr lang="en-GB" dirty="0" smtClean="0"/>
              <a:t>, </a:t>
            </a:r>
            <a:r>
              <a:rPr lang="en-GB" b="1" dirty="0" smtClean="0">
                <a:solidFill>
                  <a:srgbClr val="00B050"/>
                </a:solidFill>
              </a:rPr>
              <a:t>-SSION </a:t>
            </a:r>
            <a:r>
              <a:rPr lang="en-GB" dirty="0" smtClean="0"/>
              <a:t>and even </a:t>
            </a:r>
            <a:r>
              <a:rPr lang="en-GB" b="1" dirty="0" smtClean="0">
                <a:solidFill>
                  <a:srgbClr val="00B050"/>
                </a:solidFill>
              </a:rPr>
              <a:t>CION</a:t>
            </a:r>
            <a:r>
              <a:rPr lang="en-GB" dirty="0" smtClean="0"/>
              <a:t>. As a rule, most –SION endings sound different (a bit like the ‘Je’ – the French for ‘I’) but some sound SH. </a:t>
            </a:r>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6948264" y="3284984"/>
            <a:ext cx="1872208" cy="2592288"/>
          </a:xfrm>
          <a:prstGeom prst="rect">
            <a:avLst/>
          </a:prstGeom>
          <a:noFill/>
          <a:ln w="9525">
            <a:noFill/>
            <a:miter lim="800000"/>
            <a:headEnd/>
            <a:tailEnd/>
          </a:ln>
        </p:spPr>
      </p:pic>
      <p:sp>
        <p:nvSpPr>
          <p:cNvPr id="6" name="TextBox 5"/>
          <p:cNvSpPr txBox="1"/>
          <p:nvPr/>
        </p:nvSpPr>
        <p:spPr>
          <a:xfrm>
            <a:off x="467544" y="3933056"/>
            <a:ext cx="5904656" cy="1477328"/>
          </a:xfrm>
          <a:prstGeom prst="rect">
            <a:avLst/>
          </a:prstGeom>
          <a:noFill/>
          <a:ln w="57150">
            <a:solidFill>
              <a:srgbClr val="7030A0"/>
            </a:solidFill>
          </a:ln>
        </p:spPr>
        <p:txBody>
          <a:bodyPr wrap="square" rtlCol="0">
            <a:spAutoFit/>
          </a:bodyPr>
          <a:lstStyle/>
          <a:p>
            <a:r>
              <a:rPr lang="en-GB" dirty="0" smtClean="0"/>
              <a:t>Draw a quick table with 6 columns, and head them with the 6 –sh sounding suffixes. Then place these word beginnings in the right columns: Egypt-, diver-, impre-, exten-, music-, destina-, calcula-, suspi-, Mart-, expre-, ten-, frustra-, politi-, man-, posse-, Chris-, coer-, informa-, reserva-, inver-</a:t>
            </a:r>
            <a:endParaRPr lang="en-GB" dirty="0"/>
          </a:p>
        </p:txBody>
      </p:sp>
      <p:graphicFrame>
        <p:nvGraphicFramePr>
          <p:cNvPr id="7" name="Table 6"/>
          <p:cNvGraphicFramePr>
            <a:graphicFrameLocks noGrp="1"/>
          </p:cNvGraphicFramePr>
          <p:nvPr/>
        </p:nvGraphicFramePr>
        <p:xfrm>
          <a:off x="179512" y="5589240"/>
          <a:ext cx="6696744" cy="731520"/>
        </p:xfrm>
        <a:graphic>
          <a:graphicData uri="http://schemas.openxmlformats.org/drawingml/2006/table">
            <a:tbl>
              <a:tblPr firstRow="1" bandRow="1">
                <a:tableStyleId>{5C22544A-7EE6-4342-B048-85BDC9FD1C3A}</a:tableStyleId>
              </a:tblPr>
              <a:tblGrid>
                <a:gridCol w="1224136"/>
                <a:gridCol w="1008112"/>
                <a:gridCol w="936104"/>
                <a:gridCol w="1152128"/>
                <a:gridCol w="936104"/>
                <a:gridCol w="1440160"/>
              </a:tblGrid>
              <a:tr h="0">
                <a:tc>
                  <a:txBody>
                    <a:bodyPr/>
                    <a:lstStyle/>
                    <a:p>
                      <a:r>
                        <a:rPr lang="en-GB" dirty="0" smtClean="0"/>
                        <a:t>-TION</a:t>
                      </a:r>
                      <a:endParaRPr lang="en-GB" dirty="0"/>
                    </a:p>
                  </a:txBody>
                  <a:tcPr/>
                </a:tc>
                <a:tc>
                  <a:txBody>
                    <a:bodyPr/>
                    <a:lstStyle/>
                    <a:p>
                      <a:r>
                        <a:rPr lang="en-GB" dirty="0" smtClean="0"/>
                        <a:t>-TIAN</a:t>
                      </a:r>
                      <a:endParaRPr lang="en-GB" dirty="0"/>
                    </a:p>
                  </a:txBody>
                  <a:tcPr/>
                </a:tc>
                <a:tc>
                  <a:txBody>
                    <a:bodyPr/>
                    <a:lstStyle/>
                    <a:p>
                      <a:r>
                        <a:rPr lang="en-GB" dirty="0" smtClean="0"/>
                        <a:t>-SION</a:t>
                      </a:r>
                      <a:endParaRPr lang="en-GB" dirty="0"/>
                    </a:p>
                  </a:txBody>
                  <a:tcPr/>
                </a:tc>
                <a:tc>
                  <a:txBody>
                    <a:bodyPr/>
                    <a:lstStyle/>
                    <a:p>
                      <a:r>
                        <a:rPr lang="en-GB" dirty="0" smtClean="0"/>
                        <a:t>-SSION</a:t>
                      </a:r>
                      <a:endParaRPr lang="en-GB" dirty="0"/>
                    </a:p>
                  </a:txBody>
                  <a:tcPr/>
                </a:tc>
                <a:tc>
                  <a:txBody>
                    <a:bodyPr/>
                    <a:lstStyle/>
                    <a:p>
                      <a:r>
                        <a:rPr lang="en-GB" dirty="0" smtClean="0"/>
                        <a:t>-CIAN</a:t>
                      </a:r>
                      <a:endParaRPr lang="en-GB" dirty="0"/>
                    </a:p>
                  </a:txBody>
                  <a:tcPr/>
                </a:tc>
                <a:tc>
                  <a:txBody>
                    <a:bodyPr/>
                    <a:lstStyle/>
                    <a:p>
                      <a:r>
                        <a:rPr lang="en-GB" dirty="0" smtClean="0"/>
                        <a:t>-CION</a:t>
                      </a:r>
                      <a:endParaRPr lang="en-GB" dirty="0"/>
                    </a:p>
                  </a:txBody>
                  <a:tcPr/>
                </a:tc>
              </a:tr>
              <a:tr h="0">
                <a:tc>
                  <a:txBody>
                    <a:bodyPr/>
                    <a:lstStyle/>
                    <a:p>
                      <a:r>
                        <a:rPr lang="en-GB" dirty="0" smtClean="0"/>
                        <a:t>prediction</a:t>
                      </a:r>
                      <a:endParaRPr lang="en-GB" dirty="0"/>
                    </a:p>
                  </a:txBody>
                  <a:tcPr/>
                </a:tc>
                <a:tc>
                  <a:txBody>
                    <a:bodyPr/>
                    <a:lstStyle/>
                    <a:p>
                      <a:r>
                        <a:rPr lang="en-GB" dirty="0" smtClean="0"/>
                        <a:t>Alsatian</a:t>
                      </a:r>
                      <a:endParaRPr lang="en-GB" dirty="0"/>
                    </a:p>
                  </a:txBody>
                  <a:tcPr/>
                </a:tc>
                <a:tc>
                  <a:txBody>
                    <a:bodyPr/>
                    <a:lstStyle/>
                    <a:p>
                      <a:r>
                        <a:rPr lang="en-GB" dirty="0" smtClean="0"/>
                        <a:t>pension</a:t>
                      </a:r>
                      <a:endParaRPr lang="en-GB" dirty="0"/>
                    </a:p>
                  </a:txBody>
                  <a:tcPr/>
                </a:tc>
                <a:tc>
                  <a:txBody>
                    <a:bodyPr/>
                    <a:lstStyle/>
                    <a:p>
                      <a:r>
                        <a:rPr lang="en-GB" dirty="0" smtClean="0"/>
                        <a:t>digression</a:t>
                      </a:r>
                      <a:endParaRPr lang="en-GB" dirty="0"/>
                    </a:p>
                  </a:txBody>
                  <a:tcPr/>
                </a:tc>
                <a:tc>
                  <a:txBody>
                    <a:bodyPr/>
                    <a:lstStyle/>
                    <a:p>
                      <a:r>
                        <a:rPr lang="en-GB" dirty="0" smtClean="0"/>
                        <a:t>optician</a:t>
                      </a:r>
                      <a:endParaRPr lang="en-GB" dirty="0"/>
                    </a:p>
                  </a:txBody>
                  <a:tcPr/>
                </a:tc>
                <a:tc>
                  <a:txBody>
                    <a:bodyPr/>
                    <a:lstStyle/>
                    <a:p>
                      <a:r>
                        <a:rPr lang="en-GB" dirty="0" smtClean="0"/>
                        <a:t>Non-coercion</a:t>
                      </a:r>
                      <a:endParaRPr lang="en-GB" dirty="0"/>
                    </a:p>
                  </a:txBody>
                  <a:tcPr/>
                </a:tc>
              </a:tr>
            </a:tbl>
          </a:graphicData>
        </a:graphic>
      </p:graphicFrame>
      <p:sp>
        <p:nvSpPr>
          <p:cNvPr id="8" name="Rectangular Callout 7"/>
          <p:cNvSpPr/>
          <p:nvPr/>
        </p:nvSpPr>
        <p:spPr>
          <a:xfrm>
            <a:off x="2627784" y="764704"/>
            <a:ext cx="2736304" cy="3888432"/>
          </a:xfrm>
          <a:prstGeom prst="wedgeRectCallout">
            <a:avLst>
              <a:gd name="adj1" fmla="val -119494"/>
              <a:gd name="adj2" fmla="val 683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TION</a:t>
            </a:r>
            <a:r>
              <a:rPr lang="en-GB" dirty="0" smtClean="0"/>
              <a:t>: diversion, destination, calculation, frustration, information, reservation</a:t>
            </a:r>
          </a:p>
          <a:p>
            <a:pPr algn="ctr"/>
            <a:r>
              <a:rPr lang="en-GB" b="1" u="sng" dirty="0" smtClean="0"/>
              <a:t>TIAN</a:t>
            </a:r>
            <a:r>
              <a:rPr lang="en-GB" dirty="0" smtClean="0"/>
              <a:t>: Egyptian, Martian, Christian</a:t>
            </a:r>
          </a:p>
          <a:p>
            <a:pPr algn="ctr"/>
            <a:r>
              <a:rPr lang="en-GB" b="1" u="sng" dirty="0" smtClean="0"/>
              <a:t>SION</a:t>
            </a:r>
            <a:r>
              <a:rPr lang="en-GB" dirty="0" smtClean="0"/>
              <a:t>: diversion, extension, tension, mansion, inversion</a:t>
            </a:r>
          </a:p>
          <a:p>
            <a:pPr algn="ctr"/>
            <a:r>
              <a:rPr lang="en-GB" b="1" u="sng" dirty="0" smtClean="0"/>
              <a:t>SSION</a:t>
            </a:r>
            <a:r>
              <a:rPr lang="en-GB" dirty="0" smtClean="0"/>
              <a:t>: impression, expression, possession</a:t>
            </a:r>
          </a:p>
          <a:p>
            <a:pPr algn="ctr"/>
            <a:r>
              <a:rPr lang="en-GB" b="1" u="sng" dirty="0" smtClean="0"/>
              <a:t>CIAN</a:t>
            </a:r>
            <a:r>
              <a:rPr lang="en-GB" dirty="0" smtClean="0"/>
              <a:t>: musician, politician</a:t>
            </a:r>
          </a:p>
          <a:p>
            <a:pPr algn="ctr"/>
            <a:r>
              <a:rPr lang="en-GB" b="1" u="sng" dirty="0" smtClean="0"/>
              <a:t>CION</a:t>
            </a:r>
            <a:r>
              <a:rPr lang="en-GB" dirty="0" smtClean="0"/>
              <a:t>: suspicion, coercion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(18) </a:t>
            </a:r>
            <a:r>
              <a:rPr lang="en-GB" dirty="0" smtClean="0"/>
              <a:t>Suffixes - 2</a:t>
            </a:r>
            <a:endParaRPr lang="en-GB" dirty="0"/>
          </a:p>
        </p:txBody>
      </p:sp>
      <p:sp>
        <p:nvSpPr>
          <p:cNvPr id="3" name="Rectangle 2"/>
          <p:cNvSpPr/>
          <p:nvPr/>
        </p:nvSpPr>
        <p:spPr>
          <a:xfrm>
            <a:off x="6012160" y="1556792"/>
            <a:ext cx="2664296"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those suffixes which sound similar</a:t>
            </a:r>
            <a:endParaRPr lang="en-GB" dirty="0"/>
          </a:p>
        </p:txBody>
      </p:sp>
      <p:sp>
        <p:nvSpPr>
          <p:cNvPr id="4" name="Rectangle 3"/>
          <p:cNvSpPr/>
          <p:nvPr/>
        </p:nvSpPr>
        <p:spPr>
          <a:xfrm>
            <a:off x="539552" y="1556792"/>
            <a:ext cx="5184576" cy="2031325"/>
          </a:xfrm>
          <a:prstGeom prst="rect">
            <a:avLst/>
          </a:prstGeom>
          <a:ln w="57150">
            <a:solidFill>
              <a:srgbClr val="00B050"/>
            </a:solidFill>
          </a:ln>
        </p:spPr>
        <p:txBody>
          <a:bodyPr wrap="square">
            <a:spAutoFit/>
          </a:bodyPr>
          <a:lstStyle/>
          <a:p>
            <a:r>
              <a:rPr lang="en-GB" dirty="0" smtClean="0"/>
              <a:t>As we have seen, there are a number of suffixes (word endings) which have a </a:t>
            </a:r>
            <a:r>
              <a:rPr lang="en-GB" b="1" dirty="0" smtClean="0">
                <a:solidFill>
                  <a:srgbClr val="00B050"/>
                </a:solidFill>
              </a:rPr>
              <a:t>SH-</a:t>
            </a:r>
            <a:r>
              <a:rPr lang="en-GB" dirty="0" smtClean="0"/>
              <a:t> sound but are spelt in different ways. The most common is </a:t>
            </a:r>
            <a:r>
              <a:rPr lang="en-GB" b="1" dirty="0" smtClean="0">
                <a:solidFill>
                  <a:srgbClr val="00B050"/>
                </a:solidFill>
              </a:rPr>
              <a:t>–TION</a:t>
            </a:r>
            <a:r>
              <a:rPr lang="en-GB" dirty="0" smtClean="0"/>
              <a:t>, but there are others: </a:t>
            </a:r>
            <a:r>
              <a:rPr lang="en-GB" b="1" dirty="0" smtClean="0">
                <a:solidFill>
                  <a:srgbClr val="00B050"/>
                </a:solidFill>
              </a:rPr>
              <a:t>-TIAN</a:t>
            </a:r>
            <a:r>
              <a:rPr lang="en-GB" dirty="0" smtClean="0"/>
              <a:t>, </a:t>
            </a:r>
            <a:r>
              <a:rPr lang="en-GB" b="1" dirty="0" smtClean="0">
                <a:solidFill>
                  <a:srgbClr val="00B050"/>
                </a:solidFill>
              </a:rPr>
              <a:t>-CIAN</a:t>
            </a:r>
            <a:r>
              <a:rPr lang="en-GB" dirty="0" smtClean="0"/>
              <a:t>, </a:t>
            </a:r>
            <a:r>
              <a:rPr lang="en-GB" b="1" dirty="0" smtClean="0">
                <a:solidFill>
                  <a:srgbClr val="00B050"/>
                </a:solidFill>
              </a:rPr>
              <a:t>-SION</a:t>
            </a:r>
            <a:r>
              <a:rPr lang="en-GB" dirty="0" smtClean="0"/>
              <a:t>, </a:t>
            </a:r>
            <a:r>
              <a:rPr lang="en-GB" b="1" dirty="0" smtClean="0">
                <a:solidFill>
                  <a:srgbClr val="00B050"/>
                </a:solidFill>
              </a:rPr>
              <a:t>-SSION </a:t>
            </a:r>
            <a:r>
              <a:rPr lang="en-GB" dirty="0" smtClean="0"/>
              <a:t>and even </a:t>
            </a:r>
            <a:r>
              <a:rPr lang="en-GB" b="1" dirty="0" smtClean="0">
                <a:solidFill>
                  <a:srgbClr val="00B050"/>
                </a:solidFill>
              </a:rPr>
              <a:t>CION</a:t>
            </a:r>
            <a:r>
              <a:rPr lang="en-GB" dirty="0" smtClean="0"/>
              <a:t>. As a rule, most –SION endings sound different (a bit like the ‘Je’ – the French for ‘I’) but some sound SH. </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6732240" y="2924944"/>
            <a:ext cx="2016224" cy="2736304"/>
          </a:xfrm>
          <a:prstGeom prst="rect">
            <a:avLst/>
          </a:prstGeom>
          <a:noFill/>
          <a:ln w="9525">
            <a:noFill/>
            <a:miter lim="800000"/>
            <a:headEnd/>
            <a:tailEnd/>
          </a:ln>
        </p:spPr>
      </p:pic>
      <p:sp>
        <p:nvSpPr>
          <p:cNvPr id="6" name="TextBox 5"/>
          <p:cNvSpPr txBox="1"/>
          <p:nvPr/>
        </p:nvSpPr>
        <p:spPr>
          <a:xfrm>
            <a:off x="395536" y="3861048"/>
            <a:ext cx="5976664" cy="1477328"/>
          </a:xfrm>
          <a:prstGeom prst="rect">
            <a:avLst/>
          </a:prstGeom>
          <a:noFill/>
          <a:ln w="57150">
            <a:solidFill>
              <a:srgbClr val="7030A0"/>
            </a:solidFill>
          </a:ln>
        </p:spPr>
        <p:txBody>
          <a:bodyPr wrap="square" rtlCol="0">
            <a:spAutoFit/>
          </a:bodyPr>
          <a:lstStyle/>
          <a:p>
            <a:r>
              <a:rPr lang="en-GB" dirty="0" smtClean="0"/>
              <a:t>Using the same 6 suffix columns from last time, see if you add these beginnings to the correct suffix column:</a:t>
            </a:r>
          </a:p>
          <a:p>
            <a:r>
              <a:rPr lang="en-GB" dirty="0" smtClean="0"/>
              <a:t>dieti-, obse-, expul-, indiges-, respira-, electri-, revul-, discu-,</a:t>
            </a:r>
          </a:p>
          <a:p>
            <a:r>
              <a:rPr lang="en-GB" dirty="0" smtClean="0"/>
              <a:t>Dalma-, competi-, immer-, progre-, Vene-, repul-, techni-, </a:t>
            </a:r>
          </a:p>
          <a:p>
            <a:r>
              <a:rPr lang="en-GB" dirty="0" smtClean="0"/>
              <a:t>magi-, depre-, suffoca-, beauti-, restric-</a:t>
            </a:r>
            <a:endParaRPr lang="en-GB" dirty="0"/>
          </a:p>
        </p:txBody>
      </p:sp>
      <p:sp>
        <p:nvSpPr>
          <p:cNvPr id="7" name="TextBox 6"/>
          <p:cNvSpPr txBox="1"/>
          <p:nvPr/>
        </p:nvSpPr>
        <p:spPr>
          <a:xfrm>
            <a:off x="323528" y="5517232"/>
            <a:ext cx="5904656" cy="646331"/>
          </a:xfrm>
          <a:prstGeom prst="rect">
            <a:avLst/>
          </a:prstGeom>
          <a:noFill/>
          <a:ln w="19050">
            <a:solidFill>
              <a:srgbClr val="FF0000"/>
            </a:solidFill>
          </a:ln>
        </p:spPr>
        <p:txBody>
          <a:bodyPr wrap="square" rtlCol="0">
            <a:spAutoFit/>
          </a:bodyPr>
          <a:lstStyle/>
          <a:p>
            <a:r>
              <a:rPr lang="en-GB" dirty="0" smtClean="0">
                <a:solidFill>
                  <a:srgbClr val="FF0000"/>
                </a:solidFill>
              </a:rPr>
              <a:t>ps. There are no other –CION words, so concentrate on the 5 other columns!</a:t>
            </a:r>
            <a:endParaRPr lang="en-GB" dirty="0">
              <a:solidFill>
                <a:srgbClr val="FF0000"/>
              </a:solidFill>
            </a:endParaRPr>
          </a:p>
        </p:txBody>
      </p:sp>
      <p:sp>
        <p:nvSpPr>
          <p:cNvPr id="8" name="TextBox 7"/>
          <p:cNvSpPr txBox="1"/>
          <p:nvPr/>
        </p:nvSpPr>
        <p:spPr>
          <a:xfrm>
            <a:off x="6300192" y="5877272"/>
            <a:ext cx="2592288" cy="923330"/>
          </a:xfrm>
          <a:prstGeom prst="rect">
            <a:avLst/>
          </a:prstGeom>
          <a:noFill/>
          <a:ln w="19050">
            <a:solidFill>
              <a:srgbClr val="0070C0"/>
            </a:solidFill>
          </a:ln>
        </p:spPr>
        <p:txBody>
          <a:bodyPr wrap="square" rtlCol="0">
            <a:spAutoFit/>
          </a:bodyPr>
          <a:lstStyle/>
          <a:p>
            <a:r>
              <a:rPr lang="en-GB" dirty="0" smtClean="0">
                <a:solidFill>
                  <a:srgbClr val="0070C0"/>
                </a:solidFill>
              </a:rPr>
              <a:t>What do you notice about words ending with</a:t>
            </a:r>
          </a:p>
          <a:p>
            <a:r>
              <a:rPr lang="en-GB" dirty="0" smtClean="0">
                <a:solidFill>
                  <a:srgbClr val="0070C0"/>
                </a:solidFill>
              </a:rPr>
              <a:t>-CIAN and –TIAN ?</a:t>
            </a:r>
            <a:endParaRPr lang="en-GB" dirty="0">
              <a:solidFill>
                <a:srgbClr val="0070C0"/>
              </a:solidFill>
            </a:endParaRPr>
          </a:p>
        </p:txBody>
      </p:sp>
      <p:sp>
        <p:nvSpPr>
          <p:cNvPr id="9" name="Rectangular Callout 8"/>
          <p:cNvSpPr/>
          <p:nvPr/>
        </p:nvSpPr>
        <p:spPr>
          <a:xfrm>
            <a:off x="2555776" y="0"/>
            <a:ext cx="3240360" cy="5013176"/>
          </a:xfrm>
          <a:prstGeom prst="wedgeRectCallout">
            <a:avLst>
              <a:gd name="adj1" fmla="val -97428"/>
              <a:gd name="adj2" fmla="val 57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TION</a:t>
            </a:r>
            <a:r>
              <a:rPr lang="en-GB" dirty="0" smtClean="0"/>
              <a:t>: indigestion, respiration, competition, suffocation, restriction</a:t>
            </a:r>
          </a:p>
          <a:p>
            <a:pPr algn="ctr"/>
            <a:r>
              <a:rPr lang="en-GB" b="1" u="sng" dirty="0" smtClean="0"/>
              <a:t>TIAN</a:t>
            </a:r>
            <a:r>
              <a:rPr lang="en-GB" dirty="0" smtClean="0"/>
              <a:t>: Dalmatian, Venetian, dietitian</a:t>
            </a:r>
          </a:p>
          <a:p>
            <a:pPr algn="ctr"/>
            <a:r>
              <a:rPr lang="en-GB" b="1" u="sng" dirty="0" smtClean="0"/>
              <a:t>SION</a:t>
            </a:r>
            <a:r>
              <a:rPr lang="en-GB" dirty="0" smtClean="0"/>
              <a:t>:  expulsion, revulsion, immersion, repulsion</a:t>
            </a:r>
          </a:p>
          <a:p>
            <a:pPr algn="ctr"/>
            <a:r>
              <a:rPr lang="en-GB" b="1" u="sng" dirty="0" smtClean="0"/>
              <a:t>SSION</a:t>
            </a:r>
            <a:r>
              <a:rPr lang="en-GB" dirty="0" smtClean="0"/>
              <a:t>: obsession, discussion, progression, depression</a:t>
            </a:r>
          </a:p>
          <a:p>
            <a:pPr algn="ctr"/>
            <a:r>
              <a:rPr lang="en-GB" b="1" u="sng" dirty="0" smtClean="0"/>
              <a:t>CIAN</a:t>
            </a:r>
            <a:r>
              <a:rPr lang="en-GB" dirty="0" smtClean="0"/>
              <a:t>: dietician, electrician, technician, magician, beautician</a:t>
            </a:r>
          </a:p>
          <a:p>
            <a:pPr algn="ctr"/>
            <a:r>
              <a:rPr lang="en-GB" b="1" dirty="0" smtClean="0">
                <a:solidFill>
                  <a:schemeClr val="accent2">
                    <a:lumMod val="40000"/>
                    <a:lumOff val="60000"/>
                  </a:schemeClr>
                </a:solidFill>
              </a:rPr>
              <a:t>-CIAN = occupations/services</a:t>
            </a:r>
          </a:p>
          <a:p>
            <a:pPr algn="ctr"/>
            <a:r>
              <a:rPr lang="en-GB" b="1" dirty="0" smtClean="0">
                <a:solidFill>
                  <a:schemeClr val="accent2">
                    <a:lumMod val="40000"/>
                    <a:lumOff val="60000"/>
                  </a:schemeClr>
                </a:solidFill>
              </a:rPr>
              <a:t>-TIAN = places where people are from   </a:t>
            </a:r>
          </a:p>
          <a:p>
            <a:pPr marL="342900" indent="-342900" algn="ctr"/>
            <a:endParaRPr lang="en-GB" dirty="0" smtClean="0"/>
          </a:p>
          <a:p>
            <a:pPr marL="342900" indent="-342900" algn="ctr"/>
            <a:endParaRPr lang="en-GB" dirty="0" smtClean="0"/>
          </a:p>
          <a:p>
            <a:pPr marL="342900" indent="-342900" algn="ctr">
              <a:buAutoNum type="arabicPeriod"/>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(1)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b="1" u="sng" dirty="0" smtClean="0">
                <a:solidFill>
                  <a:srgbClr val="00B050"/>
                </a:solidFill>
              </a:rPr>
              <a:t>SAID</a:t>
            </a:r>
            <a:r>
              <a:rPr lang="en-GB" dirty="0" smtClean="0"/>
              <a:t> is not a very descriptive word as it doesn’t tell us how something is actually spoken. There is no emotion in the word. If we take the first 10 letters of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train is delayed,’ a___________ the conductor.</a:t>
            </a:r>
          </a:p>
          <a:p>
            <a:pPr marL="342900" indent="-342900">
              <a:buAutoNum type="arabicParenBoth"/>
            </a:pPr>
            <a:r>
              <a:rPr lang="en-GB" dirty="0" smtClean="0"/>
              <a:t>‘I’ve had enough,’ b_________ the man as loudly as possible.</a:t>
            </a:r>
          </a:p>
          <a:p>
            <a:pPr marL="342900" indent="-342900">
              <a:buAutoNum type="arabicParenBoth"/>
            </a:pPr>
            <a:r>
              <a:rPr lang="en-GB" dirty="0" smtClean="0"/>
              <a:t>‘Watch out! It’s going to hit you,’ c_____ out the girl.</a:t>
            </a:r>
          </a:p>
          <a:p>
            <a:pPr marL="342900" indent="-342900">
              <a:buAutoNum type="arabicParenBoth"/>
            </a:pPr>
            <a:r>
              <a:rPr lang="en-GB" dirty="0" smtClean="0"/>
              <a:t>‘I want compensation,’ d___________ the angry commuter.</a:t>
            </a:r>
          </a:p>
          <a:p>
            <a:pPr marL="342900" indent="-342900">
              <a:buAutoNum type="arabicParenBoth"/>
            </a:pPr>
            <a:r>
              <a:rPr lang="en-GB" dirty="0" smtClean="0"/>
              <a:t>The arrogant boy e__________ , ‘I’m a superstar!’</a:t>
            </a:r>
          </a:p>
          <a:p>
            <a:pPr marL="342900" indent="-342900">
              <a:buAutoNum type="arabicParenBoth"/>
            </a:pPr>
            <a:r>
              <a:rPr lang="en-GB" dirty="0" smtClean="0"/>
              <a:t>‘And so say all of us,’ f________  the crowd, after the speech.</a:t>
            </a:r>
          </a:p>
          <a:p>
            <a:pPr marL="342900" indent="-342900">
              <a:buAutoNum type="arabicParenBoth"/>
            </a:pPr>
            <a:r>
              <a:rPr lang="en-GB" dirty="0" smtClean="0"/>
              <a:t>‘Run for your life!’ g________ a confused, excitable woman.</a:t>
            </a:r>
          </a:p>
          <a:p>
            <a:pPr marL="342900" indent="-342900">
              <a:buAutoNum type="arabicParenBoth"/>
            </a:pPr>
            <a:r>
              <a:rPr lang="en-GB" dirty="0" smtClean="0"/>
              <a:t>The kid h___________ , ‘I’m not coming back to this dump!’</a:t>
            </a:r>
          </a:p>
          <a:p>
            <a:pPr marL="342900" indent="-342900">
              <a:buAutoNum type="arabicParenBoth"/>
            </a:pPr>
            <a:r>
              <a:rPr lang="en-GB" dirty="0" smtClean="0"/>
              <a:t>‘You must come back to visit,’ i_________ the hotel owner.</a:t>
            </a:r>
          </a:p>
          <a:p>
            <a:pPr marL="342900" indent="-342900">
              <a:buAutoNum type="arabicParenBoth"/>
            </a:pPr>
            <a:r>
              <a:rPr lang="en-GB" dirty="0"/>
              <a:t> </a:t>
            </a:r>
            <a:r>
              <a:rPr lang="en-GB" dirty="0" smtClean="0"/>
              <a:t>‘It’s the way I tell ‘em,’ j________ the comedian.</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nanocuned</a:t>
            </a:r>
          </a:p>
          <a:p>
            <a:r>
              <a:rPr lang="en-GB" sz="1400" b="1" dirty="0" smtClean="0">
                <a:solidFill>
                  <a:srgbClr val="7030A0"/>
                </a:solidFill>
              </a:rPr>
              <a:t>2. wlebloed</a:t>
            </a:r>
          </a:p>
          <a:p>
            <a:r>
              <a:rPr lang="en-GB" sz="1400" b="1" dirty="0" smtClean="0">
                <a:solidFill>
                  <a:srgbClr val="7030A0"/>
                </a:solidFill>
              </a:rPr>
              <a:t>3. riced</a:t>
            </a:r>
          </a:p>
          <a:p>
            <a:r>
              <a:rPr lang="en-GB" sz="1400" b="1" dirty="0" smtClean="0">
                <a:solidFill>
                  <a:srgbClr val="7030A0"/>
                </a:solidFill>
              </a:rPr>
              <a:t>4. medadned</a:t>
            </a:r>
          </a:p>
          <a:p>
            <a:r>
              <a:rPr lang="en-GB" sz="1400" b="1" dirty="0" smtClean="0">
                <a:solidFill>
                  <a:srgbClr val="7030A0"/>
                </a:solidFill>
              </a:rPr>
              <a:t>5. micxelaed</a:t>
            </a:r>
          </a:p>
          <a:p>
            <a:r>
              <a:rPr lang="en-GB" sz="1400" b="1" dirty="0" smtClean="0">
                <a:solidFill>
                  <a:srgbClr val="7030A0"/>
                </a:solidFill>
              </a:rPr>
              <a:t>6. sifnihed</a:t>
            </a:r>
          </a:p>
          <a:p>
            <a:r>
              <a:rPr lang="en-GB" sz="1400" b="1" dirty="0" smtClean="0">
                <a:solidFill>
                  <a:srgbClr val="7030A0"/>
                </a:solidFill>
              </a:rPr>
              <a:t>7. balgbed</a:t>
            </a:r>
          </a:p>
          <a:p>
            <a:r>
              <a:rPr lang="en-GB" sz="1400" b="1" dirty="0" smtClean="0">
                <a:solidFill>
                  <a:srgbClr val="7030A0"/>
                </a:solidFill>
              </a:rPr>
              <a:t>8. ellohred</a:t>
            </a:r>
          </a:p>
          <a:p>
            <a:r>
              <a:rPr lang="en-GB" sz="1400" b="1" dirty="0" smtClean="0">
                <a:solidFill>
                  <a:srgbClr val="7030A0"/>
                </a:solidFill>
              </a:rPr>
              <a:t>9. tsisined</a:t>
            </a:r>
          </a:p>
          <a:p>
            <a:r>
              <a:rPr lang="en-GB" sz="1400" b="1" dirty="0" smtClean="0">
                <a:solidFill>
                  <a:srgbClr val="7030A0"/>
                </a:solidFill>
              </a:rPr>
              <a:t>10. kjoed</a:t>
            </a:r>
          </a:p>
          <a:p>
            <a:endParaRPr lang="en-GB" sz="1400" dirty="0" smtClean="0"/>
          </a:p>
          <a:p>
            <a:endParaRPr lang="en-GB" dirty="0"/>
          </a:p>
        </p:txBody>
      </p:sp>
      <p:sp>
        <p:nvSpPr>
          <p:cNvPr id="12" name="Rectangular Callout 11"/>
          <p:cNvSpPr/>
          <p:nvPr/>
        </p:nvSpPr>
        <p:spPr>
          <a:xfrm>
            <a:off x="4283968" y="548680"/>
            <a:ext cx="1656184" cy="2952328"/>
          </a:xfrm>
          <a:prstGeom prst="wedgeRectCallout">
            <a:avLst>
              <a:gd name="adj1" fmla="val -293480"/>
              <a:gd name="adj2" fmla="val 148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announced</a:t>
            </a:r>
          </a:p>
          <a:p>
            <a:pPr marL="342900" indent="-342900" algn="ctr">
              <a:buAutoNum type="arabicPeriod"/>
            </a:pPr>
            <a:r>
              <a:rPr lang="en-GB" b="1" dirty="0" smtClean="0"/>
              <a:t>bellowed</a:t>
            </a:r>
          </a:p>
          <a:p>
            <a:pPr marL="342900" indent="-342900" algn="ctr">
              <a:buAutoNum type="arabicPeriod"/>
            </a:pPr>
            <a:r>
              <a:rPr lang="en-GB" b="1" dirty="0" smtClean="0"/>
              <a:t>cried</a:t>
            </a:r>
          </a:p>
          <a:p>
            <a:pPr marL="342900" indent="-342900" algn="ctr">
              <a:buAutoNum type="arabicPeriod"/>
            </a:pPr>
            <a:r>
              <a:rPr lang="en-GB" b="1" dirty="0" smtClean="0"/>
              <a:t>demanded</a:t>
            </a:r>
          </a:p>
          <a:p>
            <a:pPr marL="342900" indent="-342900" algn="ctr">
              <a:buAutoNum type="arabicPeriod"/>
            </a:pPr>
            <a:r>
              <a:rPr lang="en-GB" b="1" dirty="0" smtClean="0"/>
              <a:t>exclaimed</a:t>
            </a:r>
          </a:p>
          <a:p>
            <a:pPr marL="342900" indent="-342900" algn="ctr">
              <a:buAutoNum type="arabicPeriod"/>
            </a:pPr>
            <a:r>
              <a:rPr lang="en-GB" b="1" dirty="0" smtClean="0"/>
              <a:t>finished</a:t>
            </a:r>
          </a:p>
          <a:p>
            <a:pPr marL="342900" indent="-342900" algn="ctr">
              <a:buAutoNum type="arabicPeriod"/>
            </a:pPr>
            <a:r>
              <a:rPr lang="en-GB" b="1" dirty="0" smtClean="0"/>
              <a:t>gabbled</a:t>
            </a:r>
          </a:p>
          <a:p>
            <a:pPr marL="342900" indent="-342900" algn="ctr">
              <a:buAutoNum type="arabicPeriod"/>
            </a:pPr>
            <a:r>
              <a:rPr lang="en-GB" b="1" dirty="0" smtClean="0"/>
              <a:t>hollered</a:t>
            </a:r>
          </a:p>
          <a:p>
            <a:pPr marL="342900" indent="-342900" algn="ctr">
              <a:buAutoNum type="arabicPeriod"/>
            </a:pPr>
            <a:r>
              <a:rPr lang="en-GB" b="1" dirty="0" smtClean="0"/>
              <a:t>insisted</a:t>
            </a:r>
          </a:p>
          <a:p>
            <a:pPr marL="342900" indent="-342900" algn="ctr">
              <a:buAutoNum type="arabicPeriod"/>
            </a:pPr>
            <a:r>
              <a:rPr lang="en-GB" b="1" dirty="0" smtClean="0"/>
              <a:t>joked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(19) </a:t>
            </a:r>
            <a:r>
              <a:rPr lang="en-GB" dirty="0" smtClean="0"/>
              <a:t>Suffixes – 3: -IBLE or -ABLE</a:t>
            </a:r>
            <a:endParaRPr lang="en-GB" dirty="0"/>
          </a:p>
        </p:txBody>
      </p:sp>
      <p:sp>
        <p:nvSpPr>
          <p:cNvPr id="3" name="Rectangle 2"/>
          <p:cNvSpPr/>
          <p:nvPr/>
        </p:nvSpPr>
        <p:spPr>
          <a:xfrm>
            <a:off x="5364088" y="1628800"/>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those suffixes which sound similar</a:t>
            </a:r>
            <a:endParaRPr lang="en-GB" dirty="0"/>
          </a:p>
        </p:txBody>
      </p:sp>
      <p:sp>
        <p:nvSpPr>
          <p:cNvPr id="4" name="Rectangle 3"/>
          <p:cNvSpPr/>
          <p:nvPr/>
        </p:nvSpPr>
        <p:spPr>
          <a:xfrm>
            <a:off x="539552" y="1628800"/>
            <a:ext cx="4536504" cy="1200329"/>
          </a:xfrm>
          <a:prstGeom prst="rect">
            <a:avLst/>
          </a:prstGeom>
          <a:ln w="57150">
            <a:solidFill>
              <a:srgbClr val="00B050"/>
            </a:solidFill>
          </a:ln>
        </p:spPr>
        <p:txBody>
          <a:bodyPr wrap="square">
            <a:spAutoFit/>
          </a:bodyPr>
          <a:lstStyle/>
          <a:p>
            <a:r>
              <a:rPr lang="en-GB" dirty="0" smtClean="0"/>
              <a:t>The key problem with suffixes is that they tend to sound the same: the ending of IRRIT</a:t>
            </a:r>
            <a:r>
              <a:rPr lang="en-GB" b="1" u="sng" dirty="0" smtClean="0"/>
              <a:t>ABLE</a:t>
            </a:r>
            <a:r>
              <a:rPr lang="en-GB" dirty="0" smtClean="0"/>
              <a:t> sounds similar to TERR</a:t>
            </a:r>
            <a:r>
              <a:rPr lang="en-GB" b="1" u="sng" dirty="0" smtClean="0"/>
              <a:t>IBLE</a:t>
            </a:r>
            <a:r>
              <a:rPr lang="en-GB" dirty="0" smtClean="0"/>
              <a:t>. You just have to learn them.</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6084168" y="3284984"/>
            <a:ext cx="2232248" cy="2592288"/>
          </a:xfrm>
          <a:prstGeom prst="rect">
            <a:avLst/>
          </a:prstGeom>
          <a:noFill/>
          <a:ln w="9525">
            <a:noFill/>
            <a:miter lim="800000"/>
            <a:headEnd/>
            <a:tailEnd/>
          </a:ln>
        </p:spPr>
      </p:pic>
      <p:sp>
        <p:nvSpPr>
          <p:cNvPr id="6" name="TextBox 5"/>
          <p:cNvSpPr txBox="1"/>
          <p:nvPr/>
        </p:nvSpPr>
        <p:spPr>
          <a:xfrm>
            <a:off x="539552" y="3284984"/>
            <a:ext cx="5112568" cy="1754326"/>
          </a:xfrm>
          <a:prstGeom prst="rect">
            <a:avLst/>
          </a:prstGeom>
          <a:noFill/>
          <a:ln w="57150">
            <a:solidFill>
              <a:srgbClr val="7030A0"/>
            </a:solidFill>
          </a:ln>
        </p:spPr>
        <p:txBody>
          <a:bodyPr wrap="square" rtlCol="0">
            <a:spAutoFit/>
          </a:bodyPr>
          <a:lstStyle/>
          <a:p>
            <a:r>
              <a:rPr lang="en-GB" dirty="0" smtClean="0"/>
              <a:t>Create 2 columns with the 2 suffixes </a:t>
            </a:r>
            <a:r>
              <a:rPr lang="en-GB" b="1" dirty="0" smtClean="0">
                <a:solidFill>
                  <a:srgbClr val="7030A0"/>
                </a:solidFill>
              </a:rPr>
              <a:t>–ABLE </a:t>
            </a:r>
            <a:r>
              <a:rPr lang="en-GB" dirty="0" smtClean="0"/>
              <a:t>and </a:t>
            </a:r>
            <a:r>
              <a:rPr lang="en-GB" b="1" dirty="0" smtClean="0">
                <a:solidFill>
                  <a:srgbClr val="7030A0"/>
                </a:solidFill>
              </a:rPr>
              <a:t>-IBLE </a:t>
            </a:r>
            <a:r>
              <a:rPr lang="en-GB" dirty="0" smtClean="0"/>
              <a:t>as headings. Then put the following 20 words in the right column:</a:t>
            </a:r>
          </a:p>
          <a:p>
            <a:r>
              <a:rPr lang="en-GB" dirty="0" smtClean="0"/>
              <a:t>controll-, reli-, leg-, ami-, suit-, poss-, collect-, gull-, invis-, ed-, remark-, notice-, invinc-, feas-, irresist-,</a:t>
            </a:r>
          </a:p>
          <a:p>
            <a:r>
              <a:rPr lang="en-GB" dirty="0" smtClean="0"/>
              <a:t>credit-, suscept-, salvag-, formid-, plaus-</a:t>
            </a:r>
            <a:endParaRPr lang="en-GB" dirty="0"/>
          </a:p>
        </p:txBody>
      </p:sp>
      <p:graphicFrame>
        <p:nvGraphicFramePr>
          <p:cNvPr id="7" name="Table 6"/>
          <p:cNvGraphicFramePr>
            <a:graphicFrameLocks noGrp="1"/>
          </p:cNvGraphicFramePr>
          <p:nvPr/>
        </p:nvGraphicFramePr>
        <p:xfrm>
          <a:off x="611560" y="5301208"/>
          <a:ext cx="4968552" cy="731520"/>
        </p:xfrm>
        <a:graphic>
          <a:graphicData uri="http://schemas.openxmlformats.org/drawingml/2006/table">
            <a:tbl>
              <a:tblPr firstRow="1" bandRow="1">
                <a:tableStyleId>{5C22544A-7EE6-4342-B048-85BDC9FD1C3A}</a:tableStyleId>
              </a:tblPr>
              <a:tblGrid>
                <a:gridCol w="2484276"/>
                <a:gridCol w="2484276"/>
              </a:tblGrid>
              <a:tr h="0">
                <a:tc>
                  <a:txBody>
                    <a:bodyPr/>
                    <a:lstStyle/>
                    <a:p>
                      <a:r>
                        <a:rPr lang="en-GB" dirty="0" smtClean="0"/>
                        <a:t>-ABLE</a:t>
                      </a:r>
                      <a:endParaRPr lang="en-GB" dirty="0"/>
                    </a:p>
                  </a:txBody>
                  <a:tcPr/>
                </a:tc>
                <a:tc>
                  <a:txBody>
                    <a:bodyPr/>
                    <a:lstStyle/>
                    <a:p>
                      <a:r>
                        <a:rPr lang="en-GB" dirty="0" smtClean="0"/>
                        <a:t>-IBLE</a:t>
                      </a:r>
                      <a:endParaRPr lang="en-GB" dirty="0"/>
                    </a:p>
                  </a:txBody>
                  <a:tcPr/>
                </a:tc>
              </a:tr>
              <a:tr h="0">
                <a:tc>
                  <a:txBody>
                    <a:bodyPr/>
                    <a:lstStyle/>
                    <a:p>
                      <a:r>
                        <a:rPr lang="en-GB" dirty="0" smtClean="0"/>
                        <a:t>irritable</a:t>
                      </a:r>
                      <a:endParaRPr lang="en-GB" dirty="0"/>
                    </a:p>
                  </a:txBody>
                  <a:tcPr/>
                </a:tc>
                <a:tc>
                  <a:txBody>
                    <a:bodyPr/>
                    <a:lstStyle/>
                    <a:p>
                      <a:r>
                        <a:rPr lang="en-GB" dirty="0" smtClean="0"/>
                        <a:t>terrible</a:t>
                      </a:r>
                      <a:endParaRPr lang="en-GB" dirty="0"/>
                    </a:p>
                  </a:txBody>
                  <a:tcPr/>
                </a:tc>
              </a:tr>
            </a:tbl>
          </a:graphicData>
        </a:graphic>
      </p:graphicFrame>
      <p:sp>
        <p:nvSpPr>
          <p:cNvPr id="8" name="Rectangular Callout 7"/>
          <p:cNvSpPr/>
          <p:nvPr/>
        </p:nvSpPr>
        <p:spPr>
          <a:xfrm>
            <a:off x="2699792" y="980728"/>
            <a:ext cx="2376264" cy="3888432"/>
          </a:xfrm>
          <a:prstGeom prst="wedgeRectCallout">
            <a:avLst>
              <a:gd name="adj1" fmla="val -91839"/>
              <a:gd name="adj2" fmla="val 50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-ABLE</a:t>
            </a:r>
            <a:r>
              <a:rPr lang="en-GB" dirty="0" smtClean="0"/>
              <a:t>: controllable, reliable, amiable, suitable, collectable, remarkable, noticeable, creditable, salvageable, formidable</a:t>
            </a:r>
          </a:p>
          <a:p>
            <a:pPr algn="ctr"/>
            <a:r>
              <a:rPr lang="en-GB" b="1" u="sng" dirty="0" smtClean="0"/>
              <a:t>-IBLE</a:t>
            </a:r>
            <a:r>
              <a:rPr lang="en-GB" dirty="0" smtClean="0"/>
              <a:t>: legible, possible, gullible, invisible, edible, invincible, feasible, irresistible, susceptible, plausible</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(20) </a:t>
            </a:r>
            <a:r>
              <a:rPr lang="en-GB" dirty="0" smtClean="0"/>
              <a:t>Suffixes – 4: -EOUS, -IOUS, -UOUS</a:t>
            </a:r>
            <a:endParaRPr lang="en-GB" dirty="0"/>
          </a:p>
        </p:txBody>
      </p:sp>
      <p:sp>
        <p:nvSpPr>
          <p:cNvPr id="3" name="Rectangle 2"/>
          <p:cNvSpPr/>
          <p:nvPr/>
        </p:nvSpPr>
        <p:spPr>
          <a:xfrm>
            <a:off x="5868144" y="1628800"/>
            <a:ext cx="273630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those suffixes which sound similar</a:t>
            </a:r>
            <a:endParaRPr lang="en-GB" dirty="0"/>
          </a:p>
        </p:txBody>
      </p:sp>
      <p:sp>
        <p:nvSpPr>
          <p:cNvPr id="5" name="Rectangle 4"/>
          <p:cNvSpPr/>
          <p:nvPr/>
        </p:nvSpPr>
        <p:spPr>
          <a:xfrm>
            <a:off x="539552" y="1628800"/>
            <a:ext cx="5184576" cy="1477328"/>
          </a:xfrm>
          <a:prstGeom prst="rect">
            <a:avLst/>
          </a:prstGeom>
          <a:ln w="57150">
            <a:solidFill>
              <a:srgbClr val="00B050"/>
            </a:solidFill>
          </a:ln>
        </p:spPr>
        <p:txBody>
          <a:bodyPr wrap="square">
            <a:spAutoFit/>
          </a:bodyPr>
          <a:lstStyle/>
          <a:p>
            <a:r>
              <a:rPr lang="en-GB" dirty="0" smtClean="0"/>
              <a:t>Now we have 3 suffix endings which sound the same and always cause problems. There is a difference with one of them. The </a:t>
            </a:r>
            <a:r>
              <a:rPr lang="en-GB" b="1" dirty="0" smtClean="0">
                <a:solidFill>
                  <a:srgbClr val="00B050"/>
                </a:solidFill>
              </a:rPr>
              <a:t>–ious </a:t>
            </a:r>
            <a:r>
              <a:rPr lang="en-GB" dirty="0" smtClean="0"/>
              <a:t>has only one sound (</a:t>
            </a:r>
            <a:r>
              <a:rPr lang="en-GB" b="1" dirty="0" smtClean="0">
                <a:solidFill>
                  <a:srgbClr val="00B050"/>
                </a:solidFill>
              </a:rPr>
              <a:t>shus</a:t>
            </a:r>
            <a:r>
              <a:rPr lang="en-GB" dirty="0" smtClean="0"/>
              <a:t>). The other two have 2 sounds: </a:t>
            </a:r>
            <a:r>
              <a:rPr lang="en-GB" b="1" dirty="0" smtClean="0">
                <a:solidFill>
                  <a:srgbClr val="00B050"/>
                </a:solidFill>
              </a:rPr>
              <a:t>you-us</a:t>
            </a:r>
            <a:r>
              <a:rPr lang="en-GB" dirty="0" smtClean="0"/>
              <a:t> (-</a:t>
            </a:r>
            <a:r>
              <a:rPr lang="en-GB" b="1" dirty="0" smtClean="0">
                <a:solidFill>
                  <a:srgbClr val="00B050"/>
                </a:solidFill>
              </a:rPr>
              <a:t>uous</a:t>
            </a:r>
            <a:r>
              <a:rPr lang="en-GB" dirty="0" smtClean="0"/>
              <a:t>) or </a:t>
            </a:r>
            <a:r>
              <a:rPr lang="en-GB" b="1" dirty="0" smtClean="0">
                <a:solidFill>
                  <a:srgbClr val="00B050"/>
                </a:solidFill>
              </a:rPr>
              <a:t>ee-us</a:t>
            </a:r>
            <a:r>
              <a:rPr lang="en-GB" dirty="0" smtClean="0"/>
              <a:t> </a:t>
            </a:r>
            <a:r>
              <a:rPr lang="en-GB" b="1" dirty="0" smtClean="0">
                <a:solidFill>
                  <a:srgbClr val="00B050"/>
                </a:solidFill>
              </a:rPr>
              <a:t>(-eous</a:t>
            </a:r>
            <a:r>
              <a:rPr lang="en-GB" dirty="0" smtClean="0"/>
              <a:t>).</a:t>
            </a:r>
            <a:endParaRPr lang="en-GB" dirty="0"/>
          </a:p>
        </p:txBody>
      </p:sp>
      <p:pic>
        <p:nvPicPr>
          <p:cNvPr id="6" name="Picture 2"/>
          <p:cNvPicPr>
            <a:picLocks noChangeAspect="1" noChangeArrowheads="1"/>
          </p:cNvPicPr>
          <p:nvPr/>
        </p:nvPicPr>
        <p:blipFill>
          <a:blip r:embed="rId4" cstate="print"/>
          <a:srcRect/>
          <a:stretch>
            <a:fillRect/>
          </a:stretch>
        </p:blipFill>
        <p:spPr bwMode="auto">
          <a:xfrm>
            <a:off x="6732240" y="2852936"/>
            <a:ext cx="2232248" cy="2592288"/>
          </a:xfrm>
          <a:prstGeom prst="rect">
            <a:avLst/>
          </a:prstGeom>
          <a:noFill/>
          <a:ln w="9525">
            <a:noFill/>
            <a:miter lim="800000"/>
            <a:headEnd/>
            <a:tailEnd/>
          </a:ln>
        </p:spPr>
      </p:pic>
      <p:sp>
        <p:nvSpPr>
          <p:cNvPr id="8" name="TextBox 7"/>
          <p:cNvSpPr txBox="1"/>
          <p:nvPr/>
        </p:nvSpPr>
        <p:spPr>
          <a:xfrm>
            <a:off x="539552" y="3429000"/>
            <a:ext cx="5616624" cy="1754326"/>
          </a:xfrm>
          <a:prstGeom prst="rect">
            <a:avLst/>
          </a:prstGeom>
          <a:noFill/>
          <a:ln w="57150">
            <a:solidFill>
              <a:srgbClr val="7030A0"/>
            </a:solidFill>
          </a:ln>
        </p:spPr>
        <p:txBody>
          <a:bodyPr wrap="square" rtlCol="0">
            <a:spAutoFit/>
          </a:bodyPr>
          <a:lstStyle/>
          <a:p>
            <a:r>
              <a:rPr lang="en-GB" dirty="0" smtClean="0"/>
              <a:t>Here are 15 words for you to sort out into the correct suffix columns. Draw 3 columns with your 3 suffixes (as below), then place these beginnings in the correct columns. There should be 5 words of each:</a:t>
            </a:r>
          </a:p>
          <a:p>
            <a:r>
              <a:rPr lang="en-GB" dirty="0" smtClean="0"/>
              <a:t>spontan-, contin-, suspic-, stren-, ambit-, gorg-, ambig-, </a:t>
            </a:r>
          </a:p>
          <a:p>
            <a:r>
              <a:rPr lang="en-GB" dirty="0" smtClean="0"/>
              <a:t>hid-, prec-, anx-, court-, virt-, delic-, right-, tempest-</a:t>
            </a:r>
            <a:endParaRPr lang="en-GB" dirty="0"/>
          </a:p>
        </p:txBody>
      </p:sp>
      <p:graphicFrame>
        <p:nvGraphicFramePr>
          <p:cNvPr id="10" name="Table 9"/>
          <p:cNvGraphicFramePr>
            <a:graphicFrameLocks noGrp="1"/>
          </p:cNvGraphicFramePr>
          <p:nvPr/>
        </p:nvGraphicFramePr>
        <p:xfrm>
          <a:off x="539552" y="5445224"/>
          <a:ext cx="5688632" cy="731520"/>
        </p:xfrm>
        <a:graphic>
          <a:graphicData uri="http://schemas.openxmlformats.org/drawingml/2006/table">
            <a:tbl>
              <a:tblPr firstRow="1" bandRow="1">
                <a:tableStyleId>{5C22544A-7EE6-4342-B048-85BDC9FD1C3A}</a:tableStyleId>
              </a:tblPr>
              <a:tblGrid>
                <a:gridCol w="2016224"/>
                <a:gridCol w="2026861"/>
                <a:gridCol w="1645547"/>
              </a:tblGrid>
              <a:tr h="0">
                <a:tc>
                  <a:txBody>
                    <a:bodyPr/>
                    <a:lstStyle/>
                    <a:p>
                      <a:r>
                        <a:rPr lang="en-GB" dirty="0" smtClean="0"/>
                        <a:t>-EOUS</a:t>
                      </a:r>
                      <a:endParaRPr lang="en-GB" dirty="0"/>
                    </a:p>
                  </a:txBody>
                  <a:tcPr/>
                </a:tc>
                <a:tc>
                  <a:txBody>
                    <a:bodyPr/>
                    <a:lstStyle/>
                    <a:p>
                      <a:r>
                        <a:rPr lang="en-GB" dirty="0" smtClean="0"/>
                        <a:t>-IOUS</a:t>
                      </a:r>
                      <a:endParaRPr lang="en-GB" dirty="0"/>
                    </a:p>
                  </a:txBody>
                  <a:tcPr/>
                </a:tc>
                <a:tc>
                  <a:txBody>
                    <a:bodyPr/>
                    <a:lstStyle/>
                    <a:p>
                      <a:r>
                        <a:rPr lang="en-GB" dirty="0" smtClean="0"/>
                        <a:t>-UOUS</a:t>
                      </a:r>
                      <a:endParaRPr lang="en-GB" dirty="0"/>
                    </a:p>
                  </a:txBody>
                  <a:tcPr/>
                </a:tc>
              </a:tr>
              <a:tr h="0">
                <a:tc>
                  <a:txBody>
                    <a:bodyPr/>
                    <a:lstStyle/>
                    <a:p>
                      <a:r>
                        <a:rPr lang="en-GB" dirty="0" smtClean="0"/>
                        <a:t>nauseous</a:t>
                      </a:r>
                      <a:endParaRPr lang="en-GB" dirty="0"/>
                    </a:p>
                  </a:txBody>
                  <a:tcPr/>
                </a:tc>
                <a:tc>
                  <a:txBody>
                    <a:bodyPr/>
                    <a:lstStyle/>
                    <a:p>
                      <a:r>
                        <a:rPr lang="en-GB" dirty="0" smtClean="0"/>
                        <a:t>spacious</a:t>
                      </a:r>
                      <a:endParaRPr lang="en-GB" dirty="0"/>
                    </a:p>
                  </a:txBody>
                  <a:tcPr/>
                </a:tc>
                <a:tc>
                  <a:txBody>
                    <a:bodyPr/>
                    <a:lstStyle/>
                    <a:p>
                      <a:r>
                        <a:rPr lang="en-GB" dirty="0" smtClean="0"/>
                        <a:t>conspicuous</a:t>
                      </a:r>
                      <a:endParaRPr lang="en-GB" dirty="0"/>
                    </a:p>
                  </a:txBody>
                  <a:tcPr/>
                </a:tc>
              </a:tr>
            </a:tbl>
          </a:graphicData>
        </a:graphic>
      </p:graphicFrame>
      <p:sp>
        <p:nvSpPr>
          <p:cNvPr id="11" name="TextBox 10"/>
          <p:cNvSpPr txBox="1"/>
          <p:nvPr/>
        </p:nvSpPr>
        <p:spPr>
          <a:xfrm>
            <a:off x="6444208" y="5517232"/>
            <a:ext cx="2448272" cy="923330"/>
          </a:xfrm>
          <a:prstGeom prst="rect">
            <a:avLst/>
          </a:prstGeom>
          <a:noFill/>
          <a:ln w="28575">
            <a:solidFill>
              <a:srgbClr val="FF0000"/>
            </a:solidFill>
          </a:ln>
        </p:spPr>
        <p:txBody>
          <a:bodyPr wrap="square" rtlCol="0">
            <a:spAutoFit/>
          </a:bodyPr>
          <a:lstStyle/>
          <a:p>
            <a:r>
              <a:rPr lang="en-GB" b="1" dirty="0" smtClean="0">
                <a:solidFill>
                  <a:srgbClr val="FF0000"/>
                </a:solidFill>
              </a:rPr>
              <a:t>Ps.</a:t>
            </a:r>
            <a:r>
              <a:rPr lang="en-GB" b="1" dirty="0" smtClean="0"/>
              <a:t> The –ious suffix in ‘glorious’ does have 2 sounds: ee-us!!</a:t>
            </a:r>
            <a:endParaRPr lang="en-GB" b="1" dirty="0"/>
          </a:p>
        </p:txBody>
      </p:sp>
      <p:sp>
        <p:nvSpPr>
          <p:cNvPr id="9" name="Rectangular Callout 8"/>
          <p:cNvSpPr/>
          <p:nvPr/>
        </p:nvSpPr>
        <p:spPr>
          <a:xfrm>
            <a:off x="2843808" y="1196752"/>
            <a:ext cx="2664296" cy="3096344"/>
          </a:xfrm>
          <a:prstGeom prst="wedgeRectCallout">
            <a:avLst>
              <a:gd name="adj1" fmla="val -68228"/>
              <a:gd name="adj2" fmla="val 68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-EOUS</a:t>
            </a:r>
            <a:r>
              <a:rPr lang="en-GB" dirty="0" smtClean="0"/>
              <a:t>: spontaneous, gorgeous, hideous, courteous, righteous</a:t>
            </a:r>
          </a:p>
          <a:p>
            <a:pPr algn="ctr"/>
            <a:r>
              <a:rPr lang="en-GB" b="1" u="sng" dirty="0" smtClean="0"/>
              <a:t>-IOUS</a:t>
            </a:r>
            <a:r>
              <a:rPr lang="en-GB" dirty="0" smtClean="0"/>
              <a:t>: suspicious, ambitious, precious, anxious, delicious</a:t>
            </a:r>
          </a:p>
          <a:p>
            <a:pPr algn="ctr"/>
            <a:r>
              <a:rPr lang="en-GB" b="1" u="sng" dirty="0" smtClean="0"/>
              <a:t>-UOUS</a:t>
            </a:r>
            <a:r>
              <a:rPr lang="en-GB" dirty="0" smtClean="0"/>
              <a:t>: continuous, strenuous, ambiguous, virtuous, tempestuous</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P spid="11"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(21) </a:t>
            </a:r>
            <a:r>
              <a:rPr lang="en-GB" dirty="0" smtClean="0"/>
              <a:t>Suffixes – 5: -EOUS, IOUS, UOUS</a:t>
            </a:r>
            <a:endParaRPr lang="en-GB" dirty="0"/>
          </a:p>
        </p:txBody>
      </p:sp>
      <p:sp>
        <p:nvSpPr>
          <p:cNvPr id="3" name="Rectangle 2"/>
          <p:cNvSpPr/>
          <p:nvPr/>
        </p:nvSpPr>
        <p:spPr>
          <a:xfrm>
            <a:off x="5940152" y="1628800"/>
            <a:ext cx="2664296"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those suffixes which sound similar</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300192" y="3140968"/>
            <a:ext cx="2232248" cy="2592288"/>
          </a:xfrm>
          <a:prstGeom prst="rect">
            <a:avLst/>
          </a:prstGeom>
          <a:noFill/>
          <a:ln w="9525">
            <a:noFill/>
            <a:miter lim="800000"/>
            <a:headEnd/>
            <a:tailEnd/>
          </a:ln>
        </p:spPr>
      </p:pic>
      <p:sp>
        <p:nvSpPr>
          <p:cNvPr id="5" name="Rectangle 4"/>
          <p:cNvSpPr/>
          <p:nvPr/>
        </p:nvSpPr>
        <p:spPr>
          <a:xfrm>
            <a:off x="611560" y="1628800"/>
            <a:ext cx="5040560" cy="923330"/>
          </a:xfrm>
          <a:prstGeom prst="rect">
            <a:avLst/>
          </a:prstGeom>
          <a:ln w="57150">
            <a:solidFill>
              <a:srgbClr val="00B050"/>
            </a:solidFill>
          </a:ln>
        </p:spPr>
        <p:txBody>
          <a:bodyPr wrap="square">
            <a:spAutoFit/>
          </a:bodyPr>
          <a:lstStyle/>
          <a:p>
            <a:r>
              <a:rPr lang="en-GB" dirty="0" smtClean="0"/>
              <a:t>As we have seen, there are 3 suffix endings which sound the same and always cause problems. Let’s see if you can add to your 3 columns from last time!</a:t>
            </a:r>
            <a:endParaRPr lang="en-GB" dirty="0"/>
          </a:p>
        </p:txBody>
      </p:sp>
      <p:sp>
        <p:nvSpPr>
          <p:cNvPr id="6" name="TextBox 5"/>
          <p:cNvSpPr txBox="1"/>
          <p:nvPr/>
        </p:nvSpPr>
        <p:spPr>
          <a:xfrm>
            <a:off x="611560" y="2780928"/>
            <a:ext cx="5040560" cy="1477328"/>
          </a:xfrm>
          <a:prstGeom prst="rect">
            <a:avLst/>
          </a:prstGeom>
          <a:noFill/>
          <a:ln w="57150">
            <a:solidFill>
              <a:srgbClr val="7030A0"/>
            </a:solidFill>
          </a:ln>
        </p:spPr>
        <p:txBody>
          <a:bodyPr wrap="square" rtlCol="0">
            <a:spAutoFit/>
          </a:bodyPr>
          <a:lstStyle/>
          <a:p>
            <a:r>
              <a:rPr lang="en-GB" dirty="0" smtClean="0"/>
              <a:t>There are NOT 5 of each suffix ending this time:</a:t>
            </a:r>
          </a:p>
          <a:p>
            <a:r>
              <a:rPr lang="en-GB" dirty="0" smtClean="0"/>
              <a:t>caut-, outrag-, plent-, sens-, obv-, miscellan-, ard-,</a:t>
            </a:r>
          </a:p>
          <a:p>
            <a:r>
              <a:rPr lang="en-GB" dirty="0" smtClean="0"/>
              <a:t>pernic-, advantag-, tort-, grac-, simultan-, luxur-, </a:t>
            </a:r>
          </a:p>
          <a:p>
            <a:r>
              <a:rPr lang="en-GB" dirty="0" smtClean="0"/>
              <a:t>perspic-, extran-</a:t>
            </a:r>
          </a:p>
          <a:p>
            <a:endParaRPr lang="en-GB" dirty="0"/>
          </a:p>
        </p:txBody>
      </p:sp>
      <p:sp>
        <p:nvSpPr>
          <p:cNvPr id="7" name="Rectangular Callout 6"/>
          <p:cNvSpPr/>
          <p:nvPr/>
        </p:nvSpPr>
        <p:spPr>
          <a:xfrm>
            <a:off x="2555776" y="1628800"/>
            <a:ext cx="3096344" cy="3240360"/>
          </a:xfrm>
          <a:prstGeom prst="wedgeRectCallout">
            <a:avLst>
              <a:gd name="adj1" fmla="val -98529"/>
              <a:gd name="adj2" fmla="val 262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-EOUS</a:t>
            </a:r>
            <a:r>
              <a:rPr lang="en-GB" dirty="0" smtClean="0"/>
              <a:t>: outrageous, plenteous, miscellaneous, advantageous, simultaneous, extraneous</a:t>
            </a:r>
          </a:p>
          <a:p>
            <a:pPr algn="ctr"/>
            <a:r>
              <a:rPr lang="en-GB" b="1" u="sng" dirty="0" smtClean="0"/>
              <a:t>-IOUS</a:t>
            </a:r>
            <a:r>
              <a:rPr lang="en-GB" dirty="0" smtClean="0"/>
              <a:t>: cautious, obvious, pernicious, gracious, luxurious, perspicacious</a:t>
            </a:r>
          </a:p>
          <a:p>
            <a:pPr algn="ctr"/>
            <a:r>
              <a:rPr lang="en-GB" b="1" u="sng" dirty="0" smtClean="0"/>
              <a:t>-UOUS</a:t>
            </a:r>
            <a:r>
              <a:rPr lang="en-GB" dirty="0" smtClean="0"/>
              <a:t>: sensuous, arduous, tortuous,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(22) </a:t>
            </a:r>
            <a:r>
              <a:rPr lang="en-GB" dirty="0" smtClean="0"/>
              <a:t>Suffixes – 6: The –IOUS ending</a:t>
            </a:r>
            <a:endParaRPr lang="en-GB" dirty="0"/>
          </a:p>
        </p:txBody>
      </p:sp>
      <p:sp>
        <p:nvSpPr>
          <p:cNvPr id="3" name="Rectangle 2"/>
          <p:cNvSpPr/>
          <p:nvPr/>
        </p:nvSpPr>
        <p:spPr>
          <a:xfrm>
            <a:off x="5652120" y="1628800"/>
            <a:ext cx="3024336"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learn how to spell more accurately, thinking carefully about syllables and sounds</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300192" y="3140968"/>
            <a:ext cx="2232248" cy="2592288"/>
          </a:xfrm>
          <a:prstGeom prst="rect">
            <a:avLst/>
          </a:prstGeom>
          <a:noFill/>
          <a:ln w="9525">
            <a:noFill/>
            <a:miter lim="800000"/>
            <a:headEnd/>
            <a:tailEnd/>
          </a:ln>
        </p:spPr>
      </p:pic>
      <p:sp>
        <p:nvSpPr>
          <p:cNvPr id="5" name="Rectangle 4"/>
          <p:cNvSpPr/>
          <p:nvPr/>
        </p:nvSpPr>
        <p:spPr>
          <a:xfrm>
            <a:off x="395536" y="1628800"/>
            <a:ext cx="5040560" cy="1477328"/>
          </a:xfrm>
          <a:prstGeom prst="rect">
            <a:avLst/>
          </a:prstGeom>
          <a:ln w="57150">
            <a:solidFill>
              <a:srgbClr val="00B050"/>
            </a:solidFill>
          </a:ln>
        </p:spPr>
        <p:txBody>
          <a:bodyPr wrap="square">
            <a:spAutoFit/>
          </a:bodyPr>
          <a:lstStyle/>
          <a:p>
            <a:r>
              <a:rPr lang="en-GB" dirty="0" smtClean="0"/>
              <a:t>The </a:t>
            </a:r>
            <a:r>
              <a:rPr lang="en-GB" b="1" dirty="0" smtClean="0">
                <a:solidFill>
                  <a:srgbClr val="00B050"/>
                </a:solidFill>
              </a:rPr>
              <a:t>–ious </a:t>
            </a:r>
            <a:r>
              <a:rPr lang="en-GB" dirty="0" smtClean="0"/>
              <a:t>suffix ending has 2 different sounds: one syllabic sound: </a:t>
            </a:r>
            <a:r>
              <a:rPr lang="en-GB" b="1" dirty="0" smtClean="0">
                <a:solidFill>
                  <a:srgbClr val="00B050"/>
                </a:solidFill>
              </a:rPr>
              <a:t>SHUS</a:t>
            </a:r>
            <a:r>
              <a:rPr lang="en-GB" dirty="0" smtClean="0"/>
              <a:t>, or two syllabic sounds: </a:t>
            </a:r>
            <a:r>
              <a:rPr lang="en-GB" b="1" dirty="0" smtClean="0">
                <a:solidFill>
                  <a:srgbClr val="00B050"/>
                </a:solidFill>
              </a:rPr>
              <a:t>EE-US</a:t>
            </a:r>
            <a:r>
              <a:rPr lang="en-GB" dirty="0" smtClean="0"/>
              <a:t>. So we can have a word like </a:t>
            </a:r>
            <a:r>
              <a:rPr lang="en-GB" b="1" dirty="0" smtClean="0">
                <a:solidFill>
                  <a:srgbClr val="00B050"/>
                </a:solidFill>
              </a:rPr>
              <a:t>CAUTIOUS</a:t>
            </a:r>
            <a:r>
              <a:rPr lang="en-GB" dirty="0" smtClean="0"/>
              <a:t> (caw-shus) with 2 syllables, or a word like </a:t>
            </a:r>
            <a:r>
              <a:rPr lang="en-GB" b="1" dirty="0" smtClean="0">
                <a:solidFill>
                  <a:srgbClr val="00B050"/>
                </a:solidFill>
              </a:rPr>
              <a:t>CURIOUS</a:t>
            </a:r>
            <a:r>
              <a:rPr lang="en-GB" dirty="0" smtClean="0"/>
              <a:t> (cur-ee-us) which has 3 syllables.</a:t>
            </a:r>
            <a:endParaRPr lang="en-GB" dirty="0"/>
          </a:p>
        </p:txBody>
      </p:sp>
      <p:sp>
        <p:nvSpPr>
          <p:cNvPr id="6" name="TextBox 5"/>
          <p:cNvSpPr txBox="1"/>
          <p:nvPr/>
        </p:nvSpPr>
        <p:spPr>
          <a:xfrm>
            <a:off x="395536" y="3212976"/>
            <a:ext cx="5400600" cy="2585323"/>
          </a:xfrm>
          <a:prstGeom prst="rect">
            <a:avLst/>
          </a:prstGeom>
          <a:noFill/>
          <a:ln w="57150">
            <a:solidFill>
              <a:srgbClr val="7030A0"/>
            </a:solidFill>
          </a:ln>
        </p:spPr>
        <p:txBody>
          <a:bodyPr wrap="square" rtlCol="0">
            <a:spAutoFit/>
          </a:bodyPr>
          <a:lstStyle/>
          <a:p>
            <a:r>
              <a:rPr lang="en-GB" dirty="0" smtClean="0"/>
              <a:t>Draw 2 columns, and title the headings as given below. Place in the correct columns, those </a:t>
            </a:r>
            <a:r>
              <a:rPr lang="en-GB" b="1" dirty="0" smtClean="0">
                <a:solidFill>
                  <a:srgbClr val="7030A0"/>
                </a:solidFill>
              </a:rPr>
              <a:t>–IOUS </a:t>
            </a:r>
            <a:r>
              <a:rPr lang="en-GB" dirty="0" smtClean="0"/>
              <a:t>suffixes that have one sound (</a:t>
            </a:r>
            <a:r>
              <a:rPr lang="en-GB" b="1" dirty="0" smtClean="0">
                <a:solidFill>
                  <a:srgbClr val="7030A0"/>
                </a:solidFill>
              </a:rPr>
              <a:t>SHUS</a:t>
            </a:r>
            <a:r>
              <a:rPr lang="en-GB" dirty="0" smtClean="0"/>
              <a:t>) and those that have two sounds (</a:t>
            </a:r>
            <a:r>
              <a:rPr lang="en-GB" b="1" dirty="0" smtClean="0">
                <a:solidFill>
                  <a:srgbClr val="7030A0"/>
                </a:solidFill>
              </a:rPr>
              <a:t>EE-US</a:t>
            </a:r>
            <a:r>
              <a:rPr lang="en-GB" dirty="0" smtClean="0"/>
              <a:t>):</a:t>
            </a:r>
          </a:p>
          <a:p>
            <a:r>
              <a:rPr lang="en-GB" dirty="0" smtClean="0"/>
              <a:t>atrocious, facetious, envious, obnoxious, furious, devious, luscious, conscious, hilarious, fictitious, copious, contagious, delirious, notorious, pernicious, amphibious, harmonious, tenacious, acrimonious, capacious</a:t>
            </a:r>
            <a:endParaRPr lang="en-GB" dirty="0"/>
          </a:p>
        </p:txBody>
      </p:sp>
      <p:graphicFrame>
        <p:nvGraphicFramePr>
          <p:cNvPr id="8" name="Table 7"/>
          <p:cNvGraphicFramePr>
            <a:graphicFrameLocks noGrp="1"/>
          </p:cNvGraphicFramePr>
          <p:nvPr/>
        </p:nvGraphicFramePr>
        <p:xfrm>
          <a:off x="395536" y="5949280"/>
          <a:ext cx="6096000" cy="792088"/>
        </p:xfrm>
        <a:graphic>
          <a:graphicData uri="http://schemas.openxmlformats.org/drawingml/2006/table">
            <a:tbl>
              <a:tblPr firstRow="1" bandRow="1">
                <a:tableStyleId>{5C22544A-7EE6-4342-B048-85BDC9FD1C3A}</a:tableStyleId>
              </a:tblPr>
              <a:tblGrid>
                <a:gridCol w="3048000"/>
                <a:gridCol w="3048000"/>
              </a:tblGrid>
              <a:tr h="396044">
                <a:tc>
                  <a:txBody>
                    <a:bodyPr/>
                    <a:lstStyle/>
                    <a:p>
                      <a:r>
                        <a:rPr lang="en-GB" dirty="0" smtClean="0"/>
                        <a:t>-IOUS One</a:t>
                      </a:r>
                      <a:r>
                        <a:rPr lang="en-GB" baseline="0" dirty="0" smtClean="0"/>
                        <a:t> Sound (SHUS)</a:t>
                      </a:r>
                      <a:endParaRPr lang="en-GB" dirty="0"/>
                    </a:p>
                  </a:txBody>
                  <a:tcPr/>
                </a:tc>
                <a:tc>
                  <a:txBody>
                    <a:bodyPr/>
                    <a:lstStyle/>
                    <a:p>
                      <a:r>
                        <a:rPr lang="en-GB" dirty="0" smtClean="0"/>
                        <a:t>-IOUS Two Sounds (EE-US)</a:t>
                      </a:r>
                      <a:endParaRPr lang="en-GB" dirty="0"/>
                    </a:p>
                  </a:txBody>
                  <a:tcPr/>
                </a:tc>
              </a:tr>
              <a:tr h="396044">
                <a:tc>
                  <a:txBody>
                    <a:bodyPr/>
                    <a:lstStyle/>
                    <a:p>
                      <a:r>
                        <a:rPr lang="en-GB" dirty="0" smtClean="0"/>
                        <a:t>cautious</a:t>
                      </a:r>
                      <a:endParaRPr lang="en-GB" dirty="0"/>
                    </a:p>
                  </a:txBody>
                  <a:tcPr/>
                </a:tc>
                <a:tc>
                  <a:txBody>
                    <a:bodyPr/>
                    <a:lstStyle/>
                    <a:p>
                      <a:r>
                        <a:rPr lang="en-GB" dirty="0" smtClean="0"/>
                        <a:t>curious</a:t>
                      </a:r>
                      <a:endParaRPr lang="en-GB" dirty="0"/>
                    </a:p>
                  </a:txBody>
                  <a:tcPr/>
                </a:tc>
              </a:tr>
            </a:tbl>
          </a:graphicData>
        </a:graphic>
      </p:graphicFrame>
      <p:sp>
        <p:nvSpPr>
          <p:cNvPr id="9" name="Rectangular Callout 8"/>
          <p:cNvSpPr/>
          <p:nvPr/>
        </p:nvSpPr>
        <p:spPr>
          <a:xfrm>
            <a:off x="2699792" y="476672"/>
            <a:ext cx="2592288" cy="4104456"/>
          </a:xfrm>
          <a:prstGeom prst="wedgeRectCallout">
            <a:avLst>
              <a:gd name="adj1" fmla="val -64505"/>
              <a:gd name="adj2" fmla="val 825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t>Sounding SHUS</a:t>
            </a:r>
            <a:r>
              <a:rPr lang="en-GB" dirty="0" smtClean="0"/>
              <a:t>: atrocious, facetious, obnoxious, luscious, conscious, fictitious, contagious, pernicious, tenacious, capacious</a:t>
            </a:r>
          </a:p>
          <a:p>
            <a:pPr algn="ctr"/>
            <a:r>
              <a:rPr lang="en-GB" b="1" u="sng" dirty="0" smtClean="0"/>
              <a:t>Sounding EE-US</a:t>
            </a:r>
            <a:r>
              <a:rPr lang="en-GB" dirty="0" smtClean="0"/>
              <a:t>:</a:t>
            </a:r>
          </a:p>
          <a:p>
            <a:pPr algn="ctr"/>
            <a:r>
              <a:rPr lang="en-GB" dirty="0" smtClean="0"/>
              <a:t>envious, furious, devious, hilarious, copious, delirious, notorious, amphibious, harmonious, capacious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lstStyle/>
          <a:p>
            <a:r>
              <a:rPr lang="en-GB" dirty="0" smtClean="0">
                <a:solidFill>
                  <a:srgbClr val="00B0F0"/>
                </a:solidFill>
              </a:rPr>
              <a:t>(23) </a:t>
            </a:r>
            <a:r>
              <a:rPr lang="en-GB" dirty="0" smtClean="0"/>
              <a:t>Extending Vocabulary - 1</a:t>
            </a:r>
            <a:endParaRPr lang="en-GB" dirty="0"/>
          </a:p>
        </p:txBody>
      </p:sp>
      <p:sp>
        <p:nvSpPr>
          <p:cNvPr id="3" name="Rectangle 2"/>
          <p:cNvSpPr/>
          <p:nvPr/>
        </p:nvSpPr>
        <p:spPr>
          <a:xfrm>
            <a:off x="5436096" y="1556792"/>
            <a:ext cx="324036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use new words to improve creative writing</a:t>
            </a:r>
            <a:endParaRPr lang="en-GB" dirty="0"/>
          </a:p>
        </p:txBody>
      </p:sp>
      <p:pic>
        <p:nvPicPr>
          <p:cNvPr id="2050" name="Picture 2"/>
          <p:cNvPicPr>
            <a:picLocks noChangeAspect="1" noChangeArrowheads="1"/>
          </p:cNvPicPr>
          <p:nvPr/>
        </p:nvPicPr>
        <p:blipFill>
          <a:blip r:embed="rId3" cstate="print"/>
          <a:srcRect/>
          <a:stretch>
            <a:fillRect/>
          </a:stretch>
        </p:blipFill>
        <p:spPr bwMode="auto">
          <a:xfrm>
            <a:off x="6732240" y="2996953"/>
            <a:ext cx="2160240" cy="3096343"/>
          </a:xfrm>
          <a:prstGeom prst="rect">
            <a:avLst/>
          </a:prstGeom>
          <a:noFill/>
          <a:ln w="9525">
            <a:noFill/>
            <a:miter lim="800000"/>
            <a:headEnd/>
            <a:tailEnd/>
          </a:ln>
        </p:spPr>
      </p:pic>
      <p:sp>
        <p:nvSpPr>
          <p:cNvPr id="5" name="TextBox 4"/>
          <p:cNvSpPr txBox="1"/>
          <p:nvPr/>
        </p:nvSpPr>
        <p:spPr>
          <a:xfrm>
            <a:off x="179512" y="1556792"/>
            <a:ext cx="5112568" cy="1477328"/>
          </a:xfrm>
          <a:prstGeom prst="rect">
            <a:avLst/>
          </a:prstGeom>
          <a:noFill/>
          <a:ln w="57150">
            <a:solidFill>
              <a:srgbClr val="00B050"/>
            </a:solidFill>
          </a:ln>
        </p:spPr>
        <p:txBody>
          <a:bodyPr wrap="square" rtlCol="0">
            <a:spAutoFit/>
          </a:bodyPr>
          <a:lstStyle/>
          <a:p>
            <a:r>
              <a:rPr lang="en-GB" dirty="0" smtClean="0"/>
              <a:t>Looking at suffixes has probably introduced you to some words which you may not have heard of or used before. English lessons are all about increasing your word power to have a real impact upon your own written work. </a:t>
            </a:r>
            <a:endParaRPr lang="en-GB" dirty="0"/>
          </a:p>
        </p:txBody>
      </p:sp>
      <p:sp>
        <p:nvSpPr>
          <p:cNvPr id="8" name="TextBox 7"/>
          <p:cNvSpPr txBox="1"/>
          <p:nvPr/>
        </p:nvSpPr>
        <p:spPr>
          <a:xfrm>
            <a:off x="107504" y="3140968"/>
            <a:ext cx="6336704" cy="646331"/>
          </a:xfrm>
          <a:prstGeom prst="rect">
            <a:avLst/>
          </a:prstGeom>
          <a:noFill/>
          <a:ln w="28575">
            <a:solidFill>
              <a:srgbClr val="7030A0"/>
            </a:solidFill>
          </a:ln>
        </p:spPr>
        <p:txBody>
          <a:bodyPr wrap="square" rtlCol="0">
            <a:spAutoFit/>
          </a:bodyPr>
          <a:lstStyle/>
          <a:p>
            <a:r>
              <a:rPr lang="en-GB" dirty="0" smtClean="0"/>
              <a:t>Below are 10 new words used in sentences. Work out what they might mean from the way they have been used in context.</a:t>
            </a:r>
            <a:endParaRPr lang="en-GB" dirty="0"/>
          </a:p>
        </p:txBody>
      </p:sp>
      <p:sp>
        <p:nvSpPr>
          <p:cNvPr id="11" name="TextBox 10"/>
          <p:cNvSpPr txBox="1"/>
          <p:nvPr/>
        </p:nvSpPr>
        <p:spPr>
          <a:xfrm>
            <a:off x="107504" y="3861048"/>
            <a:ext cx="6624736" cy="3211329"/>
          </a:xfrm>
          <a:prstGeom prst="rect">
            <a:avLst/>
          </a:prstGeom>
          <a:noFill/>
        </p:spPr>
        <p:txBody>
          <a:bodyPr wrap="square" rtlCol="0">
            <a:spAutoFit/>
          </a:bodyPr>
          <a:lstStyle/>
          <a:p>
            <a:pPr marL="342900" indent="-342900">
              <a:buAutoNum type="arabicParenBoth"/>
            </a:pPr>
            <a:r>
              <a:rPr lang="en-GB" dirty="0" smtClean="0"/>
              <a:t>Playing computer games was a welcome </a:t>
            </a:r>
            <a:r>
              <a:rPr lang="en-GB" b="1" dirty="0" smtClean="0"/>
              <a:t>diversion</a:t>
            </a:r>
            <a:r>
              <a:rPr lang="en-GB" dirty="0" smtClean="0"/>
              <a:t> to homework.</a:t>
            </a:r>
          </a:p>
          <a:p>
            <a:pPr marL="342900" indent="-342900">
              <a:buAutoNum type="arabicParenBoth"/>
            </a:pPr>
            <a:r>
              <a:rPr lang="en-GB" dirty="0" smtClean="0"/>
              <a:t>Macbeth’s character displays an </a:t>
            </a:r>
            <a:r>
              <a:rPr lang="en-GB" b="1" dirty="0" smtClean="0"/>
              <a:t>inversion</a:t>
            </a:r>
            <a:r>
              <a:rPr lang="en-GB" dirty="0" smtClean="0"/>
              <a:t> of moral values.</a:t>
            </a:r>
          </a:p>
          <a:p>
            <a:pPr marL="342900" indent="-342900">
              <a:buAutoNum type="arabicParenBoth"/>
            </a:pPr>
            <a:r>
              <a:rPr lang="en-GB" dirty="0" smtClean="0"/>
              <a:t>After the pupil’s </a:t>
            </a:r>
            <a:r>
              <a:rPr lang="en-GB" b="1" dirty="0" smtClean="0"/>
              <a:t>expulsion</a:t>
            </a:r>
            <a:r>
              <a:rPr lang="en-GB" dirty="0" smtClean="0"/>
              <a:t> from school, he became a criminal.</a:t>
            </a:r>
          </a:p>
          <a:p>
            <a:pPr marL="342900" indent="-342900">
              <a:buAutoNum type="arabicParenBoth"/>
            </a:pPr>
            <a:r>
              <a:rPr lang="en-GB" dirty="0" smtClean="0"/>
              <a:t>The gymnast’s total </a:t>
            </a:r>
            <a:r>
              <a:rPr lang="en-GB" b="1" dirty="0" smtClean="0"/>
              <a:t>immersion</a:t>
            </a:r>
            <a:r>
              <a:rPr lang="en-GB" dirty="0" smtClean="0"/>
              <a:t> in her routine won her gold.</a:t>
            </a:r>
          </a:p>
          <a:p>
            <a:pPr marL="342900" indent="-342900">
              <a:buAutoNum type="arabicParenBoth"/>
            </a:pPr>
            <a:r>
              <a:rPr lang="en-GB" dirty="0" smtClean="0"/>
              <a:t>The woman’s </a:t>
            </a:r>
            <a:r>
              <a:rPr lang="en-GB" b="1" dirty="0" smtClean="0"/>
              <a:t>amiable</a:t>
            </a:r>
            <a:r>
              <a:rPr lang="en-GB" dirty="0" smtClean="0"/>
              <a:t> grin made us feel welcome.</a:t>
            </a:r>
          </a:p>
          <a:p>
            <a:pPr marL="342900" indent="-342900">
              <a:buAutoNum type="arabicParenBoth"/>
            </a:pPr>
            <a:r>
              <a:rPr lang="en-GB" dirty="0" smtClean="0"/>
              <a:t>Team GB proved to be an </a:t>
            </a:r>
            <a:r>
              <a:rPr lang="en-GB" b="1" dirty="0" smtClean="0"/>
              <a:t>invincible</a:t>
            </a:r>
            <a:r>
              <a:rPr lang="en-GB" dirty="0" smtClean="0"/>
              <a:t> force in Rio 2016.</a:t>
            </a:r>
          </a:p>
          <a:p>
            <a:pPr marL="342900" indent="-342900">
              <a:buAutoNum type="arabicParenBoth"/>
            </a:pPr>
            <a:r>
              <a:rPr lang="en-GB" dirty="0" smtClean="0"/>
              <a:t>The young chicks are highly </a:t>
            </a:r>
            <a:r>
              <a:rPr lang="en-GB" b="1" dirty="0" smtClean="0"/>
              <a:t>susceptible</a:t>
            </a:r>
            <a:r>
              <a:rPr lang="en-GB" dirty="0" smtClean="0"/>
              <a:t> to predators.</a:t>
            </a:r>
          </a:p>
          <a:p>
            <a:pPr marL="342900" indent="-342900">
              <a:buAutoNum type="arabicParenBoth"/>
            </a:pPr>
            <a:r>
              <a:rPr lang="en-GB" dirty="0" smtClean="0"/>
              <a:t>The new roller-coaster was a </a:t>
            </a:r>
            <a:r>
              <a:rPr lang="en-GB" b="1" dirty="0" smtClean="0"/>
              <a:t>formidable</a:t>
            </a:r>
            <a:r>
              <a:rPr lang="en-GB" dirty="0" smtClean="0"/>
              <a:t> force to challenge.</a:t>
            </a:r>
          </a:p>
          <a:p>
            <a:pPr marL="342900" indent="-342900">
              <a:buAutoNum type="arabicParenBoth"/>
            </a:pPr>
            <a:r>
              <a:rPr lang="en-GB" dirty="0" smtClean="0"/>
              <a:t>Visiting the new cafe was a totally </a:t>
            </a:r>
            <a:r>
              <a:rPr lang="en-GB" b="1" dirty="0" smtClean="0"/>
              <a:t>spontaneous</a:t>
            </a:r>
            <a:r>
              <a:rPr lang="en-GB" dirty="0" smtClean="0"/>
              <a:t> act on my part.</a:t>
            </a:r>
          </a:p>
          <a:p>
            <a:pPr marL="342900" indent="-342900">
              <a:buAutoNum type="arabicParenBoth"/>
            </a:pPr>
            <a:r>
              <a:rPr lang="en-GB" dirty="0" smtClean="0"/>
              <a:t>The poem is </a:t>
            </a:r>
            <a:r>
              <a:rPr lang="en-GB" b="1" dirty="0" smtClean="0"/>
              <a:t>ambiguous</a:t>
            </a:r>
            <a:r>
              <a:rPr lang="en-GB" dirty="0" smtClean="0"/>
              <a:t> because it could mean several things.</a:t>
            </a:r>
          </a:p>
          <a:p>
            <a:pPr marL="342900" indent="-342900">
              <a:buAutoNum type="arabicParenBoth"/>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(23) </a:t>
            </a:r>
            <a:r>
              <a:rPr lang="en-GB" dirty="0" smtClean="0"/>
              <a:t>Extending Vocabulary – 1 (cont.)</a:t>
            </a:r>
            <a:endParaRPr lang="en-GB" dirty="0"/>
          </a:p>
        </p:txBody>
      </p:sp>
      <p:sp>
        <p:nvSpPr>
          <p:cNvPr id="3" name="Rectangle 2"/>
          <p:cNvSpPr/>
          <p:nvPr/>
        </p:nvSpPr>
        <p:spPr>
          <a:xfrm>
            <a:off x="5652120" y="1484784"/>
            <a:ext cx="309634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to practise using these new words.</a:t>
            </a:r>
          </a:p>
        </p:txBody>
      </p:sp>
      <p:pic>
        <p:nvPicPr>
          <p:cNvPr id="4" name="Picture 2"/>
          <p:cNvPicPr>
            <a:picLocks noChangeAspect="1" noChangeArrowheads="1"/>
          </p:cNvPicPr>
          <p:nvPr/>
        </p:nvPicPr>
        <p:blipFill>
          <a:blip r:embed="rId4" cstate="print"/>
          <a:srcRect/>
          <a:stretch>
            <a:fillRect/>
          </a:stretch>
        </p:blipFill>
        <p:spPr bwMode="auto">
          <a:xfrm>
            <a:off x="6012160" y="2996953"/>
            <a:ext cx="2304256" cy="2592287"/>
          </a:xfrm>
          <a:prstGeom prst="rect">
            <a:avLst/>
          </a:prstGeom>
          <a:noFill/>
          <a:ln w="9525">
            <a:noFill/>
            <a:miter lim="800000"/>
            <a:headEnd/>
            <a:tailEnd/>
          </a:ln>
        </p:spPr>
      </p:pic>
      <p:sp>
        <p:nvSpPr>
          <p:cNvPr id="5" name="Rectangle 4"/>
          <p:cNvSpPr/>
          <p:nvPr/>
        </p:nvSpPr>
        <p:spPr>
          <a:xfrm>
            <a:off x="467544" y="1556792"/>
            <a:ext cx="4968552" cy="1200329"/>
          </a:xfrm>
          <a:prstGeom prst="rect">
            <a:avLst/>
          </a:prstGeom>
          <a:ln w="57150">
            <a:solidFill>
              <a:srgbClr val="7030A0"/>
            </a:solidFill>
          </a:ln>
        </p:spPr>
        <p:txBody>
          <a:bodyPr wrap="square">
            <a:spAutoFit/>
          </a:bodyPr>
          <a:lstStyle/>
          <a:p>
            <a:r>
              <a:rPr lang="en-GB" dirty="0" smtClean="0"/>
              <a:t>Let’s see if you were right! Below are  the 10 words which you need to match up with  the 10 definitions. Use the example sentences on the previous slide to help you decide!</a:t>
            </a:r>
            <a:endParaRPr lang="en-GB" dirty="0"/>
          </a:p>
        </p:txBody>
      </p:sp>
      <p:sp>
        <p:nvSpPr>
          <p:cNvPr id="6" name="Rectangle 5"/>
          <p:cNvSpPr/>
          <p:nvPr/>
        </p:nvSpPr>
        <p:spPr>
          <a:xfrm>
            <a:off x="467544" y="2924944"/>
            <a:ext cx="1440160" cy="2862322"/>
          </a:xfrm>
          <a:prstGeom prst="rect">
            <a:avLst/>
          </a:prstGeom>
          <a:ln w="19050">
            <a:solidFill>
              <a:srgbClr val="7030A0"/>
            </a:solidFill>
          </a:ln>
        </p:spPr>
        <p:txBody>
          <a:bodyPr wrap="square">
            <a:spAutoFit/>
          </a:bodyPr>
          <a:lstStyle/>
          <a:p>
            <a:r>
              <a:rPr lang="en-GB" b="1" dirty="0" smtClean="0">
                <a:solidFill>
                  <a:srgbClr val="7030A0"/>
                </a:solidFill>
              </a:rPr>
              <a:t>diversion</a:t>
            </a:r>
          </a:p>
          <a:p>
            <a:r>
              <a:rPr lang="en-GB" b="1" dirty="0" smtClean="0">
                <a:solidFill>
                  <a:srgbClr val="7030A0"/>
                </a:solidFill>
              </a:rPr>
              <a:t>inversion</a:t>
            </a:r>
          </a:p>
          <a:p>
            <a:r>
              <a:rPr lang="en-GB" b="1" dirty="0" smtClean="0">
                <a:solidFill>
                  <a:srgbClr val="7030A0"/>
                </a:solidFill>
              </a:rPr>
              <a:t>expulsion</a:t>
            </a:r>
          </a:p>
          <a:p>
            <a:r>
              <a:rPr lang="en-GB" b="1" dirty="0" smtClean="0">
                <a:solidFill>
                  <a:srgbClr val="7030A0"/>
                </a:solidFill>
              </a:rPr>
              <a:t>immersion</a:t>
            </a:r>
          </a:p>
          <a:p>
            <a:r>
              <a:rPr lang="en-GB" b="1" dirty="0" smtClean="0">
                <a:solidFill>
                  <a:srgbClr val="7030A0"/>
                </a:solidFill>
              </a:rPr>
              <a:t>amiable</a:t>
            </a:r>
          </a:p>
          <a:p>
            <a:r>
              <a:rPr lang="en-GB" b="1" dirty="0" smtClean="0">
                <a:solidFill>
                  <a:srgbClr val="7030A0"/>
                </a:solidFill>
              </a:rPr>
              <a:t>invincible</a:t>
            </a:r>
          </a:p>
          <a:p>
            <a:r>
              <a:rPr lang="en-GB" b="1" dirty="0" smtClean="0">
                <a:solidFill>
                  <a:srgbClr val="7030A0"/>
                </a:solidFill>
              </a:rPr>
              <a:t>susceptible </a:t>
            </a:r>
          </a:p>
          <a:p>
            <a:r>
              <a:rPr lang="en-GB" b="1" dirty="0" smtClean="0">
                <a:solidFill>
                  <a:srgbClr val="7030A0"/>
                </a:solidFill>
              </a:rPr>
              <a:t>formidable</a:t>
            </a:r>
          </a:p>
          <a:p>
            <a:r>
              <a:rPr lang="en-GB" b="1" dirty="0" smtClean="0">
                <a:solidFill>
                  <a:srgbClr val="7030A0"/>
                </a:solidFill>
              </a:rPr>
              <a:t>spontaneous</a:t>
            </a:r>
          </a:p>
          <a:p>
            <a:r>
              <a:rPr lang="en-GB" b="1" dirty="0" smtClean="0">
                <a:solidFill>
                  <a:srgbClr val="7030A0"/>
                </a:solidFill>
              </a:rPr>
              <a:t>ambiguous</a:t>
            </a:r>
            <a:endParaRPr lang="en-GB" b="1" dirty="0">
              <a:solidFill>
                <a:srgbClr val="7030A0"/>
              </a:solidFill>
            </a:endParaRPr>
          </a:p>
        </p:txBody>
      </p:sp>
      <p:sp>
        <p:nvSpPr>
          <p:cNvPr id="7" name="Rectangle 6"/>
          <p:cNvSpPr/>
          <p:nvPr/>
        </p:nvSpPr>
        <p:spPr>
          <a:xfrm>
            <a:off x="2051720" y="2924945"/>
            <a:ext cx="3888432" cy="3139321"/>
          </a:xfrm>
          <a:prstGeom prst="rect">
            <a:avLst/>
          </a:prstGeom>
          <a:ln w="19050">
            <a:solidFill>
              <a:schemeClr val="tx1"/>
            </a:solidFill>
          </a:ln>
        </p:spPr>
        <p:txBody>
          <a:bodyPr wrap="square">
            <a:spAutoFit/>
          </a:bodyPr>
          <a:lstStyle/>
          <a:p>
            <a:pPr>
              <a:buFontTx/>
              <a:buChar char="-"/>
            </a:pPr>
            <a:r>
              <a:rPr lang="en-GB" b="1" dirty="0" smtClean="0"/>
              <a:t> done without preparation or planning</a:t>
            </a:r>
          </a:p>
          <a:p>
            <a:pPr>
              <a:buFontTx/>
              <a:buChar char="-"/>
            </a:pPr>
            <a:r>
              <a:rPr lang="en-GB" b="1" dirty="0" smtClean="0"/>
              <a:t> unbeatable</a:t>
            </a:r>
          </a:p>
          <a:p>
            <a:pPr>
              <a:buFontTx/>
              <a:buChar char="-"/>
            </a:pPr>
            <a:r>
              <a:rPr lang="en-GB" b="1" dirty="0" smtClean="0"/>
              <a:t> turning upside down</a:t>
            </a:r>
          </a:p>
          <a:p>
            <a:pPr>
              <a:buFontTx/>
              <a:buChar char="-"/>
            </a:pPr>
            <a:r>
              <a:rPr lang="en-GB" b="1" dirty="0" smtClean="0"/>
              <a:t> something to be feared</a:t>
            </a:r>
          </a:p>
          <a:p>
            <a:pPr>
              <a:buFontTx/>
              <a:buChar char="-"/>
            </a:pPr>
            <a:r>
              <a:rPr lang="en-GB" b="1" dirty="0" smtClean="0"/>
              <a:t> more than one meaning</a:t>
            </a:r>
          </a:p>
          <a:p>
            <a:pPr>
              <a:buFontTx/>
              <a:buChar char="-"/>
            </a:pPr>
            <a:r>
              <a:rPr lang="en-GB" b="1" dirty="0" smtClean="0"/>
              <a:t> a distraction, sometimes welcome</a:t>
            </a:r>
          </a:p>
          <a:p>
            <a:pPr>
              <a:buFontTx/>
              <a:buChar char="-"/>
            </a:pPr>
            <a:r>
              <a:rPr lang="en-GB" b="1" dirty="0" smtClean="0"/>
              <a:t> the act of getting rid of someone</a:t>
            </a:r>
          </a:p>
          <a:p>
            <a:pPr>
              <a:buFontTx/>
              <a:buChar char="-"/>
            </a:pPr>
            <a:r>
              <a:rPr lang="en-GB" b="1" dirty="0" smtClean="0"/>
              <a:t> completely dunking in water or ideas</a:t>
            </a:r>
          </a:p>
          <a:p>
            <a:pPr>
              <a:buFontTx/>
              <a:buChar char="-"/>
            </a:pPr>
            <a:r>
              <a:rPr lang="en-GB" b="1" dirty="0" smtClean="0"/>
              <a:t> friendly</a:t>
            </a:r>
          </a:p>
          <a:p>
            <a:pPr>
              <a:buFontTx/>
              <a:buChar char="-"/>
            </a:pPr>
            <a:r>
              <a:rPr lang="en-GB" b="1" dirty="0" smtClean="0"/>
              <a:t> open to danger, vulnerable</a:t>
            </a:r>
          </a:p>
          <a:p>
            <a:pPr>
              <a:buFontTx/>
              <a:buChar char="-"/>
            </a:pPr>
            <a:endParaRPr lang="en-GB" dirty="0"/>
          </a:p>
        </p:txBody>
      </p:sp>
      <p:sp>
        <p:nvSpPr>
          <p:cNvPr id="8" name="TextBox 7"/>
          <p:cNvSpPr txBox="1"/>
          <p:nvPr/>
        </p:nvSpPr>
        <p:spPr>
          <a:xfrm>
            <a:off x="1043608" y="6237312"/>
            <a:ext cx="6408712" cy="369332"/>
          </a:xfrm>
          <a:prstGeom prst="rect">
            <a:avLst/>
          </a:prstGeom>
          <a:noFill/>
          <a:ln w="57150">
            <a:solidFill>
              <a:srgbClr val="C00000"/>
            </a:solidFill>
          </a:ln>
        </p:spPr>
        <p:txBody>
          <a:bodyPr wrap="square" rtlCol="0">
            <a:spAutoFit/>
          </a:bodyPr>
          <a:lstStyle/>
          <a:p>
            <a:r>
              <a:rPr lang="en-GB" b="1" dirty="0" smtClean="0">
                <a:solidFill>
                  <a:srgbClr val="C00000"/>
                </a:solidFill>
              </a:rPr>
              <a:t>Extension Work: Now put the 10 words into your own sentences.</a:t>
            </a:r>
            <a:endParaRPr lang="en-GB" b="1" dirty="0">
              <a:solidFill>
                <a:srgbClr val="C00000"/>
              </a:solidFill>
            </a:endParaRPr>
          </a:p>
        </p:txBody>
      </p:sp>
      <p:sp>
        <p:nvSpPr>
          <p:cNvPr id="9" name="Rectangular Callout 8"/>
          <p:cNvSpPr/>
          <p:nvPr/>
        </p:nvSpPr>
        <p:spPr>
          <a:xfrm>
            <a:off x="1979712" y="1700808"/>
            <a:ext cx="3672408" cy="3456384"/>
          </a:xfrm>
          <a:prstGeom prst="wedgeRectCallout">
            <a:avLst>
              <a:gd name="adj1" fmla="val -42175"/>
              <a:gd name="adj2" fmla="val 710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 </a:t>
            </a:r>
          </a:p>
          <a:p>
            <a:pPr marL="342900" indent="-342900" algn="ctr"/>
            <a:r>
              <a:rPr lang="en-GB" b="1" dirty="0" smtClean="0"/>
              <a:t>diversion</a:t>
            </a:r>
            <a:r>
              <a:rPr lang="en-GB" dirty="0" smtClean="0"/>
              <a:t> – </a:t>
            </a:r>
            <a:r>
              <a:rPr lang="en-GB" b="1" dirty="0" smtClean="0">
                <a:solidFill>
                  <a:schemeClr val="accent2">
                    <a:lumMod val="40000"/>
                    <a:lumOff val="60000"/>
                  </a:schemeClr>
                </a:solidFill>
              </a:rPr>
              <a:t>a distraction</a:t>
            </a:r>
          </a:p>
          <a:p>
            <a:pPr marL="342900" indent="-342900" algn="ctr"/>
            <a:r>
              <a:rPr lang="en-GB" b="1" dirty="0" smtClean="0"/>
              <a:t>inversion</a:t>
            </a:r>
            <a:r>
              <a:rPr lang="en-GB" dirty="0" smtClean="0"/>
              <a:t> –</a:t>
            </a:r>
            <a:r>
              <a:rPr lang="en-GB" b="1" dirty="0" smtClean="0">
                <a:solidFill>
                  <a:schemeClr val="accent2">
                    <a:lumMod val="40000"/>
                    <a:lumOff val="60000"/>
                  </a:schemeClr>
                </a:solidFill>
              </a:rPr>
              <a:t>upside down</a:t>
            </a:r>
          </a:p>
          <a:p>
            <a:pPr marL="342900" indent="-342900" algn="ctr"/>
            <a:r>
              <a:rPr lang="en-GB" b="1" dirty="0" smtClean="0"/>
              <a:t>expulsion</a:t>
            </a:r>
            <a:r>
              <a:rPr lang="en-GB" dirty="0" smtClean="0"/>
              <a:t> – </a:t>
            </a:r>
            <a:r>
              <a:rPr lang="en-GB" b="1" dirty="0" smtClean="0">
                <a:solidFill>
                  <a:schemeClr val="accent2">
                    <a:lumMod val="40000"/>
                    <a:lumOff val="60000"/>
                  </a:schemeClr>
                </a:solidFill>
              </a:rPr>
              <a:t>getting rid of person</a:t>
            </a:r>
          </a:p>
          <a:p>
            <a:pPr marL="342900" indent="-342900" algn="ctr"/>
            <a:r>
              <a:rPr lang="en-GB" b="1" dirty="0" smtClean="0"/>
              <a:t>immersion</a:t>
            </a:r>
            <a:r>
              <a:rPr lang="en-GB" dirty="0" smtClean="0"/>
              <a:t> – </a:t>
            </a:r>
            <a:r>
              <a:rPr lang="en-GB" b="1" dirty="0" smtClean="0">
                <a:solidFill>
                  <a:schemeClr val="accent2">
                    <a:lumMod val="40000"/>
                    <a:lumOff val="60000"/>
                  </a:schemeClr>
                </a:solidFill>
              </a:rPr>
              <a:t>total dunking </a:t>
            </a:r>
          </a:p>
          <a:p>
            <a:pPr marL="342900" indent="-342900" algn="ctr"/>
            <a:r>
              <a:rPr lang="en-GB" b="1" dirty="0" smtClean="0"/>
              <a:t>amiable</a:t>
            </a:r>
            <a:r>
              <a:rPr lang="en-GB" dirty="0" smtClean="0"/>
              <a:t> – </a:t>
            </a:r>
            <a:r>
              <a:rPr lang="en-GB" b="1" dirty="0" smtClean="0">
                <a:solidFill>
                  <a:schemeClr val="accent2">
                    <a:lumMod val="40000"/>
                    <a:lumOff val="60000"/>
                  </a:schemeClr>
                </a:solidFill>
              </a:rPr>
              <a:t>friendly</a:t>
            </a:r>
          </a:p>
          <a:p>
            <a:pPr marL="342900" indent="-342900" algn="ctr"/>
            <a:r>
              <a:rPr lang="en-GB" b="1" dirty="0" smtClean="0"/>
              <a:t>invincible</a:t>
            </a:r>
            <a:r>
              <a:rPr lang="en-GB" dirty="0" smtClean="0"/>
              <a:t> – </a:t>
            </a:r>
            <a:r>
              <a:rPr lang="en-GB" b="1" dirty="0" smtClean="0">
                <a:solidFill>
                  <a:schemeClr val="accent2">
                    <a:lumMod val="40000"/>
                    <a:lumOff val="60000"/>
                  </a:schemeClr>
                </a:solidFill>
              </a:rPr>
              <a:t>unbeatable</a:t>
            </a:r>
          </a:p>
          <a:p>
            <a:pPr marL="342900" indent="-342900" algn="ctr"/>
            <a:r>
              <a:rPr lang="en-GB" b="1" dirty="0" smtClean="0"/>
              <a:t>susceptible</a:t>
            </a:r>
            <a:r>
              <a:rPr lang="en-GB" dirty="0" smtClean="0"/>
              <a:t> – </a:t>
            </a:r>
            <a:r>
              <a:rPr lang="en-GB" b="1" dirty="0" smtClean="0">
                <a:solidFill>
                  <a:schemeClr val="accent2">
                    <a:lumMod val="40000"/>
                    <a:lumOff val="60000"/>
                  </a:schemeClr>
                </a:solidFill>
              </a:rPr>
              <a:t>open to danger</a:t>
            </a:r>
          </a:p>
          <a:p>
            <a:pPr marL="342900" indent="-342900" algn="ctr"/>
            <a:r>
              <a:rPr lang="en-GB" b="1" dirty="0" smtClean="0"/>
              <a:t>formidable</a:t>
            </a:r>
            <a:r>
              <a:rPr lang="en-GB" dirty="0" smtClean="0"/>
              <a:t> – </a:t>
            </a:r>
            <a:r>
              <a:rPr lang="en-GB" b="1" dirty="0" smtClean="0">
                <a:solidFill>
                  <a:schemeClr val="accent2">
                    <a:lumMod val="40000"/>
                    <a:lumOff val="60000"/>
                  </a:schemeClr>
                </a:solidFill>
              </a:rPr>
              <a:t>fearful</a:t>
            </a:r>
          </a:p>
          <a:p>
            <a:pPr marL="342900" indent="-342900" algn="ctr"/>
            <a:r>
              <a:rPr lang="en-GB" b="1" dirty="0" smtClean="0"/>
              <a:t>spontaneous</a:t>
            </a:r>
            <a:r>
              <a:rPr lang="en-GB" dirty="0" smtClean="0"/>
              <a:t> – </a:t>
            </a:r>
            <a:r>
              <a:rPr lang="en-GB" b="1" dirty="0" smtClean="0">
                <a:solidFill>
                  <a:schemeClr val="accent2">
                    <a:lumMod val="40000"/>
                    <a:lumOff val="60000"/>
                  </a:schemeClr>
                </a:solidFill>
              </a:rPr>
              <a:t>unplanned</a:t>
            </a:r>
          </a:p>
          <a:p>
            <a:pPr marL="342900" indent="-342900" algn="ctr"/>
            <a:r>
              <a:rPr lang="en-GB" b="1" dirty="0" smtClean="0"/>
              <a:t>ambiguous</a:t>
            </a:r>
            <a:r>
              <a:rPr lang="en-GB" dirty="0" smtClean="0"/>
              <a:t> – </a:t>
            </a:r>
            <a:r>
              <a:rPr lang="en-GB" b="1" dirty="0" smtClean="0">
                <a:solidFill>
                  <a:schemeClr val="accent2">
                    <a:lumMod val="40000"/>
                    <a:lumOff val="60000"/>
                  </a:schemeClr>
                </a:solidFill>
              </a:rPr>
              <a:t>more than 1 meaning</a:t>
            </a:r>
          </a:p>
          <a:p>
            <a:pPr marL="342900" indent="-342900"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500" fill="hold"/>
                                        <p:tgtEl>
                                          <p:spTgt spid="9"/>
                                        </p:tgtEl>
                                        <p:attrNameLst>
                                          <p:attrName>ppt_w</p:attrName>
                                        </p:attrNameLst>
                                      </p:cBhvr>
                                      <p:tavLst>
                                        <p:tav tm="0">
                                          <p:val>
                                            <p:fltVal val="0"/>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lstStyle/>
          <a:p>
            <a:r>
              <a:rPr lang="en-GB" dirty="0" smtClean="0">
                <a:solidFill>
                  <a:srgbClr val="00B0F0"/>
                </a:solidFill>
              </a:rPr>
              <a:t>(24) </a:t>
            </a:r>
            <a:r>
              <a:rPr lang="en-GB" dirty="0" smtClean="0"/>
              <a:t>Extending Vocabulary - 2</a:t>
            </a:r>
            <a:endParaRPr lang="en-GB" dirty="0"/>
          </a:p>
        </p:txBody>
      </p:sp>
      <p:sp>
        <p:nvSpPr>
          <p:cNvPr id="3" name="Rectangle 2"/>
          <p:cNvSpPr/>
          <p:nvPr/>
        </p:nvSpPr>
        <p:spPr>
          <a:xfrm>
            <a:off x="5436096" y="1556792"/>
            <a:ext cx="324036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use new words to improve creative writing</a:t>
            </a:r>
            <a:endParaRPr lang="en-GB" dirty="0"/>
          </a:p>
        </p:txBody>
      </p:sp>
      <p:sp>
        <p:nvSpPr>
          <p:cNvPr id="4" name="Rectangle 3"/>
          <p:cNvSpPr/>
          <p:nvPr/>
        </p:nvSpPr>
        <p:spPr>
          <a:xfrm>
            <a:off x="251520" y="1556792"/>
            <a:ext cx="5040560" cy="1200329"/>
          </a:xfrm>
          <a:prstGeom prst="rect">
            <a:avLst/>
          </a:prstGeom>
          <a:ln w="57150">
            <a:solidFill>
              <a:srgbClr val="00B050"/>
            </a:solidFill>
          </a:ln>
        </p:spPr>
        <p:txBody>
          <a:bodyPr wrap="square">
            <a:spAutoFit/>
          </a:bodyPr>
          <a:lstStyle/>
          <a:p>
            <a:r>
              <a:rPr lang="en-GB" dirty="0" smtClean="0"/>
              <a:t>You’ll agree, I’m sure, looking at suffixes has definitely introduced you to some words which you may not have heard of or used before. Here are 10 more, in sentences. What do the words mean?</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6660232" y="2996953"/>
            <a:ext cx="2160240" cy="3168351"/>
          </a:xfrm>
          <a:prstGeom prst="rect">
            <a:avLst/>
          </a:prstGeom>
          <a:noFill/>
          <a:ln w="9525">
            <a:noFill/>
            <a:miter lim="800000"/>
            <a:headEnd/>
            <a:tailEnd/>
          </a:ln>
        </p:spPr>
      </p:pic>
      <p:sp>
        <p:nvSpPr>
          <p:cNvPr id="7" name="TextBox 6"/>
          <p:cNvSpPr txBox="1"/>
          <p:nvPr/>
        </p:nvSpPr>
        <p:spPr>
          <a:xfrm>
            <a:off x="179512" y="3140968"/>
            <a:ext cx="6480720" cy="2862322"/>
          </a:xfrm>
          <a:prstGeom prst="rect">
            <a:avLst/>
          </a:prstGeom>
          <a:noFill/>
          <a:ln w="19050">
            <a:solidFill>
              <a:schemeClr val="tx1"/>
            </a:solidFill>
          </a:ln>
        </p:spPr>
        <p:txBody>
          <a:bodyPr wrap="square" rtlCol="0">
            <a:spAutoFit/>
          </a:bodyPr>
          <a:lstStyle/>
          <a:p>
            <a:r>
              <a:rPr lang="en-GB" dirty="0" smtClean="0"/>
              <a:t>(1) Parents are encouraged not to use </a:t>
            </a:r>
            <a:r>
              <a:rPr lang="en-GB" b="1" dirty="0" smtClean="0"/>
              <a:t>coercion</a:t>
            </a:r>
            <a:r>
              <a:rPr lang="en-GB" dirty="0" smtClean="0"/>
              <a:t> when disciplining.</a:t>
            </a:r>
          </a:p>
          <a:p>
            <a:r>
              <a:rPr lang="en-GB" dirty="0" smtClean="0"/>
              <a:t>(2) She had to see the </a:t>
            </a:r>
            <a:r>
              <a:rPr lang="en-GB" b="1" dirty="0" smtClean="0"/>
              <a:t>dietitian</a:t>
            </a:r>
            <a:r>
              <a:rPr lang="en-GB" dirty="0" smtClean="0"/>
              <a:t> after her food poisoning. </a:t>
            </a:r>
          </a:p>
          <a:p>
            <a:r>
              <a:rPr lang="en-GB" dirty="0" smtClean="0"/>
              <a:t>(3) The parents gazed at the gory image with utter </a:t>
            </a:r>
            <a:r>
              <a:rPr lang="en-GB" b="1" dirty="0" smtClean="0"/>
              <a:t>revulsion</a:t>
            </a:r>
            <a:r>
              <a:rPr lang="en-GB" dirty="0" smtClean="0"/>
              <a:t>.</a:t>
            </a:r>
          </a:p>
          <a:p>
            <a:r>
              <a:rPr lang="en-GB" dirty="0" smtClean="0"/>
              <a:t>(4) The </a:t>
            </a:r>
            <a:r>
              <a:rPr lang="en-GB" b="1" dirty="0" smtClean="0"/>
              <a:t>gullible</a:t>
            </a:r>
            <a:r>
              <a:rPr lang="en-GB" dirty="0" smtClean="0"/>
              <a:t> boy thought lemon juice would remove his freckles.</a:t>
            </a:r>
          </a:p>
          <a:p>
            <a:r>
              <a:rPr lang="en-GB" dirty="0" smtClean="0"/>
              <a:t>(5) It is </a:t>
            </a:r>
            <a:r>
              <a:rPr lang="en-GB" b="1" dirty="0" smtClean="0"/>
              <a:t>feasible</a:t>
            </a:r>
            <a:r>
              <a:rPr lang="en-GB" dirty="0" smtClean="0"/>
              <a:t> that the school budget could extend to a new gym.</a:t>
            </a:r>
          </a:p>
          <a:p>
            <a:r>
              <a:rPr lang="en-GB" dirty="0" smtClean="0"/>
              <a:t>(6) There was nothing </a:t>
            </a:r>
            <a:r>
              <a:rPr lang="en-GB" b="1" dirty="0" smtClean="0"/>
              <a:t>salvageable</a:t>
            </a:r>
            <a:r>
              <a:rPr lang="en-GB" dirty="0" smtClean="0"/>
              <a:t> after the fire.</a:t>
            </a:r>
          </a:p>
          <a:p>
            <a:r>
              <a:rPr lang="en-GB" dirty="0" smtClean="0"/>
              <a:t>(7) The girl provided a </a:t>
            </a:r>
            <a:r>
              <a:rPr lang="en-GB" b="1" dirty="0" smtClean="0"/>
              <a:t>plausible</a:t>
            </a:r>
            <a:r>
              <a:rPr lang="en-GB" dirty="0" smtClean="0"/>
              <a:t> reason for her incomplete work.</a:t>
            </a:r>
          </a:p>
          <a:p>
            <a:r>
              <a:rPr lang="en-GB" dirty="0" smtClean="0"/>
              <a:t>(8) Lifting concrete blocks proved to be a </a:t>
            </a:r>
            <a:r>
              <a:rPr lang="en-GB" b="1" dirty="0" smtClean="0"/>
              <a:t>strenuous</a:t>
            </a:r>
            <a:r>
              <a:rPr lang="en-GB" dirty="0" smtClean="0"/>
              <a:t> activity.</a:t>
            </a:r>
          </a:p>
          <a:p>
            <a:r>
              <a:rPr lang="en-GB" dirty="0" smtClean="0"/>
              <a:t>(9) Queen Elizabeth II has proved to be a </a:t>
            </a:r>
            <a:r>
              <a:rPr lang="en-GB" b="1" dirty="0" smtClean="0"/>
              <a:t>virtuous</a:t>
            </a:r>
            <a:r>
              <a:rPr lang="en-GB" dirty="0" smtClean="0"/>
              <a:t> ruler.</a:t>
            </a:r>
          </a:p>
          <a:p>
            <a:r>
              <a:rPr lang="en-GB" dirty="0" smtClean="0"/>
              <a:t>(10) The boys had been brought up to be </a:t>
            </a:r>
            <a:r>
              <a:rPr lang="en-GB" b="1" dirty="0" smtClean="0"/>
              <a:t>courteous</a:t>
            </a:r>
            <a:r>
              <a:rPr lang="en-GB" dirty="0" smtClean="0"/>
              <a:t> to guests.</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(24) </a:t>
            </a:r>
            <a:r>
              <a:rPr lang="en-GB" dirty="0" smtClean="0"/>
              <a:t>Extending Vocabulary – 2 (cont.)</a:t>
            </a:r>
            <a:endParaRPr lang="en-GB" dirty="0"/>
          </a:p>
        </p:txBody>
      </p:sp>
      <p:sp>
        <p:nvSpPr>
          <p:cNvPr id="3" name="Rectangle 2"/>
          <p:cNvSpPr/>
          <p:nvPr/>
        </p:nvSpPr>
        <p:spPr>
          <a:xfrm>
            <a:off x="5292080" y="1484784"/>
            <a:ext cx="3384376"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to practise using these new words in writing.</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516216" y="2996952"/>
            <a:ext cx="2304256" cy="3168351"/>
          </a:xfrm>
          <a:prstGeom prst="rect">
            <a:avLst/>
          </a:prstGeom>
          <a:noFill/>
          <a:ln w="9525">
            <a:noFill/>
            <a:miter lim="800000"/>
            <a:headEnd/>
            <a:tailEnd/>
          </a:ln>
        </p:spPr>
      </p:pic>
      <p:sp>
        <p:nvSpPr>
          <p:cNvPr id="5" name="Rectangle 4"/>
          <p:cNvSpPr/>
          <p:nvPr/>
        </p:nvSpPr>
        <p:spPr>
          <a:xfrm>
            <a:off x="467544" y="1484784"/>
            <a:ext cx="4680520" cy="1200329"/>
          </a:xfrm>
          <a:prstGeom prst="rect">
            <a:avLst/>
          </a:prstGeom>
          <a:ln w="57150">
            <a:solidFill>
              <a:srgbClr val="7030A0"/>
            </a:solidFill>
          </a:ln>
        </p:spPr>
        <p:txBody>
          <a:bodyPr wrap="square">
            <a:spAutoFit/>
          </a:bodyPr>
          <a:lstStyle/>
          <a:p>
            <a:r>
              <a:rPr lang="en-GB" dirty="0" smtClean="0"/>
              <a:t>Let’s see if you were right! Below are  the 10 words which you need to match up with  the 10 definitions. Use the example sentences on the previous slide to help you decide!</a:t>
            </a:r>
            <a:endParaRPr lang="en-GB" dirty="0"/>
          </a:p>
        </p:txBody>
      </p:sp>
      <p:sp>
        <p:nvSpPr>
          <p:cNvPr id="6" name="Rectangle 5"/>
          <p:cNvSpPr/>
          <p:nvPr/>
        </p:nvSpPr>
        <p:spPr>
          <a:xfrm>
            <a:off x="467544" y="2852936"/>
            <a:ext cx="1440160" cy="2862322"/>
          </a:xfrm>
          <a:prstGeom prst="rect">
            <a:avLst/>
          </a:prstGeom>
          <a:ln w="19050">
            <a:solidFill>
              <a:srgbClr val="7030A0"/>
            </a:solidFill>
          </a:ln>
        </p:spPr>
        <p:txBody>
          <a:bodyPr wrap="square">
            <a:spAutoFit/>
          </a:bodyPr>
          <a:lstStyle/>
          <a:p>
            <a:r>
              <a:rPr lang="en-GB" b="1" dirty="0" smtClean="0">
                <a:solidFill>
                  <a:srgbClr val="7030A0"/>
                </a:solidFill>
              </a:rPr>
              <a:t>coercion</a:t>
            </a:r>
          </a:p>
          <a:p>
            <a:r>
              <a:rPr lang="en-GB" b="1" dirty="0" smtClean="0">
                <a:solidFill>
                  <a:srgbClr val="7030A0"/>
                </a:solidFill>
              </a:rPr>
              <a:t>dietitian</a:t>
            </a:r>
          </a:p>
          <a:p>
            <a:r>
              <a:rPr lang="en-GB" b="1" dirty="0" smtClean="0">
                <a:solidFill>
                  <a:srgbClr val="7030A0"/>
                </a:solidFill>
              </a:rPr>
              <a:t>revulsion</a:t>
            </a:r>
          </a:p>
          <a:p>
            <a:r>
              <a:rPr lang="en-GB" b="1" dirty="0" smtClean="0">
                <a:solidFill>
                  <a:srgbClr val="7030A0"/>
                </a:solidFill>
              </a:rPr>
              <a:t>gullible</a:t>
            </a:r>
          </a:p>
          <a:p>
            <a:r>
              <a:rPr lang="en-GB" b="1" dirty="0" smtClean="0">
                <a:solidFill>
                  <a:srgbClr val="7030A0"/>
                </a:solidFill>
              </a:rPr>
              <a:t>feasible</a:t>
            </a:r>
          </a:p>
          <a:p>
            <a:r>
              <a:rPr lang="en-GB" b="1" dirty="0" smtClean="0">
                <a:solidFill>
                  <a:srgbClr val="7030A0"/>
                </a:solidFill>
              </a:rPr>
              <a:t>salvageable</a:t>
            </a:r>
          </a:p>
          <a:p>
            <a:r>
              <a:rPr lang="en-GB" b="1" dirty="0" smtClean="0">
                <a:solidFill>
                  <a:srgbClr val="7030A0"/>
                </a:solidFill>
              </a:rPr>
              <a:t>plausible </a:t>
            </a:r>
          </a:p>
          <a:p>
            <a:r>
              <a:rPr lang="en-GB" b="1" dirty="0" smtClean="0">
                <a:solidFill>
                  <a:srgbClr val="7030A0"/>
                </a:solidFill>
              </a:rPr>
              <a:t>strenuous</a:t>
            </a:r>
          </a:p>
          <a:p>
            <a:r>
              <a:rPr lang="en-GB" b="1" dirty="0" smtClean="0">
                <a:solidFill>
                  <a:srgbClr val="7030A0"/>
                </a:solidFill>
              </a:rPr>
              <a:t>virtuous</a:t>
            </a:r>
          </a:p>
          <a:p>
            <a:r>
              <a:rPr lang="en-GB" b="1" dirty="0" smtClean="0">
                <a:solidFill>
                  <a:srgbClr val="7030A0"/>
                </a:solidFill>
              </a:rPr>
              <a:t>courteous</a:t>
            </a:r>
            <a:endParaRPr lang="en-GB" b="1" dirty="0">
              <a:solidFill>
                <a:srgbClr val="7030A0"/>
              </a:solidFill>
            </a:endParaRPr>
          </a:p>
        </p:txBody>
      </p:sp>
      <p:sp>
        <p:nvSpPr>
          <p:cNvPr id="8" name="TextBox 7"/>
          <p:cNvSpPr txBox="1"/>
          <p:nvPr/>
        </p:nvSpPr>
        <p:spPr>
          <a:xfrm>
            <a:off x="2051720" y="2852936"/>
            <a:ext cx="4392488" cy="2862322"/>
          </a:xfrm>
          <a:prstGeom prst="rect">
            <a:avLst/>
          </a:prstGeom>
          <a:noFill/>
          <a:ln w="19050">
            <a:solidFill>
              <a:schemeClr val="tx1"/>
            </a:solidFill>
          </a:ln>
        </p:spPr>
        <p:txBody>
          <a:bodyPr wrap="square" rtlCol="0">
            <a:spAutoFit/>
          </a:bodyPr>
          <a:lstStyle/>
          <a:p>
            <a:pPr>
              <a:buFontTx/>
              <a:buChar char="-"/>
            </a:pPr>
            <a:r>
              <a:rPr lang="en-GB" dirty="0" smtClean="0"/>
              <a:t> </a:t>
            </a:r>
            <a:r>
              <a:rPr lang="en-GB" b="1" dirty="0" smtClean="0"/>
              <a:t>a person who advises on diet</a:t>
            </a:r>
          </a:p>
          <a:p>
            <a:pPr>
              <a:buFontTx/>
              <a:buChar char="-"/>
            </a:pPr>
            <a:r>
              <a:rPr lang="en-GB" b="1" dirty="0" smtClean="0"/>
              <a:t> believable</a:t>
            </a:r>
          </a:p>
          <a:p>
            <a:pPr>
              <a:buFontTx/>
              <a:buChar char="-"/>
            </a:pPr>
            <a:r>
              <a:rPr lang="en-GB" b="1" dirty="0" smtClean="0"/>
              <a:t> polite</a:t>
            </a:r>
          </a:p>
          <a:p>
            <a:pPr>
              <a:buFontTx/>
              <a:buChar char="-"/>
            </a:pPr>
            <a:r>
              <a:rPr lang="en-GB" b="1" dirty="0" smtClean="0"/>
              <a:t> possible or manageable</a:t>
            </a:r>
          </a:p>
          <a:p>
            <a:pPr>
              <a:buFontTx/>
              <a:buChar char="-"/>
            </a:pPr>
            <a:r>
              <a:rPr lang="en-GB" b="1" dirty="0" smtClean="0"/>
              <a:t> the use of force</a:t>
            </a:r>
          </a:p>
          <a:p>
            <a:pPr>
              <a:buFontTx/>
              <a:buChar char="-"/>
            </a:pPr>
            <a:r>
              <a:rPr lang="en-GB" b="1" dirty="0" smtClean="0"/>
              <a:t> physically demanding</a:t>
            </a:r>
          </a:p>
          <a:p>
            <a:pPr>
              <a:buFontTx/>
              <a:buChar char="-"/>
            </a:pPr>
            <a:r>
              <a:rPr lang="en-GB" b="1" dirty="0" smtClean="0"/>
              <a:t> morally good</a:t>
            </a:r>
          </a:p>
          <a:p>
            <a:pPr>
              <a:buFontTx/>
              <a:buChar char="-"/>
            </a:pPr>
            <a:r>
              <a:rPr lang="en-GB" b="1" dirty="0" smtClean="0"/>
              <a:t> easily fooled</a:t>
            </a:r>
          </a:p>
          <a:p>
            <a:pPr>
              <a:buFontTx/>
              <a:buChar char="-"/>
            </a:pPr>
            <a:r>
              <a:rPr lang="en-GB" b="1" dirty="0" smtClean="0"/>
              <a:t> worth saving or fixing</a:t>
            </a:r>
          </a:p>
          <a:p>
            <a:pPr>
              <a:buFontTx/>
              <a:buChar char="-"/>
            </a:pPr>
            <a:r>
              <a:rPr lang="en-GB" b="1" dirty="0" smtClean="0"/>
              <a:t> extreme disgust</a:t>
            </a:r>
            <a:endParaRPr lang="en-GB" b="1" dirty="0"/>
          </a:p>
        </p:txBody>
      </p:sp>
      <p:sp>
        <p:nvSpPr>
          <p:cNvPr id="9" name="TextBox 8"/>
          <p:cNvSpPr txBox="1"/>
          <p:nvPr/>
        </p:nvSpPr>
        <p:spPr>
          <a:xfrm>
            <a:off x="467544" y="5949280"/>
            <a:ext cx="6624736" cy="369332"/>
          </a:xfrm>
          <a:prstGeom prst="rect">
            <a:avLst/>
          </a:prstGeom>
          <a:noFill/>
          <a:ln w="57150">
            <a:solidFill>
              <a:srgbClr val="C00000"/>
            </a:solidFill>
          </a:ln>
        </p:spPr>
        <p:txBody>
          <a:bodyPr wrap="square" rtlCol="0">
            <a:spAutoFit/>
          </a:bodyPr>
          <a:lstStyle/>
          <a:p>
            <a:r>
              <a:rPr lang="en-GB" b="1" dirty="0" smtClean="0">
                <a:solidFill>
                  <a:srgbClr val="C00000"/>
                </a:solidFill>
              </a:rPr>
              <a:t>Extension work: Now put the 10 words into your own sentences.</a:t>
            </a:r>
            <a:endParaRPr lang="en-GB" b="1" dirty="0">
              <a:solidFill>
                <a:srgbClr val="C00000"/>
              </a:solidFill>
            </a:endParaRPr>
          </a:p>
        </p:txBody>
      </p:sp>
      <p:sp>
        <p:nvSpPr>
          <p:cNvPr id="10" name="Rectangular Callout 9"/>
          <p:cNvSpPr/>
          <p:nvPr/>
        </p:nvSpPr>
        <p:spPr>
          <a:xfrm>
            <a:off x="2051720" y="1340768"/>
            <a:ext cx="2952328" cy="3672408"/>
          </a:xfrm>
          <a:prstGeom prst="wedgeRectCallout">
            <a:avLst>
              <a:gd name="adj1" fmla="val -48118"/>
              <a:gd name="adj2" fmla="val 6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coercion</a:t>
            </a:r>
            <a:r>
              <a:rPr lang="en-GB" dirty="0" smtClean="0"/>
              <a:t> – </a:t>
            </a:r>
            <a:r>
              <a:rPr lang="en-GB" b="1" dirty="0" smtClean="0">
                <a:solidFill>
                  <a:schemeClr val="accent2">
                    <a:lumMod val="40000"/>
                    <a:lumOff val="60000"/>
                  </a:schemeClr>
                </a:solidFill>
              </a:rPr>
              <a:t>use of force</a:t>
            </a:r>
          </a:p>
          <a:p>
            <a:pPr algn="ctr"/>
            <a:r>
              <a:rPr lang="en-GB" b="1" dirty="0" smtClean="0"/>
              <a:t>dietitian</a:t>
            </a:r>
            <a:r>
              <a:rPr lang="en-GB" dirty="0" smtClean="0"/>
              <a:t> – </a:t>
            </a:r>
            <a:r>
              <a:rPr lang="en-GB" b="1" dirty="0" smtClean="0">
                <a:solidFill>
                  <a:schemeClr val="accent2">
                    <a:lumMod val="40000"/>
                    <a:lumOff val="60000"/>
                  </a:schemeClr>
                </a:solidFill>
              </a:rPr>
              <a:t>advisor on diet</a:t>
            </a:r>
          </a:p>
          <a:p>
            <a:pPr algn="ctr"/>
            <a:r>
              <a:rPr lang="en-GB" b="1" dirty="0" smtClean="0"/>
              <a:t>revulsion</a:t>
            </a:r>
            <a:r>
              <a:rPr lang="en-GB" dirty="0" smtClean="0"/>
              <a:t> – </a:t>
            </a:r>
            <a:r>
              <a:rPr lang="en-GB" b="1" dirty="0" smtClean="0">
                <a:solidFill>
                  <a:schemeClr val="accent2">
                    <a:lumMod val="40000"/>
                    <a:lumOff val="60000"/>
                  </a:schemeClr>
                </a:solidFill>
              </a:rPr>
              <a:t>extreme disgust</a:t>
            </a:r>
          </a:p>
          <a:p>
            <a:pPr algn="ctr"/>
            <a:r>
              <a:rPr lang="en-GB" b="1" dirty="0" smtClean="0"/>
              <a:t>gullible</a:t>
            </a:r>
            <a:r>
              <a:rPr lang="en-GB" dirty="0" smtClean="0"/>
              <a:t> – </a:t>
            </a:r>
            <a:r>
              <a:rPr lang="en-GB" b="1" dirty="0" smtClean="0">
                <a:solidFill>
                  <a:schemeClr val="accent2">
                    <a:lumMod val="40000"/>
                    <a:lumOff val="60000"/>
                  </a:schemeClr>
                </a:solidFill>
              </a:rPr>
              <a:t>easily fooled</a:t>
            </a:r>
          </a:p>
          <a:p>
            <a:pPr algn="ctr"/>
            <a:r>
              <a:rPr lang="en-GB" b="1" dirty="0" smtClean="0"/>
              <a:t>feasible</a:t>
            </a:r>
            <a:r>
              <a:rPr lang="en-GB" dirty="0" smtClean="0"/>
              <a:t> – </a:t>
            </a:r>
            <a:r>
              <a:rPr lang="en-GB" b="1" dirty="0" smtClean="0">
                <a:solidFill>
                  <a:schemeClr val="accent2">
                    <a:lumMod val="40000"/>
                    <a:lumOff val="60000"/>
                  </a:schemeClr>
                </a:solidFill>
              </a:rPr>
              <a:t>possible</a:t>
            </a:r>
          </a:p>
          <a:p>
            <a:pPr algn="ctr"/>
            <a:r>
              <a:rPr lang="en-GB" b="1" dirty="0" smtClean="0"/>
              <a:t>salvageable</a:t>
            </a:r>
            <a:r>
              <a:rPr lang="en-GB" dirty="0" smtClean="0"/>
              <a:t> – </a:t>
            </a:r>
            <a:r>
              <a:rPr lang="en-GB" b="1" dirty="0" smtClean="0">
                <a:solidFill>
                  <a:schemeClr val="accent2">
                    <a:lumMod val="40000"/>
                    <a:lumOff val="60000"/>
                  </a:schemeClr>
                </a:solidFill>
              </a:rPr>
              <a:t>worth saving</a:t>
            </a:r>
          </a:p>
          <a:p>
            <a:pPr algn="ctr"/>
            <a:r>
              <a:rPr lang="en-GB" b="1" dirty="0" smtClean="0"/>
              <a:t>plausible</a:t>
            </a:r>
            <a:r>
              <a:rPr lang="en-GB" dirty="0" smtClean="0"/>
              <a:t> – </a:t>
            </a:r>
            <a:r>
              <a:rPr lang="en-GB" b="1" dirty="0" smtClean="0">
                <a:solidFill>
                  <a:schemeClr val="accent2">
                    <a:lumMod val="40000"/>
                    <a:lumOff val="60000"/>
                  </a:schemeClr>
                </a:solidFill>
              </a:rPr>
              <a:t>believable</a:t>
            </a:r>
          </a:p>
          <a:p>
            <a:pPr algn="ctr"/>
            <a:r>
              <a:rPr lang="en-GB" b="1" dirty="0" smtClean="0"/>
              <a:t>strenuous</a:t>
            </a:r>
            <a:r>
              <a:rPr lang="en-GB" dirty="0" smtClean="0"/>
              <a:t> – </a:t>
            </a:r>
            <a:r>
              <a:rPr lang="en-GB" b="1" dirty="0" smtClean="0">
                <a:solidFill>
                  <a:schemeClr val="accent2">
                    <a:lumMod val="40000"/>
                    <a:lumOff val="60000"/>
                  </a:schemeClr>
                </a:solidFill>
              </a:rPr>
              <a:t>physically hard</a:t>
            </a:r>
          </a:p>
          <a:p>
            <a:pPr algn="ctr"/>
            <a:r>
              <a:rPr lang="en-GB" b="1" dirty="0" smtClean="0"/>
              <a:t>virtuous</a:t>
            </a:r>
            <a:r>
              <a:rPr lang="en-GB" dirty="0" smtClean="0"/>
              <a:t> – </a:t>
            </a:r>
            <a:r>
              <a:rPr lang="en-GB" b="1" dirty="0" smtClean="0">
                <a:solidFill>
                  <a:schemeClr val="accent2">
                    <a:lumMod val="40000"/>
                    <a:lumOff val="60000"/>
                  </a:schemeClr>
                </a:solidFill>
              </a:rPr>
              <a:t>morally good</a:t>
            </a:r>
          </a:p>
          <a:p>
            <a:pPr algn="ctr"/>
            <a:r>
              <a:rPr lang="en-GB" b="1" dirty="0" smtClean="0"/>
              <a:t>courteous</a:t>
            </a:r>
            <a:r>
              <a:rPr lang="en-GB" dirty="0" smtClean="0"/>
              <a:t> - </a:t>
            </a:r>
            <a:r>
              <a:rPr lang="en-GB" b="1" dirty="0" smtClean="0">
                <a:solidFill>
                  <a:schemeClr val="accent2">
                    <a:lumMod val="40000"/>
                    <a:lumOff val="60000"/>
                  </a:schemeClr>
                </a:solidFill>
              </a:rPr>
              <a:t>polite</a:t>
            </a:r>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lstStyle/>
          <a:p>
            <a:r>
              <a:rPr lang="en-GB" dirty="0" smtClean="0">
                <a:solidFill>
                  <a:srgbClr val="00B0F0"/>
                </a:solidFill>
              </a:rPr>
              <a:t>(25) </a:t>
            </a:r>
            <a:r>
              <a:rPr lang="en-GB" dirty="0" smtClean="0"/>
              <a:t>Extending Vocabulary - 3</a:t>
            </a:r>
            <a:endParaRPr lang="en-GB" dirty="0"/>
          </a:p>
        </p:txBody>
      </p:sp>
      <p:sp>
        <p:nvSpPr>
          <p:cNvPr id="3" name="Rectangle 2"/>
          <p:cNvSpPr/>
          <p:nvPr/>
        </p:nvSpPr>
        <p:spPr>
          <a:xfrm>
            <a:off x="5580112" y="1556792"/>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use new words to improve creative writing</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6444208" y="2996952"/>
            <a:ext cx="2304256" cy="3168351"/>
          </a:xfrm>
          <a:prstGeom prst="rect">
            <a:avLst/>
          </a:prstGeom>
          <a:noFill/>
          <a:ln w="9525">
            <a:noFill/>
            <a:miter lim="800000"/>
            <a:headEnd/>
            <a:tailEnd/>
          </a:ln>
        </p:spPr>
      </p:pic>
      <p:sp>
        <p:nvSpPr>
          <p:cNvPr id="5" name="TextBox 4"/>
          <p:cNvSpPr txBox="1"/>
          <p:nvPr/>
        </p:nvSpPr>
        <p:spPr>
          <a:xfrm>
            <a:off x="179512" y="1556792"/>
            <a:ext cx="5256584" cy="2031325"/>
          </a:xfrm>
          <a:prstGeom prst="rect">
            <a:avLst/>
          </a:prstGeom>
          <a:noFill/>
          <a:ln w="57150">
            <a:solidFill>
              <a:srgbClr val="00B050"/>
            </a:solidFill>
          </a:ln>
        </p:spPr>
        <p:txBody>
          <a:bodyPr wrap="square" rtlCol="0">
            <a:spAutoFit/>
          </a:bodyPr>
          <a:lstStyle/>
          <a:p>
            <a:r>
              <a:rPr lang="en-GB" dirty="0" smtClean="0"/>
              <a:t>Something about suffixes should be making itself clear to you. You just need to look at an ending to decide what type of word it is. More than likely, any </a:t>
            </a:r>
            <a:r>
              <a:rPr lang="en-GB" b="1" dirty="0" smtClean="0">
                <a:solidFill>
                  <a:srgbClr val="00B050"/>
                </a:solidFill>
              </a:rPr>
              <a:t>–ION </a:t>
            </a:r>
            <a:r>
              <a:rPr lang="en-GB" dirty="0" smtClean="0"/>
              <a:t>ending is a noun, a naming word. </a:t>
            </a:r>
            <a:r>
              <a:rPr lang="en-GB" b="1" dirty="0" smtClean="0">
                <a:solidFill>
                  <a:srgbClr val="00B050"/>
                </a:solidFill>
              </a:rPr>
              <a:t>–BLE </a:t>
            </a:r>
            <a:r>
              <a:rPr lang="en-GB" dirty="0" smtClean="0"/>
              <a:t>and </a:t>
            </a:r>
            <a:r>
              <a:rPr lang="en-GB" b="1" dirty="0" smtClean="0">
                <a:solidFill>
                  <a:srgbClr val="00B050"/>
                </a:solidFill>
              </a:rPr>
              <a:t>–OUS </a:t>
            </a:r>
            <a:r>
              <a:rPr lang="en-GB" dirty="0" smtClean="0"/>
              <a:t>are probably adjectives, describing words. Only one word in the 10 words below is a noun. Can you spot it? Again, have a go at guessing what the words mean.</a:t>
            </a:r>
            <a:endParaRPr lang="en-GB" dirty="0"/>
          </a:p>
        </p:txBody>
      </p:sp>
      <p:sp>
        <p:nvSpPr>
          <p:cNvPr id="6" name="TextBox 5"/>
          <p:cNvSpPr txBox="1"/>
          <p:nvPr/>
        </p:nvSpPr>
        <p:spPr>
          <a:xfrm>
            <a:off x="179512" y="3789040"/>
            <a:ext cx="6264696" cy="4247317"/>
          </a:xfrm>
          <a:prstGeom prst="rect">
            <a:avLst/>
          </a:prstGeom>
          <a:noFill/>
        </p:spPr>
        <p:txBody>
          <a:bodyPr wrap="square" rtlCol="0">
            <a:spAutoFit/>
          </a:bodyPr>
          <a:lstStyle/>
          <a:p>
            <a:pPr marL="342900" indent="-342900">
              <a:buAutoNum type="arabicParenBoth"/>
            </a:pPr>
            <a:r>
              <a:rPr lang="en-GB" dirty="0" smtClean="0"/>
              <a:t>Church vicars are expected to be </a:t>
            </a:r>
            <a:r>
              <a:rPr lang="en-GB" b="1" dirty="0" smtClean="0"/>
              <a:t>righteous</a:t>
            </a:r>
            <a:r>
              <a:rPr lang="en-GB" dirty="0" smtClean="0"/>
              <a:t> at all times.</a:t>
            </a:r>
          </a:p>
          <a:p>
            <a:pPr marL="342900" indent="-342900">
              <a:buAutoNum type="arabicParenBoth"/>
            </a:pPr>
            <a:r>
              <a:rPr lang="en-GB" dirty="0" smtClean="0"/>
              <a:t>The fighting couple had a very </a:t>
            </a:r>
            <a:r>
              <a:rPr lang="en-GB" b="1" dirty="0" smtClean="0"/>
              <a:t>tempestuous</a:t>
            </a:r>
            <a:r>
              <a:rPr lang="en-GB" dirty="0" smtClean="0"/>
              <a:t> relationship.</a:t>
            </a:r>
          </a:p>
          <a:p>
            <a:pPr marL="342900" indent="-342900">
              <a:buAutoNum type="arabicParenBoth"/>
            </a:pPr>
            <a:r>
              <a:rPr lang="en-GB" dirty="0" smtClean="0"/>
              <a:t>The dissertation took an </a:t>
            </a:r>
            <a:r>
              <a:rPr lang="en-GB" b="1" dirty="0" smtClean="0"/>
              <a:t>arduous</a:t>
            </a:r>
            <a:r>
              <a:rPr lang="en-GB" dirty="0" smtClean="0"/>
              <a:t> two years to complete.</a:t>
            </a:r>
          </a:p>
          <a:p>
            <a:pPr marL="342900" indent="-342900">
              <a:buAutoNum type="arabicParenBoth"/>
            </a:pPr>
            <a:r>
              <a:rPr lang="en-GB" dirty="0" smtClean="0"/>
              <a:t>The antique seller had hoarded a </a:t>
            </a:r>
            <a:r>
              <a:rPr lang="en-GB" b="1" dirty="0" smtClean="0"/>
              <a:t>miscellaneous</a:t>
            </a:r>
            <a:r>
              <a:rPr lang="en-GB" dirty="0" smtClean="0"/>
              <a:t> collection.</a:t>
            </a:r>
          </a:p>
          <a:p>
            <a:pPr marL="342900" indent="-342900">
              <a:buAutoNum type="arabicParenBoth"/>
            </a:pPr>
            <a:r>
              <a:rPr lang="en-GB" dirty="0" smtClean="0"/>
              <a:t>The illness was  so </a:t>
            </a:r>
            <a:r>
              <a:rPr lang="en-GB" b="1" dirty="0" smtClean="0"/>
              <a:t>pernicious</a:t>
            </a:r>
            <a:r>
              <a:rPr lang="en-GB" dirty="0" smtClean="0"/>
              <a:t> that it threatened her life.</a:t>
            </a:r>
          </a:p>
          <a:p>
            <a:pPr marL="342900" indent="-342900">
              <a:buAutoNum type="arabicParenBoth"/>
            </a:pPr>
            <a:r>
              <a:rPr lang="en-GB" dirty="0" smtClean="0"/>
              <a:t>The </a:t>
            </a:r>
            <a:r>
              <a:rPr lang="en-GB" b="1" dirty="0" smtClean="0"/>
              <a:t>tortuous</a:t>
            </a:r>
            <a:r>
              <a:rPr lang="en-GB" dirty="0" smtClean="0"/>
              <a:t> lanes snaked across the mountain slopes.</a:t>
            </a:r>
          </a:p>
          <a:p>
            <a:pPr marL="342900" indent="-342900">
              <a:buAutoNum type="arabicParenBoth"/>
            </a:pPr>
            <a:r>
              <a:rPr lang="en-GB" dirty="0" smtClean="0"/>
              <a:t>Both sisters </a:t>
            </a:r>
            <a:r>
              <a:rPr lang="en-GB" b="1" dirty="0" smtClean="0"/>
              <a:t>simultaneously</a:t>
            </a:r>
            <a:r>
              <a:rPr lang="en-GB" dirty="0" smtClean="0"/>
              <a:t> won medals in their sports.</a:t>
            </a:r>
          </a:p>
          <a:p>
            <a:pPr marL="342900" indent="-342900">
              <a:buAutoNum type="arabicParenBoth"/>
            </a:pPr>
            <a:r>
              <a:rPr lang="en-GB" dirty="0" smtClean="0"/>
              <a:t>The counsellor was </a:t>
            </a:r>
            <a:r>
              <a:rPr lang="en-GB" b="1" dirty="0" smtClean="0"/>
              <a:t>perspicacious</a:t>
            </a:r>
            <a:r>
              <a:rPr lang="en-GB" dirty="0" smtClean="0"/>
              <a:t> in her advice to the victim.</a:t>
            </a:r>
          </a:p>
          <a:p>
            <a:pPr marL="342900" indent="-342900">
              <a:buAutoNum type="arabicParenBoth"/>
            </a:pPr>
            <a:r>
              <a:rPr lang="en-GB" dirty="0" smtClean="0"/>
              <a:t>The garden ornaments were </a:t>
            </a:r>
            <a:r>
              <a:rPr lang="en-GB" b="1" dirty="0" smtClean="0"/>
              <a:t>extraneous</a:t>
            </a:r>
            <a:r>
              <a:rPr lang="en-GB" dirty="0" smtClean="0"/>
              <a:t> additions.</a:t>
            </a:r>
          </a:p>
          <a:p>
            <a:pPr marL="342900" indent="-342900">
              <a:buAutoNum type="arabicParenBoth"/>
            </a:pPr>
            <a:r>
              <a:rPr lang="en-GB" dirty="0" smtClean="0"/>
              <a:t> The art critic looked at the mess of scrawls with </a:t>
            </a:r>
            <a:r>
              <a:rPr lang="en-GB" b="1" dirty="0" smtClean="0"/>
              <a:t>repulsion</a:t>
            </a:r>
            <a:r>
              <a:rPr lang="en-GB" dirty="0" smtClean="0"/>
              <a:t>.</a:t>
            </a:r>
          </a:p>
          <a:p>
            <a:pPr marL="342900" indent="-342900"/>
            <a:endParaRPr lang="en-GB" dirty="0" smtClean="0"/>
          </a:p>
          <a:p>
            <a:pPr marL="342900" indent="-342900">
              <a:buAutoNum type="arabicParenBoth"/>
            </a:pPr>
            <a:endParaRPr lang="en-GB" dirty="0" smtClean="0"/>
          </a:p>
          <a:p>
            <a:pPr marL="342900" indent="-342900">
              <a:buAutoNum type="arabicParenBoth"/>
            </a:pPr>
            <a:endParaRPr lang="en-GB" dirty="0" smtClean="0"/>
          </a:p>
          <a:p>
            <a:pPr marL="342900" indent="-342900"/>
            <a:endParaRPr lang="en-GB" dirty="0" smtClean="0"/>
          </a:p>
          <a:p>
            <a:pPr marL="342900" indent="-342900">
              <a:buAutoNum type="arabicParenBoth"/>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(25) </a:t>
            </a:r>
            <a:r>
              <a:rPr lang="en-GB" dirty="0" smtClean="0"/>
              <a:t>Extending Vocabulary – 3 (cont.)</a:t>
            </a:r>
            <a:endParaRPr lang="en-GB" dirty="0"/>
          </a:p>
        </p:txBody>
      </p:sp>
      <p:sp>
        <p:nvSpPr>
          <p:cNvPr id="3" name="Rectangle 2"/>
          <p:cNvSpPr/>
          <p:nvPr/>
        </p:nvSpPr>
        <p:spPr>
          <a:xfrm>
            <a:off x="5508104" y="1484784"/>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to practise using these new words in writing.</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444208" y="2996952"/>
            <a:ext cx="2304256" cy="3168351"/>
          </a:xfrm>
          <a:prstGeom prst="rect">
            <a:avLst/>
          </a:prstGeom>
          <a:noFill/>
          <a:ln w="9525">
            <a:noFill/>
            <a:miter lim="800000"/>
            <a:headEnd/>
            <a:tailEnd/>
          </a:ln>
        </p:spPr>
      </p:pic>
      <p:sp>
        <p:nvSpPr>
          <p:cNvPr id="5" name="Rectangle 4"/>
          <p:cNvSpPr/>
          <p:nvPr/>
        </p:nvSpPr>
        <p:spPr>
          <a:xfrm>
            <a:off x="467544" y="1484784"/>
            <a:ext cx="4896544" cy="1200329"/>
          </a:xfrm>
          <a:prstGeom prst="rect">
            <a:avLst/>
          </a:prstGeom>
          <a:ln w="57150">
            <a:solidFill>
              <a:srgbClr val="7030A0"/>
            </a:solidFill>
          </a:ln>
        </p:spPr>
        <p:txBody>
          <a:bodyPr wrap="square">
            <a:spAutoFit/>
          </a:bodyPr>
          <a:lstStyle/>
          <a:p>
            <a:r>
              <a:rPr lang="en-GB" dirty="0" smtClean="0"/>
              <a:t>Let’s see if you were right! Below are  the 10 words which you need to match up with  the 10 definitions. Use the example sentences on the previous slide to help you decide!</a:t>
            </a:r>
            <a:endParaRPr lang="en-GB" dirty="0"/>
          </a:p>
        </p:txBody>
      </p:sp>
      <p:sp>
        <p:nvSpPr>
          <p:cNvPr id="6" name="Rectangle 5"/>
          <p:cNvSpPr/>
          <p:nvPr/>
        </p:nvSpPr>
        <p:spPr>
          <a:xfrm>
            <a:off x="467544" y="2852936"/>
            <a:ext cx="1584176" cy="2862322"/>
          </a:xfrm>
          <a:prstGeom prst="rect">
            <a:avLst/>
          </a:prstGeom>
          <a:ln w="19050">
            <a:solidFill>
              <a:srgbClr val="7030A0"/>
            </a:solidFill>
          </a:ln>
        </p:spPr>
        <p:txBody>
          <a:bodyPr wrap="square">
            <a:spAutoFit/>
          </a:bodyPr>
          <a:lstStyle/>
          <a:p>
            <a:r>
              <a:rPr lang="en-GB" b="1" dirty="0" smtClean="0">
                <a:solidFill>
                  <a:srgbClr val="7030A0"/>
                </a:solidFill>
              </a:rPr>
              <a:t>righteous</a:t>
            </a:r>
          </a:p>
          <a:p>
            <a:r>
              <a:rPr lang="en-GB" b="1" dirty="0" smtClean="0">
                <a:solidFill>
                  <a:srgbClr val="7030A0"/>
                </a:solidFill>
              </a:rPr>
              <a:t>tempestuous</a:t>
            </a:r>
          </a:p>
          <a:p>
            <a:r>
              <a:rPr lang="en-GB" b="1" dirty="0" smtClean="0">
                <a:solidFill>
                  <a:srgbClr val="7030A0"/>
                </a:solidFill>
              </a:rPr>
              <a:t>arduous</a:t>
            </a:r>
          </a:p>
          <a:p>
            <a:r>
              <a:rPr lang="en-GB" b="1" dirty="0" smtClean="0">
                <a:solidFill>
                  <a:srgbClr val="7030A0"/>
                </a:solidFill>
              </a:rPr>
              <a:t>miscellaneous</a:t>
            </a:r>
          </a:p>
          <a:p>
            <a:r>
              <a:rPr lang="en-GB" b="1" dirty="0" smtClean="0">
                <a:solidFill>
                  <a:srgbClr val="7030A0"/>
                </a:solidFill>
              </a:rPr>
              <a:t>pernicious</a:t>
            </a:r>
          </a:p>
          <a:p>
            <a:r>
              <a:rPr lang="en-GB" b="1" dirty="0" smtClean="0">
                <a:solidFill>
                  <a:srgbClr val="7030A0"/>
                </a:solidFill>
              </a:rPr>
              <a:t>tortuous</a:t>
            </a:r>
          </a:p>
          <a:p>
            <a:r>
              <a:rPr lang="en-GB" b="1" dirty="0" smtClean="0">
                <a:solidFill>
                  <a:srgbClr val="7030A0"/>
                </a:solidFill>
              </a:rPr>
              <a:t>simultaneous</a:t>
            </a:r>
          </a:p>
          <a:p>
            <a:r>
              <a:rPr lang="en-GB" b="1" dirty="0" smtClean="0">
                <a:solidFill>
                  <a:srgbClr val="7030A0"/>
                </a:solidFill>
              </a:rPr>
              <a:t>perspicacious</a:t>
            </a:r>
          </a:p>
          <a:p>
            <a:r>
              <a:rPr lang="en-GB" b="1" dirty="0" smtClean="0">
                <a:solidFill>
                  <a:srgbClr val="7030A0"/>
                </a:solidFill>
              </a:rPr>
              <a:t>extraneous</a:t>
            </a:r>
          </a:p>
          <a:p>
            <a:r>
              <a:rPr lang="en-GB" b="1" dirty="0" smtClean="0">
                <a:solidFill>
                  <a:srgbClr val="7030A0"/>
                </a:solidFill>
              </a:rPr>
              <a:t>repulsion</a:t>
            </a:r>
            <a:endParaRPr lang="en-GB" b="1" dirty="0">
              <a:solidFill>
                <a:srgbClr val="7030A0"/>
              </a:solidFill>
            </a:endParaRPr>
          </a:p>
        </p:txBody>
      </p:sp>
      <p:sp>
        <p:nvSpPr>
          <p:cNvPr id="7" name="TextBox 6"/>
          <p:cNvSpPr txBox="1"/>
          <p:nvPr/>
        </p:nvSpPr>
        <p:spPr>
          <a:xfrm>
            <a:off x="2195736" y="2852936"/>
            <a:ext cx="3888432" cy="2862322"/>
          </a:xfrm>
          <a:prstGeom prst="rect">
            <a:avLst/>
          </a:prstGeom>
          <a:noFill/>
          <a:ln w="19050">
            <a:solidFill>
              <a:schemeClr val="tx1"/>
            </a:solidFill>
          </a:ln>
        </p:spPr>
        <p:txBody>
          <a:bodyPr wrap="square" rtlCol="0">
            <a:spAutoFit/>
          </a:bodyPr>
          <a:lstStyle/>
          <a:p>
            <a:pPr>
              <a:buFontTx/>
              <a:buChar char="-"/>
            </a:pPr>
            <a:r>
              <a:rPr lang="en-GB" dirty="0" smtClean="0"/>
              <a:t> not belonging, separated from</a:t>
            </a:r>
          </a:p>
          <a:p>
            <a:pPr>
              <a:buFontTx/>
              <a:buChar char="-"/>
            </a:pPr>
            <a:r>
              <a:rPr lang="en-GB" dirty="0" smtClean="0"/>
              <a:t> difficult to achieve</a:t>
            </a:r>
          </a:p>
          <a:p>
            <a:pPr>
              <a:buFontTx/>
              <a:buChar char="-"/>
            </a:pPr>
            <a:r>
              <a:rPr lang="en-GB" dirty="0" smtClean="0"/>
              <a:t> morally good</a:t>
            </a:r>
          </a:p>
          <a:p>
            <a:pPr>
              <a:buFontTx/>
              <a:buChar char="-"/>
            </a:pPr>
            <a:r>
              <a:rPr lang="en-GB" dirty="0" smtClean="0"/>
              <a:t> extreme disgust</a:t>
            </a:r>
          </a:p>
          <a:p>
            <a:pPr>
              <a:buFontTx/>
              <a:buChar char="-"/>
            </a:pPr>
            <a:r>
              <a:rPr lang="en-GB" dirty="0" smtClean="0"/>
              <a:t> at the same time</a:t>
            </a:r>
          </a:p>
          <a:p>
            <a:pPr>
              <a:buFontTx/>
              <a:buChar char="-"/>
            </a:pPr>
            <a:r>
              <a:rPr lang="en-GB" dirty="0" smtClean="0"/>
              <a:t> stormy or violent</a:t>
            </a:r>
          </a:p>
          <a:p>
            <a:pPr>
              <a:buFontTx/>
              <a:buChar char="-"/>
            </a:pPr>
            <a:r>
              <a:rPr lang="en-GB" dirty="0" smtClean="0"/>
              <a:t> having insight and wisdom</a:t>
            </a:r>
          </a:p>
          <a:p>
            <a:pPr>
              <a:buFontTx/>
              <a:buChar char="-"/>
            </a:pPr>
            <a:r>
              <a:rPr lang="en-GB" dirty="0" smtClean="0"/>
              <a:t> assorted, different</a:t>
            </a:r>
          </a:p>
          <a:p>
            <a:pPr>
              <a:buFontTx/>
              <a:buChar char="-"/>
            </a:pPr>
            <a:r>
              <a:rPr lang="en-GB" dirty="0" smtClean="0"/>
              <a:t> causing harm</a:t>
            </a:r>
          </a:p>
          <a:p>
            <a:pPr>
              <a:buFontTx/>
              <a:buChar char="-"/>
            </a:pPr>
            <a:r>
              <a:rPr lang="en-GB" dirty="0" smtClean="0"/>
              <a:t> full of twists and turns</a:t>
            </a:r>
            <a:endParaRPr lang="en-GB" dirty="0"/>
          </a:p>
        </p:txBody>
      </p:sp>
      <p:sp>
        <p:nvSpPr>
          <p:cNvPr id="9" name="TextBox 8"/>
          <p:cNvSpPr txBox="1"/>
          <p:nvPr/>
        </p:nvSpPr>
        <p:spPr>
          <a:xfrm>
            <a:off x="467544" y="6093296"/>
            <a:ext cx="6840760" cy="369332"/>
          </a:xfrm>
          <a:prstGeom prst="rect">
            <a:avLst/>
          </a:prstGeom>
          <a:noFill/>
          <a:ln w="57150">
            <a:solidFill>
              <a:srgbClr val="C00000"/>
            </a:solidFill>
          </a:ln>
        </p:spPr>
        <p:txBody>
          <a:bodyPr wrap="square" rtlCol="0">
            <a:spAutoFit/>
          </a:bodyPr>
          <a:lstStyle/>
          <a:p>
            <a:r>
              <a:rPr lang="en-GB" b="1" dirty="0" smtClean="0">
                <a:solidFill>
                  <a:srgbClr val="C00000"/>
                </a:solidFill>
              </a:rPr>
              <a:t>Extension Work: Now put the 10 words into your own sentences.</a:t>
            </a:r>
            <a:endParaRPr lang="en-GB" b="1" dirty="0">
              <a:solidFill>
                <a:srgbClr val="C00000"/>
              </a:solidFill>
            </a:endParaRPr>
          </a:p>
        </p:txBody>
      </p:sp>
      <p:sp>
        <p:nvSpPr>
          <p:cNvPr id="10" name="Rectangular Callout 9"/>
          <p:cNvSpPr/>
          <p:nvPr/>
        </p:nvSpPr>
        <p:spPr>
          <a:xfrm>
            <a:off x="2195736" y="1196752"/>
            <a:ext cx="3312368" cy="3528392"/>
          </a:xfrm>
          <a:prstGeom prst="wedgeRectCallout">
            <a:avLst>
              <a:gd name="adj1" fmla="val -52711"/>
              <a:gd name="adj2" fmla="val 75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righteous</a:t>
            </a:r>
            <a:r>
              <a:rPr lang="en-GB" dirty="0" smtClean="0"/>
              <a:t> – </a:t>
            </a:r>
            <a:r>
              <a:rPr lang="en-GB" b="1" dirty="0" smtClean="0">
                <a:solidFill>
                  <a:schemeClr val="accent2">
                    <a:lumMod val="40000"/>
                    <a:lumOff val="60000"/>
                  </a:schemeClr>
                </a:solidFill>
              </a:rPr>
              <a:t>morally good</a:t>
            </a:r>
          </a:p>
          <a:p>
            <a:pPr algn="ctr"/>
            <a:r>
              <a:rPr lang="en-GB" b="1" dirty="0" smtClean="0"/>
              <a:t>tempestuous</a:t>
            </a:r>
            <a:r>
              <a:rPr lang="en-GB" dirty="0" smtClean="0"/>
              <a:t> – </a:t>
            </a:r>
            <a:r>
              <a:rPr lang="en-GB" b="1" dirty="0" smtClean="0">
                <a:solidFill>
                  <a:schemeClr val="accent2">
                    <a:lumMod val="40000"/>
                    <a:lumOff val="60000"/>
                  </a:schemeClr>
                </a:solidFill>
              </a:rPr>
              <a:t>stormy</a:t>
            </a:r>
          </a:p>
          <a:p>
            <a:pPr algn="ctr"/>
            <a:r>
              <a:rPr lang="en-GB" b="1" dirty="0" smtClean="0"/>
              <a:t>arduous</a:t>
            </a:r>
            <a:r>
              <a:rPr lang="en-GB" dirty="0" smtClean="0"/>
              <a:t> – </a:t>
            </a:r>
            <a:r>
              <a:rPr lang="en-GB" b="1" dirty="0" smtClean="0">
                <a:solidFill>
                  <a:schemeClr val="accent2">
                    <a:lumMod val="40000"/>
                    <a:lumOff val="60000"/>
                  </a:schemeClr>
                </a:solidFill>
              </a:rPr>
              <a:t>difficult</a:t>
            </a:r>
          </a:p>
          <a:p>
            <a:pPr algn="ctr"/>
            <a:r>
              <a:rPr lang="en-GB" b="1" dirty="0" smtClean="0"/>
              <a:t>miscellaneous</a:t>
            </a:r>
            <a:r>
              <a:rPr lang="en-GB" dirty="0" smtClean="0"/>
              <a:t> – </a:t>
            </a:r>
            <a:r>
              <a:rPr lang="en-GB" b="1" dirty="0" smtClean="0">
                <a:solidFill>
                  <a:schemeClr val="accent2">
                    <a:lumMod val="40000"/>
                    <a:lumOff val="60000"/>
                  </a:schemeClr>
                </a:solidFill>
              </a:rPr>
              <a:t>assorted</a:t>
            </a:r>
          </a:p>
          <a:p>
            <a:pPr algn="ctr"/>
            <a:r>
              <a:rPr lang="en-GB" b="1" dirty="0" smtClean="0"/>
              <a:t>pernicious </a:t>
            </a:r>
            <a:r>
              <a:rPr lang="en-GB" dirty="0" smtClean="0"/>
              <a:t>– </a:t>
            </a:r>
            <a:r>
              <a:rPr lang="en-GB" b="1" dirty="0" smtClean="0">
                <a:solidFill>
                  <a:schemeClr val="accent2">
                    <a:lumMod val="40000"/>
                    <a:lumOff val="60000"/>
                  </a:schemeClr>
                </a:solidFill>
              </a:rPr>
              <a:t>causing harm</a:t>
            </a:r>
          </a:p>
          <a:p>
            <a:pPr algn="ctr"/>
            <a:r>
              <a:rPr lang="en-GB" b="1" dirty="0" smtClean="0"/>
              <a:t>tortuous</a:t>
            </a:r>
            <a:r>
              <a:rPr lang="en-GB" dirty="0" smtClean="0"/>
              <a:t> – </a:t>
            </a:r>
            <a:r>
              <a:rPr lang="en-GB" b="1" dirty="0" smtClean="0">
                <a:solidFill>
                  <a:schemeClr val="accent2">
                    <a:lumMod val="40000"/>
                    <a:lumOff val="60000"/>
                  </a:schemeClr>
                </a:solidFill>
              </a:rPr>
              <a:t>twisted</a:t>
            </a:r>
          </a:p>
          <a:p>
            <a:pPr algn="ctr"/>
            <a:r>
              <a:rPr lang="en-GB" b="1" dirty="0" smtClean="0"/>
              <a:t>simultaneous</a:t>
            </a:r>
            <a:r>
              <a:rPr lang="en-GB" dirty="0" smtClean="0"/>
              <a:t> – </a:t>
            </a:r>
            <a:r>
              <a:rPr lang="en-GB" b="1" dirty="0" smtClean="0">
                <a:solidFill>
                  <a:schemeClr val="accent2">
                    <a:lumMod val="40000"/>
                    <a:lumOff val="60000"/>
                  </a:schemeClr>
                </a:solidFill>
              </a:rPr>
              <a:t>at the same time</a:t>
            </a:r>
          </a:p>
          <a:p>
            <a:pPr algn="ctr"/>
            <a:r>
              <a:rPr lang="en-GB" b="1" dirty="0" smtClean="0"/>
              <a:t>perspicacious</a:t>
            </a:r>
            <a:r>
              <a:rPr lang="en-GB" dirty="0" smtClean="0"/>
              <a:t> – </a:t>
            </a:r>
            <a:r>
              <a:rPr lang="en-GB" b="1" dirty="0" smtClean="0">
                <a:solidFill>
                  <a:schemeClr val="accent2">
                    <a:lumMod val="40000"/>
                    <a:lumOff val="60000"/>
                  </a:schemeClr>
                </a:solidFill>
              </a:rPr>
              <a:t>insightful</a:t>
            </a:r>
          </a:p>
          <a:p>
            <a:pPr algn="ctr"/>
            <a:r>
              <a:rPr lang="en-GB" b="1" dirty="0" smtClean="0"/>
              <a:t>extraneous </a:t>
            </a:r>
            <a:r>
              <a:rPr lang="en-GB" dirty="0" smtClean="0"/>
              <a:t>– </a:t>
            </a:r>
            <a:r>
              <a:rPr lang="en-GB" b="1" dirty="0" smtClean="0">
                <a:solidFill>
                  <a:schemeClr val="accent2">
                    <a:lumMod val="40000"/>
                    <a:lumOff val="60000"/>
                  </a:schemeClr>
                </a:solidFill>
              </a:rPr>
              <a:t>not belonging</a:t>
            </a:r>
          </a:p>
          <a:p>
            <a:pPr algn="ctr"/>
            <a:r>
              <a:rPr lang="en-GB" b="1" dirty="0" smtClean="0"/>
              <a:t>repulsion</a:t>
            </a:r>
            <a:r>
              <a:rPr lang="en-GB" dirty="0" smtClean="0"/>
              <a:t> – </a:t>
            </a:r>
            <a:r>
              <a:rPr lang="en-GB" b="1" dirty="0" smtClean="0">
                <a:solidFill>
                  <a:schemeClr val="accent2">
                    <a:lumMod val="40000"/>
                    <a:lumOff val="60000"/>
                  </a:schemeClr>
                </a:solidFill>
              </a:rPr>
              <a:t>extreme disgust</a:t>
            </a:r>
          </a:p>
          <a:p>
            <a:pPr algn="ctr"/>
            <a:endParaRPr lang="en-GB" dirty="0" smtClean="0"/>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(2)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dirty="0" smtClean="0"/>
              <a:t>As we have seen, </a:t>
            </a:r>
            <a:r>
              <a:rPr lang="en-GB" b="1" u="sng" dirty="0" smtClean="0">
                <a:solidFill>
                  <a:srgbClr val="00B050"/>
                </a:solidFill>
              </a:rPr>
              <a:t>SAID</a:t>
            </a:r>
            <a:r>
              <a:rPr lang="en-GB" dirty="0" smtClean="0"/>
              <a:t> is not a very descriptive word as it doesn’t tell us how something is actually spoken. There is no emotion in the word. If we take the next 10 letters of the alphabet (avoiding K),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‘I wasn’t in the pool,’ l___ the youth with wet feet.</a:t>
            </a:r>
          </a:p>
          <a:p>
            <a:pPr marL="342900" indent="-342900">
              <a:buAutoNum type="arabicParenBoth"/>
            </a:pPr>
            <a:r>
              <a:rPr lang="en-GB" dirty="0" smtClean="0"/>
              <a:t>‘I can’t do this test,’ m_______ the pupil under her breath.</a:t>
            </a:r>
          </a:p>
          <a:p>
            <a:pPr marL="342900" indent="-342900">
              <a:buAutoNum type="arabicParenBoth"/>
            </a:pPr>
            <a:r>
              <a:rPr lang="en-GB" dirty="0" smtClean="0"/>
              <a:t>‘You’ve got to get that hair cut son,’ n_______ his mother.</a:t>
            </a:r>
          </a:p>
          <a:p>
            <a:pPr marL="342900" indent="-342900">
              <a:buAutoNum type="arabicParenBoth"/>
            </a:pPr>
            <a:r>
              <a:rPr lang="en-GB" dirty="0" smtClean="0"/>
              <a:t>‘Give him a skinhead, grade-one all over!’ o_______ his dad.</a:t>
            </a:r>
          </a:p>
          <a:p>
            <a:pPr marL="342900" indent="-342900">
              <a:buAutoNum type="arabicParenBoth"/>
            </a:pPr>
            <a:r>
              <a:rPr lang="en-GB" dirty="0" smtClean="0"/>
              <a:t>‘Please don’t get rid of my skater-boy look,’ p______ the boy.</a:t>
            </a:r>
          </a:p>
          <a:p>
            <a:pPr marL="342900" indent="-342900">
              <a:buAutoNum type="arabicParenBoth"/>
            </a:pPr>
            <a:r>
              <a:rPr lang="en-GB" dirty="0" smtClean="0"/>
              <a:t>‘Won’t he look like a criminal?’ q_______ the barber.</a:t>
            </a:r>
          </a:p>
          <a:p>
            <a:pPr marL="342900" indent="-342900">
              <a:buAutoNum type="arabicParenBoth"/>
            </a:pPr>
            <a:r>
              <a:rPr lang="en-GB" dirty="0" smtClean="0"/>
              <a:t>‘Sit down, sit down,’ r___________ the father.</a:t>
            </a:r>
          </a:p>
          <a:p>
            <a:pPr marL="342900" indent="-342900">
              <a:buAutoNum type="arabicParenBoth"/>
            </a:pPr>
            <a:r>
              <a:rPr lang="en-GB" dirty="0" smtClean="0"/>
              <a:t>The kid s_______ , ‘You can’t make me!’</a:t>
            </a:r>
          </a:p>
          <a:p>
            <a:pPr marL="342900" indent="-342900">
              <a:buAutoNum type="arabicParenBoth"/>
            </a:pPr>
            <a:r>
              <a:rPr lang="en-GB" dirty="0" smtClean="0"/>
              <a:t>‘I’m going to call you ‘Sandpaper Head,’ t_________ his mum.</a:t>
            </a:r>
          </a:p>
          <a:p>
            <a:pPr marL="342900" indent="-342900">
              <a:buAutoNum type="arabicParenBoth"/>
            </a:pPr>
            <a:r>
              <a:rPr lang="en-GB" dirty="0"/>
              <a:t> </a:t>
            </a:r>
            <a:r>
              <a:rPr lang="en-GB" dirty="0" smtClean="0"/>
              <a:t>‘Please don’t make fun of me,’ u______ the grumpy son.</a:t>
            </a:r>
            <a:endParaRPr lang="en-GB" dirty="0"/>
          </a:p>
        </p:txBody>
      </p:sp>
      <p:sp>
        <p:nvSpPr>
          <p:cNvPr id="10" name="TextBox 9"/>
          <p:cNvSpPr txBox="1"/>
          <p:nvPr/>
        </p:nvSpPr>
        <p:spPr>
          <a:xfrm>
            <a:off x="6732240" y="4581129"/>
            <a:ext cx="2016224" cy="2954655"/>
          </a:xfrm>
          <a:prstGeom prst="rect">
            <a:avLst/>
          </a:prstGeom>
          <a:noFill/>
        </p:spPr>
        <p:txBody>
          <a:bodyPr wrap="square" rtlCol="0">
            <a:spAutoFit/>
          </a:bodyPr>
          <a:lstStyle/>
          <a:p>
            <a:r>
              <a:rPr lang="en-GB" sz="1400" b="1" dirty="0" smtClean="0">
                <a:solidFill>
                  <a:srgbClr val="7030A0"/>
                </a:solidFill>
              </a:rPr>
              <a:t>1. iled</a:t>
            </a:r>
          </a:p>
          <a:p>
            <a:r>
              <a:rPr lang="en-GB" sz="1400" b="1" dirty="0" smtClean="0">
                <a:solidFill>
                  <a:srgbClr val="7030A0"/>
                </a:solidFill>
              </a:rPr>
              <a:t>2. umlbmed</a:t>
            </a:r>
          </a:p>
          <a:p>
            <a:r>
              <a:rPr lang="en-GB" sz="1400" b="1" dirty="0" smtClean="0">
                <a:solidFill>
                  <a:srgbClr val="7030A0"/>
                </a:solidFill>
              </a:rPr>
              <a:t>3. gagned</a:t>
            </a:r>
          </a:p>
          <a:p>
            <a:r>
              <a:rPr lang="en-GB" sz="1400" b="1" dirty="0" smtClean="0">
                <a:solidFill>
                  <a:srgbClr val="7030A0"/>
                </a:solidFill>
              </a:rPr>
              <a:t>4. droreed</a:t>
            </a:r>
          </a:p>
          <a:p>
            <a:r>
              <a:rPr lang="en-GB" sz="1400" b="1" dirty="0" smtClean="0">
                <a:solidFill>
                  <a:srgbClr val="7030A0"/>
                </a:solidFill>
              </a:rPr>
              <a:t>5. delpaed</a:t>
            </a:r>
          </a:p>
          <a:p>
            <a:r>
              <a:rPr lang="en-GB" sz="1400" b="1" dirty="0" smtClean="0">
                <a:solidFill>
                  <a:srgbClr val="7030A0"/>
                </a:solidFill>
              </a:rPr>
              <a:t>6. uqireed</a:t>
            </a:r>
          </a:p>
          <a:p>
            <a:r>
              <a:rPr lang="en-GB" sz="1400" b="1" dirty="0" smtClean="0">
                <a:solidFill>
                  <a:srgbClr val="7030A0"/>
                </a:solidFill>
              </a:rPr>
              <a:t>7. apereted</a:t>
            </a:r>
          </a:p>
          <a:p>
            <a:r>
              <a:rPr lang="en-GB" sz="1400" b="1" dirty="0" smtClean="0">
                <a:solidFill>
                  <a:srgbClr val="7030A0"/>
                </a:solidFill>
              </a:rPr>
              <a:t>8. tosuhed</a:t>
            </a:r>
          </a:p>
          <a:p>
            <a:r>
              <a:rPr lang="en-GB" sz="1400" b="1" dirty="0" smtClean="0">
                <a:solidFill>
                  <a:srgbClr val="7030A0"/>
                </a:solidFill>
              </a:rPr>
              <a:t>9. sateed</a:t>
            </a:r>
          </a:p>
          <a:p>
            <a:r>
              <a:rPr lang="en-GB" sz="1400" b="1" dirty="0" smtClean="0">
                <a:solidFill>
                  <a:srgbClr val="7030A0"/>
                </a:solidFill>
              </a:rPr>
              <a:t>10. ruged</a:t>
            </a:r>
          </a:p>
          <a:p>
            <a:endParaRPr lang="en-GB" sz="1400" b="1" dirty="0" smtClean="0">
              <a:solidFill>
                <a:srgbClr val="7030A0"/>
              </a:solidFill>
            </a:endParaRPr>
          </a:p>
          <a:p>
            <a:endParaRPr lang="en-GB" sz="1400" dirty="0" smtClean="0"/>
          </a:p>
          <a:p>
            <a:endParaRPr lang="en-GB" dirty="0"/>
          </a:p>
        </p:txBody>
      </p:sp>
      <p:sp>
        <p:nvSpPr>
          <p:cNvPr id="12" name="Rectangular Callout 11"/>
          <p:cNvSpPr/>
          <p:nvPr/>
        </p:nvSpPr>
        <p:spPr>
          <a:xfrm>
            <a:off x="2843808" y="1340768"/>
            <a:ext cx="2520280" cy="3096344"/>
          </a:xfrm>
          <a:prstGeom prst="wedgeRectCallout">
            <a:avLst>
              <a:gd name="adj1" fmla="val -106355"/>
              <a:gd name="adj2" fmla="val 1119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lied</a:t>
            </a:r>
          </a:p>
          <a:p>
            <a:pPr marL="342900" indent="-342900" algn="ctr">
              <a:buAutoNum type="arabicPeriod"/>
            </a:pPr>
            <a:r>
              <a:rPr lang="en-GB" b="1" dirty="0" smtClean="0"/>
              <a:t>mumbled</a:t>
            </a:r>
          </a:p>
          <a:p>
            <a:pPr marL="342900" indent="-342900" algn="ctr">
              <a:buAutoNum type="arabicPeriod"/>
            </a:pPr>
            <a:r>
              <a:rPr lang="en-GB" b="1" dirty="0" smtClean="0"/>
              <a:t>nagged</a:t>
            </a:r>
          </a:p>
          <a:p>
            <a:pPr marL="342900" indent="-342900" algn="ctr">
              <a:buAutoNum type="arabicPeriod"/>
            </a:pPr>
            <a:r>
              <a:rPr lang="en-GB" b="1" dirty="0" smtClean="0"/>
              <a:t>ordered</a:t>
            </a:r>
          </a:p>
          <a:p>
            <a:pPr marL="342900" indent="-342900" algn="ctr">
              <a:buAutoNum type="arabicPeriod"/>
            </a:pPr>
            <a:r>
              <a:rPr lang="en-GB" b="1" dirty="0" smtClean="0"/>
              <a:t>pleaded</a:t>
            </a:r>
          </a:p>
          <a:p>
            <a:pPr marL="342900" indent="-342900" algn="ctr">
              <a:buAutoNum type="arabicPeriod"/>
            </a:pPr>
            <a:r>
              <a:rPr lang="en-GB" b="1" dirty="0" smtClean="0"/>
              <a:t>queried</a:t>
            </a:r>
          </a:p>
          <a:p>
            <a:pPr marL="342900" indent="-342900" algn="ctr">
              <a:buAutoNum type="arabicPeriod"/>
            </a:pPr>
            <a:r>
              <a:rPr lang="en-GB" b="1" dirty="0" smtClean="0"/>
              <a:t>repeated</a:t>
            </a:r>
          </a:p>
          <a:p>
            <a:pPr marL="342900" indent="-342900" algn="ctr">
              <a:buAutoNum type="arabicPeriod"/>
            </a:pPr>
            <a:r>
              <a:rPr lang="en-GB" b="1" dirty="0" smtClean="0"/>
              <a:t>shouted</a:t>
            </a:r>
          </a:p>
          <a:p>
            <a:pPr marL="342900" indent="-342900" algn="ctr">
              <a:buAutoNum type="arabicPeriod"/>
            </a:pPr>
            <a:r>
              <a:rPr lang="en-GB" b="1" dirty="0" smtClean="0"/>
              <a:t>teased</a:t>
            </a:r>
          </a:p>
          <a:p>
            <a:pPr marL="342900" indent="-342900" algn="ctr">
              <a:buAutoNum type="arabicPeriod"/>
            </a:pPr>
            <a:r>
              <a:rPr lang="en-GB" b="1" dirty="0" smtClean="0"/>
              <a:t>urged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(26) </a:t>
            </a:r>
            <a:r>
              <a:rPr lang="en-GB" dirty="0" smtClean="0"/>
              <a:t>Extending Vocabulary - 4</a:t>
            </a:r>
            <a:endParaRPr lang="en-GB" dirty="0"/>
          </a:p>
        </p:txBody>
      </p:sp>
      <p:sp>
        <p:nvSpPr>
          <p:cNvPr id="3" name="Rectangle 2"/>
          <p:cNvSpPr/>
          <p:nvPr/>
        </p:nvSpPr>
        <p:spPr>
          <a:xfrm>
            <a:off x="5364088" y="1556792"/>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to practise using these new words in writing.</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156176" y="2996952"/>
            <a:ext cx="2376264" cy="3168351"/>
          </a:xfrm>
          <a:prstGeom prst="rect">
            <a:avLst/>
          </a:prstGeom>
          <a:noFill/>
          <a:ln w="9525">
            <a:noFill/>
            <a:miter lim="800000"/>
            <a:headEnd/>
            <a:tailEnd/>
          </a:ln>
        </p:spPr>
      </p:pic>
      <p:sp>
        <p:nvSpPr>
          <p:cNvPr id="5" name="TextBox 4"/>
          <p:cNvSpPr txBox="1"/>
          <p:nvPr/>
        </p:nvSpPr>
        <p:spPr>
          <a:xfrm>
            <a:off x="467544" y="1556792"/>
            <a:ext cx="4608512" cy="1477328"/>
          </a:xfrm>
          <a:prstGeom prst="rect">
            <a:avLst/>
          </a:prstGeom>
          <a:noFill/>
          <a:ln w="57150">
            <a:solidFill>
              <a:srgbClr val="7030A0"/>
            </a:solidFill>
          </a:ln>
        </p:spPr>
        <p:txBody>
          <a:bodyPr wrap="square" rtlCol="0">
            <a:spAutoFit/>
          </a:bodyPr>
          <a:lstStyle/>
          <a:p>
            <a:r>
              <a:rPr lang="en-GB" dirty="0" smtClean="0"/>
              <a:t>Below are 10 –IOUS adjectives. All you have to do is match up the word and its definition. Use a dictionary to help you but you can probably guess some of them from hearing people use them:</a:t>
            </a:r>
            <a:endParaRPr lang="en-GB" dirty="0"/>
          </a:p>
        </p:txBody>
      </p:sp>
      <p:sp>
        <p:nvSpPr>
          <p:cNvPr id="6" name="Rectangle 5"/>
          <p:cNvSpPr/>
          <p:nvPr/>
        </p:nvSpPr>
        <p:spPr>
          <a:xfrm>
            <a:off x="323528" y="3140968"/>
            <a:ext cx="1368152" cy="2862322"/>
          </a:xfrm>
          <a:prstGeom prst="rect">
            <a:avLst/>
          </a:prstGeom>
          <a:ln w="19050">
            <a:solidFill>
              <a:srgbClr val="7030A0"/>
            </a:solidFill>
          </a:ln>
        </p:spPr>
        <p:txBody>
          <a:bodyPr wrap="square">
            <a:spAutoFit/>
          </a:bodyPr>
          <a:lstStyle/>
          <a:p>
            <a:r>
              <a:rPr lang="en-GB" b="1" dirty="0" smtClean="0">
                <a:solidFill>
                  <a:srgbClr val="7030A0"/>
                </a:solidFill>
              </a:rPr>
              <a:t>atrocious</a:t>
            </a:r>
          </a:p>
          <a:p>
            <a:r>
              <a:rPr lang="en-GB" b="1" dirty="0" smtClean="0">
                <a:solidFill>
                  <a:srgbClr val="7030A0"/>
                </a:solidFill>
              </a:rPr>
              <a:t>capacious</a:t>
            </a:r>
          </a:p>
          <a:p>
            <a:r>
              <a:rPr lang="en-GB" b="1" dirty="0" smtClean="0">
                <a:solidFill>
                  <a:srgbClr val="7030A0"/>
                </a:solidFill>
              </a:rPr>
              <a:t>tenacious</a:t>
            </a:r>
          </a:p>
          <a:p>
            <a:r>
              <a:rPr lang="en-GB" b="1" dirty="0" smtClean="0">
                <a:solidFill>
                  <a:srgbClr val="7030A0"/>
                </a:solidFill>
              </a:rPr>
              <a:t>contagious</a:t>
            </a:r>
          </a:p>
          <a:p>
            <a:r>
              <a:rPr lang="en-GB" b="1" dirty="0" smtClean="0">
                <a:solidFill>
                  <a:srgbClr val="7030A0"/>
                </a:solidFill>
              </a:rPr>
              <a:t>facetious</a:t>
            </a:r>
          </a:p>
          <a:p>
            <a:r>
              <a:rPr lang="en-GB" b="1" dirty="0" smtClean="0">
                <a:solidFill>
                  <a:srgbClr val="7030A0"/>
                </a:solidFill>
              </a:rPr>
              <a:t>fictitious</a:t>
            </a:r>
          </a:p>
          <a:p>
            <a:r>
              <a:rPr lang="en-GB" b="1" dirty="0" smtClean="0">
                <a:solidFill>
                  <a:srgbClr val="7030A0"/>
                </a:solidFill>
              </a:rPr>
              <a:t>luscious</a:t>
            </a:r>
          </a:p>
          <a:p>
            <a:r>
              <a:rPr lang="en-GB" b="1" dirty="0" smtClean="0">
                <a:solidFill>
                  <a:srgbClr val="7030A0"/>
                </a:solidFill>
              </a:rPr>
              <a:t>obnoxious</a:t>
            </a:r>
          </a:p>
          <a:p>
            <a:r>
              <a:rPr lang="en-GB" b="1" dirty="0" smtClean="0">
                <a:solidFill>
                  <a:srgbClr val="7030A0"/>
                </a:solidFill>
              </a:rPr>
              <a:t>acrimonious</a:t>
            </a:r>
          </a:p>
          <a:p>
            <a:r>
              <a:rPr lang="en-GB" b="1" dirty="0" smtClean="0">
                <a:solidFill>
                  <a:srgbClr val="7030A0"/>
                </a:solidFill>
              </a:rPr>
              <a:t>amphibious</a:t>
            </a:r>
            <a:endParaRPr lang="en-GB" b="1" dirty="0">
              <a:solidFill>
                <a:srgbClr val="7030A0"/>
              </a:solidFill>
            </a:endParaRPr>
          </a:p>
        </p:txBody>
      </p:sp>
      <p:sp>
        <p:nvSpPr>
          <p:cNvPr id="7" name="TextBox 6"/>
          <p:cNvSpPr txBox="1"/>
          <p:nvPr/>
        </p:nvSpPr>
        <p:spPr>
          <a:xfrm>
            <a:off x="1907704" y="3140968"/>
            <a:ext cx="3960440" cy="2862322"/>
          </a:xfrm>
          <a:prstGeom prst="rect">
            <a:avLst/>
          </a:prstGeom>
          <a:noFill/>
          <a:ln w="19050">
            <a:solidFill>
              <a:schemeClr val="tx1"/>
            </a:solidFill>
          </a:ln>
        </p:spPr>
        <p:txBody>
          <a:bodyPr wrap="square" rtlCol="0">
            <a:spAutoFit/>
          </a:bodyPr>
          <a:lstStyle/>
          <a:p>
            <a:pPr>
              <a:buFontTx/>
              <a:buChar char="-"/>
            </a:pPr>
            <a:r>
              <a:rPr lang="en-GB" dirty="0" smtClean="0"/>
              <a:t> joking but in a nasty way</a:t>
            </a:r>
          </a:p>
          <a:p>
            <a:pPr>
              <a:buFontTx/>
              <a:buChar char="-"/>
            </a:pPr>
            <a:r>
              <a:rPr lang="en-GB" dirty="0" smtClean="0"/>
              <a:t> bitter, angry</a:t>
            </a:r>
          </a:p>
          <a:p>
            <a:pPr>
              <a:buFontTx/>
              <a:buChar char="-"/>
            </a:pPr>
            <a:r>
              <a:rPr lang="en-GB" dirty="0" smtClean="0"/>
              <a:t> working in both the sea and on land</a:t>
            </a:r>
          </a:p>
          <a:p>
            <a:pPr>
              <a:buFontTx/>
              <a:buChar char="-"/>
            </a:pPr>
            <a:r>
              <a:rPr lang="en-GB" dirty="0" smtClean="0"/>
              <a:t> very bad, awful</a:t>
            </a:r>
          </a:p>
          <a:p>
            <a:pPr>
              <a:buFontTx/>
              <a:buChar char="-"/>
            </a:pPr>
            <a:r>
              <a:rPr lang="en-GB" dirty="0" smtClean="0"/>
              <a:t> not real</a:t>
            </a:r>
          </a:p>
          <a:p>
            <a:pPr>
              <a:buFontTx/>
              <a:buChar char="-"/>
            </a:pPr>
            <a:r>
              <a:rPr lang="en-GB" dirty="0" smtClean="0"/>
              <a:t> roomy, big, offering much space</a:t>
            </a:r>
          </a:p>
          <a:p>
            <a:pPr>
              <a:buFontTx/>
              <a:buChar char="-"/>
            </a:pPr>
            <a:r>
              <a:rPr lang="en-GB" dirty="0" smtClean="0"/>
              <a:t> extremely unpleasant</a:t>
            </a:r>
          </a:p>
          <a:p>
            <a:pPr>
              <a:buFontTx/>
              <a:buChar char="-"/>
            </a:pPr>
            <a:r>
              <a:rPr lang="en-GB" dirty="0" smtClean="0"/>
              <a:t> keeping a firm grip on morals</a:t>
            </a:r>
          </a:p>
          <a:p>
            <a:pPr>
              <a:buFontTx/>
              <a:buChar char="-"/>
            </a:pPr>
            <a:r>
              <a:rPr lang="en-GB" dirty="0" smtClean="0"/>
              <a:t> delicious, desirable</a:t>
            </a:r>
          </a:p>
          <a:p>
            <a:pPr>
              <a:buFontTx/>
              <a:buChar char="-"/>
            </a:pPr>
            <a:r>
              <a:rPr lang="en-GB" dirty="0" smtClean="0"/>
              <a:t> spreading, infectious</a:t>
            </a:r>
            <a:endParaRPr lang="en-GB" dirty="0"/>
          </a:p>
        </p:txBody>
      </p:sp>
      <p:sp>
        <p:nvSpPr>
          <p:cNvPr id="8" name="TextBox 7"/>
          <p:cNvSpPr txBox="1"/>
          <p:nvPr/>
        </p:nvSpPr>
        <p:spPr>
          <a:xfrm>
            <a:off x="323528" y="6237312"/>
            <a:ext cx="7416824" cy="369332"/>
          </a:xfrm>
          <a:prstGeom prst="rect">
            <a:avLst/>
          </a:prstGeom>
          <a:noFill/>
          <a:ln w="57150">
            <a:solidFill>
              <a:srgbClr val="C00000"/>
            </a:solidFill>
          </a:ln>
        </p:spPr>
        <p:txBody>
          <a:bodyPr wrap="square" rtlCol="0">
            <a:spAutoFit/>
          </a:bodyPr>
          <a:lstStyle/>
          <a:p>
            <a:r>
              <a:rPr lang="en-GB" b="1" dirty="0" smtClean="0">
                <a:solidFill>
                  <a:srgbClr val="C00000"/>
                </a:solidFill>
              </a:rPr>
              <a:t>Extension Work: Now put these words into 10 sentences of your own.</a:t>
            </a:r>
            <a:endParaRPr lang="en-GB" b="1" dirty="0">
              <a:solidFill>
                <a:srgbClr val="C00000"/>
              </a:solidFill>
            </a:endParaRPr>
          </a:p>
        </p:txBody>
      </p:sp>
      <p:sp>
        <p:nvSpPr>
          <p:cNvPr id="9" name="Rectangular Callout 8"/>
          <p:cNvSpPr/>
          <p:nvPr/>
        </p:nvSpPr>
        <p:spPr>
          <a:xfrm>
            <a:off x="2123728" y="1700808"/>
            <a:ext cx="3456384" cy="3456384"/>
          </a:xfrm>
          <a:prstGeom prst="wedgeRectCallout">
            <a:avLst>
              <a:gd name="adj1" fmla="val -56737"/>
              <a:gd name="adj2" fmla="val 70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atrocious</a:t>
            </a:r>
            <a:r>
              <a:rPr lang="en-GB" dirty="0" smtClean="0"/>
              <a:t> – </a:t>
            </a:r>
            <a:r>
              <a:rPr lang="en-GB" b="1" dirty="0" smtClean="0">
                <a:solidFill>
                  <a:schemeClr val="accent2">
                    <a:lumMod val="40000"/>
                    <a:lumOff val="60000"/>
                  </a:schemeClr>
                </a:solidFill>
              </a:rPr>
              <a:t>very bad</a:t>
            </a:r>
          </a:p>
          <a:p>
            <a:pPr algn="ctr"/>
            <a:r>
              <a:rPr lang="en-GB" b="1" dirty="0" smtClean="0"/>
              <a:t>capacious</a:t>
            </a:r>
            <a:r>
              <a:rPr lang="en-GB" dirty="0" smtClean="0"/>
              <a:t> – </a:t>
            </a:r>
            <a:r>
              <a:rPr lang="en-GB" b="1" dirty="0" smtClean="0">
                <a:solidFill>
                  <a:schemeClr val="accent2">
                    <a:lumMod val="40000"/>
                    <a:lumOff val="60000"/>
                  </a:schemeClr>
                </a:solidFill>
              </a:rPr>
              <a:t>roomy</a:t>
            </a:r>
          </a:p>
          <a:p>
            <a:pPr algn="ctr"/>
            <a:r>
              <a:rPr lang="en-GB" b="1" dirty="0" smtClean="0"/>
              <a:t>tenacious</a:t>
            </a:r>
            <a:r>
              <a:rPr lang="en-GB" dirty="0" smtClean="0"/>
              <a:t> – </a:t>
            </a:r>
            <a:r>
              <a:rPr lang="en-GB" b="1" dirty="0" smtClean="0">
                <a:solidFill>
                  <a:schemeClr val="accent2">
                    <a:lumMod val="40000"/>
                    <a:lumOff val="60000"/>
                  </a:schemeClr>
                </a:solidFill>
              </a:rPr>
              <a:t>keeping grip on morals</a:t>
            </a:r>
          </a:p>
          <a:p>
            <a:pPr algn="ctr"/>
            <a:r>
              <a:rPr lang="en-GB" b="1" dirty="0" smtClean="0"/>
              <a:t>contagious</a:t>
            </a:r>
            <a:r>
              <a:rPr lang="en-GB" dirty="0" smtClean="0"/>
              <a:t> </a:t>
            </a:r>
            <a:r>
              <a:rPr lang="en-GB" b="1" dirty="0" smtClean="0">
                <a:solidFill>
                  <a:schemeClr val="accent2">
                    <a:lumMod val="40000"/>
                    <a:lumOff val="60000"/>
                  </a:schemeClr>
                </a:solidFill>
              </a:rPr>
              <a:t>– infectious</a:t>
            </a:r>
          </a:p>
          <a:p>
            <a:pPr algn="ctr"/>
            <a:r>
              <a:rPr lang="en-GB" b="1" dirty="0" smtClean="0"/>
              <a:t>facetious</a:t>
            </a:r>
            <a:r>
              <a:rPr lang="en-GB" dirty="0" smtClean="0"/>
              <a:t> – </a:t>
            </a:r>
            <a:r>
              <a:rPr lang="en-GB" b="1" dirty="0" smtClean="0">
                <a:solidFill>
                  <a:schemeClr val="accent2">
                    <a:lumMod val="40000"/>
                    <a:lumOff val="60000"/>
                  </a:schemeClr>
                </a:solidFill>
              </a:rPr>
              <a:t>cruelly joking</a:t>
            </a:r>
          </a:p>
          <a:p>
            <a:pPr algn="ctr"/>
            <a:r>
              <a:rPr lang="en-GB" b="1" dirty="0" smtClean="0"/>
              <a:t>fictitious</a:t>
            </a:r>
            <a:r>
              <a:rPr lang="en-GB" dirty="0" smtClean="0"/>
              <a:t> – </a:t>
            </a:r>
            <a:r>
              <a:rPr lang="en-GB" b="1" dirty="0" smtClean="0">
                <a:solidFill>
                  <a:schemeClr val="accent2">
                    <a:lumMod val="40000"/>
                    <a:lumOff val="60000"/>
                  </a:schemeClr>
                </a:solidFill>
              </a:rPr>
              <a:t>unreal</a:t>
            </a:r>
          </a:p>
          <a:p>
            <a:pPr algn="ctr"/>
            <a:r>
              <a:rPr lang="en-GB" b="1" dirty="0" smtClean="0"/>
              <a:t>luscious</a:t>
            </a:r>
            <a:r>
              <a:rPr lang="en-GB" dirty="0" smtClean="0"/>
              <a:t> – </a:t>
            </a:r>
            <a:r>
              <a:rPr lang="en-GB" b="1" dirty="0" smtClean="0">
                <a:solidFill>
                  <a:schemeClr val="accent2">
                    <a:lumMod val="40000"/>
                    <a:lumOff val="60000"/>
                  </a:schemeClr>
                </a:solidFill>
              </a:rPr>
              <a:t>delicious, desirable</a:t>
            </a:r>
          </a:p>
          <a:p>
            <a:pPr algn="ctr"/>
            <a:r>
              <a:rPr lang="en-GB" b="1" dirty="0" smtClean="0"/>
              <a:t>obnoxious</a:t>
            </a:r>
            <a:r>
              <a:rPr lang="en-GB" dirty="0" smtClean="0"/>
              <a:t> – </a:t>
            </a:r>
            <a:r>
              <a:rPr lang="en-GB" b="1" dirty="0" smtClean="0">
                <a:solidFill>
                  <a:schemeClr val="accent2">
                    <a:lumMod val="40000"/>
                    <a:lumOff val="60000"/>
                  </a:schemeClr>
                </a:solidFill>
              </a:rPr>
              <a:t>extremely nasty</a:t>
            </a:r>
          </a:p>
          <a:p>
            <a:pPr algn="ctr"/>
            <a:r>
              <a:rPr lang="en-GB" b="1" dirty="0" smtClean="0"/>
              <a:t>acrimonious</a:t>
            </a:r>
            <a:r>
              <a:rPr lang="en-GB" dirty="0" smtClean="0"/>
              <a:t> – </a:t>
            </a:r>
            <a:r>
              <a:rPr lang="en-GB" b="1" dirty="0" smtClean="0">
                <a:solidFill>
                  <a:schemeClr val="accent2">
                    <a:lumMod val="40000"/>
                    <a:lumOff val="60000"/>
                  </a:schemeClr>
                </a:solidFill>
              </a:rPr>
              <a:t>bitter, angry</a:t>
            </a:r>
          </a:p>
          <a:p>
            <a:pPr algn="ctr"/>
            <a:r>
              <a:rPr lang="en-GB" b="1" dirty="0" smtClean="0"/>
              <a:t>amphibious </a:t>
            </a:r>
            <a:r>
              <a:rPr lang="en-GB" dirty="0" smtClean="0"/>
              <a:t>– </a:t>
            </a:r>
            <a:r>
              <a:rPr lang="en-GB" b="1" dirty="0" smtClean="0">
                <a:solidFill>
                  <a:schemeClr val="accent2">
                    <a:lumMod val="40000"/>
                    <a:lumOff val="60000"/>
                  </a:schemeClr>
                </a:solidFill>
              </a:rPr>
              <a:t>both sea and land</a:t>
            </a:r>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500" fill="hold"/>
                                        <p:tgtEl>
                                          <p:spTgt spid="9"/>
                                        </p:tgtEl>
                                        <p:attrNameLst>
                                          <p:attrName>ppt_w</p:attrName>
                                        </p:attrNameLst>
                                      </p:cBhvr>
                                      <p:tavLst>
                                        <p:tav tm="0">
                                          <p:val>
                                            <p:fltVal val="0"/>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00B0F0"/>
                </a:solidFill>
              </a:rPr>
              <a:t>(27) </a:t>
            </a:r>
            <a:r>
              <a:rPr lang="en-GB" dirty="0" smtClean="0"/>
              <a:t>Extending Vocabulary - 5</a:t>
            </a:r>
            <a:endParaRPr lang="en-GB" dirty="0"/>
          </a:p>
        </p:txBody>
      </p:sp>
      <p:sp>
        <p:nvSpPr>
          <p:cNvPr id="3" name="Rectangle 2"/>
          <p:cNvSpPr/>
          <p:nvPr/>
        </p:nvSpPr>
        <p:spPr>
          <a:xfrm>
            <a:off x="5436096" y="1484784"/>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increase knowledge of new vocabulary and to practise using these new words in writing.</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156176" y="2996952"/>
            <a:ext cx="2376264" cy="3168351"/>
          </a:xfrm>
          <a:prstGeom prst="rect">
            <a:avLst/>
          </a:prstGeom>
          <a:noFill/>
          <a:ln w="9525">
            <a:noFill/>
            <a:miter lim="800000"/>
            <a:headEnd/>
            <a:tailEnd/>
          </a:ln>
        </p:spPr>
      </p:pic>
      <p:sp>
        <p:nvSpPr>
          <p:cNvPr id="5" name="Rectangle 4"/>
          <p:cNvSpPr/>
          <p:nvPr/>
        </p:nvSpPr>
        <p:spPr>
          <a:xfrm>
            <a:off x="467544" y="1484784"/>
            <a:ext cx="4824536" cy="1754326"/>
          </a:xfrm>
          <a:prstGeom prst="rect">
            <a:avLst/>
          </a:prstGeom>
          <a:ln w="57150">
            <a:solidFill>
              <a:srgbClr val="7030A0"/>
            </a:solidFill>
          </a:ln>
        </p:spPr>
        <p:txBody>
          <a:bodyPr wrap="square">
            <a:spAutoFit/>
          </a:bodyPr>
          <a:lstStyle/>
          <a:p>
            <a:r>
              <a:rPr lang="en-GB" dirty="0" smtClean="0"/>
              <a:t>Below are 10 more </a:t>
            </a:r>
            <a:r>
              <a:rPr lang="en-GB" b="1" dirty="0" smtClean="0">
                <a:solidFill>
                  <a:srgbClr val="7030A0"/>
                </a:solidFill>
              </a:rPr>
              <a:t>–IOUS </a:t>
            </a:r>
            <a:r>
              <a:rPr lang="en-GB" dirty="0" smtClean="0"/>
              <a:t>adjectives. Again, all you have to do is match up the word and its definition. Use a dictionary to help you but you can probably guess some of them from hearing people use them:</a:t>
            </a:r>
          </a:p>
          <a:p>
            <a:endParaRPr lang="en-GB" dirty="0"/>
          </a:p>
        </p:txBody>
      </p:sp>
      <p:sp>
        <p:nvSpPr>
          <p:cNvPr id="6" name="Rectangle 5"/>
          <p:cNvSpPr/>
          <p:nvPr/>
        </p:nvSpPr>
        <p:spPr>
          <a:xfrm>
            <a:off x="395536" y="3429000"/>
            <a:ext cx="1440160" cy="2862322"/>
          </a:xfrm>
          <a:prstGeom prst="rect">
            <a:avLst/>
          </a:prstGeom>
          <a:ln w="19050">
            <a:solidFill>
              <a:srgbClr val="7030A0"/>
            </a:solidFill>
          </a:ln>
        </p:spPr>
        <p:txBody>
          <a:bodyPr wrap="square">
            <a:spAutoFit/>
          </a:bodyPr>
          <a:lstStyle/>
          <a:p>
            <a:r>
              <a:rPr lang="en-GB" b="1" dirty="0" smtClean="0">
                <a:solidFill>
                  <a:srgbClr val="7030A0"/>
                </a:solidFill>
              </a:rPr>
              <a:t>copious</a:t>
            </a:r>
          </a:p>
          <a:p>
            <a:r>
              <a:rPr lang="en-GB" b="1" dirty="0" smtClean="0">
                <a:solidFill>
                  <a:srgbClr val="7030A0"/>
                </a:solidFill>
              </a:rPr>
              <a:t>dubious</a:t>
            </a:r>
          </a:p>
          <a:p>
            <a:r>
              <a:rPr lang="en-GB" b="1" dirty="0" smtClean="0">
                <a:solidFill>
                  <a:srgbClr val="7030A0"/>
                </a:solidFill>
              </a:rPr>
              <a:t>envious</a:t>
            </a:r>
          </a:p>
          <a:p>
            <a:r>
              <a:rPr lang="en-GB" b="1" dirty="0" smtClean="0">
                <a:solidFill>
                  <a:srgbClr val="7030A0"/>
                </a:solidFill>
              </a:rPr>
              <a:t>delirious</a:t>
            </a:r>
          </a:p>
          <a:p>
            <a:r>
              <a:rPr lang="en-GB" b="1" dirty="0" smtClean="0">
                <a:solidFill>
                  <a:srgbClr val="7030A0"/>
                </a:solidFill>
              </a:rPr>
              <a:t>devious</a:t>
            </a:r>
          </a:p>
          <a:p>
            <a:r>
              <a:rPr lang="en-GB" b="1" dirty="0" smtClean="0">
                <a:solidFill>
                  <a:srgbClr val="7030A0"/>
                </a:solidFill>
              </a:rPr>
              <a:t>harmonious</a:t>
            </a:r>
          </a:p>
          <a:p>
            <a:r>
              <a:rPr lang="en-GB" b="1" dirty="0" smtClean="0">
                <a:solidFill>
                  <a:srgbClr val="7030A0"/>
                </a:solidFill>
              </a:rPr>
              <a:t>hilarious</a:t>
            </a:r>
          </a:p>
          <a:p>
            <a:r>
              <a:rPr lang="en-GB" b="1" dirty="0" smtClean="0">
                <a:solidFill>
                  <a:srgbClr val="7030A0"/>
                </a:solidFill>
              </a:rPr>
              <a:t>industrious</a:t>
            </a:r>
          </a:p>
          <a:p>
            <a:r>
              <a:rPr lang="en-GB" b="1" dirty="0" smtClean="0">
                <a:solidFill>
                  <a:srgbClr val="7030A0"/>
                </a:solidFill>
              </a:rPr>
              <a:t>luxurious</a:t>
            </a:r>
          </a:p>
          <a:p>
            <a:r>
              <a:rPr lang="en-GB" b="1" dirty="0" smtClean="0">
                <a:solidFill>
                  <a:srgbClr val="7030A0"/>
                </a:solidFill>
              </a:rPr>
              <a:t>notorious</a:t>
            </a:r>
            <a:endParaRPr lang="en-GB" b="1" dirty="0">
              <a:solidFill>
                <a:srgbClr val="7030A0"/>
              </a:solidFill>
            </a:endParaRPr>
          </a:p>
        </p:txBody>
      </p:sp>
      <p:sp>
        <p:nvSpPr>
          <p:cNvPr id="7" name="TextBox 6"/>
          <p:cNvSpPr txBox="1"/>
          <p:nvPr/>
        </p:nvSpPr>
        <p:spPr>
          <a:xfrm>
            <a:off x="1979712" y="3429000"/>
            <a:ext cx="3888432" cy="2880320"/>
          </a:xfrm>
          <a:prstGeom prst="rect">
            <a:avLst/>
          </a:prstGeom>
          <a:noFill/>
          <a:ln w="19050">
            <a:solidFill>
              <a:schemeClr val="tx1"/>
            </a:solidFill>
          </a:ln>
        </p:spPr>
        <p:txBody>
          <a:bodyPr wrap="square" rtlCol="0">
            <a:spAutoFit/>
          </a:bodyPr>
          <a:lstStyle/>
          <a:p>
            <a:pPr>
              <a:buFontTx/>
              <a:buChar char="-"/>
            </a:pPr>
            <a:r>
              <a:rPr lang="en-GB" dirty="0" smtClean="0"/>
              <a:t> </a:t>
            </a:r>
            <a:r>
              <a:rPr lang="en-GB" b="1" dirty="0" smtClean="0"/>
              <a:t>unreliable, dodgy</a:t>
            </a:r>
          </a:p>
          <a:p>
            <a:pPr>
              <a:buFontTx/>
              <a:buChar char="-"/>
            </a:pPr>
            <a:r>
              <a:rPr lang="en-GB" b="1" dirty="0" smtClean="0"/>
              <a:t> rich and expensive</a:t>
            </a:r>
          </a:p>
          <a:p>
            <a:pPr>
              <a:buFontTx/>
              <a:buChar char="-"/>
            </a:pPr>
            <a:r>
              <a:rPr lang="en-GB" b="1" dirty="0" smtClean="0"/>
              <a:t> insincere, underhand</a:t>
            </a:r>
          </a:p>
          <a:p>
            <a:pPr>
              <a:buFontTx/>
              <a:buChar char="-"/>
            </a:pPr>
            <a:r>
              <a:rPr lang="en-GB" b="1" dirty="0" smtClean="0"/>
              <a:t> well known for a bad reason</a:t>
            </a:r>
          </a:p>
          <a:p>
            <a:pPr>
              <a:buFontTx/>
              <a:buChar char="-"/>
            </a:pPr>
            <a:r>
              <a:rPr lang="en-GB" b="1" dirty="0" smtClean="0"/>
              <a:t> large amounts</a:t>
            </a:r>
          </a:p>
          <a:p>
            <a:pPr>
              <a:buFontTx/>
              <a:buChar char="-"/>
            </a:pPr>
            <a:r>
              <a:rPr lang="en-GB" b="1" dirty="0" smtClean="0"/>
              <a:t> wildly excited</a:t>
            </a:r>
          </a:p>
          <a:p>
            <a:pPr>
              <a:buFontTx/>
              <a:buChar char="-"/>
            </a:pPr>
            <a:r>
              <a:rPr lang="en-GB" b="1" dirty="0" smtClean="0"/>
              <a:t> jealous</a:t>
            </a:r>
          </a:p>
          <a:p>
            <a:pPr>
              <a:buFontTx/>
              <a:buChar char="-"/>
            </a:pPr>
            <a:r>
              <a:rPr lang="en-GB" b="1" dirty="0" smtClean="0"/>
              <a:t> very funny</a:t>
            </a:r>
          </a:p>
          <a:p>
            <a:pPr>
              <a:buFontTx/>
              <a:buChar char="-"/>
            </a:pPr>
            <a:r>
              <a:rPr lang="en-GB" b="1" dirty="0" smtClean="0"/>
              <a:t> sweet sounding</a:t>
            </a:r>
          </a:p>
          <a:p>
            <a:pPr>
              <a:buFontTx/>
              <a:buChar char="-"/>
            </a:pPr>
            <a:r>
              <a:rPr lang="en-GB" b="1" dirty="0" smtClean="0"/>
              <a:t> hard working</a:t>
            </a:r>
            <a:endParaRPr lang="en-GB" b="1" dirty="0"/>
          </a:p>
        </p:txBody>
      </p:sp>
      <p:sp>
        <p:nvSpPr>
          <p:cNvPr id="9" name="TextBox 8"/>
          <p:cNvSpPr txBox="1"/>
          <p:nvPr/>
        </p:nvSpPr>
        <p:spPr>
          <a:xfrm>
            <a:off x="395536" y="6381328"/>
            <a:ext cx="7056784" cy="369332"/>
          </a:xfrm>
          <a:prstGeom prst="rect">
            <a:avLst/>
          </a:prstGeom>
          <a:noFill/>
          <a:ln w="57150">
            <a:solidFill>
              <a:srgbClr val="C00000"/>
            </a:solidFill>
          </a:ln>
        </p:spPr>
        <p:txBody>
          <a:bodyPr wrap="square" rtlCol="0">
            <a:spAutoFit/>
          </a:bodyPr>
          <a:lstStyle/>
          <a:p>
            <a:r>
              <a:rPr lang="en-GB" b="1" dirty="0" smtClean="0">
                <a:solidFill>
                  <a:srgbClr val="C00000"/>
                </a:solidFill>
              </a:rPr>
              <a:t>Extension Work: Now put these 10 words into 10 sentences of your own.</a:t>
            </a:r>
            <a:endParaRPr lang="en-GB" b="1" dirty="0">
              <a:solidFill>
                <a:srgbClr val="C00000"/>
              </a:solidFill>
            </a:endParaRPr>
          </a:p>
        </p:txBody>
      </p:sp>
      <p:sp>
        <p:nvSpPr>
          <p:cNvPr id="10" name="Rectangular Callout 9"/>
          <p:cNvSpPr/>
          <p:nvPr/>
        </p:nvSpPr>
        <p:spPr>
          <a:xfrm>
            <a:off x="2123728" y="1340768"/>
            <a:ext cx="3168352" cy="3528392"/>
          </a:xfrm>
          <a:prstGeom prst="wedgeRectCallout">
            <a:avLst>
              <a:gd name="adj1" fmla="val -56565"/>
              <a:gd name="adj2" fmla="val 75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copious</a:t>
            </a:r>
            <a:r>
              <a:rPr lang="en-GB" dirty="0" smtClean="0"/>
              <a:t> – </a:t>
            </a:r>
            <a:r>
              <a:rPr lang="en-GB" b="1" dirty="0" smtClean="0">
                <a:solidFill>
                  <a:schemeClr val="accent2">
                    <a:lumMod val="40000"/>
                    <a:lumOff val="60000"/>
                  </a:schemeClr>
                </a:solidFill>
              </a:rPr>
              <a:t>large amounts</a:t>
            </a:r>
          </a:p>
          <a:p>
            <a:pPr algn="ctr"/>
            <a:r>
              <a:rPr lang="en-GB" b="1" dirty="0" smtClean="0"/>
              <a:t>dubious</a:t>
            </a:r>
            <a:r>
              <a:rPr lang="en-GB" dirty="0" smtClean="0"/>
              <a:t> – </a:t>
            </a:r>
            <a:r>
              <a:rPr lang="en-GB" b="1" dirty="0" smtClean="0">
                <a:solidFill>
                  <a:schemeClr val="accent2">
                    <a:lumMod val="40000"/>
                    <a:lumOff val="60000"/>
                  </a:schemeClr>
                </a:solidFill>
              </a:rPr>
              <a:t>unreliable</a:t>
            </a:r>
          </a:p>
          <a:p>
            <a:pPr algn="ctr"/>
            <a:r>
              <a:rPr lang="en-GB" b="1" dirty="0" smtClean="0"/>
              <a:t>envious</a:t>
            </a:r>
            <a:r>
              <a:rPr lang="en-GB" dirty="0" smtClean="0"/>
              <a:t> – </a:t>
            </a:r>
            <a:r>
              <a:rPr lang="en-GB" b="1" dirty="0" smtClean="0">
                <a:solidFill>
                  <a:schemeClr val="accent2">
                    <a:lumMod val="40000"/>
                    <a:lumOff val="60000"/>
                  </a:schemeClr>
                </a:solidFill>
              </a:rPr>
              <a:t>jealous</a:t>
            </a:r>
          </a:p>
          <a:p>
            <a:pPr algn="ctr"/>
            <a:r>
              <a:rPr lang="en-GB" b="1" dirty="0" smtClean="0"/>
              <a:t>delirious</a:t>
            </a:r>
            <a:r>
              <a:rPr lang="en-GB" dirty="0" smtClean="0"/>
              <a:t> – </a:t>
            </a:r>
            <a:r>
              <a:rPr lang="en-GB" b="1" dirty="0" smtClean="0">
                <a:solidFill>
                  <a:schemeClr val="accent2">
                    <a:lumMod val="40000"/>
                    <a:lumOff val="60000"/>
                  </a:schemeClr>
                </a:solidFill>
              </a:rPr>
              <a:t>wildly excited</a:t>
            </a:r>
          </a:p>
          <a:p>
            <a:pPr algn="ctr"/>
            <a:r>
              <a:rPr lang="en-GB" b="1" dirty="0" smtClean="0"/>
              <a:t>devious </a:t>
            </a:r>
            <a:r>
              <a:rPr lang="en-GB" dirty="0" smtClean="0"/>
              <a:t>– </a:t>
            </a:r>
            <a:r>
              <a:rPr lang="en-GB" b="1" dirty="0" smtClean="0">
                <a:solidFill>
                  <a:schemeClr val="accent2">
                    <a:lumMod val="40000"/>
                    <a:lumOff val="60000"/>
                  </a:schemeClr>
                </a:solidFill>
              </a:rPr>
              <a:t>insincere, underhand</a:t>
            </a:r>
          </a:p>
          <a:p>
            <a:pPr algn="ctr"/>
            <a:r>
              <a:rPr lang="en-GB" b="1" dirty="0" smtClean="0"/>
              <a:t>harmonious </a:t>
            </a:r>
            <a:r>
              <a:rPr lang="en-GB" dirty="0" smtClean="0"/>
              <a:t>– </a:t>
            </a:r>
            <a:r>
              <a:rPr lang="en-GB" b="1" dirty="0" smtClean="0">
                <a:solidFill>
                  <a:schemeClr val="accent2">
                    <a:lumMod val="40000"/>
                    <a:lumOff val="60000"/>
                  </a:schemeClr>
                </a:solidFill>
              </a:rPr>
              <a:t>sweet-sounding</a:t>
            </a:r>
          </a:p>
          <a:p>
            <a:pPr algn="ctr"/>
            <a:r>
              <a:rPr lang="en-GB" b="1" dirty="0" smtClean="0"/>
              <a:t>hilarious</a:t>
            </a:r>
            <a:r>
              <a:rPr lang="en-GB" dirty="0" smtClean="0"/>
              <a:t> – </a:t>
            </a:r>
            <a:r>
              <a:rPr lang="en-GB" b="1" dirty="0" smtClean="0">
                <a:solidFill>
                  <a:schemeClr val="accent2">
                    <a:lumMod val="40000"/>
                    <a:lumOff val="60000"/>
                  </a:schemeClr>
                </a:solidFill>
              </a:rPr>
              <a:t>very funny</a:t>
            </a:r>
          </a:p>
          <a:p>
            <a:pPr algn="ctr"/>
            <a:r>
              <a:rPr lang="en-GB" b="1" dirty="0" smtClean="0"/>
              <a:t>industrious</a:t>
            </a:r>
            <a:r>
              <a:rPr lang="en-GB" dirty="0" smtClean="0"/>
              <a:t> – </a:t>
            </a:r>
            <a:r>
              <a:rPr lang="en-GB" b="1" dirty="0" smtClean="0">
                <a:solidFill>
                  <a:schemeClr val="accent2">
                    <a:lumMod val="40000"/>
                    <a:lumOff val="60000"/>
                  </a:schemeClr>
                </a:solidFill>
              </a:rPr>
              <a:t>hard-working</a:t>
            </a:r>
          </a:p>
          <a:p>
            <a:pPr algn="ctr"/>
            <a:r>
              <a:rPr lang="en-GB" b="1" dirty="0" smtClean="0"/>
              <a:t>luxurious</a:t>
            </a:r>
            <a:r>
              <a:rPr lang="en-GB" dirty="0" smtClean="0"/>
              <a:t> – </a:t>
            </a:r>
            <a:r>
              <a:rPr lang="en-GB" b="1" dirty="0" smtClean="0">
                <a:solidFill>
                  <a:schemeClr val="accent2">
                    <a:lumMod val="40000"/>
                    <a:lumOff val="60000"/>
                  </a:schemeClr>
                </a:solidFill>
              </a:rPr>
              <a:t>rich, expensive</a:t>
            </a:r>
          </a:p>
          <a:p>
            <a:pPr algn="ctr"/>
            <a:r>
              <a:rPr lang="en-GB" b="1" dirty="0" smtClean="0"/>
              <a:t>notorious</a:t>
            </a:r>
            <a:r>
              <a:rPr lang="en-GB" dirty="0" smtClean="0"/>
              <a:t> – </a:t>
            </a:r>
            <a:r>
              <a:rPr lang="en-GB" b="1" dirty="0" smtClean="0">
                <a:solidFill>
                  <a:schemeClr val="accent2">
                    <a:lumMod val="40000"/>
                    <a:lumOff val="60000"/>
                  </a:schemeClr>
                </a:solidFill>
              </a:rPr>
              <a:t>well known for bad reason</a:t>
            </a:r>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(28) Sentences – 1</a:t>
            </a:r>
            <a:r>
              <a:rPr lang="en-GB" dirty="0" smtClean="0">
                <a:solidFill>
                  <a:srgbClr val="FFFF00"/>
                </a:solidFill>
              </a:rPr>
              <a:t>: </a:t>
            </a:r>
            <a:br>
              <a:rPr lang="en-GB" dirty="0" smtClean="0">
                <a:solidFill>
                  <a:srgbClr val="FFFF00"/>
                </a:solidFill>
              </a:rPr>
            </a:br>
            <a:r>
              <a:rPr lang="en-GB" dirty="0" smtClean="0">
                <a:solidFill>
                  <a:srgbClr val="FFFF00"/>
                </a:solidFill>
              </a:rPr>
              <a:t>Recognising what a sentence is</a:t>
            </a:r>
            <a:endParaRPr lang="en-GB" dirty="0">
              <a:solidFill>
                <a:srgbClr val="FFFF00"/>
              </a:solidFill>
            </a:endParaRPr>
          </a:p>
        </p:txBody>
      </p:sp>
      <p:sp>
        <p:nvSpPr>
          <p:cNvPr id="3" name="Rectangle 2"/>
          <p:cNvSpPr/>
          <p:nvPr/>
        </p:nvSpPr>
        <p:spPr>
          <a:xfrm>
            <a:off x="5580112" y="1556792"/>
            <a:ext cx="309634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be able to recognise that a sentence must make complete sense on its own.</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155160" y="2780928"/>
            <a:ext cx="2988840" cy="2636912"/>
          </a:xfrm>
          <a:prstGeom prst="rect">
            <a:avLst/>
          </a:prstGeom>
          <a:noFill/>
          <a:ln w="9525">
            <a:noFill/>
            <a:miter lim="800000"/>
            <a:headEnd/>
            <a:tailEnd/>
          </a:ln>
        </p:spPr>
      </p:pic>
      <p:sp>
        <p:nvSpPr>
          <p:cNvPr id="5" name="TextBox 4"/>
          <p:cNvSpPr txBox="1"/>
          <p:nvPr/>
        </p:nvSpPr>
        <p:spPr>
          <a:xfrm>
            <a:off x="251520" y="1556792"/>
            <a:ext cx="5184576" cy="2031325"/>
          </a:xfrm>
          <a:prstGeom prst="rect">
            <a:avLst/>
          </a:prstGeom>
          <a:noFill/>
          <a:ln w="57150">
            <a:solidFill>
              <a:srgbClr val="00B050"/>
            </a:solidFill>
          </a:ln>
        </p:spPr>
        <p:txBody>
          <a:bodyPr wrap="square" rtlCol="0">
            <a:spAutoFit/>
          </a:bodyPr>
          <a:lstStyle/>
          <a:p>
            <a:r>
              <a:rPr lang="en-GB" dirty="0" smtClean="0"/>
              <a:t>Look at this: </a:t>
            </a:r>
            <a:r>
              <a:rPr lang="en-GB" b="1" dirty="0" smtClean="0">
                <a:solidFill>
                  <a:srgbClr val="00B050"/>
                </a:solidFill>
              </a:rPr>
              <a:t>He laughed.</a:t>
            </a:r>
          </a:p>
          <a:p>
            <a:r>
              <a:rPr lang="en-GB" dirty="0" smtClean="0"/>
              <a:t>This may be short but it is a complete sentence. As part of a longer story, it would make more sense, but nevertheless, it contains the 2 basic requirements of a sentence: it contains a </a:t>
            </a:r>
            <a:r>
              <a:rPr lang="en-GB" b="1" dirty="0" smtClean="0">
                <a:solidFill>
                  <a:srgbClr val="00B050"/>
                </a:solidFill>
              </a:rPr>
              <a:t>subject</a:t>
            </a:r>
            <a:r>
              <a:rPr lang="en-GB" dirty="0" smtClean="0"/>
              <a:t> </a:t>
            </a:r>
            <a:r>
              <a:rPr lang="en-GB" b="1" u="sng" dirty="0" smtClean="0">
                <a:solidFill>
                  <a:srgbClr val="00B050"/>
                </a:solidFill>
              </a:rPr>
              <a:t>HE</a:t>
            </a:r>
            <a:r>
              <a:rPr lang="en-GB" dirty="0" smtClean="0"/>
              <a:t> (who the sentence is about) and a </a:t>
            </a:r>
            <a:r>
              <a:rPr lang="en-GB" b="1" dirty="0" smtClean="0">
                <a:solidFill>
                  <a:srgbClr val="00B050"/>
                </a:solidFill>
              </a:rPr>
              <a:t>verb</a:t>
            </a:r>
            <a:r>
              <a:rPr lang="en-GB" dirty="0" smtClean="0"/>
              <a:t> </a:t>
            </a:r>
            <a:r>
              <a:rPr lang="en-GB" b="1" u="sng" dirty="0" smtClean="0">
                <a:solidFill>
                  <a:srgbClr val="00B050"/>
                </a:solidFill>
              </a:rPr>
              <a:t>LAUGHED</a:t>
            </a:r>
            <a:r>
              <a:rPr lang="en-GB" dirty="0" smtClean="0"/>
              <a:t> (telling you what the subject is doing).</a:t>
            </a:r>
            <a:endParaRPr lang="en-GB" dirty="0"/>
          </a:p>
        </p:txBody>
      </p:sp>
      <p:sp>
        <p:nvSpPr>
          <p:cNvPr id="6" name="TextBox 5"/>
          <p:cNvSpPr txBox="1"/>
          <p:nvPr/>
        </p:nvSpPr>
        <p:spPr>
          <a:xfrm>
            <a:off x="179512" y="3717032"/>
            <a:ext cx="5760640" cy="2585323"/>
          </a:xfrm>
          <a:prstGeom prst="rect">
            <a:avLst/>
          </a:prstGeom>
          <a:noFill/>
          <a:ln w="19050">
            <a:solidFill>
              <a:schemeClr val="tx1"/>
            </a:solidFill>
          </a:ln>
        </p:spPr>
        <p:txBody>
          <a:bodyPr wrap="square" rtlCol="0">
            <a:spAutoFit/>
          </a:bodyPr>
          <a:lstStyle/>
          <a:p>
            <a:r>
              <a:rPr lang="en-GB" i="1" dirty="0" smtClean="0"/>
              <a:t>Put a tick or cross depending which you think are sentences:</a:t>
            </a:r>
          </a:p>
          <a:p>
            <a:pPr marL="342900" indent="-342900">
              <a:buAutoNum type="arabicParenBoth"/>
            </a:pPr>
            <a:r>
              <a:rPr lang="en-GB" b="1" dirty="0" smtClean="0"/>
              <a:t>it came</a:t>
            </a:r>
          </a:p>
          <a:p>
            <a:pPr marL="342900" indent="-342900">
              <a:buAutoNum type="arabicParenBoth"/>
            </a:pPr>
            <a:r>
              <a:rPr lang="en-GB" b="1" dirty="0" smtClean="0"/>
              <a:t>following the road</a:t>
            </a:r>
          </a:p>
          <a:p>
            <a:pPr marL="342900" indent="-342900">
              <a:buAutoNum type="arabicParenBoth"/>
            </a:pPr>
            <a:r>
              <a:rPr lang="en-GB" b="1" dirty="0" smtClean="0"/>
              <a:t>she followed the road</a:t>
            </a:r>
          </a:p>
          <a:p>
            <a:pPr marL="342900" indent="-342900">
              <a:buAutoNum type="arabicParenBoth"/>
            </a:pPr>
            <a:r>
              <a:rPr lang="en-GB" b="1" dirty="0" smtClean="0"/>
              <a:t>with blue eyes</a:t>
            </a:r>
          </a:p>
          <a:p>
            <a:pPr marL="342900" indent="-342900">
              <a:buAutoNum type="arabicParenBoth"/>
            </a:pPr>
            <a:r>
              <a:rPr lang="en-GB" b="1" dirty="0" smtClean="0"/>
              <a:t>under his feet</a:t>
            </a:r>
          </a:p>
          <a:p>
            <a:pPr marL="342900" indent="-342900">
              <a:buAutoNum type="arabicParenBoth"/>
            </a:pPr>
            <a:r>
              <a:rPr lang="en-GB" b="1" dirty="0" smtClean="0"/>
              <a:t>george smiled</a:t>
            </a:r>
          </a:p>
          <a:p>
            <a:pPr marL="342900" indent="-342900">
              <a:buAutoNum type="arabicParenBoth"/>
            </a:pPr>
            <a:r>
              <a:rPr lang="en-GB" b="1" dirty="0" smtClean="0"/>
              <a:t>when George smiled</a:t>
            </a:r>
          </a:p>
          <a:p>
            <a:pPr marL="342900" indent="-342900">
              <a:buAutoNum type="arabicParenBoth"/>
            </a:pPr>
            <a:r>
              <a:rPr lang="en-GB" b="1" dirty="0" smtClean="0"/>
              <a:t>rain is depressing</a:t>
            </a:r>
            <a:endParaRPr lang="en-GB" b="1" dirty="0"/>
          </a:p>
        </p:txBody>
      </p:sp>
      <p:sp>
        <p:nvSpPr>
          <p:cNvPr id="7" name="TextBox 6"/>
          <p:cNvSpPr txBox="1"/>
          <p:nvPr/>
        </p:nvSpPr>
        <p:spPr>
          <a:xfrm>
            <a:off x="6012160" y="5445224"/>
            <a:ext cx="2808312" cy="1200329"/>
          </a:xfrm>
          <a:prstGeom prst="rect">
            <a:avLst/>
          </a:prstGeom>
          <a:noFill/>
          <a:ln w="19050">
            <a:solidFill>
              <a:srgbClr val="FF0000"/>
            </a:solidFill>
          </a:ln>
        </p:spPr>
        <p:txBody>
          <a:bodyPr wrap="square" rtlCol="0">
            <a:spAutoFit/>
          </a:bodyPr>
          <a:lstStyle/>
          <a:p>
            <a:r>
              <a:rPr lang="en-GB" b="1" u="sng" dirty="0" smtClean="0">
                <a:solidFill>
                  <a:srgbClr val="FF0000"/>
                </a:solidFill>
              </a:rPr>
              <a:t>Remember</a:t>
            </a:r>
            <a:r>
              <a:rPr lang="en-GB" dirty="0" smtClean="0">
                <a:solidFill>
                  <a:srgbClr val="FF0000"/>
                </a:solidFill>
              </a:rPr>
              <a:t>: even with a subject and verb, a sentence </a:t>
            </a:r>
            <a:r>
              <a:rPr lang="en-GB" b="1" dirty="0" smtClean="0">
                <a:solidFill>
                  <a:srgbClr val="FF0000"/>
                </a:solidFill>
              </a:rPr>
              <a:t>MUST</a:t>
            </a:r>
            <a:r>
              <a:rPr lang="en-GB" dirty="0" smtClean="0">
                <a:solidFill>
                  <a:srgbClr val="FF0000"/>
                </a:solidFill>
              </a:rPr>
              <a:t> make complete sense!</a:t>
            </a:r>
            <a:endParaRPr lang="en-GB" dirty="0">
              <a:solidFill>
                <a:srgbClr val="FF0000"/>
              </a:solidFill>
            </a:endParaRPr>
          </a:p>
        </p:txBody>
      </p:sp>
      <p:sp>
        <p:nvSpPr>
          <p:cNvPr id="8" name="TextBox 7"/>
          <p:cNvSpPr txBox="1"/>
          <p:nvPr/>
        </p:nvSpPr>
        <p:spPr>
          <a:xfrm>
            <a:off x="179512" y="6381328"/>
            <a:ext cx="5760640" cy="369332"/>
          </a:xfrm>
          <a:prstGeom prst="rect">
            <a:avLst/>
          </a:prstGeom>
          <a:noFill/>
          <a:ln w="38100">
            <a:solidFill>
              <a:srgbClr val="C00000"/>
            </a:solidFill>
          </a:ln>
        </p:spPr>
        <p:txBody>
          <a:bodyPr wrap="square" rtlCol="0">
            <a:spAutoFit/>
          </a:bodyPr>
          <a:lstStyle/>
          <a:p>
            <a:r>
              <a:rPr lang="en-GB" b="1" dirty="0" smtClean="0">
                <a:solidFill>
                  <a:srgbClr val="C00000"/>
                </a:solidFill>
              </a:rPr>
              <a:t>Now turn the non-sentences into proper sentences.</a:t>
            </a:r>
            <a:endParaRPr lang="en-GB" b="1" dirty="0">
              <a:solidFill>
                <a:srgbClr val="C00000"/>
              </a:solidFill>
            </a:endParaRPr>
          </a:p>
        </p:txBody>
      </p:sp>
      <p:sp>
        <p:nvSpPr>
          <p:cNvPr id="9" name="Rectangular Callout 8"/>
          <p:cNvSpPr/>
          <p:nvPr/>
        </p:nvSpPr>
        <p:spPr>
          <a:xfrm>
            <a:off x="2267744" y="1124744"/>
            <a:ext cx="2952328" cy="367240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u="sng" dirty="0" smtClean="0">
                <a:solidFill>
                  <a:schemeClr val="accent2">
                    <a:lumMod val="40000"/>
                    <a:lumOff val="60000"/>
                  </a:schemeClr>
                </a:solidFill>
              </a:rPr>
              <a:t>Sentences</a:t>
            </a:r>
            <a:r>
              <a:rPr lang="en-GB" dirty="0" smtClean="0"/>
              <a:t>:</a:t>
            </a:r>
          </a:p>
          <a:p>
            <a:pPr algn="ctr"/>
            <a:r>
              <a:rPr lang="en-GB" b="1" dirty="0" smtClean="0"/>
              <a:t>It came.</a:t>
            </a:r>
          </a:p>
          <a:p>
            <a:pPr algn="ctr"/>
            <a:r>
              <a:rPr lang="en-GB" b="1" dirty="0" smtClean="0"/>
              <a:t>She followed the road.</a:t>
            </a:r>
          </a:p>
          <a:p>
            <a:pPr algn="ctr"/>
            <a:r>
              <a:rPr lang="en-GB" b="1" dirty="0" smtClean="0"/>
              <a:t>George smiled.</a:t>
            </a:r>
          </a:p>
          <a:p>
            <a:pPr algn="ctr"/>
            <a:r>
              <a:rPr lang="en-GB" b="1" dirty="0" smtClean="0"/>
              <a:t>Rain is depressing.</a:t>
            </a:r>
          </a:p>
          <a:p>
            <a:pPr algn="ctr"/>
            <a:r>
              <a:rPr lang="en-GB" b="1" u="sng" dirty="0" smtClean="0">
                <a:solidFill>
                  <a:schemeClr val="accent2">
                    <a:lumMod val="40000"/>
                    <a:lumOff val="60000"/>
                  </a:schemeClr>
                </a:solidFill>
              </a:rPr>
              <a:t>Non-sentences</a:t>
            </a:r>
            <a:r>
              <a:rPr lang="en-GB" dirty="0" smtClean="0"/>
              <a:t>:</a:t>
            </a:r>
          </a:p>
          <a:p>
            <a:pPr algn="ctr"/>
            <a:r>
              <a:rPr lang="en-GB" b="1" dirty="0" smtClean="0"/>
              <a:t>following the road</a:t>
            </a:r>
          </a:p>
          <a:p>
            <a:pPr algn="ctr"/>
            <a:r>
              <a:rPr lang="en-GB" b="1" dirty="0" smtClean="0"/>
              <a:t>with blue eyes</a:t>
            </a:r>
          </a:p>
          <a:p>
            <a:pPr algn="ctr"/>
            <a:r>
              <a:rPr lang="en-GB" b="1" dirty="0" smtClean="0"/>
              <a:t>under his feet</a:t>
            </a:r>
          </a:p>
          <a:p>
            <a:pPr algn="ctr"/>
            <a:r>
              <a:rPr lang="en-GB" b="1" dirty="0" smtClean="0"/>
              <a:t>when George smiled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(29) Sentences – 2</a:t>
            </a:r>
            <a:r>
              <a:rPr lang="en-GB" dirty="0" smtClean="0">
                <a:solidFill>
                  <a:srgbClr val="FFFF00"/>
                </a:solidFill>
              </a:rPr>
              <a:t>: </a:t>
            </a:r>
            <a:br>
              <a:rPr lang="en-GB" dirty="0" smtClean="0">
                <a:solidFill>
                  <a:srgbClr val="FFFF00"/>
                </a:solidFill>
              </a:rPr>
            </a:br>
            <a:r>
              <a:rPr lang="en-GB" dirty="0" smtClean="0">
                <a:solidFill>
                  <a:srgbClr val="FFFF00"/>
                </a:solidFill>
              </a:rPr>
              <a:t>Avoiding Comma Splicing</a:t>
            </a:r>
            <a:endParaRPr lang="en-GB" dirty="0">
              <a:solidFill>
                <a:srgbClr val="FFFF00"/>
              </a:solidFill>
            </a:endParaRPr>
          </a:p>
        </p:txBody>
      </p:sp>
      <p:sp>
        <p:nvSpPr>
          <p:cNvPr id="3" name="Rectangle 2"/>
          <p:cNvSpPr/>
          <p:nvPr/>
        </p:nvSpPr>
        <p:spPr>
          <a:xfrm>
            <a:off x="5364088" y="1556792"/>
            <a:ext cx="331236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revise the importance of using full-stops accurately when writing sentences.</a:t>
            </a:r>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6155160" y="2780928"/>
            <a:ext cx="2988840" cy="2636912"/>
          </a:xfrm>
          <a:prstGeom prst="rect">
            <a:avLst/>
          </a:prstGeom>
          <a:noFill/>
          <a:ln w="9525">
            <a:noFill/>
            <a:miter lim="800000"/>
            <a:headEnd/>
            <a:tailEnd/>
          </a:ln>
        </p:spPr>
      </p:pic>
      <p:sp>
        <p:nvSpPr>
          <p:cNvPr id="6" name="TextBox 5"/>
          <p:cNvSpPr txBox="1"/>
          <p:nvPr/>
        </p:nvSpPr>
        <p:spPr>
          <a:xfrm>
            <a:off x="179512" y="1556792"/>
            <a:ext cx="5040560" cy="1477328"/>
          </a:xfrm>
          <a:prstGeom prst="rect">
            <a:avLst/>
          </a:prstGeom>
          <a:noFill/>
          <a:ln w="57150">
            <a:solidFill>
              <a:srgbClr val="00B050"/>
            </a:solidFill>
          </a:ln>
        </p:spPr>
        <p:txBody>
          <a:bodyPr wrap="square" rtlCol="0">
            <a:spAutoFit/>
          </a:bodyPr>
          <a:lstStyle/>
          <a:p>
            <a:r>
              <a:rPr lang="en-GB" dirty="0" smtClean="0"/>
              <a:t>A sentence </a:t>
            </a:r>
            <a:r>
              <a:rPr lang="en-GB" b="1" dirty="0" smtClean="0">
                <a:solidFill>
                  <a:srgbClr val="00B050"/>
                </a:solidFill>
              </a:rPr>
              <a:t>MUST</a:t>
            </a:r>
            <a:r>
              <a:rPr lang="en-GB" dirty="0" smtClean="0"/>
              <a:t> make complete sense on its own. You always put a full-stop at the end, </a:t>
            </a:r>
            <a:r>
              <a:rPr lang="en-GB" b="1" dirty="0" smtClean="0">
                <a:solidFill>
                  <a:srgbClr val="00B050"/>
                </a:solidFill>
              </a:rPr>
              <a:t>NEVER</a:t>
            </a:r>
            <a:r>
              <a:rPr lang="en-GB" dirty="0" smtClean="0"/>
              <a:t> a comma. The sentence might be short but if it is a complete statement or simple fact, it still needs a full-stop. When in doubt, use a </a:t>
            </a:r>
            <a:r>
              <a:rPr lang="en-GB" b="1" dirty="0" smtClean="0">
                <a:solidFill>
                  <a:srgbClr val="00B050"/>
                </a:solidFill>
              </a:rPr>
              <a:t>FULL-STOP</a:t>
            </a:r>
            <a:r>
              <a:rPr lang="en-GB" dirty="0" smtClean="0"/>
              <a:t>.</a:t>
            </a:r>
            <a:endParaRPr lang="en-GB" dirty="0"/>
          </a:p>
        </p:txBody>
      </p:sp>
      <p:sp>
        <p:nvSpPr>
          <p:cNvPr id="7" name="TextBox 6"/>
          <p:cNvSpPr txBox="1"/>
          <p:nvPr/>
        </p:nvSpPr>
        <p:spPr>
          <a:xfrm>
            <a:off x="107504" y="3212976"/>
            <a:ext cx="5976664" cy="4247317"/>
          </a:xfrm>
          <a:prstGeom prst="rect">
            <a:avLst/>
          </a:prstGeom>
          <a:noFill/>
        </p:spPr>
        <p:txBody>
          <a:bodyPr wrap="square" rtlCol="0">
            <a:spAutoFit/>
          </a:bodyPr>
          <a:lstStyle/>
          <a:p>
            <a:r>
              <a:rPr lang="en-GB" i="1" dirty="0" smtClean="0"/>
              <a:t>Write these pairs of sentences out replacing the commas for full-stops. Don’t forget the capital letter for the 2</a:t>
            </a:r>
            <a:r>
              <a:rPr lang="en-GB" i="1" baseline="30000" dirty="0" smtClean="0"/>
              <a:t>nd</a:t>
            </a:r>
            <a:r>
              <a:rPr lang="en-GB" i="1" dirty="0" smtClean="0"/>
              <a:t> sentence:</a:t>
            </a:r>
          </a:p>
          <a:p>
            <a:pPr marL="342900" indent="-342900">
              <a:buAutoNum type="arabicParenBoth"/>
            </a:pPr>
            <a:r>
              <a:rPr lang="en-GB" b="1" dirty="0" smtClean="0"/>
              <a:t>I went to France for my holiday, it was great.</a:t>
            </a:r>
          </a:p>
          <a:p>
            <a:pPr marL="342900" indent="-342900">
              <a:buAutoNum type="arabicParenBoth"/>
            </a:pPr>
            <a:r>
              <a:rPr lang="en-GB" b="1" dirty="0" smtClean="0"/>
              <a:t>The old house was creepy, there were cobwebs all over.</a:t>
            </a:r>
          </a:p>
          <a:p>
            <a:pPr marL="342900" indent="-342900">
              <a:buAutoNum type="arabicParenBoth"/>
            </a:pPr>
            <a:r>
              <a:rPr lang="en-GB" b="1" dirty="0" smtClean="0"/>
              <a:t>She walked the dog in the rain, it was pouring down.</a:t>
            </a:r>
          </a:p>
          <a:p>
            <a:pPr marL="342900" indent="-342900">
              <a:buAutoNum type="arabicParenBoth"/>
            </a:pPr>
            <a:r>
              <a:rPr lang="en-GB" b="1" dirty="0" smtClean="0"/>
              <a:t>It was a stormy night, many trees were uprooted.</a:t>
            </a:r>
          </a:p>
          <a:p>
            <a:pPr marL="342900" indent="-342900">
              <a:buAutoNum type="arabicParenBoth"/>
            </a:pPr>
            <a:r>
              <a:rPr lang="en-GB" b="1" dirty="0" smtClean="0"/>
              <a:t>Max Whitlock did well at Rio 2016, he won two golds.</a:t>
            </a:r>
          </a:p>
          <a:p>
            <a:pPr marL="342900" indent="-342900">
              <a:buAutoNum type="arabicParenBoth"/>
            </a:pPr>
            <a:r>
              <a:rPr lang="en-GB" b="1" dirty="0" smtClean="0"/>
              <a:t>The barn offered shelter, the storm was relentless.</a:t>
            </a:r>
          </a:p>
          <a:p>
            <a:pPr marL="342900" indent="-342900">
              <a:buAutoNum type="arabicParenBoth"/>
            </a:pPr>
            <a:r>
              <a:rPr lang="en-GB" b="1" dirty="0" smtClean="0"/>
              <a:t>The gardener looked happy, his roses were sensational.</a:t>
            </a:r>
          </a:p>
          <a:p>
            <a:pPr marL="342900" indent="-342900">
              <a:buAutoNum type="arabicParenBoth"/>
            </a:pPr>
            <a:r>
              <a:rPr lang="en-GB" b="1" dirty="0" smtClean="0"/>
              <a:t>‘I told you, if you don’t revise you’ll fail.’</a:t>
            </a:r>
          </a:p>
          <a:p>
            <a:pPr marL="342900" indent="-342900">
              <a:buAutoNum type="arabicParenBoth"/>
            </a:pPr>
            <a:r>
              <a:rPr lang="en-GB" b="1" dirty="0" smtClean="0"/>
              <a:t>The journey took forever, Eurostar were on strike.</a:t>
            </a:r>
          </a:p>
          <a:p>
            <a:pPr marL="342900" indent="-342900">
              <a:buAutoNum type="arabicParenBoth"/>
            </a:pPr>
            <a:r>
              <a:rPr lang="en-GB" b="1" dirty="0" smtClean="0"/>
              <a:t>She heard footsteps on the landing, someone was there.</a:t>
            </a:r>
          </a:p>
          <a:p>
            <a:pPr marL="342900" indent="-342900">
              <a:buAutoNum type="arabicParenBoth"/>
            </a:pPr>
            <a:endParaRPr lang="en-GB" b="1" dirty="0" smtClean="0"/>
          </a:p>
          <a:p>
            <a:pPr marL="342900" indent="-342900">
              <a:buAutoNum type="arabicParenBoth"/>
            </a:pPr>
            <a:endParaRPr lang="en-GB" b="1" dirty="0" smtClean="0"/>
          </a:p>
          <a:p>
            <a:pPr marL="342900" indent="-342900">
              <a:buAutoNum type="arabicParenBoth"/>
            </a:pPr>
            <a:endParaRPr lang="en-GB" dirty="0"/>
          </a:p>
        </p:txBody>
      </p:sp>
      <p:sp>
        <p:nvSpPr>
          <p:cNvPr id="8" name="TextBox 7"/>
          <p:cNvSpPr txBox="1"/>
          <p:nvPr/>
        </p:nvSpPr>
        <p:spPr>
          <a:xfrm>
            <a:off x="6156176" y="5517232"/>
            <a:ext cx="2592288" cy="923330"/>
          </a:xfrm>
          <a:prstGeom prst="rect">
            <a:avLst/>
          </a:prstGeom>
          <a:noFill/>
          <a:ln w="19050">
            <a:solidFill>
              <a:srgbClr val="FF0000"/>
            </a:solidFill>
          </a:ln>
        </p:spPr>
        <p:txBody>
          <a:bodyPr wrap="square" rtlCol="0">
            <a:spAutoFit/>
          </a:bodyPr>
          <a:lstStyle/>
          <a:p>
            <a:r>
              <a:rPr lang="en-GB" b="1" dirty="0" smtClean="0">
                <a:solidFill>
                  <a:srgbClr val="FF0000"/>
                </a:solidFill>
              </a:rPr>
              <a:t>Be especially careful with the word </a:t>
            </a:r>
            <a:r>
              <a:rPr lang="en-GB" b="1" u="sng" dirty="0" smtClean="0">
                <a:solidFill>
                  <a:srgbClr val="FF0000"/>
                </a:solidFill>
              </a:rPr>
              <a:t>IT</a:t>
            </a:r>
            <a:r>
              <a:rPr lang="en-GB" b="1" dirty="0" smtClean="0">
                <a:solidFill>
                  <a:srgbClr val="FF0000"/>
                </a:solidFill>
              </a:rPr>
              <a:t>. This often starts a new sentence!</a:t>
            </a:r>
            <a:endParaRPr lang="en-GB" b="1" dirty="0">
              <a:solidFill>
                <a:srgbClr val="FF0000"/>
              </a:solidFill>
            </a:endParaRPr>
          </a:p>
        </p:txBody>
      </p:sp>
      <p:sp>
        <p:nvSpPr>
          <p:cNvPr id="10" name="Rectangular Callout 9"/>
          <p:cNvSpPr/>
          <p:nvPr/>
        </p:nvSpPr>
        <p:spPr>
          <a:xfrm>
            <a:off x="539552" y="1340768"/>
            <a:ext cx="6984776" cy="3528392"/>
          </a:xfrm>
          <a:prstGeom prst="wedgeRectCallout">
            <a:avLst>
              <a:gd name="adj1" fmla="val -45613"/>
              <a:gd name="adj2" fmla="val 86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1. I went to France for my holiday. It was great.</a:t>
            </a:r>
          </a:p>
          <a:p>
            <a:pPr algn="ctr"/>
            <a:r>
              <a:rPr lang="en-GB" b="1" dirty="0" smtClean="0"/>
              <a:t>2. The old house was creepy. There were cobwebs all over.</a:t>
            </a:r>
          </a:p>
          <a:p>
            <a:pPr algn="ctr"/>
            <a:r>
              <a:rPr lang="en-GB" b="1" dirty="0" smtClean="0"/>
              <a:t>3. She walked the dog in the rain. It was pouring down.</a:t>
            </a:r>
          </a:p>
          <a:p>
            <a:pPr algn="ctr"/>
            <a:r>
              <a:rPr lang="en-GB" b="1" dirty="0" smtClean="0"/>
              <a:t>4. It was a stormy night. Many trees were uprooted.</a:t>
            </a:r>
          </a:p>
          <a:p>
            <a:pPr algn="ctr"/>
            <a:r>
              <a:rPr lang="en-GB" b="1" dirty="0" smtClean="0"/>
              <a:t>5. Max Whitlock did well at Rio 2016. He won two golds.</a:t>
            </a:r>
          </a:p>
          <a:p>
            <a:pPr algn="ctr"/>
            <a:r>
              <a:rPr lang="en-GB" b="1" dirty="0" smtClean="0"/>
              <a:t>6. The barn offered shelter. The storm was relentless.</a:t>
            </a:r>
          </a:p>
          <a:p>
            <a:pPr algn="ctr"/>
            <a:r>
              <a:rPr lang="en-GB" b="1" dirty="0" smtClean="0"/>
              <a:t>7. The gardener looked happy. His roses were sensational.</a:t>
            </a:r>
          </a:p>
          <a:p>
            <a:pPr algn="ctr"/>
            <a:r>
              <a:rPr lang="en-GB" b="1" dirty="0" smtClean="0"/>
              <a:t>8. ‘I told you. If you don’t revise you’ll fail.’</a:t>
            </a:r>
          </a:p>
          <a:p>
            <a:pPr algn="ctr"/>
            <a:r>
              <a:rPr lang="en-GB" b="1" dirty="0" smtClean="0"/>
              <a:t>9. The journey took forever. Eurostar was on strike.</a:t>
            </a:r>
          </a:p>
          <a:p>
            <a:pPr algn="ctr"/>
            <a:r>
              <a:rPr lang="en-GB" b="1" dirty="0" smtClean="0"/>
              <a:t>10. She heard footsteps on the landing. Someone was there.</a:t>
            </a:r>
          </a:p>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heckerboard(across)">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(30) Sentences – 3</a:t>
            </a:r>
            <a:r>
              <a:rPr lang="en-GB" dirty="0" smtClean="0">
                <a:solidFill>
                  <a:srgbClr val="FFFF00"/>
                </a:solidFill>
              </a:rPr>
              <a:t>:</a:t>
            </a:r>
            <a:br>
              <a:rPr lang="en-GB" dirty="0" smtClean="0">
                <a:solidFill>
                  <a:srgbClr val="FFFF00"/>
                </a:solidFill>
              </a:rPr>
            </a:br>
            <a:r>
              <a:rPr lang="en-GB" dirty="0" smtClean="0">
                <a:solidFill>
                  <a:srgbClr val="FFFF00"/>
                </a:solidFill>
              </a:rPr>
              <a:t>The SUBJECT of a sentence</a:t>
            </a:r>
            <a:endParaRPr lang="en-GB" dirty="0">
              <a:solidFill>
                <a:srgbClr val="FFFF00"/>
              </a:solidFill>
            </a:endParaRPr>
          </a:p>
        </p:txBody>
      </p:sp>
      <p:sp>
        <p:nvSpPr>
          <p:cNvPr id="3" name="Rectangle 2"/>
          <p:cNvSpPr/>
          <p:nvPr/>
        </p:nvSpPr>
        <p:spPr>
          <a:xfrm>
            <a:off x="5436096" y="1628800"/>
            <a:ext cx="3384376"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that any sentence must have a subject telling us who or what the sentence is about.</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155160" y="2852936"/>
            <a:ext cx="2737320" cy="2448272"/>
          </a:xfrm>
          <a:prstGeom prst="rect">
            <a:avLst/>
          </a:prstGeom>
          <a:noFill/>
          <a:ln w="9525">
            <a:noFill/>
            <a:miter lim="800000"/>
            <a:headEnd/>
            <a:tailEnd/>
          </a:ln>
        </p:spPr>
      </p:pic>
      <p:sp>
        <p:nvSpPr>
          <p:cNvPr id="5" name="TextBox 4"/>
          <p:cNvSpPr txBox="1"/>
          <p:nvPr/>
        </p:nvSpPr>
        <p:spPr>
          <a:xfrm>
            <a:off x="251520" y="1628800"/>
            <a:ext cx="5040560" cy="1754326"/>
          </a:xfrm>
          <a:prstGeom prst="rect">
            <a:avLst/>
          </a:prstGeom>
          <a:noFill/>
          <a:ln w="57150">
            <a:solidFill>
              <a:srgbClr val="00B050"/>
            </a:solidFill>
          </a:ln>
        </p:spPr>
        <p:txBody>
          <a:bodyPr wrap="square" rtlCol="0">
            <a:spAutoFit/>
          </a:bodyPr>
          <a:lstStyle/>
          <a:p>
            <a:r>
              <a:rPr lang="en-GB" dirty="0" smtClean="0"/>
              <a:t>One of the requirements of a sentence is that it </a:t>
            </a:r>
            <a:r>
              <a:rPr lang="en-GB" b="1" u="sng" dirty="0" smtClean="0">
                <a:solidFill>
                  <a:srgbClr val="00B050"/>
                </a:solidFill>
              </a:rPr>
              <a:t>MUST</a:t>
            </a:r>
            <a:r>
              <a:rPr lang="en-GB" dirty="0" smtClean="0"/>
              <a:t> be about something or someone. The subject is either a </a:t>
            </a:r>
            <a:r>
              <a:rPr lang="en-GB" b="1" dirty="0" smtClean="0">
                <a:solidFill>
                  <a:srgbClr val="00B050"/>
                </a:solidFill>
              </a:rPr>
              <a:t>NOUN</a:t>
            </a:r>
            <a:r>
              <a:rPr lang="en-GB" dirty="0" smtClean="0"/>
              <a:t> (naming word) or a </a:t>
            </a:r>
            <a:r>
              <a:rPr lang="en-GB" b="1" dirty="0" smtClean="0">
                <a:solidFill>
                  <a:srgbClr val="00B050"/>
                </a:solidFill>
              </a:rPr>
              <a:t>PRONOUN</a:t>
            </a:r>
            <a:r>
              <a:rPr lang="en-GB" dirty="0" smtClean="0"/>
              <a:t> (like he/she/they) which prevents having to repeat the noun too often. The subject is often but not always at the beginning of the sentence.</a:t>
            </a:r>
            <a:endParaRPr lang="en-GB" dirty="0"/>
          </a:p>
        </p:txBody>
      </p:sp>
      <p:sp>
        <p:nvSpPr>
          <p:cNvPr id="6" name="TextBox 5"/>
          <p:cNvSpPr txBox="1"/>
          <p:nvPr/>
        </p:nvSpPr>
        <p:spPr>
          <a:xfrm>
            <a:off x="107504" y="3501008"/>
            <a:ext cx="6048672" cy="3139321"/>
          </a:xfrm>
          <a:prstGeom prst="rect">
            <a:avLst/>
          </a:prstGeom>
          <a:noFill/>
          <a:ln w="57150">
            <a:solidFill>
              <a:srgbClr val="7030A0"/>
            </a:solidFill>
          </a:ln>
        </p:spPr>
        <p:txBody>
          <a:bodyPr wrap="square" rtlCol="0">
            <a:spAutoFit/>
          </a:bodyPr>
          <a:lstStyle/>
          <a:p>
            <a:r>
              <a:rPr lang="en-GB" i="1" dirty="0" smtClean="0"/>
              <a:t>Write out these sentences, underlining the subject, in each:</a:t>
            </a:r>
          </a:p>
          <a:p>
            <a:pPr marL="342900" indent="-342900">
              <a:buAutoNum type="arabicParenBoth"/>
            </a:pPr>
            <a:r>
              <a:rPr lang="en-GB" b="1" dirty="0" smtClean="0"/>
              <a:t>The girl smiled repeatedly.</a:t>
            </a:r>
          </a:p>
          <a:p>
            <a:pPr marL="342900" indent="-342900">
              <a:buAutoNum type="arabicParenBoth"/>
            </a:pPr>
            <a:r>
              <a:rPr lang="en-GB" b="1" dirty="0" smtClean="0"/>
              <a:t>The woman chatted to her friend.</a:t>
            </a:r>
          </a:p>
          <a:p>
            <a:pPr marL="342900" indent="-342900">
              <a:buAutoNum type="arabicParenBoth"/>
            </a:pPr>
            <a:r>
              <a:rPr lang="en-GB" b="1" dirty="0" smtClean="0"/>
              <a:t>The teenager chatted to her pen pal on Skype. </a:t>
            </a:r>
          </a:p>
          <a:p>
            <a:pPr marL="342900" indent="-342900">
              <a:buAutoNum type="arabicParenBoth"/>
            </a:pPr>
            <a:r>
              <a:rPr lang="en-GB" b="1" dirty="0" smtClean="0"/>
              <a:t>The boys kicked the football into the road.</a:t>
            </a:r>
          </a:p>
          <a:p>
            <a:pPr marL="342900" indent="-342900">
              <a:buAutoNum type="arabicParenBoth"/>
            </a:pPr>
            <a:r>
              <a:rPr lang="en-GB" b="1" dirty="0" smtClean="0"/>
              <a:t>The football was kicked into the road by the girls.</a:t>
            </a:r>
          </a:p>
          <a:p>
            <a:pPr marL="342900" indent="-342900">
              <a:buAutoNum type="arabicParenBoth"/>
            </a:pPr>
            <a:r>
              <a:rPr lang="en-GB" b="1" dirty="0" smtClean="0"/>
              <a:t>On the other side, he could see the train coming.</a:t>
            </a:r>
          </a:p>
          <a:p>
            <a:pPr marL="342900" indent="-342900">
              <a:buAutoNum type="arabicParenBoth"/>
            </a:pPr>
            <a:r>
              <a:rPr lang="en-GB" b="1" dirty="0" smtClean="0"/>
              <a:t>Next to the old church, the skyscraper looked ridiculous.</a:t>
            </a:r>
          </a:p>
          <a:p>
            <a:pPr marL="342900" indent="-342900">
              <a:buAutoNum type="arabicParenBoth"/>
            </a:pPr>
            <a:r>
              <a:rPr lang="en-GB" b="1" dirty="0" smtClean="0"/>
              <a:t>‘Where are you going?’</a:t>
            </a:r>
          </a:p>
          <a:p>
            <a:pPr marL="342900" indent="-342900">
              <a:buAutoNum type="arabicParenBoth"/>
            </a:pPr>
            <a:endParaRPr lang="en-GB" dirty="0" smtClean="0"/>
          </a:p>
          <a:p>
            <a:endParaRPr lang="en-GB" dirty="0"/>
          </a:p>
        </p:txBody>
      </p:sp>
      <p:sp>
        <p:nvSpPr>
          <p:cNvPr id="7" name="TextBox 6"/>
          <p:cNvSpPr txBox="1"/>
          <p:nvPr/>
        </p:nvSpPr>
        <p:spPr>
          <a:xfrm>
            <a:off x="6372200" y="5373216"/>
            <a:ext cx="2448272" cy="1077218"/>
          </a:xfrm>
          <a:prstGeom prst="rect">
            <a:avLst/>
          </a:prstGeom>
          <a:noFill/>
          <a:ln w="28575">
            <a:solidFill>
              <a:srgbClr val="FF0000"/>
            </a:solidFill>
          </a:ln>
        </p:spPr>
        <p:txBody>
          <a:bodyPr wrap="square" rtlCol="0">
            <a:spAutoFit/>
          </a:bodyPr>
          <a:lstStyle/>
          <a:p>
            <a:r>
              <a:rPr lang="en-GB" sz="1600" b="1" dirty="0" smtClean="0">
                <a:solidFill>
                  <a:srgbClr val="FF0000"/>
                </a:solidFill>
              </a:rPr>
              <a:t>Ps. There may be more than one noun in a sentence, but the subject is WHO/WHAT it is about!</a:t>
            </a:r>
            <a:endParaRPr lang="en-GB" sz="1600" b="1" dirty="0">
              <a:solidFill>
                <a:srgbClr val="FF0000"/>
              </a:solidFill>
            </a:endParaRPr>
          </a:p>
        </p:txBody>
      </p:sp>
      <p:sp>
        <p:nvSpPr>
          <p:cNvPr id="10" name="Oval Callout 9"/>
          <p:cNvSpPr/>
          <p:nvPr/>
        </p:nvSpPr>
        <p:spPr>
          <a:xfrm>
            <a:off x="6228184" y="1268760"/>
            <a:ext cx="2664296" cy="3888432"/>
          </a:xfrm>
          <a:prstGeom prst="wedgeEllipseCallout">
            <a:avLst>
              <a:gd name="adj1" fmla="val -261683"/>
              <a:gd name="adj2" fmla="val 8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girl</a:t>
            </a:r>
          </a:p>
          <a:p>
            <a:pPr marL="342900" indent="-342900" algn="ctr">
              <a:buAutoNum type="arabicPeriod"/>
            </a:pPr>
            <a:r>
              <a:rPr lang="en-GB" b="1" dirty="0" smtClean="0"/>
              <a:t>woman</a:t>
            </a:r>
          </a:p>
          <a:p>
            <a:pPr marL="342900" indent="-342900" algn="ctr">
              <a:buAutoNum type="arabicPeriod"/>
            </a:pPr>
            <a:r>
              <a:rPr lang="en-GB" b="1" dirty="0" smtClean="0"/>
              <a:t>teenager</a:t>
            </a:r>
          </a:p>
          <a:p>
            <a:pPr marL="342900" indent="-342900" algn="ctr">
              <a:buAutoNum type="arabicPeriod"/>
            </a:pPr>
            <a:r>
              <a:rPr lang="en-GB" b="1" dirty="0" smtClean="0"/>
              <a:t>boys</a:t>
            </a:r>
          </a:p>
          <a:p>
            <a:pPr marL="342900" indent="-342900" algn="ctr">
              <a:buAutoNum type="arabicPeriod"/>
            </a:pPr>
            <a:r>
              <a:rPr lang="en-GB" b="1" dirty="0" smtClean="0"/>
              <a:t>football</a:t>
            </a:r>
          </a:p>
          <a:p>
            <a:pPr marL="342900" indent="-342900" algn="ctr">
              <a:buAutoNum type="arabicPeriod"/>
            </a:pPr>
            <a:r>
              <a:rPr lang="en-GB" b="1" dirty="0" smtClean="0"/>
              <a:t>he</a:t>
            </a:r>
          </a:p>
          <a:p>
            <a:pPr marL="342900" indent="-342900" algn="ctr">
              <a:buAutoNum type="arabicPeriod"/>
            </a:pPr>
            <a:r>
              <a:rPr lang="en-GB" b="1" dirty="0" smtClean="0"/>
              <a:t>skyscraper</a:t>
            </a:r>
          </a:p>
          <a:p>
            <a:pPr marL="342900" indent="-342900" algn="ctr">
              <a:buAutoNum type="arabicPeriod"/>
            </a:pPr>
            <a:r>
              <a:rPr lang="en-GB" b="1" dirty="0" smtClean="0"/>
              <a:t>you</a:t>
            </a:r>
          </a:p>
          <a:p>
            <a:pPr marL="342900" indent="-342900" algn="ctr">
              <a:buAutoNum type="arabicPeriod"/>
            </a:pPr>
            <a:endParaRPr lang="en-GB" dirty="0" smtClean="0"/>
          </a:p>
          <a:p>
            <a:pPr marL="342900" indent="-342900" algn="ctr">
              <a:buAutoNum type="arabicPeriod"/>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(31) Sentences – 4</a:t>
            </a:r>
            <a:r>
              <a:rPr lang="en-GB" dirty="0" smtClean="0">
                <a:solidFill>
                  <a:srgbClr val="FFFF00"/>
                </a:solidFill>
              </a:rPr>
              <a:t>:</a:t>
            </a:r>
            <a:br>
              <a:rPr lang="en-GB" dirty="0" smtClean="0">
                <a:solidFill>
                  <a:srgbClr val="FFFF00"/>
                </a:solidFill>
              </a:rPr>
            </a:br>
            <a:r>
              <a:rPr lang="en-GB" dirty="0" smtClean="0">
                <a:solidFill>
                  <a:srgbClr val="FFFF00"/>
                </a:solidFill>
              </a:rPr>
              <a:t>Full-Stop Revision</a:t>
            </a:r>
            <a:endParaRPr lang="en-GB" dirty="0">
              <a:solidFill>
                <a:srgbClr val="FFFF00"/>
              </a:solidFill>
            </a:endParaRPr>
          </a:p>
        </p:txBody>
      </p:sp>
      <p:sp>
        <p:nvSpPr>
          <p:cNvPr id="3" name="Rectangle 2"/>
          <p:cNvSpPr/>
          <p:nvPr/>
        </p:nvSpPr>
        <p:spPr>
          <a:xfrm>
            <a:off x="5292080" y="1556792"/>
            <a:ext cx="360040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revise how to use full-stops to separate complete pieces of information</a:t>
            </a:r>
            <a:endParaRPr lang="en-GB" dirty="0"/>
          </a:p>
        </p:txBody>
      </p:sp>
      <p:pic>
        <p:nvPicPr>
          <p:cNvPr id="4"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516216" y="3212976"/>
            <a:ext cx="2016224" cy="2448272"/>
          </a:xfrm>
          <a:prstGeom prst="rect">
            <a:avLst/>
          </a:prstGeom>
          <a:noFill/>
        </p:spPr>
      </p:pic>
      <p:sp>
        <p:nvSpPr>
          <p:cNvPr id="5" name="TextBox 4"/>
          <p:cNvSpPr txBox="1"/>
          <p:nvPr/>
        </p:nvSpPr>
        <p:spPr>
          <a:xfrm>
            <a:off x="251520" y="1556792"/>
            <a:ext cx="4896544" cy="1477328"/>
          </a:xfrm>
          <a:prstGeom prst="rect">
            <a:avLst/>
          </a:prstGeom>
          <a:noFill/>
          <a:ln w="57150">
            <a:solidFill>
              <a:srgbClr val="00B050"/>
            </a:solidFill>
          </a:ln>
        </p:spPr>
        <p:txBody>
          <a:bodyPr wrap="square" rtlCol="0">
            <a:spAutoFit/>
          </a:bodyPr>
          <a:lstStyle/>
          <a:p>
            <a:r>
              <a:rPr lang="en-GB" dirty="0" smtClean="0"/>
              <a:t>Full-stops, as we know, separate off complete pieces of information. Before you use a full-stop, remember to check whether your sentence is about someone/something and whether that subject is doing/thinking/feeling something.</a:t>
            </a:r>
            <a:endParaRPr lang="en-GB" dirty="0"/>
          </a:p>
        </p:txBody>
      </p:sp>
      <p:sp>
        <p:nvSpPr>
          <p:cNvPr id="6" name="TextBox 5"/>
          <p:cNvSpPr txBox="1"/>
          <p:nvPr/>
        </p:nvSpPr>
        <p:spPr>
          <a:xfrm>
            <a:off x="251520" y="3212976"/>
            <a:ext cx="6336704" cy="2585323"/>
          </a:xfrm>
          <a:prstGeom prst="rect">
            <a:avLst/>
          </a:prstGeom>
          <a:noFill/>
          <a:ln w="57150">
            <a:solidFill>
              <a:srgbClr val="7030A0"/>
            </a:solidFill>
          </a:ln>
        </p:spPr>
        <p:txBody>
          <a:bodyPr wrap="square" rtlCol="0">
            <a:spAutoFit/>
          </a:bodyPr>
          <a:lstStyle/>
          <a:p>
            <a:r>
              <a:rPr lang="en-GB" i="1" dirty="0" smtClean="0"/>
              <a:t>In the following paragraph about Rio de Janeiro, there are 10 sentences. Write it out using 10 full-stops:</a:t>
            </a:r>
          </a:p>
          <a:p>
            <a:r>
              <a:rPr lang="en-GB" b="1" dirty="0" smtClean="0">
                <a:solidFill>
                  <a:srgbClr val="7030A0"/>
                </a:solidFill>
              </a:rPr>
              <a:t>Rio de Janeiro is the second largest city in Brazil it has a population of over six million it is home to the famous annual carnival there are several famous beaches like Copacabana and Ipanema the city is overlooked by the statue, ‘Christ the Redeemer this sits atop Corcovado mountain there are also poor slums in the hills surrounding the city these are called Favelas gangs often control these areas crime in Rio is high </a:t>
            </a:r>
            <a:endParaRPr lang="en-GB" b="1" dirty="0">
              <a:solidFill>
                <a:srgbClr val="7030A0"/>
              </a:solidFill>
            </a:endParaRPr>
          </a:p>
        </p:txBody>
      </p:sp>
      <p:sp>
        <p:nvSpPr>
          <p:cNvPr id="7" name="TextBox 6"/>
          <p:cNvSpPr txBox="1"/>
          <p:nvPr/>
        </p:nvSpPr>
        <p:spPr>
          <a:xfrm>
            <a:off x="107504" y="5949280"/>
            <a:ext cx="8928992" cy="646331"/>
          </a:xfrm>
          <a:prstGeom prst="rect">
            <a:avLst/>
          </a:prstGeom>
          <a:noFill/>
          <a:ln w="28575">
            <a:solidFill>
              <a:srgbClr val="FF0000"/>
            </a:solidFill>
          </a:ln>
        </p:spPr>
        <p:txBody>
          <a:bodyPr wrap="square" rtlCol="0">
            <a:spAutoFit/>
          </a:bodyPr>
          <a:lstStyle/>
          <a:p>
            <a:r>
              <a:rPr lang="en-GB" b="1" dirty="0" smtClean="0">
                <a:solidFill>
                  <a:srgbClr val="FF0000"/>
                </a:solidFill>
              </a:rPr>
              <a:t>The only capital letters you will need come after the full-stops. Capital letters for proper names have been included. Remember: words like IT are subjects that begin new sentences.</a:t>
            </a:r>
            <a:endParaRPr lang="en-GB" b="1" dirty="0">
              <a:solidFill>
                <a:srgbClr val="FF0000"/>
              </a:solidFill>
            </a:endParaRPr>
          </a:p>
        </p:txBody>
      </p:sp>
      <p:sp>
        <p:nvSpPr>
          <p:cNvPr id="8" name="Rectangular Callout 7"/>
          <p:cNvSpPr/>
          <p:nvPr/>
        </p:nvSpPr>
        <p:spPr>
          <a:xfrm>
            <a:off x="1403648" y="1772816"/>
            <a:ext cx="5688632" cy="2880320"/>
          </a:xfrm>
          <a:prstGeom prst="wedgeRectCallout">
            <a:avLst>
              <a:gd name="adj1" fmla="val -62358"/>
              <a:gd name="adj2" fmla="val 84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a:t>
            </a:r>
            <a:r>
              <a:rPr lang="en-GB" dirty="0" smtClean="0"/>
              <a:t>:</a:t>
            </a:r>
          </a:p>
          <a:p>
            <a:pPr algn="ctr"/>
            <a:r>
              <a:rPr lang="en-GB" b="1" dirty="0" smtClean="0"/>
              <a:t>Rio de Janeiro is the second largest city in Brazil</a:t>
            </a:r>
            <a:r>
              <a:rPr lang="en-GB" b="1" dirty="0" smtClean="0">
                <a:solidFill>
                  <a:srgbClr val="FFFF00"/>
                </a:solidFill>
              </a:rPr>
              <a:t>. I</a:t>
            </a:r>
            <a:r>
              <a:rPr lang="en-GB" b="1" dirty="0" smtClean="0"/>
              <a:t>t has a population of over six million</a:t>
            </a:r>
            <a:r>
              <a:rPr lang="en-GB" b="1" dirty="0" smtClean="0">
                <a:solidFill>
                  <a:srgbClr val="FFFF00"/>
                </a:solidFill>
              </a:rPr>
              <a:t>. I</a:t>
            </a:r>
            <a:r>
              <a:rPr lang="en-GB" b="1" dirty="0" smtClean="0"/>
              <a:t>t is home to the famous annual carnival</a:t>
            </a:r>
            <a:r>
              <a:rPr lang="en-GB" b="1" dirty="0" smtClean="0">
                <a:solidFill>
                  <a:srgbClr val="FFFF00"/>
                </a:solidFill>
              </a:rPr>
              <a:t>. T</a:t>
            </a:r>
            <a:r>
              <a:rPr lang="en-GB" b="1" dirty="0" smtClean="0"/>
              <a:t>here are several famous beaches like Copacabana and Ipanema</a:t>
            </a:r>
            <a:r>
              <a:rPr lang="en-GB" b="1" dirty="0" smtClean="0">
                <a:solidFill>
                  <a:srgbClr val="FFFF00"/>
                </a:solidFill>
              </a:rPr>
              <a:t>. T</a:t>
            </a:r>
            <a:r>
              <a:rPr lang="en-GB" b="1" dirty="0" smtClean="0"/>
              <a:t>he city is overlooked by the statue ‘Christ the Redeemer</a:t>
            </a:r>
            <a:r>
              <a:rPr lang="en-GB" b="1" dirty="0" smtClean="0">
                <a:solidFill>
                  <a:srgbClr val="FFFF00"/>
                </a:solidFill>
              </a:rPr>
              <a:t>.’ T</a:t>
            </a:r>
            <a:r>
              <a:rPr lang="en-GB" b="1" dirty="0" smtClean="0"/>
              <a:t>his sits atop Corcovado mountain</a:t>
            </a:r>
            <a:r>
              <a:rPr lang="en-GB" b="1" dirty="0" smtClean="0">
                <a:solidFill>
                  <a:srgbClr val="FFFF00"/>
                </a:solidFill>
              </a:rPr>
              <a:t>. T</a:t>
            </a:r>
            <a:r>
              <a:rPr lang="en-GB" b="1" dirty="0" smtClean="0"/>
              <a:t>here are also poor slums in the hills surrounding the city</a:t>
            </a:r>
            <a:r>
              <a:rPr lang="en-GB" b="1" dirty="0" smtClean="0">
                <a:solidFill>
                  <a:srgbClr val="FFFF00"/>
                </a:solidFill>
              </a:rPr>
              <a:t>. T</a:t>
            </a:r>
            <a:r>
              <a:rPr lang="en-GB" b="1" dirty="0" smtClean="0"/>
              <a:t>hese are called Favelas</a:t>
            </a:r>
            <a:r>
              <a:rPr lang="en-GB" b="1" dirty="0" smtClean="0">
                <a:solidFill>
                  <a:srgbClr val="FFFF00"/>
                </a:solidFill>
              </a:rPr>
              <a:t>. G</a:t>
            </a:r>
            <a:r>
              <a:rPr lang="en-GB" b="1" dirty="0" smtClean="0"/>
              <a:t>angs often control these areas</a:t>
            </a:r>
            <a:r>
              <a:rPr lang="en-GB" b="1" dirty="0" smtClean="0">
                <a:solidFill>
                  <a:srgbClr val="FFFF00"/>
                </a:solidFill>
              </a:rPr>
              <a:t>. C</a:t>
            </a:r>
            <a:r>
              <a:rPr lang="en-GB" b="1" dirty="0" smtClean="0"/>
              <a:t>rime in Rio is high</a:t>
            </a:r>
            <a:r>
              <a:rPr lang="en-GB" b="1" dirty="0" smtClean="0">
                <a:solidFill>
                  <a:srgbClr val="FFFF00"/>
                </a:solidFill>
              </a:rPr>
              <a:t>.</a:t>
            </a:r>
            <a:endParaRPr lang="en-GB"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80">
                                          <p:stCondLst>
                                            <p:cond delay="0"/>
                                          </p:stCondLst>
                                        </p:cTn>
                                        <p:tgtEl>
                                          <p:spTgt spid="4"/>
                                        </p:tgtEl>
                                      </p:cBhvr>
                                    </p:animEffect>
                                    <p:anim calcmode="lin" valueType="num">
                                      <p:cBhvr>
                                        <p:cTn id="3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4" dur="26">
                                          <p:stCondLst>
                                            <p:cond delay="650"/>
                                          </p:stCondLst>
                                        </p:cTn>
                                        <p:tgtEl>
                                          <p:spTgt spid="4"/>
                                        </p:tgtEl>
                                      </p:cBhvr>
                                      <p:to x="100000" y="60000"/>
                                    </p:animScale>
                                    <p:animScale>
                                      <p:cBhvr>
                                        <p:cTn id="45" dur="166" decel="50000">
                                          <p:stCondLst>
                                            <p:cond delay="676"/>
                                          </p:stCondLst>
                                        </p:cTn>
                                        <p:tgtEl>
                                          <p:spTgt spid="4"/>
                                        </p:tgtEl>
                                      </p:cBhvr>
                                      <p:to x="100000" y="100000"/>
                                    </p:animScale>
                                    <p:animScale>
                                      <p:cBhvr>
                                        <p:cTn id="46" dur="26">
                                          <p:stCondLst>
                                            <p:cond delay="1312"/>
                                          </p:stCondLst>
                                        </p:cTn>
                                        <p:tgtEl>
                                          <p:spTgt spid="4"/>
                                        </p:tgtEl>
                                      </p:cBhvr>
                                      <p:to x="100000" y="80000"/>
                                    </p:animScale>
                                    <p:animScale>
                                      <p:cBhvr>
                                        <p:cTn id="47" dur="166" decel="50000">
                                          <p:stCondLst>
                                            <p:cond delay="1338"/>
                                          </p:stCondLst>
                                        </p:cTn>
                                        <p:tgtEl>
                                          <p:spTgt spid="4"/>
                                        </p:tgtEl>
                                      </p:cBhvr>
                                      <p:to x="100000" y="100000"/>
                                    </p:animScale>
                                    <p:animScale>
                                      <p:cBhvr>
                                        <p:cTn id="48" dur="26">
                                          <p:stCondLst>
                                            <p:cond delay="1642"/>
                                          </p:stCondLst>
                                        </p:cTn>
                                        <p:tgtEl>
                                          <p:spTgt spid="4"/>
                                        </p:tgtEl>
                                      </p:cBhvr>
                                      <p:to x="100000" y="90000"/>
                                    </p:animScale>
                                    <p:animScale>
                                      <p:cBhvr>
                                        <p:cTn id="49" dur="166" decel="50000">
                                          <p:stCondLst>
                                            <p:cond delay="1668"/>
                                          </p:stCondLst>
                                        </p:cTn>
                                        <p:tgtEl>
                                          <p:spTgt spid="4"/>
                                        </p:tgtEl>
                                      </p:cBhvr>
                                      <p:to x="100000" y="100000"/>
                                    </p:animScale>
                                    <p:animScale>
                                      <p:cBhvr>
                                        <p:cTn id="50" dur="26">
                                          <p:stCondLst>
                                            <p:cond delay="1808"/>
                                          </p:stCondLst>
                                        </p:cTn>
                                        <p:tgtEl>
                                          <p:spTgt spid="4"/>
                                        </p:tgtEl>
                                      </p:cBhvr>
                                      <p:to x="100000" y="95000"/>
                                    </p:animScale>
                                    <p:animScale>
                                      <p:cBhvr>
                                        <p:cTn id="51" dur="166" decel="50000">
                                          <p:stCondLst>
                                            <p:cond delay="1834"/>
                                          </p:stCondLst>
                                        </p:cTn>
                                        <p:tgtEl>
                                          <p:spTgt spid="4"/>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checkerboard(across)">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fltVal val="0"/>
                                          </p:val>
                                        </p:tav>
                                        <p:tav tm="100000">
                                          <p:val>
                                            <p:strVal val="#ppt_w"/>
                                          </p:val>
                                        </p:tav>
                                      </p:tavLst>
                                    </p:anim>
                                    <p:anim calcmode="lin" valueType="num">
                                      <p:cBhvr>
                                        <p:cTn id="72"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(32) Sentences – 5</a:t>
            </a:r>
            <a:r>
              <a:rPr lang="en-GB" dirty="0" smtClean="0">
                <a:solidFill>
                  <a:srgbClr val="FFFF00"/>
                </a:solidFill>
              </a:rPr>
              <a:t>:</a:t>
            </a:r>
            <a:br>
              <a:rPr lang="en-GB" dirty="0" smtClean="0">
                <a:solidFill>
                  <a:srgbClr val="FFFF00"/>
                </a:solidFill>
              </a:rPr>
            </a:br>
            <a:r>
              <a:rPr lang="en-GB" dirty="0" smtClean="0">
                <a:solidFill>
                  <a:srgbClr val="FFFF00"/>
                </a:solidFill>
              </a:rPr>
              <a:t>Using too many Full-Stops</a:t>
            </a:r>
            <a:endParaRPr lang="en-GB" dirty="0">
              <a:solidFill>
                <a:srgbClr val="FFFF00"/>
              </a:solidFill>
            </a:endParaRPr>
          </a:p>
        </p:txBody>
      </p:sp>
      <p:sp>
        <p:nvSpPr>
          <p:cNvPr id="3" name="TextBox 2"/>
          <p:cNvSpPr txBox="1"/>
          <p:nvPr/>
        </p:nvSpPr>
        <p:spPr>
          <a:xfrm>
            <a:off x="6228184" y="1628800"/>
            <a:ext cx="2448272"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recognise the impact of using full-stops in an appropriate way</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876256" y="3212976"/>
            <a:ext cx="2016224" cy="2448272"/>
          </a:xfrm>
          <a:prstGeom prst="rect">
            <a:avLst/>
          </a:prstGeom>
          <a:noFill/>
        </p:spPr>
      </p:pic>
      <p:sp>
        <p:nvSpPr>
          <p:cNvPr id="6" name="TextBox 5"/>
          <p:cNvSpPr txBox="1"/>
          <p:nvPr/>
        </p:nvSpPr>
        <p:spPr>
          <a:xfrm>
            <a:off x="179512" y="1556792"/>
            <a:ext cx="5904656" cy="2031325"/>
          </a:xfrm>
          <a:prstGeom prst="rect">
            <a:avLst/>
          </a:prstGeom>
          <a:noFill/>
          <a:ln w="57150">
            <a:solidFill>
              <a:srgbClr val="00B050"/>
            </a:solidFill>
          </a:ln>
        </p:spPr>
        <p:txBody>
          <a:bodyPr wrap="square" rtlCol="0">
            <a:spAutoFit/>
          </a:bodyPr>
          <a:lstStyle/>
          <a:p>
            <a:r>
              <a:rPr lang="en-GB" dirty="0" smtClean="0"/>
              <a:t>Although it is important to use a full-stop for the end of a complete piece of information, using too many short sentences makes your writing sound jerky and robotic. This was the main problem with the last paragraph we looked at, about Rio. Looking back at your 10-sentence paragraph, read the following and notice how the original 10 sentences have been reduced to 5:</a:t>
            </a:r>
            <a:endParaRPr lang="en-GB" dirty="0"/>
          </a:p>
        </p:txBody>
      </p:sp>
      <p:sp>
        <p:nvSpPr>
          <p:cNvPr id="7" name="TextBox 6"/>
          <p:cNvSpPr txBox="1"/>
          <p:nvPr/>
        </p:nvSpPr>
        <p:spPr>
          <a:xfrm>
            <a:off x="251520" y="3789040"/>
            <a:ext cx="6984776" cy="2308324"/>
          </a:xfrm>
          <a:prstGeom prst="rect">
            <a:avLst/>
          </a:prstGeom>
          <a:noFill/>
          <a:ln w="57150">
            <a:solidFill>
              <a:srgbClr val="7030A0"/>
            </a:solidFill>
          </a:ln>
        </p:spPr>
        <p:txBody>
          <a:bodyPr wrap="square" rtlCol="0">
            <a:spAutoFit/>
          </a:bodyPr>
          <a:lstStyle/>
          <a:p>
            <a:r>
              <a:rPr lang="en-GB" b="1" dirty="0" smtClean="0">
                <a:solidFill>
                  <a:srgbClr val="7030A0"/>
                </a:solidFill>
              </a:rPr>
              <a:t>Rio de Janeiro</a:t>
            </a:r>
            <a:r>
              <a:rPr lang="en-GB" b="1" dirty="0" smtClean="0">
                <a:solidFill>
                  <a:srgbClr val="FF0000"/>
                </a:solidFill>
              </a:rPr>
              <a:t>,</a:t>
            </a:r>
            <a:r>
              <a:rPr lang="en-GB" b="1" dirty="0" smtClean="0">
                <a:solidFill>
                  <a:srgbClr val="7030A0"/>
                </a:solidFill>
              </a:rPr>
              <a:t> the second largest city in Brazil</a:t>
            </a:r>
            <a:r>
              <a:rPr lang="en-GB" b="1" dirty="0" smtClean="0">
                <a:solidFill>
                  <a:srgbClr val="FF0000"/>
                </a:solidFill>
              </a:rPr>
              <a:t>,</a:t>
            </a:r>
            <a:r>
              <a:rPr lang="en-GB" b="1" dirty="0" smtClean="0">
                <a:solidFill>
                  <a:srgbClr val="7030A0"/>
                </a:solidFill>
              </a:rPr>
              <a:t> has a population of over six million. </a:t>
            </a:r>
            <a:r>
              <a:rPr lang="en-GB" b="1" dirty="0" smtClean="0">
                <a:solidFill>
                  <a:srgbClr val="FF0000"/>
                </a:solidFill>
              </a:rPr>
              <a:t>As well as </a:t>
            </a:r>
            <a:r>
              <a:rPr lang="en-GB" b="1" dirty="0" smtClean="0">
                <a:solidFill>
                  <a:srgbClr val="7030A0"/>
                </a:solidFill>
              </a:rPr>
              <a:t>being home to the famous annual carnival, there are several famous beaches like Copacabana and Ipanema. The city is overlooked by the statue ‘Christ the Redeemer,’ </a:t>
            </a:r>
            <a:r>
              <a:rPr lang="en-GB" b="1" dirty="0" smtClean="0">
                <a:solidFill>
                  <a:srgbClr val="FF0000"/>
                </a:solidFill>
              </a:rPr>
              <a:t>which</a:t>
            </a:r>
            <a:r>
              <a:rPr lang="en-GB" b="1" dirty="0" smtClean="0">
                <a:solidFill>
                  <a:srgbClr val="7030A0"/>
                </a:solidFill>
              </a:rPr>
              <a:t> sits atop Corcovado mountain. There are also poor slums </a:t>
            </a:r>
            <a:r>
              <a:rPr lang="en-GB" b="1" dirty="0" smtClean="0">
                <a:solidFill>
                  <a:srgbClr val="FF0000"/>
                </a:solidFill>
              </a:rPr>
              <a:t>known as </a:t>
            </a:r>
            <a:r>
              <a:rPr lang="en-GB" b="1" dirty="0" smtClean="0">
                <a:solidFill>
                  <a:srgbClr val="7030A0"/>
                </a:solidFill>
              </a:rPr>
              <a:t>Favelas</a:t>
            </a:r>
            <a:r>
              <a:rPr lang="en-GB" b="1" dirty="0" smtClean="0">
                <a:solidFill>
                  <a:srgbClr val="FF0000"/>
                </a:solidFill>
              </a:rPr>
              <a:t>,</a:t>
            </a:r>
            <a:r>
              <a:rPr lang="en-GB" b="1" dirty="0" smtClean="0">
                <a:solidFill>
                  <a:srgbClr val="7030A0"/>
                </a:solidFill>
              </a:rPr>
              <a:t> in the hills surrounding the city</a:t>
            </a:r>
            <a:r>
              <a:rPr lang="en-GB" b="1" dirty="0" smtClean="0">
                <a:solidFill>
                  <a:srgbClr val="FF0000"/>
                </a:solidFill>
              </a:rPr>
              <a:t>, </a:t>
            </a:r>
            <a:r>
              <a:rPr lang="en-GB" b="1" dirty="0" smtClean="0">
                <a:solidFill>
                  <a:srgbClr val="7030A0"/>
                </a:solidFill>
              </a:rPr>
              <a:t>often </a:t>
            </a:r>
            <a:r>
              <a:rPr lang="en-GB" b="1" dirty="0" smtClean="0">
                <a:solidFill>
                  <a:srgbClr val="FF0000"/>
                </a:solidFill>
              </a:rPr>
              <a:t>controlled by </a:t>
            </a:r>
            <a:r>
              <a:rPr lang="en-GB" b="1" dirty="0" smtClean="0">
                <a:solidFill>
                  <a:srgbClr val="7030A0"/>
                </a:solidFill>
              </a:rPr>
              <a:t>gangs. </a:t>
            </a:r>
            <a:r>
              <a:rPr lang="en-GB" b="1" dirty="0" smtClean="0">
                <a:solidFill>
                  <a:srgbClr val="FF0000"/>
                </a:solidFill>
              </a:rPr>
              <a:t>All in all, </a:t>
            </a:r>
            <a:r>
              <a:rPr lang="en-GB" b="1" dirty="0" smtClean="0">
                <a:solidFill>
                  <a:srgbClr val="7030A0"/>
                </a:solidFill>
              </a:rPr>
              <a:t>rime in Rio is high.</a:t>
            </a:r>
          </a:p>
          <a:p>
            <a:endParaRPr lang="en-GB" b="1" dirty="0">
              <a:solidFill>
                <a:srgbClr val="7030A0"/>
              </a:solidFill>
            </a:endParaRPr>
          </a:p>
        </p:txBody>
      </p:sp>
      <p:sp>
        <p:nvSpPr>
          <p:cNvPr id="8" name="TextBox 7"/>
          <p:cNvSpPr txBox="1"/>
          <p:nvPr/>
        </p:nvSpPr>
        <p:spPr>
          <a:xfrm>
            <a:off x="287016" y="6211669"/>
            <a:ext cx="8856984" cy="646331"/>
          </a:xfrm>
          <a:prstGeom prst="rect">
            <a:avLst/>
          </a:prstGeom>
          <a:noFill/>
          <a:ln w="28575">
            <a:solidFill>
              <a:srgbClr val="C00000"/>
            </a:solidFill>
          </a:ln>
        </p:spPr>
        <p:txBody>
          <a:bodyPr wrap="square" rtlCol="0">
            <a:spAutoFit/>
          </a:bodyPr>
          <a:lstStyle/>
          <a:p>
            <a:pPr lvl="1"/>
            <a:r>
              <a:rPr lang="en-GB" b="1" dirty="0" smtClean="0">
                <a:solidFill>
                  <a:srgbClr val="C00000"/>
                </a:solidFill>
              </a:rPr>
              <a:t>Can you find 4 different ways the original information has been changed to make the sentences flow better? You have 5 minutes to discuss this with your partner!</a:t>
            </a:r>
            <a:endParaRPr lang="en-GB" b="1" dirty="0">
              <a:solidFill>
                <a:srgbClr val="C00000"/>
              </a:solidFill>
            </a:endParaRPr>
          </a:p>
        </p:txBody>
      </p:sp>
      <p:sp>
        <p:nvSpPr>
          <p:cNvPr id="9" name="Oval Callout 8"/>
          <p:cNvSpPr/>
          <p:nvPr/>
        </p:nvSpPr>
        <p:spPr>
          <a:xfrm>
            <a:off x="4788024" y="2492896"/>
            <a:ext cx="2592288" cy="1152128"/>
          </a:xfrm>
          <a:prstGeom prst="wedgeEllipseCallout">
            <a:avLst>
              <a:gd name="adj1" fmla="val -164448"/>
              <a:gd name="adj2"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Using pairs of commas to add extra information</a:t>
            </a:r>
            <a:endParaRPr lang="en-GB" b="1" dirty="0"/>
          </a:p>
        </p:txBody>
      </p:sp>
      <p:sp>
        <p:nvSpPr>
          <p:cNvPr id="10" name="Oval Callout 9"/>
          <p:cNvSpPr/>
          <p:nvPr/>
        </p:nvSpPr>
        <p:spPr>
          <a:xfrm>
            <a:off x="179512" y="2420888"/>
            <a:ext cx="2448272" cy="720080"/>
          </a:xfrm>
          <a:prstGeom prst="wedgeEllipseCallout">
            <a:avLst>
              <a:gd name="adj1" fmla="val 2436"/>
              <a:gd name="adj2" fmla="val 213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Adding connective Phrases</a:t>
            </a:r>
            <a:endParaRPr lang="en-GB" b="1" dirty="0"/>
          </a:p>
        </p:txBody>
      </p:sp>
      <p:sp>
        <p:nvSpPr>
          <p:cNvPr id="11" name="Oval Callout 10"/>
          <p:cNvSpPr/>
          <p:nvPr/>
        </p:nvSpPr>
        <p:spPr>
          <a:xfrm>
            <a:off x="6372200" y="3789040"/>
            <a:ext cx="2304256" cy="612648"/>
          </a:xfrm>
          <a:prstGeom prst="wedgeEllipseCallout">
            <a:avLst>
              <a:gd name="adj1" fmla="val -94530"/>
              <a:gd name="adj2" fmla="val 101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Adding connectives</a:t>
            </a:r>
            <a:endParaRPr lang="en-GB" b="1" dirty="0"/>
          </a:p>
        </p:txBody>
      </p:sp>
      <p:sp>
        <p:nvSpPr>
          <p:cNvPr id="12" name="Oval Callout 11"/>
          <p:cNvSpPr/>
          <p:nvPr/>
        </p:nvSpPr>
        <p:spPr>
          <a:xfrm>
            <a:off x="6876256" y="5373216"/>
            <a:ext cx="1872208" cy="612648"/>
          </a:xfrm>
          <a:prstGeom prst="wedgeEllipseCallout">
            <a:avLst>
              <a:gd name="adj1" fmla="val -121422"/>
              <a:gd name="adj2" fmla="val -92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Adding words</a:t>
            </a:r>
            <a:endParaRPr lang="en-GB" b="1" dirty="0"/>
          </a:p>
        </p:txBody>
      </p:sp>
      <p:sp>
        <p:nvSpPr>
          <p:cNvPr id="13" name="Oval Callout 12"/>
          <p:cNvSpPr/>
          <p:nvPr/>
        </p:nvSpPr>
        <p:spPr>
          <a:xfrm>
            <a:off x="4572000" y="5877272"/>
            <a:ext cx="1728192" cy="612648"/>
          </a:xfrm>
          <a:prstGeom prst="wedgeEllipseCallout">
            <a:avLst>
              <a:gd name="adj1" fmla="val -44139"/>
              <a:gd name="adj2" fmla="val -127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Changing words</a:t>
            </a:r>
            <a:endParaRPr lang="en-GB" b="1" dirty="0"/>
          </a:p>
        </p:txBody>
      </p:sp>
      <p:sp>
        <p:nvSpPr>
          <p:cNvPr id="14" name="Oval Callout 13"/>
          <p:cNvSpPr/>
          <p:nvPr/>
        </p:nvSpPr>
        <p:spPr>
          <a:xfrm>
            <a:off x="1187624" y="5733256"/>
            <a:ext cx="2592288" cy="864096"/>
          </a:xfrm>
          <a:prstGeom prst="wedgeEllipseCallout">
            <a:avLst>
              <a:gd name="adj1" fmla="val 21160"/>
              <a:gd name="adj2" fmla="val -82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Using commas when adding phrases</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heckerboard(across)">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p:cTn id="71" dur="500" fill="hold"/>
                                        <p:tgtEl>
                                          <p:spTgt spid="12"/>
                                        </p:tgtEl>
                                        <p:attrNameLst>
                                          <p:attrName>ppt_w</p:attrName>
                                        </p:attrNameLst>
                                      </p:cBhvr>
                                      <p:tavLst>
                                        <p:tav tm="0">
                                          <p:val>
                                            <p:fltVal val="0"/>
                                          </p:val>
                                        </p:tav>
                                        <p:tav tm="100000">
                                          <p:val>
                                            <p:strVal val="#ppt_w"/>
                                          </p:val>
                                        </p:tav>
                                      </p:tavLst>
                                    </p:anim>
                                    <p:anim calcmode="lin" valueType="num">
                                      <p:cBhvr>
                                        <p:cTn id="7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p:cTn id="83" dur="500" fill="hold"/>
                                        <p:tgtEl>
                                          <p:spTgt spid="14"/>
                                        </p:tgtEl>
                                        <p:attrNameLst>
                                          <p:attrName>ppt_w</p:attrName>
                                        </p:attrNameLst>
                                      </p:cBhvr>
                                      <p:tavLst>
                                        <p:tav tm="0">
                                          <p:val>
                                            <p:fltVal val="0"/>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(33) Sentences – 6</a:t>
            </a:r>
            <a:r>
              <a:rPr lang="en-GB" dirty="0" smtClean="0">
                <a:solidFill>
                  <a:srgbClr val="FFFF00"/>
                </a:solidFill>
              </a:rPr>
              <a:t>:</a:t>
            </a:r>
            <a:br>
              <a:rPr lang="en-GB" dirty="0" smtClean="0">
                <a:solidFill>
                  <a:srgbClr val="FFFF00"/>
                </a:solidFill>
              </a:rPr>
            </a:br>
            <a:r>
              <a:rPr lang="en-GB" dirty="0" smtClean="0">
                <a:solidFill>
                  <a:srgbClr val="FFFF00"/>
                </a:solidFill>
              </a:rPr>
              <a:t>Perfecting your use of Full-stops</a:t>
            </a:r>
            <a:endParaRPr lang="en-GB" dirty="0">
              <a:solidFill>
                <a:srgbClr val="FFFF00"/>
              </a:solidFill>
            </a:endParaRPr>
          </a:p>
        </p:txBody>
      </p:sp>
      <p:sp>
        <p:nvSpPr>
          <p:cNvPr id="3" name="Rectangle 2"/>
          <p:cNvSpPr/>
          <p:nvPr/>
        </p:nvSpPr>
        <p:spPr>
          <a:xfrm>
            <a:off x="5292080" y="1556792"/>
            <a:ext cx="352839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impact of using full-stops in an appropriate way</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7127776" y="2564904"/>
            <a:ext cx="2016224" cy="2448272"/>
          </a:xfrm>
          <a:prstGeom prst="rect">
            <a:avLst/>
          </a:prstGeom>
          <a:noFill/>
        </p:spPr>
      </p:pic>
      <p:sp>
        <p:nvSpPr>
          <p:cNvPr id="5" name="TextBox 4"/>
          <p:cNvSpPr txBox="1"/>
          <p:nvPr/>
        </p:nvSpPr>
        <p:spPr>
          <a:xfrm>
            <a:off x="179512" y="1556792"/>
            <a:ext cx="4968552" cy="2585323"/>
          </a:xfrm>
          <a:prstGeom prst="rect">
            <a:avLst/>
          </a:prstGeom>
          <a:noFill/>
          <a:ln w="57150">
            <a:solidFill>
              <a:srgbClr val="00B050"/>
            </a:solidFill>
          </a:ln>
        </p:spPr>
        <p:txBody>
          <a:bodyPr wrap="square" rtlCol="0">
            <a:spAutoFit/>
          </a:bodyPr>
          <a:lstStyle/>
          <a:p>
            <a:r>
              <a:rPr lang="en-GB" dirty="0" smtClean="0"/>
              <a:t>We saw last time how we can use different techniques to improve sentences, making the information sound better:</a:t>
            </a:r>
          </a:p>
          <a:p>
            <a:pPr>
              <a:buFontTx/>
              <a:buChar char="-"/>
            </a:pPr>
            <a:r>
              <a:rPr lang="en-GB" b="1" dirty="0" smtClean="0">
                <a:solidFill>
                  <a:srgbClr val="00B050"/>
                </a:solidFill>
              </a:rPr>
              <a:t>Placing extra information in pairs of commas</a:t>
            </a:r>
          </a:p>
          <a:p>
            <a:pPr>
              <a:buFontTx/>
              <a:buChar char="-"/>
            </a:pPr>
            <a:r>
              <a:rPr lang="en-GB" b="1" dirty="0" smtClean="0">
                <a:solidFill>
                  <a:srgbClr val="00B050"/>
                </a:solidFill>
              </a:rPr>
              <a:t>Adding phrases like </a:t>
            </a:r>
            <a:r>
              <a:rPr lang="en-GB" b="1" u="sng" dirty="0" smtClean="0">
                <a:solidFill>
                  <a:srgbClr val="00B050"/>
                </a:solidFill>
              </a:rPr>
              <a:t>AS WELL AS</a:t>
            </a:r>
          </a:p>
          <a:p>
            <a:pPr>
              <a:buFontTx/>
              <a:buChar char="-"/>
            </a:pPr>
            <a:r>
              <a:rPr lang="en-GB" b="1" dirty="0" smtClean="0">
                <a:solidFill>
                  <a:srgbClr val="00B050"/>
                </a:solidFill>
              </a:rPr>
              <a:t>Adding connectives like </a:t>
            </a:r>
            <a:r>
              <a:rPr lang="en-GB" b="1" u="sng" dirty="0" smtClean="0">
                <a:solidFill>
                  <a:srgbClr val="00B050"/>
                </a:solidFill>
              </a:rPr>
              <a:t>WHICH</a:t>
            </a:r>
          </a:p>
          <a:p>
            <a:pPr>
              <a:buFontTx/>
              <a:buChar char="-"/>
            </a:pPr>
            <a:r>
              <a:rPr lang="en-GB" dirty="0" smtClean="0"/>
              <a:t> </a:t>
            </a:r>
            <a:r>
              <a:rPr lang="en-GB" b="1" dirty="0" smtClean="0">
                <a:solidFill>
                  <a:srgbClr val="00B050"/>
                </a:solidFill>
              </a:rPr>
              <a:t>Using commas to add phrases to sentences</a:t>
            </a:r>
          </a:p>
          <a:p>
            <a:pPr>
              <a:buFontTx/>
              <a:buChar char="-"/>
            </a:pPr>
            <a:r>
              <a:rPr lang="en-GB" dirty="0" smtClean="0"/>
              <a:t> </a:t>
            </a:r>
            <a:r>
              <a:rPr lang="en-GB" b="1" dirty="0" smtClean="0">
                <a:solidFill>
                  <a:srgbClr val="00B050"/>
                </a:solidFill>
              </a:rPr>
              <a:t>Adding words like </a:t>
            </a:r>
            <a:r>
              <a:rPr lang="en-GB" b="1" u="sng" dirty="0" smtClean="0">
                <a:solidFill>
                  <a:srgbClr val="00B050"/>
                </a:solidFill>
              </a:rPr>
              <a:t>KNOWN AS</a:t>
            </a:r>
          </a:p>
          <a:p>
            <a:pPr>
              <a:buFontTx/>
              <a:buChar char="-"/>
            </a:pPr>
            <a:r>
              <a:rPr lang="en-GB" dirty="0" smtClean="0"/>
              <a:t> </a:t>
            </a:r>
            <a:r>
              <a:rPr lang="en-GB" b="1" dirty="0" smtClean="0">
                <a:solidFill>
                  <a:srgbClr val="00B050"/>
                </a:solidFill>
              </a:rPr>
              <a:t>Changing words: </a:t>
            </a:r>
            <a:r>
              <a:rPr lang="en-GB" b="1" u="sng" dirty="0" smtClean="0">
                <a:solidFill>
                  <a:srgbClr val="00B050"/>
                </a:solidFill>
              </a:rPr>
              <a:t>CONTROL</a:t>
            </a:r>
            <a:r>
              <a:rPr lang="en-GB" b="1" dirty="0" smtClean="0">
                <a:solidFill>
                  <a:srgbClr val="00B050"/>
                </a:solidFill>
              </a:rPr>
              <a:t> to </a:t>
            </a:r>
            <a:r>
              <a:rPr lang="en-GB" b="1" u="sng" dirty="0" smtClean="0">
                <a:solidFill>
                  <a:srgbClr val="00B050"/>
                </a:solidFill>
              </a:rPr>
              <a:t>CONTROLLED BY</a:t>
            </a:r>
            <a:endParaRPr lang="en-GB" b="1" u="sng" dirty="0">
              <a:solidFill>
                <a:srgbClr val="00B050"/>
              </a:solidFill>
            </a:endParaRPr>
          </a:p>
        </p:txBody>
      </p:sp>
      <p:sp>
        <p:nvSpPr>
          <p:cNvPr id="6" name="TextBox 5"/>
          <p:cNvSpPr txBox="1"/>
          <p:nvPr/>
        </p:nvSpPr>
        <p:spPr>
          <a:xfrm>
            <a:off x="179512" y="4365104"/>
            <a:ext cx="7704856" cy="2308324"/>
          </a:xfrm>
          <a:prstGeom prst="rect">
            <a:avLst/>
          </a:prstGeom>
          <a:noFill/>
          <a:ln w="57150">
            <a:solidFill>
              <a:srgbClr val="7030A0"/>
            </a:solidFill>
          </a:ln>
        </p:spPr>
        <p:txBody>
          <a:bodyPr wrap="square" rtlCol="0">
            <a:spAutoFit/>
          </a:bodyPr>
          <a:lstStyle/>
          <a:p>
            <a:r>
              <a:rPr lang="en-GB" i="1" dirty="0" smtClean="0"/>
              <a:t>Using the following notes, write 5 well-constructed sentences, like the improved paragraph about Rio. This time it’s Birmingham:</a:t>
            </a:r>
          </a:p>
          <a:p>
            <a:pPr>
              <a:buFontTx/>
              <a:buChar char="-"/>
            </a:pPr>
            <a:r>
              <a:rPr lang="en-GB" b="1" dirty="0" smtClean="0">
                <a:solidFill>
                  <a:srgbClr val="7030A0"/>
                </a:solidFill>
              </a:rPr>
              <a:t> 2</a:t>
            </a:r>
            <a:r>
              <a:rPr lang="en-GB" b="1" baseline="30000" dirty="0" smtClean="0">
                <a:solidFill>
                  <a:srgbClr val="7030A0"/>
                </a:solidFill>
              </a:rPr>
              <a:t>nd</a:t>
            </a:r>
            <a:r>
              <a:rPr lang="en-GB" b="1" dirty="0" smtClean="0">
                <a:solidFill>
                  <a:srgbClr val="7030A0"/>
                </a:solidFill>
              </a:rPr>
              <a:t> city in Great Britain                               - has its own concert hall</a:t>
            </a:r>
          </a:p>
          <a:p>
            <a:pPr>
              <a:buFontTx/>
              <a:buChar char="-"/>
            </a:pPr>
            <a:r>
              <a:rPr lang="en-GB" dirty="0" smtClean="0"/>
              <a:t> </a:t>
            </a:r>
            <a:r>
              <a:rPr lang="en-GB" b="1" dirty="0" smtClean="0">
                <a:solidFill>
                  <a:srgbClr val="7030A0"/>
                </a:solidFill>
              </a:rPr>
              <a:t>population of over one million                  - many towns surround city:</a:t>
            </a:r>
          </a:p>
          <a:p>
            <a:pPr>
              <a:buFontTx/>
              <a:buChar char="-"/>
            </a:pPr>
            <a:r>
              <a:rPr lang="en-GB" b="1" dirty="0" smtClean="0">
                <a:solidFill>
                  <a:srgbClr val="7030A0"/>
                </a:solidFill>
              </a:rPr>
              <a:t> important centre of industry                                       Wolverhampton, Dudley</a:t>
            </a:r>
          </a:p>
          <a:p>
            <a:pPr>
              <a:buFontTx/>
              <a:buChar char="-"/>
            </a:pPr>
            <a:r>
              <a:rPr lang="en-GB" b="1" dirty="0" smtClean="0">
                <a:solidFill>
                  <a:srgbClr val="7030A0"/>
                </a:solidFill>
              </a:rPr>
              <a:t> important centre for higher education     - make up West Midlands Metro area       </a:t>
            </a:r>
          </a:p>
          <a:p>
            <a:pPr>
              <a:buFontTx/>
              <a:buChar char="-"/>
            </a:pPr>
            <a:r>
              <a:rPr lang="en-GB" b="1" dirty="0" smtClean="0">
                <a:solidFill>
                  <a:srgbClr val="7030A0"/>
                </a:solidFill>
              </a:rPr>
              <a:t> six universities                                              - diverse city!</a:t>
            </a:r>
          </a:p>
          <a:p>
            <a:r>
              <a:rPr lang="en-GB" b="1" dirty="0" smtClean="0">
                <a:solidFill>
                  <a:srgbClr val="7030A0"/>
                </a:solidFill>
              </a:rPr>
              <a:t>- home of famous symphony orchestra</a:t>
            </a:r>
            <a:endParaRPr lang="en-GB" b="1" dirty="0">
              <a:solidFill>
                <a:srgbClr val="7030A0"/>
              </a:solidFill>
            </a:endParaRPr>
          </a:p>
        </p:txBody>
      </p:sp>
      <p:sp>
        <p:nvSpPr>
          <p:cNvPr id="7" name="Rectangular Callout 6"/>
          <p:cNvSpPr/>
          <p:nvPr/>
        </p:nvSpPr>
        <p:spPr>
          <a:xfrm>
            <a:off x="1043608" y="2492896"/>
            <a:ext cx="5544616" cy="3096344"/>
          </a:xfrm>
          <a:prstGeom prst="wedgeRectCallout">
            <a:avLst>
              <a:gd name="adj1" fmla="val -2182"/>
              <a:gd name="adj2" fmla="val 71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a:t>
            </a:r>
          </a:p>
          <a:p>
            <a:pPr algn="ctr"/>
            <a:endParaRPr lang="en-GB" dirty="0" smtClean="0"/>
          </a:p>
          <a:p>
            <a:pPr algn="ctr"/>
            <a:r>
              <a:rPr lang="en-GB" b="1" dirty="0" smtClean="0"/>
              <a:t>Birmingham</a:t>
            </a:r>
            <a:r>
              <a:rPr lang="en-GB" b="1" u="sng" dirty="0" smtClean="0">
                <a:solidFill>
                  <a:srgbClr val="FFFF00"/>
                </a:solidFill>
              </a:rPr>
              <a:t>,</a:t>
            </a:r>
            <a:r>
              <a:rPr lang="en-GB" b="1" dirty="0" smtClean="0">
                <a:solidFill>
                  <a:srgbClr val="FFFF00"/>
                </a:solidFill>
              </a:rPr>
              <a:t> </a:t>
            </a:r>
            <a:r>
              <a:rPr lang="en-GB" b="1" dirty="0" smtClean="0"/>
              <a:t>the second largest city in Great Britain</a:t>
            </a:r>
            <a:r>
              <a:rPr lang="en-GB" b="1" u="sng" dirty="0" smtClean="0">
                <a:solidFill>
                  <a:srgbClr val="FFFF00"/>
                </a:solidFill>
              </a:rPr>
              <a:t>,</a:t>
            </a:r>
            <a:r>
              <a:rPr lang="en-GB" b="1" dirty="0" smtClean="0">
                <a:solidFill>
                  <a:srgbClr val="FFFF00"/>
                </a:solidFill>
              </a:rPr>
              <a:t> </a:t>
            </a:r>
            <a:r>
              <a:rPr lang="en-GB" b="1" dirty="0" smtClean="0"/>
              <a:t>has a population of over one million. </a:t>
            </a:r>
            <a:r>
              <a:rPr lang="en-GB" b="1" dirty="0" smtClean="0">
                <a:solidFill>
                  <a:srgbClr val="FFFF00"/>
                </a:solidFill>
              </a:rPr>
              <a:t>As well as </a:t>
            </a:r>
            <a:r>
              <a:rPr lang="en-GB" b="1" dirty="0" smtClean="0"/>
              <a:t>being an important centre for industry</a:t>
            </a:r>
            <a:r>
              <a:rPr lang="en-GB" b="1" u="sng" dirty="0" smtClean="0"/>
              <a:t>,</a:t>
            </a:r>
            <a:r>
              <a:rPr lang="en-GB" b="1" dirty="0" smtClean="0"/>
              <a:t> it is also important for higher education </a:t>
            </a:r>
            <a:r>
              <a:rPr lang="en-GB" b="1" dirty="0" smtClean="0">
                <a:solidFill>
                  <a:srgbClr val="FFFF00"/>
                </a:solidFill>
              </a:rPr>
              <a:t>with its </a:t>
            </a:r>
            <a:r>
              <a:rPr lang="en-GB" b="1" dirty="0" smtClean="0"/>
              <a:t>six universities. The city is the home of a famous symphony orchestra </a:t>
            </a:r>
            <a:r>
              <a:rPr lang="en-GB" b="1" dirty="0" smtClean="0">
                <a:solidFill>
                  <a:srgbClr val="FFFF00"/>
                </a:solidFill>
              </a:rPr>
              <a:t>which</a:t>
            </a:r>
            <a:r>
              <a:rPr lang="en-GB" b="1" dirty="0" smtClean="0"/>
              <a:t> has its own concert hall. </a:t>
            </a:r>
            <a:r>
              <a:rPr lang="en-GB" b="1" dirty="0" smtClean="0">
                <a:solidFill>
                  <a:srgbClr val="FFFF00"/>
                </a:solidFill>
              </a:rPr>
              <a:t>There are </a:t>
            </a:r>
            <a:r>
              <a:rPr lang="en-GB" b="1" dirty="0" smtClean="0"/>
              <a:t>many towns surrounding the city </a:t>
            </a:r>
            <a:r>
              <a:rPr lang="en-GB" b="1" dirty="0" smtClean="0">
                <a:solidFill>
                  <a:srgbClr val="FFFF00"/>
                </a:solidFill>
              </a:rPr>
              <a:t>such as </a:t>
            </a:r>
            <a:r>
              <a:rPr lang="en-GB" b="1" dirty="0" smtClean="0"/>
              <a:t>Wolverhampton and Dudley</a:t>
            </a:r>
            <a:r>
              <a:rPr lang="en-GB" b="1" u="sng" dirty="0" smtClean="0">
                <a:solidFill>
                  <a:srgbClr val="FFFF00"/>
                </a:solidFill>
              </a:rPr>
              <a:t>,</a:t>
            </a:r>
            <a:r>
              <a:rPr lang="en-GB" b="1" dirty="0" smtClean="0"/>
              <a:t> making up the West Midlands Metro area. </a:t>
            </a:r>
            <a:r>
              <a:rPr lang="en-GB" b="1" dirty="0" smtClean="0">
                <a:solidFill>
                  <a:srgbClr val="FFFF00"/>
                </a:solidFill>
              </a:rPr>
              <a:t>All in all, </a:t>
            </a:r>
            <a:r>
              <a:rPr lang="en-GB" b="1" dirty="0" smtClean="0"/>
              <a:t>Birmingham is a diverse city! </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80">
                                          <p:stCondLst>
                                            <p:cond delay="0"/>
                                          </p:stCondLst>
                                        </p:cTn>
                                        <p:tgtEl>
                                          <p:spTgt spid="4"/>
                                        </p:tgtEl>
                                      </p:cBhvr>
                                    </p:animEffect>
                                    <p:anim calcmode="lin" valueType="num">
                                      <p:cBhvr>
                                        <p:cTn id="3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4" dur="26">
                                          <p:stCondLst>
                                            <p:cond delay="650"/>
                                          </p:stCondLst>
                                        </p:cTn>
                                        <p:tgtEl>
                                          <p:spTgt spid="4"/>
                                        </p:tgtEl>
                                      </p:cBhvr>
                                      <p:to x="100000" y="60000"/>
                                    </p:animScale>
                                    <p:animScale>
                                      <p:cBhvr>
                                        <p:cTn id="45" dur="166" decel="50000">
                                          <p:stCondLst>
                                            <p:cond delay="676"/>
                                          </p:stCondLst>
                                        </p:cTn>
                                        <p:tgtEl>
                                          <p:spTgt spid="4"/>
                                        </p:tgtEl>
                                      </p:cBhvr>
                                      <p:to x="100000" y="100000"/>
                                    </p:animScale>
                                    <p:animScale>
                                      <p:cBhvr>
                                        <p:cTn id="46" dur="26">
                                          <p:stCondLst>
                                            <p:cond delay="1312"/>
                                          </p:stCondLst>
                                        </p:cTn>
                                        <p:tgtEl>
                                          <p:spTgt spid="4"/>
                                        </p:tgtEl>
                                      </p:cBhvr>
                                      <p:to x="100000" y="80000"/>
                                    </p:animScale>
                                    <p:animScale>
                                      <p:cBhvr>
                                        <p:cTn id="47" dur="166" decel="50000">
                                          <p:stCondLst>
                                            <p:cond delay="1338"/>
                                          </p:stCondLst>
                                        </p:cTn>
                                        <p:tgtEl>
                                          <p:spTgt spid="4"/>
                                        </p:tgtEl>
                                      </p:cBhvr>
                                      <p:to x="100000" y="100000"/>
                                    </p:animScale>
                                    <p:animScale>
                                      <p:cBhvr>
                                        <p:cTn id="48" dur="26">
                                          <p:stCondLst>
                                            <p:cond delay="1642"/>
                                          </p:stCondLst>
                                        </p:cTn>
                                        <p:tgtEl>
                                          <p:spTgt spid="4"/>
                                        </p:tgtEl>
                                      </p:cBhvr>
                                      <p:to x="100000" y="90000"/>
                                    </p:animScale>
                                    <p:animScale>
                                      <p:cBhvr>
                                        <p:cTn id="49" dur="166" decel="50000">
                                          <p:stCondLst>
                                            <p:cond delay="1668"/>
                                          </p:stCondLst>
                                        </p:cTn>
                                        <p:tgtEl>
                                          <p:spTgt spid="4"/>
                                        </p:tgtEl>
                                      </p:cBhvr>
                                      <p:to x="100000" y="100000"/>
                                    </p:animScale>
                                    <p:animScale>
                                      <p:cBhvr>
                                        <p:cTn id="50" dur="26">
                                          <p:stCondLst>
                                            <p:cond delay="1808"/>
                                          </p:stCondLst>
                                        </p:cTn>
                                        <p:tgtEl>
                                          <p:spTgt spid="4"/>
                                        </p:tgtEl>
                                      </p:cBhvr>
                                      <p:to x="100000" y="95000"/>
                                    </p:animScale>
                                    <p:animScale>
                                      <p:cBhvr>
                                        <p:cTn id="51" dur="166" decel="50000">
                                          <p:stCondLst>
                                            <p:cond delay="1834"/>
                                          </p:stCondLst>
                                        </p:cTn>
                                        <p:tgtEl>
                                          <p:spTgt spid="4"/>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checkerboard(across)">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(34) Sentences – 7</a:t>
            </a:r>
            <a:r>
              <a:rPr lang="en-GB" dirty="0" smtClean="0">
                <a:solidFill>
                  <a:srgbClr val="FFFF00"/>
                </a:solidFill>
              </a:rPr>
              <a:t>:</a:t>
            </a:r>
            <a:br>
              <a:rPr lang="en-GB" dirty="0" smtClean="0">
                <a:solidFill>
                  <a:srgbClr val="FFFF00"/>
                </a:solidFill>
              </a:rPr>
            </a:br>
            <a:r>
              <a:rPr lang="en-GB" dirty="0" smtClean="0">
                <a:solidFill>
                  <a:srgbClr val="FFFF00"/>
                </a:solidFill>
              </a:rPr>
              <a:t>Using too few Full-stops </a:t>
            </a:r>
            <a:endParaRPr lang="en-GB" dirty="0">
              <a:solidFill>
                <a:srgbClr val="FFFF00"/>
              </a:solidFill>
            </a:endParaRPr>
          </a:p>
        </p:txBody>
      </p:sp>
      <p:sp>
        <p:nvSpPr>
          <p:cNvPr id="3" name="Rectangle 2"/>
          <p:cNvSpPr/>
          <p:nvPr/>
        </p:nvSpPr>
        <p:spPr>
          <a:xfrm>
            <a:off x="5292080" y="1628800"/>
            <a:ext cx="352839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impact of using full-stops in an appropriate way</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660232" y="2996952"/>
            <a:ext cx="2016224" cy="2448272"/>
          </a:xfrm>
          <a:prstGeom prst="rect">
            <a:avLst/>
          </a:prstGeom>
          <a:noFill/>
        </p:spPr>
      </p:pic>
      <p:sp>
        <p:nvSpPr>
          <p:cNvPr id="5" name="TextBox 4"/>
          <p:cNvSpPr txBox="1"/>
          <p:nvPr/>
        </p:nvSpPr>
        <p:spPr>
          <a:xfrm>
            <a:off x="251520" y="1628800"/>
            <a:ext cx="4824536" cy="1477328"/>
          </a:xfrm>
          <a:prstGeom prst="rect">
            <a:avLst/>
          </a:prstGeom>
          <a:noFill/>
          <a:ln w="57150">
            <a:solidFill>
              <a:srgbClr val="00B050"/>
            </a:solidFill>
          </a:ln>
        </p:spPr>
        <p:txBody>
          <a:bodyPr wrap="square" rtlCol="0">
            <a:spAutoFit/>
          </a:bodyPr>
          <a:lstStyle/>
          <a:p>
            <a:r>
              <a:rPr lang="en-GB" dirty="0" smtClean="0"/>
              <a:t>Using too many short sentences makes a piece of writing sound disjointed and when you hear it, it sounds like it doesn’t flow properly. However, if you use too many connectives and too few full-stops, it also sounds boring and never-ending.</a:t>
            </a:r>
            <a:endParaRPr lang="en-GB" dirty="0"/>
          </a:p>
        </p:txBody>
      </p:sp>
      <p:sp>
        <p:nvSpPr>
          <p:cNvPr id="6" name="TextBox 5"/>
          <p:cNvSpPr txBox="1"/>
          <p:nvPr/>
        </p:nvSpPr>
        <p:spPr>
          <a:xfrm>
            <a:off x="251520" y="3284984"/>
            <a:ext cx="6552728" cy="2585323"/>
          </a:xfrm>
          <a:prstGeom prst="rect">
            <a:avLst/>
          </a:prstGeom>
          <a:noFill/>
          <a:ln w="38100">
            <a:solidFill>
              <a:srgbClr val="7030A0"/>
            </a:solidFill>
          </a:ln>
        </p:spPr>
        <p:txBody>
          <a:bodyPr wrap="square" rtlCol="0">
            <a:spAutoFit/>
          </a:bodyPr>
          <a:lstStyle/>
          <a:p>
            <a:r>
              <a:rPr lang="en-GB" i="1" dirty="0" smtClean="0"/>
              <a:t>Read the following, and you’ll see how it sounds endless. If you read it aloud, you’d run out of breath:</a:t>
            </a:r>
          </a:p>
          <a:p>
            <a:r>
              <a:rPr lang="en-GB" b="1" dirty="0" smtClean="0">
                <a:solidFill>
                  <a:srgbClr val="7030A0"/>
                </a:solidFill>
              </a:rPr>
              <a:t>Rio de Janeiro is a city of contrasts because you have luxurious hotels on Copacabana beach at one extreme and poverty-stricken slums called Favelas at the other so you would think that the Olympic Games in 2016 would change the face of the city but all that it has done is to encourage gangs to loot shops and become violent and all because the police were involved in security at sporting venues so Rio has benefited little from the experience.</a:t>
            </a:r>
            <a:endParaRPr lang="en-GB" b="1" dirty="0">
              <a:solidFill>
                <a:srgbClr val="7030A0"/>
              </a:solidFill>
            </a:endParaRPr>
          </a:p>
        </p:txBody>
      </p:sp>
      <p:sp>
        <p:nvSpPr>
          <p:cNvPr id="7" name="TextBox 6"/>
          <p:cNvSpPr txBox="1"/>
          <p:nvPr/>
        </p:nvSpPr>
        <p:spPr>
          <a:xfrm>
            <a:off x="251520" y="6093296"/>
            <a:ext cx="8568952" cy="646331"/>
          </a:xfrm>
          <a:prstGeom prst="rect">
            <a:avLst/>
          </a:prstGeom>
          <a:noFill/>
          <a:ln w="19050">
            <a:solidFill>
              <a:srgbClr val="C00000"/>
            </a:solidFill>
          </a:ln>
        </p:spPr>
        <p:txBody>
          <a:bodyPr wrap="square" rtlCol="0">
            <a:spAutoFit/>
          </a:bodyPr>
          <a:lstStyle/>
          <a:p>
            <a:r>
              <a:rPr lang="en-GB" b="1" dirty="0" smtClean="0">
                <a:solidFill>
                  <a:srgbClr val="C00000"/>
                </a:solidFill>
              </a:rPr>
              <a:t>List the 7 connectives in this over-long single sentence paragraph. Now try to rewrite the paragraph </a:t>
            </a:r>
            <a:r>
              <a:rPr lang="en-GB" b="1" smtClean="0">
                <a:solidFill>
                  <a:srgbClr val="C00000"/>
                </a:solidFill>
              </a:rPr>
              <a:t>using at least 4 </a:t>
            </a:r>
            <a:r>
              <a:rPr lang="en-GB" b="1" dirty="0" smtClean="0">
                <a:solidFill>
                  <a:srgbClr val="C00000"/>
                </a:solidFill>
              </a:rPr>
              <a:t>sentences.</a:t>
            </a:r>
            <a:endParaRPr lang="en-GB" b="1" dirty="0">
              <a:solidFill>
                <a:srgbClr val="C00000"/>
              </a:solidFill>
            </a:endParaRPr>
          </a:p>
        </p:txBody>
      </p:sp>
      <p:sp>
        <p:nvSpPr>
          <p:cNvPr id="8" name="Rectangular Callout 7"/>
          <p:cNvSpPr/>
          <p:nvPr/>
        </p:nvSpPr>
        <p:spPr>
          <a:xfrm>
            <a:off x="1043608" y="2060848"/>
            <a:ext cx="4968552" cy="3240360"/>
          </a:xfrm>
          <a:prstGeom prst="wedgeRectCallout">
            <a:avLst>
              <a:gd name="adj1" fmla="val -2648"/>
              <a:gd name="adj2" fmla="val 870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solidFill>
                  <a:srgbClr val="FFFF00"/>
                </a:solidFill>
              </a:rPr>
              <a:t>Connectives</a:t>
            </a:r>
            <a:r>
              <a:rPr lang="en-GB" dirty="0" smtClean="0"/>
              <a:t>: because, and, so, but, and, and, so </a:t>
            </a:r>
            <a:r>
              <a:rPr lang="en-GB" b="1" dirty="0" smtClean="0">
                <a:solidFill>
                  <a:srgbClr val="FFFF00"/>
                </a:solidFill>
              </a:rPr>
              <a:t>Possible Solution</a:t>
            </a:r>
            <a:r>
              <a:rPr lang="en-GB" dirty="0" smtClean="0"/>
              <a:t>:</a:t>
            </a:r>
          </a:p>
          <a:p>
            <a:pPr algn="ctr"/>
            <a:r>
              <a:rPr lang="en-GB" b="1" dirty="0" smtClean="0"/>
              <a:t>Rio is a city of contrasts. You have luxurious hotels on Copacabana Beach at one extreme and poverty-stricken slums, the Favelas, at the other. You would think that the 2016 Olympic Games would change the face of the city, but all that it has done is to encourage violent gangs to loot shops. Rio, whose police were apparently involved in security measures at sporting venues,  benefited little from the experience.</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lstStyle/>
          <a:p>
            <a:r>
              <a:rPr lang="en-GB" dirty="0" smtClean="0">
                <a:solidFill>
                  <a:srgbClr val="FFC000"/>
                </a:solidFill>
              </a:rPr>
              <a:t>(35) Sentences – 8</a:t>
            </a:r>
            <a:r>
              <a:rPr lang="en-GB" dirty="0" smtClean="0">
                <a:solidFill>
                  <a:srgbClr val="FFFF00"/>
                </a:solidFill>
              </a:rPr>
              <a:t>: Finite Verbs</a:t>
            </a:r>
            <a:endParaRPr lang="en-GB" dirty="0">
              <a:solidFill>
                <a:srgbClr val="FFFF00"/>
              </a:solidFill>
            </a:endParaRPr>
          </a:p>
        </p:txBody>
      </p:sp>
      <p:sp>
        <p:nvSpPr>
          <p:cNvPr id="3" name="Rectangle 2"/>
          <p:cNvSpPr/>
          <p:nvPr/>
        </p:nvSpPr>
        <p:spPr>
          <a:xfrm>
            <a:off x="6228184" y="1556792"/>
            <a:ext cx="2664296" cy="1754326"/>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876256" y="3573016"/>
            <a:ext cx="2016224" cy="2880320"/>
          </a:xfrm>
          <a:prstGeom prst="rect">
            <a:avLst/>
          </a:prstGeom>
          <a:noFill/>
        </p:spPr>
      </p:pic>
      <p:sp>
        <p:nvSpPr>
          <p:cNvPr id="5" name="TextBox 4"/>
          <p:cNvSpPr txBox="1"/>
          <p:nvPr/>
        </p:nvSpPr>
        <p:spPr>
          <a:xfrm>
            <a:off x="107504" y="1556792"/>
            <a:ext cx="5976664" cy="2308324"/>
          </a:xfrm>
          <a:prstGeom prst="rect">
            <a:avLst/>
          </a:prstGeom>
          <a:noFill/>
          <a:ln w="57150">
            <a:solidFill>
              <a:srgbClr val="00B050"/>
            </a:solidFill>
          </a:ln>
        </p:spPr>
        <p:txBody>
          <a:bodyPr wrap="square" rtlCol="0">
            <a:spAutoFit/>
          </a:bodyPr>
          <a:lstStyle/>
          <a:p>
            <a:r>
              <a:rPr lang="en-GB" dirty="0" smtClean="0"/>
              <a:t>As we know, all sentences must contain a </a:t>
            </a:r>
            <a:r>
              <a:rPr lang="en-GB" b="1" dirty="0" smtClean="0">
                <a:solidFill>
                  <a:srgbClr val="00B050"/>
                </a:solidFill>
              </a:rPr>
              <a:t>subject</a:t>
            </a:r>
            <a:r>
              <a:rPr lang="en-GB" dirty="0" smtClean="0"/>
              <a:t> and a </a:t>
            </a:r>
            <a:r>
              <a:rPr lang="en-GB" b="1" dirty="0" smtClean="0">
                <a:solidFill>
                  <a:srgbClr val="00B050"/>
                </a:solidFill>
              </a:rPr>
              <a:t>verb</a:t>
            </a:r>
            <a:r>
              <a:rPr lang="en-GB" dirty="0" smtClean="0"/>
              <a:t> – but what type of verb? The ending of a verb in a sentence </a:t>
            </a:r>
            <a:r>
              <a:rPr lang="en-GB" b="1" u="sng" dirty="0" smtClean="0"/>
              <a:t>MUST</a:t>
            </a:r>
            <a:r>
              <a:rPr lang="en-GB" dirty="0" smtClean="0"/>
              <a:t> tell you when something is happening. In other words, it </a:t>
            </a:r>
            <a:r>
              <a:rPr lang="en-GB" b="1" u="sng" dirty="0" smtClean="0"/>
              <a:t>MUST</a:t>
            </a:r>
            <a:r>
              <a:rPr lang="en-GB" dirty="0" smtClean="0"/>
              <a:t> form a </a:t>
            </a:r>
            <a:r>
              <a:rPr lang="en-GB" b="1" dirty="0" smtClean="0">
                <a:solidFill>
                  <a:srgbClr val="00B050"/>
                </a:solidFill>
              </a:rPr>
              <a:t>TENSE</a:t>
            </a:r>
            <a:r>
              <a:rPr lang="en-GB" dirty="0" smtClean="0"/>
              <a:t>: Emily </a:t>
            </a:r>
            <a:r>
              <a:rPr lang="en-GB" b="1" u="sng" dirty="0" smtClean="0">
                <a:solidFill>
                  <a:srgbClr val="00B050"/>
                </a:solidFill>
              </a:rPr>
              <a:t>saw</a:t>
            </a:r>
            <a:r>
              <a:rPr lang="en-GB" dirty="0" smtClean="0"/>
              <a:t> her friend (</a:t>
            </a:r>
            <a:r>
              <a:rPr lang="en-GB" b="1" dirty="0" smtClean="0">
                <a:solidFill>
                  <a:srgbClr val="00B050"/>
                </a:solidFill>
              </a:rPr>
              <a:t>past tense</a:t>
            </a:r>
            <a:r>
              <a:rPr lang="en-GB" dirty="0" smtClean="0"/>
              <a:t>), Emily </a:t>
            </a:r>
            <a:r>
              <a:rPr lang="en-GB" b="1" u="sng" dirty="0" smtClean="0">
                <a:solidFill>
                  <a:srgbClr val="00B050"/>
                </a:solidFill>
              </a:rPr>
              <a:t>sees</a:t>
            </a:r>
            <a:r>
              <a:rPr lang="en-GB" dirty="0" smtClean="0"/>
              <a:t> her friend, Emily </a:t>
            </a:r>
            <a:r>
              <a:rPr lang="en-GB" b="1" u="sng" dirty="0" smtClean="0">
                <a:solidFill>
                  <a:srgbClr val="00B050"/>
                </a:solidFill>
              </a:rPr>
              <a:t>is seeing</a:t>
            </a:r>
            <a:r>
              <a:rPr lang="en-GB" b="1" dirty="0" smtClean="0">
                <a:solidFill>
                  <a:srgbClr val="00B050"/>
                </a:solidFill>
              </a:rPr>
              <a:t> </a:t>
            </a:r>
            <a:r>
              <a:rPr lang="en-GB" dirty="0" smtClean="0"/>
              <a:t>her friend (</a:t>
            </a:r>
            <a:r>
              <a:rPr lang="en-GB" b="1" dirty="0" smtClean="0">
                <a:solidFill>
                  <a:srgbClr val="00B050"/>
                </a:solidFill>
              </a:rPr>
              <a:t>present tense</a:t>
            </a:r>
            <a:r>
              <a:rPr lang="en-GB" dirty="0" smtClean="0"/>
              <a:t>), Emily </a:t>
            </a:r>
            <a:r>
              <a:rPr lang="en-GB" b="1" u="sng" dirty="0" smtClean="0">
                <a:solidFill>
                  <a:srgbClr val="00B050"/>
                </a:solidFill>
              </a:rPr>
              <a:t>will see</a:t>
            </a:r>
            <a:r>
              <a:rPr lang="en-GB" b="1" dirty="0" smtClean="0">
                <a:solidFill>
                  <a:srgbClr val="00B050"/>
                </a:solidFill>
              </a:rPr>
              <a:t> </a:t>
            </a:r>
            <a:r>
              <a:rPr lang="en-GB" dirty="0" smtClean="0"/>
              <a:t>her friend (</a:t>
            </a:r>
            <a:r>
              <a:rPr lang="en-GB" dirty="0" smtClean="0">
                <a:solidFill>
                  <a:srgbClr val="00B050"/>
                </a:solidFill>
              </a:rPr>
              <a:t>future tense</a:t>
            </a:r>
            <a:r>
              <a:rPr lang="en-GB" dirty="0" smtClean="0"/>
              <a:t>). Verbs which form a tense are called </a:t>
            </a:r>
            <a:r>
              <a:rPr lang="en-GB" b="1" dirty="0" smtClean="0">
                <a:solidFill>
                  <a:srgbClr val="00B050"/>
                </a:solidFill>
              </a:rPr>
              <a:t>FINITE</a:t>
            </a:r>
            <a:r>
              <a:rPr lang="en-GB" dirty="0" smtClean="0"/>
              <a:t> verbs, and all sentences must have at least one.</a:t>
            </a:r>
            <a:endParaRPr lang="en-GB" dirty="0"/>
          </a:p>
        </p:txBody>
      </p:sp>
      <p:sp>
        <p:nvSpPr>
          <p:cNvPr id="7" name="TextBox 6"/>
          <p:cNvSpPr txBox="1"/>
          <p:nvPr/>
        </p:nvSpPr>
        <p:spPr>
          <a:xfrm>
            <a:off x="107504" y="4005065"/>
            <a:ext cx="6912768" cy="2585323"/>
          </a:xfrm>
          <a:prstGeom prst="rect">
            <a:avLst/>
          </a:prstGeom>
          <a:noFill/>
          <a:ln w="57150">
            <a:solidFill>
              <a:srgbClr val="7030A0"/>
            </a:solidFill>
          </a:ln>
        </p:spPr>
        <p:txBody>
          <a:bodyPr wrap="square" rtlCol="0">
            <a:spAutoFit/>
          </a:bodyPr>
          <a:lstStyle/>
          <a:p>
            <a:r>
              <a:rPr lang="en-GB" i="1" dirty="0" smtClean="0"/>
              <a:t>Write out and underline the finite verbs in the following sentences, indicating whether they are past, present or future tense. Remember that sometimes two words make up the tense:</a:t>
            </a:r>
          </a:p>
          <a:p>
            <a:pPr marL="342900" indent="-342900">
              <a:buAutoNum type="arabicPeriod"/>
            </a:pPr>
            <a:r>
              <a:rPr lang="en-GB" b="1" dirty="0" smtClean="0">
                <a:solidFill>
                  <a:srgbClr val="7030A0"/>
                </a:solidFill>
              </a:rPr>
              <a:t>People walked away.                          6. He is taking his time.</a:t>
            </a:r>
          </a:p>
          <a:p>
            <a:pPr marL="342900" indent="-342900">
              <a:buAutoNum type="arabicPeriod"/>
            </a:pPr>
            <a:r>
              <a:rPr lang="en-GB" b="1" dirty="0" smtClean="0">
                <a:solidFill>
                  <a:srgbClr val="7030A0"/>
                </a:solidFill>
              </a:rPr>
              <a:t>She is walking slowly today.              7. Rats can be threatening.</a:t>
            </a:r>
          </a:p>
          <a:p>
            <a:pPr marL="342900" indent="-342900">
              <a:buAutoNum type="arabicPeriod"/>
            </a:pPr>
            <a:r>
              <a:rPr lang="en-GB" b="1" dirty="0" smtClean="0">
                <a:solidFill>
                  <a:srgbClr val="7030A0"/>
                </a:solidFill>
              </a:rPr>
              <a:t>The bus will be coming soon.            8. Tourists spend lots of cash.</a:t>
            </a:r>
          </a:p>
          <a:p>
            <a:pPr marL="342900" indent="-342900">
              <a:buAutoNum type="arabicPeriod"/>
            </a:pPr>
            <a:r>
              <a:rPr lang="en-GB" b="1" dirty="0" smtClean="0">
                <a:solidFill>
                  <a:srgbClr val="7030A0"/>
                </a:solidFill>
              </a:rPr>
              <a:t>Tom finished his exam on time.        9. This is becoming tedious.</a:t>
            </a:r>
          </a:p>
          <a:p>
            <a:pPr marL="342900" indent="-342900">
              <a:buAutoNum type="arabicPeriod"/>
            </a:pPr>
            <a:r>
              <a:rPr lang="en-GB" b="1" dirty="0" smtClean="0">
                <a:solidFill>
                  <a:srgbClr val="7030A0"/>
                </a:solidFill>
              </a:rPr>
              <a:t>The victim felt threatened.            10. She saw her friend and cried.</a:t>
            </a:r>
          </a:p>
          <a:p>
            <a:pPr marL="342900" indent="-342900">
              <a:buAutoNum type="arabicPeriod"/>
            </a:pPr>
            <a:endParaRPr lang="en-GB" dirty="0"/>
          </a:p>
        </p:txBody>
      </p:sp>
      <p:sp>
        <p:nvSpPr>
          <p:cNvPr id="8" name="Rectangular Callout 7"/>
          <p:cNvSpPr/>
          <p:nvPr/>
        </p:nvSpPr>
        <p:spPr>
          <a:xfrm>
            <a:off x="1979712" y="2204864"/>
            <a:ext cx="2664296" cy="3384376"/>
          </a:xfrm>
          <a:prstGeom prst="wedgeRectCallout">
            <a:avLst>
              <a:gd name="adj1" fmla="val -83542"/>
              <a:gd name="adj2" fmla="val 597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walked</a:t>
            </a:r>
            <a:r>
              <a:rPr lang="en-GB" dirty="0" smtClean="0"/>
              <a:t> (past)</a:t>
            </a:r>
          </a:p>
          <a:p>
            <a:pPr marL="342900" indent="-342900" algn="ctr">
              <a:buAutoNum type="arabicPeriod"/>
            </a:pPr>
            <a:r>
              <a:rPr lang="en-GB" b="1" dirty="0" smtClean="0"/>
              <a:t>is walking </a:t>
            </a:r>
            <a:r>
              <a:rPr lang="en-GB" dirty="0" smtClean="0"/>
              <a:t>(present)</a:t>
            </a:r>
          </a:p>
          <a:p>
            <a:pPr marL="342900" indent="-342900" algn="ctr">
              <a:buAutoNum type="arabicPeriod"/>
            </a:pPr>
            <a:r>
              <a:rPr lang="en-GB" b="1" dirty="0" smtClean="0"/>
              <a:t>will be </a:t>
            </a:r>
            <a:r>
              <a:rPr lang="en-GB" dirty="0" smtClean="0"/>
              <a:t>(future)</a:t>
            </a:r>
          </a:p>
          <a:p>
            <a:pPr marL="342900" indent="-342900" algn="ctr">
              <a:buAutoNum type="arabicPeriod"/>
            </a:pPr>
            <a:r>
              <a:rPr lang="en-GB" b="1" dirty="0" smtClean="0"/>
              <a:t>finished</a:t>
            </a:r>
            <a:r>
              <a:rPr lang="en-GB" dirty="0" smtClean="0"/>
              <a:t> (past)</a:t>
            </a:r>
          </a:p>
          <a:p>
            <a:pPr marL="342900" indent="-342900" algn="ctr">
              <a:buAutoNum type="arabicPeriod"/>
            </a:pPr>
            <a:r>
              <a:rPr lang="en-GB" b="1" dirty="0" smtClean="0"/>
              <a:t>felt</a:t>
            </a:r>
            <a:r>
              <a:rPr lang="en-GB" dirty="0" smtClean="0"/>
              <a:t> (past)</a:t>
            </a:r>
          </a:p>
          <a:p>
            <a:pPr marL="342900" indent="-342900" algn="ctr">
              <a:buAutoNum type="arabicPeriod"/>
            </a:pPr>
            <a:r>
              <a:rPr lang="en-GB" b="1" dirty="0" smtClean="0"/>
              <a:t>is taking </a:t>
            </a:r>
            <a:r>
              <a:rPr lang="en-GB" dirty="0" smtClean="0"/>
              <a:t>(present)</a:t>
            </a:r>
          </a:p>
          <a:p>
            <a:pPr marL="342900" indent="-342900" algn="ctr">
              <a:buAutoNum type="arabicPeriod"/>
            </a:pPr>
            <a:r>
              <a:rPr lang="en-GB" b="1" dirty="0" smtClean="0"/>
              <a:t>can be </a:t>
            </a:r>
            <a:r>
              <a:rPr lang="en-GB" dirty="0" smtClean="0"/>
              <a:t>(present)</a:t>
            </a:r>
          </a:p>
          <a:p>
            <a:pPr marL="342900" indent="-342900" algn="ctr">
              <a:buAutoNum type="arabicPeriod"/>
            </a:pPr>
            <a:r>
              <a:rPr lang="en-GB" b="1" dirty="0" smtClean="0"/>
              <a:t>spend</a:t>
            </a:r>
            <a:r>
              <a:rPr lang="en-GB" dirty="0" smtClean="0"/>
              <a:t> (present)</a:t>
            </a:r>
          </a:p>
          <a:p>
            <a:pPr marL="342900" indent="-342900" algn="ctr">
              <a:buAutoNum type="arabicPeriod"/>
            </a:pPr>
            <a:r>
              <a:rPr lang="en-GB" b="1" dirty="0" smtClean="0"/>
              <a:t>is becoming </a:t>
            </a:r>
            <a:r>
              <a:rPr lang="en-GB" dirty="0" smtClean="0"/>
              <a:t>(present)</a:t>
            </a:r>
          </a:p>
          <a:p>
            <a:pPr marL="342900" indent="-342900" algn="ctr">
              <a:buAutoNum type="arabicPeriod"/>
            </a:pPr>
            <a:r>
              <a:rPr lang="en-GB" b="1" dirty="0" smtClean="0"/>
              <a:t>Saw</a:t>
            </a:r>
            <a:r>
              <a:rPr lang="en-GB" dirty="0" smtClean="0"/>
              <a:t>, </a:t>
            </a:r>
            <a:r>
              <a:rPr lang="en-GB" b="1" dirty="0" smtClean="0"/>
              <a:t>cried</a:t>
            </a:r>
            <a:r>
              <a:rPr lang="en-GB" dirty="0" smtClean="0"/>
              <a:t> (past)</a:t>
            </a:r>
          </a:p>
          <a:p>
            <a:pPr marL="342900" indent="-342900" algn="ctr">
              <a:buAutoNum type="arabicPeriod"/>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(3)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dirty="0" smtClean="0"/>
              <a:t>We have learnt that </a:t>
            </a:r>
            <a:r>
              <a:rPr lang="en-GB" b="1" u="sng" dirty="0" smtClean="0">
                <a:solidFill>
                  <a:srgbClr val="00B050"/>
                </a:solidFill>
              </a:rPr>
              <a:t>SAID</a:t>
            </a:r>
            <a:r>
              <a:rPr lang="en-GB" dirty="0" smtClean="0"/>
              <a:t> is not a very descriptive word as it doesn’t tell us how something is actually spoken. There is no emotion in the word. If we only look at the first letter of the alphabet, we can </a:t>
            </a:r>
            <a:r>
              <a:rPr lang="en-GB" dirty="0"/>
              <a:t>t</a:t>
            </a:r>
            <a:r>
              <a:rPr lang="en-GB" dirty="0" smtClean="0"/>
              <a:t>hink of 10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‘She was better than me,’ a_______ the former champion.</a:t>
            </a:r>
          </a:p>
          <a:p>
            <a:pPr marL="342900" indent="-342900">
              <a:buAutoNum type="arabicParenBoth"/>
            </a:pPr>
            <a:r>
              <a:rPr lang="en-GB" dirty="0" smtClean="0"/>
              <a:t>‘I’d watch your footing,’ a__________ the climber  .</a:t>
            </a:r>
          </a:p>
          <a:p>
            <a:pPr marL="342900" indent="-342900">
              <a:buAutoNum type="arabicParenBoth"/>
            </a:pPr>
            <a:r>
              <a:rPr lang="en-GB" dirty="0" smtClean="0"/>
              <a:t>‘You stole my purse,’ a_________ the pensioner.</a:t>
            </a:r>
          </a:p>
          <a:p>
            <a:pPr marL="342900" indent="-342900">
              <a:buAutoNum type="arabicParenBoth"/>
            </a:pPr>
            <a:r>
              <a:rPr lang="en-GB" dirty="0" smtClean="0"/>
              <a:t>‘Yes, she was the better one ,’ a______ the adjudicator.</a:t>
            </a:r>
          </a:p>
          <a:p>
            <a:pPr marL="342900" indent="-342900">
              <a:buAutoNum type="arabicParenBoth"/>
            </a:pPr>
            <a:r>
              <a:rPr lang="en-GB" dirty="0" smtClean="0"/>
              <a:t>The pupil a_________, ‘Yes, I was absent yesterday.’</a:t>
            </a:r>
          </a:p>
          <a:p>
            <a:pPr marL="342900" indent="-342900">
              <a:buAutoNum type="arabicParenBoth"/>
            </a:pPr>
            <a:r>
              <a:rPr lang="en-GB" dirty="0" smtClean="0"/>
              <a:t>‘I’m not paying. I didn’t damage it,’ a_______ the customer .</a:t>
            </a:r>
          </a:p>
          <a:p>
            <a:pPr marL="342900" indent="-342900">
              <a:buAutoNum type="arabicParenBoth"/>
            </a:pPr>
            <a:r>
              <a:rPr lang="en-GB" dirty="0" smtClean="0"/>
              <a:t>‘You’ll come again next year obviously,’ a_________ the host .</a:t>
            </a:r>
          </a:p>
          <a:p>
            <a:pPr marL="342900" indent="-342900">
              <a:buAutoNum type="arabicParenBoth"/>
            </a:pPr>
            <a:r>
              <a:rPr lang="en-GB" dirty="0" smtClean="0"/>
              <a:t>‘And another thing,’ a______ the parent, ‘you’re grounded!’</a:t>
            </a:r>
          </a:p>
          <a:p>
            <a:pPr marL="342900" indent="-342900">
              <a:buAutoNum type="arabicParenBoth"/>
            </a:pPr>
            <a:r>
              <a:rPr lang="en-GB" dirty="0" smtClean="0"/>
              <a:t>The woman a______, ‘Can I buy an umbrella here?’</a:t>
            </a:r>
          </a:p>
          <a:p>
            <a:pPr marL="342900" indent="-342900">
              <a:buAutoNum type="arabicParenBoth"/>
            </a:pPr>
            <a:r>
              <a:rPr lang="en-GB" dirty="0"/>
              <a:t> </a:t>
            </a:r>
            <a:r>
              <a:rPr lang="en-GB" dirty="0" smtClean="0"/>
              <a:t>‘Indeed, she was brilliant ,’ a________ a second adjudicator.</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tidamted</a:t>
            </a:r>
          </a:p>
          <a:p>
            <a:r>
              <a:rPr lang="en-GB" sz="1400" b="1" dirty="0" smtClean="0">
                <a:solidFill>
                  <a:srgbClr val="7030A0"/>
                </a:solidFill>
              </a:rPr>
              <a:t>2. sivaded</a:t>
            </a:r>
          </a:p>
          <a:p>
            <a:r>
              <a:rPr lang="en-GB" sz="1400" b="1" dirty="0" smtClean="0">
                <a:solidFill>
                  <a:srgbClr val="7030A0"/>
                </a:solidFill>
              </a:rPr>
              <a:t>3. sucaced</a:t>
            </a:r>
          </a:p>
          <a:p>
            <a:r>
              <a:rPr lang="en-GB" sz="1400" b="1" dirty="0" smtClean="0">
                <a:solidFill>
                  <a:srgbClr val="7030A0"/>
                </a:solidFill>
              </a:rPr>
              <a:t>4. egared</a:t>
            </a:r>
          </a:p>
          <a:p>
            <a:r>
              <a:rPr lang="en-GB" sz="1400" b="1" dirty="0" smtClean="0">
                <a:solidFill>
                  <a:srgbClr val="7030A0"/>
                </a:solidFill>
              </a:rPr>
              <a:t>5. waserned</a:t>
            </a:r>
          </a:p>
          <a:p>
            <a:r>
              <a:rPr lang="en-GB" sz="1400" b="1" dirty="0" smtClean="0">
                <a:solidFill>
                  <a:srgbClr val="7030A0"/>
                </a:solidFill>
              </a:rPr>
              <a:t>6. rauged</a:t>
            </a:r>
          </a:p>
          <a:p>
            <a:r>
              <a:rPr lang="en-GB" sz="1400" b="1" dirty="0" smtClean="0">
                <a:solidFill>
                  <a:srgbClr val="7030A0"/>
                </a:solidFill>
              </a:rPr>
              <a:t>7. musased</a:t>
            </a:r>
          </a:p>
          <a:p>
            <a:r>
              <a:rPr lang="en-GB" sz="1400" b="1" dirty="0" smtClean="0">
                <a:solidFill>
                  <a:srgbClr val="7030A0"/>
                </a:solidFill>
              </a:rPr>
              <a:t>8. daded</a:t>
            </a:r>
          </a:p>
          <a:p>
            <a:r>
              <a:rPr lang="en-GB" sz="1400" b="1" dirty="0" smtClean="0">
                <a:solidFill>
                  <a:srgbClr val="7030A0"/>
                </a:solidFill>
              </a:rPr>
              <a:t>9. kased</a:t>
            </a:r>
          </a:p>
          <a:p>
            <a:r>
              <a:rPr lang="en-GB" sz="1400" b="1" dirty="0" smtClean="0">
                <a:solidFill>
                  <a:srgbClr val="7030A0"/>
                </a:solidFill>
              </a:rPr>
              <a:t>10. degnocwalked</a:t>
            </a:r>
          </a:p>
          <a:p>
            <a:endParaRPr lang="en-GB" sz="1400" dirty="0" smtClean="0"/>
          </a:p>
          <a:p>
            <a:endParaRPr lang="en-GB" dirty="0"/>
          </a:p>
        </p:txBody>
      </p:sp>
      <p:sp>
        <p:nvSpPr>
          <p:cNvPr id="11" name="Rectangular Callout 10"/>
          <p:cNvSpPr/>
          <p:nvPr/>
        </p:nvSpPr>
        <p:spPr>
          <a:xfrm>
            <a:off x="3563888" y="1700808"/>
            <a:ext cx="1944216" cy="3312368"/>
          </a:xfrm>
          <a:prstGeom prst="wedgeRectCallout">
            <a:avLst>
              <a:gd name="adj1" fmla="val -140092"/>
              <a:gd name="adj2" fmla="val 81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 </a:t>
            </a:r>
          </a:p>
          <a:p>
            <a:pPr marL="342900" indent="-342900" algn="ctr">
              <a:buAutoNum type="arabicPeriod"/>
            </a:pPr>
            <a:r>
              <a:rPr lang="en-GB" dirty="0" smtClean="0"/>
              <a:t>admitted</a:t>
            </a:r>
          </a:p>
          <a:p>
            <a:pPr marL="342900" indent="-342900" algn="ctr">
              <a:buAutoNum type="arabicPeriod"/>
            </a:pPr>
            <a:r>
              <a:rPr lang="en-GB" dirty="0" smtClean="0"/>
              <a:t>advised</a:t>
            </a:r>
          </a:p>
          <a:p>
            <a:pPr marL="342900" indent="-342900" algn="ctr">
              <a:buAutoNum type="arabicPeriod"/>
            </a:pPr>
            <a:r>
              <a:rPr lang="en-GB" dirty="0" smtClean="0"/>
              <a:t>accused</a:t>
            </a:r>
          </a:p>
          <a:p>
            <a:pPr marL="342900" indent="-342900" algn="ctr">
              <a:buAutoNum type="arabicPeriod"/>
            </a:pPr>
            <a:r>
              <a:rPr lang="en-GB" dirty="0" smtClean="0"/>
              <a:t>agreed</a:t>
            </a:r>
          </a:p>
          <a:p>
            <a:pPr marL="342900" indent="-342900" algn="ctr">
              <a:buAutoNum type="arabicPeriod"/>
            </a:pPr>
            <a:r>
              <a:rPr lang="en-GB" dirty="0" smtClean="0"/>
              <a:t>answered</a:t>
            </a:r>
          </a:p>
          <a:p>
            <a:pPr marL="342900" indent="-342900" algn="ctr">
              <a:buAutoNum type="arabicPeriod"/>
            </a:pPr>
            <a:r>
              <a:rPr lang="en-GB" dirty="0" smtClean="0"/>
              <a:t>argued</a:t>
            </a:r>
          </a:p>
          <a:p>
            <a:pPr marL="342900" indent="-342900" algn="ctr">
              <a:buAutoNum type="arabicPeriod"/>
            </a:pPr>
            <a:r>
              <a:rPr lang="en-GB" dirty="0" smtClean="0"/>
              <a:t>assumed</a:t>
            </a:r>
          </a:p>
          <a:p>
            <a:pPr marL="342900" indent="-342900" algn="ctr">
              <a:buAutoNum type="arabicPeriod"/>
            </a:pPr>
            <a:r>
              <a:rPr lang="en-GB" dirty="0" smtClean="0"/>
              <a:t>added</a:t>
            </a:r>
          </a:p>
          <a:p>
            <a:pPr marL="342900" indent="-342900" algn="ctr">
              <a:buAutoNum type="arabicPeriod"/>
            </a:pPr>
            <a:r>
              <a:rPr lang="en-GB" dirty="0" smtClean="0"/>
              <a:t>asked</a:t>
            </a:r>
          </a:p>
          <a:p>
            <a:pPr marL="342900" indent="-342900" algn="ctr">
              <a:buAutoNum type="arabicPeriod"/>
            </a:pPr>
            <a:r>
              <a:rPr lang="en-GB" dirty="0" smtClean="0"/>
              <a:t>acknowledged</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(36) Sentences – 9</a:t>
            </a:r>
            <a:r>
              <a:rPr lang="en-GB" dirty="0" smtClean="0">
                <a:solidFill>
                  <a:srgbClr val="FFFF00"/>
                </a:solidFill>
              </a:rPr>
              <a:t>:</a:t>
            </a:r>
            <a:br>
              <a:rPr lang="en-GB" dirty="0" smtClean="0">
                <a:solidFill>
                  <a:srgbClr val="FFFF00"/>
                </a:solidFill>
              </a:rPr>
            </a:br>
            <a:r>
              <a:rPr lang="en-GB" dirty="0" smtClean="0">
                <a:solidFill>
                  <a:srgbClr val="FFFF00"/>
                </a:solidFill>
              </a:rPr>
              <a:t>Avoid Floating Participles</a:t>
            </a:r>
            <a:endParaRPr lang="en-GB" dirty="0">
              <a:solidFill>
                <a:srgbClr val="FFFF00"/>
              </a:solidFill>
            </a:endParaRPr>
          </a:p>
        </p:txBody>
      </p:sp>
      <p:sp>
        <p:nvSpPr>
          <p:cNvPr id="3" name="Rectangle 2"/>
          <p:cNvSpPr/>
          <p:nvPr/>
        </p:nvSpPr>
        <p:spPr>
          <a:xfrm>
            <a:off x="5580112" y="1556792"/>
            <a:ext cx="3240360"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7127776" y="2996952"/>
            <a:ext cx="2016224" cy="2880320"/>
          </a:xfrm>
          <a:prstGeom prst="rect">
            <a:avLst/>
          </a:prstGeom>
          <a:noFill/>
        </p:spPr>
      </p:pic>
      <p:sp>
        <p:nvSpPr>
          <p:cNvPr id="6" name="TextBox 5"/>
          <p:cNvSpPr txBox="1"/>
          <p:nvPr/>
        </p:nvSpPr>
        <p:spPr>
          <a:xfrm>
            <a:off x="251520" y="1556792"/>
            <a:ext cx="5184576" cy="3139321"/>
          </a:xfrm>
          <a:prstGeom prst="rect">
            <a:avLst/>
          </a:prstGeom>
          <a:noFill/>
          <a:ln w="57150">
            <a:solidFill>
              <a:srgbClr val="00B050"/>
            </a:solidFill>
          </a:ln>
        </p:spPr>
        <p:txBody>
          <a:bodyPr wrap="square" rtlCol="0">
            <a:spAutoFit/>
          </a:bodyPr>
          <a:lstStyle/>
          <a:p>
            <a:r>
              <a:rPr lang="en-GB" dirty="0" smtClean="0"/>
              <a:t>You will have noticed that some verbs end with the </a:t>
            </a:r>
            <a:r>
              <a:rPr lang="en-GB" b="1" dirty="0" smtClean="0">
                <a:solidFill>
                  <a:srgbClr val="00B050"/>
                </a:solidFill>
              </a:rPr>
              <a:t>ING-suffix</a:t>
            </a:r>
            <a:r>
              <a:rPr lang="en-GB" dirty="0" smtClean="0"/>
              <a:t>: running, crying, hoping etc. Beware of these when using them in a sentence. They </a:t>
            </a:r>
            <a:r>
              <a:rPr lang="en-GB" b="1" u="sng" dirty="0" smtClean="0"/>
              <a:t>MUST</a:t>
            </a:r>
            <a:r>
              <a:rPr lang="en-GB" dirty="0" smtClean="0"/>
              <a:t> always be preceded with a the </a:t>
            </a:r>
            <a:r>
              <a:rPr lang="en-GB" b="1" dirty="0" smtClean="0">
                <a:solidFill>
                  <a:srgbClr val="00B050"/>
                </a:solidFill>
              </a:rPr>
              <a:t>FINITE</a:t>
            </a:r>
            <a:r>
              <a:rPr lang="en-GB" dirty="0" smtClean="0"/>
              <a:t> verb ending of the verb </a:t>
            </a:r>
            <a:r>
              <a:rPr lang="en-GB" b="1" dirty="0" smtClean="0">
                <a:solidFill>
                  <a:srgbClr val="00B050"/>
                </a:solidFill>
              </a:rPr>
              <a:t>TO BE</a:t>
            </a:r>
            <a:r>
              <a:rPr lang="en-GB" dirty="0" smtClean="0"/>
              <a:t>: </a:t>
            </a:r>
            <a:r>
              <a:rPr lang="en-GB" b="1" u="sng" dirty="0" smtClean="0">
                <a:solidFill>
                  <a:srgbClr val="00B050"/>
                </a:solidFill>
              </a:rPr>
              <a:t>IS/ARE</a:t>
            </a:r>
            <a:r>
              <a:rPr lang="en-GB" dirty="0" smtClean="0"/>
              <a:t> (Present) or </a:t>
            </a:r>
            <a:r>
              <a:rPr lang="en-GB" b="1" u="sng" dirty="0" smtClean="0">
                <a:solidFill>
                  <a:srgbClr val="00B050"/>
                </a:solidFill>
              </a:rPr>
              <a:t>WAS/WERE</a:t>
            </a:r>
            <a:r>
              <a:rPr lang="en-GB" dirty="0" smtClean="0"/>
              <a:t> (past). If you leave out the finite verb, the so-called sentence will be full of </a:t>
            </a:r>
            <a:r>
              <a:rPr lang="en-GB" b="1" dirty="0" smtClean="0">
                <a:solidFill>
                  <a:srgbClr val="00B050"/>
                </a:solidFill>
              </a:rPr>
              <a:t>FLOATING PARTICIPLES</a:t>
            </a:r>
            <a:r>
              <a:rPr lang="en-GB" dirty="0" smtClean="0"/>
              <a:t>. This is usually a danger when writing descriptions:</a:t>
            </a:r>
          </a:p>
          <a:p>
            <a:r>
              <a:rPr lang="en-GB" dirty="0" smtClean="0">
                <a:solidFill>
                  <a:srgbClr val="00B050"/>
                </a:solidFill>
              </a:rPr>
              <a:t>The rain spattering on the window </a:t>
            </a:r>
            <a:r>
              <a:rPr lang="en-GB" b="1" dirty="0" smtClean="0">
                <a:solidFill>
                  <a:srgbClr val="FF0000"/>
                </a:solidFill>
              </a:rPr>
              <a:t>x</a:t>
            </a:r>
            <a:r>
              <a:rPr lang="en-GB" dirty="0" smtClean="0"/>
              <a:t> (</a:t>
            </a:r>
            <a:r>
              <a:rPr lang="en-GB" dirty="0" smtClean="0">
                <a:solidFill>
                  <a:srgbClr val="FF0000"/>
                </a:solidFill>
              </a:rPr>
              <a:t>Not a sentence</a:t>
            </a:r>
            <a:r>
              <a:rPr lang="en-GB" dirty="0" smtClean="0"/>
              <a:t>)</a:t>
            </a:r>
          </a:p>
          <a:p>
            <a:r>
              <a:rPr lang="en-GB" dirty="0" smtClean="0">
                <a:solidFill>
                  <a:srgbClr val="00B050"/>
                </a:solidFill>
              </a:rPr>
              <a:t>The rain </a:t>
            </a:r>
            <a:r>
              <a:rPr lang="en-GB" b="1" u="sng" dirty="0" smtClean="0">
                <a:solidFill>
                  <a:srgbClr val="00B050"/>
                </a:solidFill>
              </a:rPr>
              <a:t>was</a:t>
            </a:r>
            <a:r>
              <a:rPr lang="en-GB" dirty="0" smtClean="0">
                <a:solidFill>
                  <a:srgbClr val="00B050"/>
                </a:solidFill>
              </a:rPr>
              <a:t> spattering on the window </a:t>
            </a:r>
            <a:r>
              <a:rPr lang="en-GB" b="1" dirty="0" smtClean="0">
                <a:solidFill>
                  <a:srgbClr val="92D050"/>
                </a:solidFill>
              </a:rPr>
              <a:t>/</a:t>
            </a:r>
            <a:r>
              <a:rPr lang="en-GB" dirty="0" smtClean="0"/>
              <a:t> (</a:t>
            </a:r>
            <a:r>
              <a:rPr lang="en-GB" dirty="0" smtClean="0">
                <a:solidFill>
                  <a:srgbClr val="92D050"/>
                </a:solidFill>
              </a:rPr>
              <a:t>A sentence</a:t>
            </a:r>
            <a:r>
              <a:rPr lang="en-GB" dirty="0" smtClean="0"/>
              <a:t>)</a:t>
            </a:r>
          </a:p>
          <a:p>
            <a:r>
              <a:rPr lang="en-GB" dirty="0" smtClean="0">
                <a:solidFill>
                  <a:srgbClr val="00B050"/>
                </a:solidFill>
              </a:rPr>
              <a:t>The rain </a:t>
            </a:r>
            <a:r>
              <a:rPr lang="en-GB" b="1" u="sng" dirty="0" smtClean="0">
                <a:solidFill>
                  <a:srgbClr val="00B050"/>
                </a:solidFill>
              </a:rPr>
              <a:t>spattered</a:t>
            </a:r>
            <a:r>
              <a:rPr lang="en-GB" dirty="0" smtClean="0">
                <a:solidFill>
                  <a:srgbClr val="00B050"/>
                </a:solidFill>
              </a:rPr>
              <a:t> on the window </a:t>
            </a:r>
            <a:r>
              <a:rPr lang="en-GB" b="1" dirty="0" smtClean="0">
                <a:solidFill>
                  <a:srgbClr val="92D050"/>
                </a:solidFill>
              </a:rPr>
              <a:t>/ </a:t>
            </a:r>
            <a:r>
              <a:rPr lang="en-GB" dirty="0" smtClean="0"/>
              <a:t>(</a:t>
            </a:r>
            <a:r>
              <a:rPr lang="en-GB" dirty="0" smtClean="0">
                <a:solidFill>
                  <a:srgbClr val="92D050"/>
                </a:solidFill>
              </a:rPr>
              <a:t>A sentence</a:t>
            </a:r>
            <a:r>
              <a:rPr lang="en-GB" dirty="0" smtClean="0"/>
              <a:t>)</a:t>
            </a:r>
            <a:endParaRPr lang="en-GB" dirty="0"/>
          </a:p>
        </p:txBody>
      </p:sp>
      <p:sp>
        <p:nvSpPr>
          <p:cNvPr id="7" name="TextBox 6"/>
          <p:cNvSpPr txBox="1"/>
          <p:nvPr/>
        </p:nvSpPr>
        <p:spPr>
          <a:xfrm>
            <a:off x="179512" y="4826675"/>
            <a:ext cx="7776864" cy="2031325"/>
          </a:xfrm>
          <a:prstGeom prst="rect">
            <a:avLst/>
          </a:prstGeom>
          <a:noFill/>
          <a:ln w="57150">
            <a:solidFill>
              <a:srgbClr val="7030A0"/>
            </a:solidFill>
          </a:ln>
        </p:spPr>
        <p:txBody>
          <a:bodyPr wrap="square" rtlCol="0">
            <a:spAutoFit/>
          </a:bodyPr>
          <a:lstStyle/>
          <a:p>
            <a:r>
              <a:rPr lang="en-GB" i="1" dirty="0" smtClean="0"/>
              <a:t>Write the following out, adding finite verbs (either from the verb ‘to be’ or changing the –ing ending to the following description:</a:t>
            </a:r>
          </a:p>
          <a:p>
            <a:r>
              <a:rPr lang="en-GB" b="1" dirty="0" smtClean="0">
                <a:solidFill>
                  <a:srgbClr val="7030A0"/>
                </a:solidFill>
              </a:rPr>
              <a:t>The rain spattering on the window. The dripping drops making endless runnels and channels, cascading on to the window sill with conviction. Looking like  endless snakes. Twisting and weaving with their venom. Oozing into the corners of the window frame.</a:t>
            </a:r>
          </a:p>
          <a:p>
            <a:endParaRPr lang="en-GB" dirty="0"/>
          </a:p>
        </p:txBody>
      </p:sp>
      <p:sp>
        <p:nvSpPr>
          <p:cNvPr id="8" name="Rectangular Callout 7"/>
          <p:cNvSpPr/>
          <p:nvPr/>
        </p:nvSpPr>
        <p:spPr>
          <a:xfrm>
            <a:off x="1979712" y="764704"/>
            <a:ext cx="4464496" cy="5472608"/>
          </a:xfrm>
          <a:prstGeom prst="wedgeRectCallout">
            <a:avLst>
              <a:gd name="adj1" fmla="val -39608"/>
              <a:gd name="adj2" fmla="val 563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solidFill>
                  <a:srgbClr val="FFC000"/>
                </a:solidFill>
              </a:rPr>
              <a:t>Simple version</a:t>
            </a:r>
            <a:r>
              <a:rPr lang="en-GB" dirty="0" smtClean="0"/>
              <a:t>:</a:t>
            </a:r>
          </a:p>
          <a:p>
            <a:pPr algn="ctr"/>
            <a:r>
              <a:rPr lang="en-GB" b="1" dirty="0" smtClean="0"/>
              <a:t>The rain was spattering on the window. The dripping drops made endless runnels and channels. They were cascading onto the window sill with conviction. They looked like endless snakes. They were twisting and weaving with their venom. They oozed into the corners of the window frame.</a:t>
            </a:r>
          </a:p>
          <a:p>
            <a:pPr algn="ctr"/>
            <a:r>
              <a:rPr lang="en-GB" b="1" dirty="0" smtClean="0">
                <a:solidFill>
                  <a:srgbClr val="FFC000"/>
                </a:solidFill>
              </a:rPr>
              <a:t>More complex</a:t>
            </a:r>
            <a:r>
              <a:rPr lang="en-GB" dirty="0" smtClean="0"/>
              <a:t>:</a:t>
            </a:r>
          </a:p>
          <a:p>
            <a:pPr algn="ctr"/>
            <a:r>
              <a:rPr lang="en-GB" b="1" dirty="0" smtClean="0"/>
              <a:t>The rain was spattering on the window. The dripping drops made endless runnels and channels which were cascading onto the windowsill with conviction. They looked like endless snakes, twisting and weaving with their venom, and eventually oozing into the corners of the window frame.</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heckerboard(across)">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(37) Sentences – 10</a:t>
            </a:r>
            <a:r>
              <a:rPr lang="en-GB" dirty="0" smtClean="0">
                <a:solidFill>
                  <a:srgbClr val="FFFF00"/>
                </a:solidFill>
              </a:rPr>
              <a:t>:</a:t>
            </a:r>
            <a:br>
              <a:rPr lang="en-GB" dirty="0" smtClean="0">
                <a:solidFill>
                  <a:srgbClr val="FFFF00"/>
                </a:solidFill>
              </a:rPr>
            </a:br>
            <a:r>
              <a:rPr lang="en-GB" dirty="0" smtClean="0">
                <a:solidFill>
                  <a:srgbClr val="FFFF00"/>
                </a:solidFill>
              </a:rPr>
              <a:t>Using Effective Topic Sentences  </a:t>
            </a:r>
            <a:endParaRPr lang="en-GB" dirty="0">
              <a:solidFill>
                <a:srgbClr val="FFFF00"/>
              </a:solidFill>
            </a:endParaRPr>
          </a:p>
        </p:txBody>
      </p:sp>
      <p:sp>
        <p:nvSpPr>
          <p:cNvPr id="3" name="Rectangle 2"/>
          <p:cNvSpPr/>
          <p:nvPr/>
        </p:nvSpPr>
        <p:spPr>
          <a:xfrm>
            <a:off x="6228184" y="1556792"/>
            <a:ext cx="2808312"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how to use simple sentences effectively in writing</a:t>
            </a:r>
            <a:endParaRPr lang="en-GB" dirty="0"/>
          </a:p>
        </p:txBody>
      </p:sp>
      <p:pic>
        <p:nvPicPr>
          <p:cNvPr id="4"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7127776" y="2996952"/>
            <a:ext cx="2016224" cy="2880320"/>
          </a:xfrm>
          <a:prstGeom prst="rect">
            <a:avLst/>
          </a:prstGeom>
          <a:noFill/>
        </p:spPr>
      </p:pic>
      <p:sp>
        <p:nvSpPr>
          <p:cNvPr id="5" name="TextBox 4"/>
          <p:cNvSpPr txBox="1"/>
          <p:nvPr/>
        </p:nvSpPr>
        <p:spPr>
          <a:xfrm>
            <a:off x="179512" y="1556792"/>
            <a:ext cx="5904656" cy="2031325"/>
          </a:xfrm>
          <a:prstGeom prst="rect">
            <a:avLst/>
          </a:prstGeom>
          <a:noFill/>
          <a:ln w="57150">
            <a:solidFill>
              <a:srgbClr val="00B050"/>
            </a:solidFill>
          </a:ln>
        </p:spPr>
        <p:txBody>
          <a:bodyPr wrap="square" rtlCol="0">
            <a:spAutoFit/>
          </a:bodyPr>
          <a:lstStyle/>
          <a:p>
            <a:r>
              <a:rPr lang="en-GB" dirty="0" smtClean="0"/>
              <a:t>Short sentences with one fact, one subject and one finite verb (in other words, </a:t>
            </a:r>
            <a:r>
              <a:rPr lang="en-GB" b="1" dirty="0" smtClean="0">
                <a:solidFill>
                  <a:srgbClr val="00B050"/>
                </a:solidFill>
              </a:rPr>
              <a:t>SIMPLE SENTENCES</a:t>
            </a:r>
            <a:r>
              <a:rPr lang="en-GB" dirty="0" smtClean="0"/>
              <a:t>) have their uses. They can be used to build up tension or suspense in dramatic narratives. They can also be effective </a:t>
            </a:r>
            <a:r>
              <a:rPr lang="en-GB" b="1" dirty="0" smtClean="0">
                <a:solidFill>
                  <a:srgbClr val="00B050"/>
                </a:solidFill>
              </a:rPr>
              <a:t>TOPIC SENTENCES</a:t>
            </a:r>
            <a:r>
              <a:rPr lang="en-GB" dirty="0" smtClean="0"/>
              <a:t>. These either begin a paragraph (introducing what the rest of the paragraph will be about) or end a paragraph, summing up what has already been mentioned.</a:t>
            </a:r>
            <a:endParaRPr lang="en-GB" dirty="0"/>
          </a:p>
        </p:txBody>
      </p:sp>
      <p:sp>
        <p:nvSpPr>
          <p:cNvPr id="7" name="TextBox 6"/>
          <p:cNvSpPr txBox="1"/>
          <p:nvPr/>
        </p:nvSpPr>
        <p:spPr>
          <a:xfrm>
            <a:off x="251520" y="3789040"/>
            <a:ext cx="7128792" cy="2031325"/>
          </a:xfrm>
          <a:prstGeom prst="rect">
            <a:avLst/>
          </a:prstGeom>
          <a:noFill/>
          <a:ln w="57150">
            <a:solidFill>
              <a:srgbClr val="7030A0"/>
            </a:solidFill>
          </a:ln>
        </p:spPr>
        <p:txBody>
          <a:bodyPr wrap="square" rtlCol="0">
            <a:spAutoFit/>
          </a:bodyPr>
          <a:lstStyle/>
          <a:p>
            <a:r>
              <a:rPr lang="en-GB" i="1" dirty="0" smtClean="0"/>
              <a:t>Read the following paragraph, which contains 2 simple topic sentences: one at the beginning, one at the end:</a:t>
            </a:r>
          </a:p>
          <a:p>
            <a:r>
              <a:rPr lang="en-GB" b="1" dirty="0" smtClean="0">
                <a:solidFill>
                  <a:srgbClr val="7030A0"/>
                </a:solidFill>
              </a:rPr>
              <a:t>I hate cats. </a:t>
            </a:r>
            <a:r>
              <a:rPr lang="en-GB" b="1" dirty="0" smtClean="0"/>
              <a:t>I’m not sure what it is about them but I always feel uncomfortable in their presence. When they start purring, it sets my teeth on edge. When they stare at me, I feel guilty of committing some heinous crime. They just seem to hang around humans, taking all the food and fussing. </a:t>
            </a:r>
            <a:r>
              <a:rPr lang="en-GB" b="1" dirty="0" smtClean="0">
                <a:solidFill>
                  <a:srgbClr val="7030A0"/>
                </a:solidFill>
              </a:rPr>
              <a:t>In short, I think cats are vile.</a:t>
            </a:r>
            <a:endParaRPr lang="en-GB" b="1" dirty="0">
              <a:solidFill>
                <a:srgbClr val="7030A0"/>
              </a:solidFill>
            </a:endParaRPr>
          </a:p>
        </p:txBody>
      </p:sp>
      <p:sp>
        <p:nvSpPr>
          <p:cNvPr id="8" name="TextBox 7"/>
          <p:cNvSpPr txBox="1"/>
          <p:nvPr/>
        </p:nvSpPr>
        <p:spPr>
          <a:xfrm>
            <a:off x="251520" y="5949280"/>
            <a:ext cx="8784976" cy="923330"/>
          </a:xfrm>
          <a:prstGeom prst="rect">
            <a:avLst/>
          </a:prstGeom>
          <a:noFill/>
          <a:ln w="19050">
            <a:solidFill>
              <a:srgbClr val="C00000"/>
            </a:solidFill>
          </a:ln>
        </p:spPr>
        <p:txBody>
          <a:bodyPr wrap="square" rtlCol="0">
            <a:spAutoFit/>
          </a:bodyPr>
          <a:lstStyle/>
          <a:p>
            <a:r>
              <a:rPr lang="en-GB" i="1" dirty="0" smtClean="0"/>
              <a:t>Write your own paragraph about </a:t>
            </a:r>
            <a:r>
              <a:rPr lang="en-GB" b="1" i="1" u="sng" dirty="0" smtClean="0"/>
              <a:t>one</a:t>
            </a:r>
            <a:r>
              <a:rPr lang="en-GB" i="1" dirty="0" smtClean="0"/>
              <a:t> of the following, using effective topic sentences at the start and at the end: </a:t>
            </a:r>
            <a:r>
              <a:rPr lang="en-GB" b="1" dirty="0" smtClean="0">
                <a:solidFill>
                  <a:srgbClr val="C00000"/>
                </a:solidFill>
              </a:rPr>
              <a:t>(1) my house (2) television (3) my parents (4) computer games (5) the summer holidays</a:t>
            </a:r>
            <a:endParaRPr lang="en-GB" b="1" dirty="0">
              <a:solidFill>
                <a:srgbClr val="C00000"/>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(38) Sentences – 11</a:t>
            </a:r>
            <a:r>
              <a:rPr lang="en-GB" dirty="0" smtClean="0">
                <a:solidFill>
                  <a:srgbClr val="FFFF00"/>
                </a:solidFill>
              </a:rPr>
              <a:t>: </a:t>
            </a:r>
            <a:br>
              <a:rPr lang="en-GB" dirty="0" smtClean="0">
                <a:solidFill>
                  <a:srgbClr val="FFFF00"/>
                </a:solidFill>
              </a:rPr>
            </a:br>
            <a:r>
              <a:rPr lang="en-GB" dirty="0" smtClean="0">
                <a:solidFill>
                  <a:srgbClr val="FFFF00"/>
                </a:solidFill>
              </a:rPr>
              <a:t>Adding Phrases to Simple Sentences</a:t>
            </a:r>
            <a:endParaRPr lang="en-GB" dirty="0">
              <a:solidFill>
                <a:srgbClr val="FFFF00"/>
              </a:solidFill>
            </a:endParaRPr>
          </a:p>
        </p:txBody>
      </p:sp>
      <p:sp>
        <p:nvSpPr>
          <p:cNvPr id="3" name="Rectangle 2"/>
          <p:cNvSpPr/>
          <p:nvPr/>
        </p:nvSpPr>
        <p:spPr>
          <a:xfrm>
            <a:off x="6516216" y="1556792"/>
            <a:ext cx="2376264" cy="1754326"/>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876256" y="3429000"/>
            <a:ext cx="2016224" cy="2448272"/>
          </a:xfrm>
          <a:prstGeom prst="rect">
            <a:avLst/>
          </a:prstGeom>
          <a:noFill/>
        </p:spPr>
      </p:pic>
      <p:sp>
        <p:nvSpPr>
          <p:cNvPr id="5" name="TextBox 4"/>
          <p:cNvSpPr txBox="1"/>
          <p:nvPr/>
        </p:nvSpPr>
        <p:spPr>
          <a:xfrm>
            <a:off x="251520" y="1556792"/>
            <a:ext cx="6048672" cy="3139321"/>
          </a:xfrm>
          <a:prstGeom prst="rect">
            <a:avLst/>
          </a:prstGeom>
          <a:noFill/>
          <a:ln w="57150">
            <a:solidFill>
              <a:srgbClr val="00B050"/>
            </a:solidFill>
          </a:ln>
        </p:spPr>
        <p:txBody>
          <a:bodyPr wrap="square" rtlCol="0">
            <a:spAutoFit/>
          </a:bodyPr>
          <a:lstStyle/>
          <a:p>
            <a:r>
              <a:rPr lang="en-GB" dirty="0" smtClean="0"/>
              <a:t>We have seen that the simplest of simple sentences need only fulfil 3 requirements: contain a </a:t>
            </a:r>
            <a:r>
              <a:rPr lang="en-GB" b="1" dirty="0" smtClean="0"/>
              <a:t>subject</a:t>
            </a:r>
            <a:r>
              <a:rPr lang="en-GB" dirty="0" smtClean="0"/>
              <a:t>, a </a:t>
            </a:r>
            <a:r>
              <a:rPr lang="en-GB" b="1" dirty="0" smtClean="0"/>
              <a:t>finite verb </a:t>
            </a:r>
            <a:r>
              <a:rPr lang="en-GB" dirty="0" smtClean="0"/>
              <a:t>and making </a:t>
            </a:r>
            <a:r>
              <a:rPr lang="en-GB" b="1" dirty="0" smtClean="0"/>
              <a:t>complete sense </a:t>
            </a:r>
            <a:r>
              <a:rPr lang="en-GB" dirty="0" smtClean="0"/>
              <a:t>on its own: </a:t>
            </a:r>
          </a:p>
          <a:p>
            <a:r>
              <a:rPr lang="en-GB" b="1" dirty="0" smtClean="0">
                <a:solidFill>
                  <a:srgbClr val="00B050"/>
                </a:solidFill>
              </a:rPr>
              <a:t>                                                    The girl smiled.</a:t>
            </a:r>
          </a:p>
          <a:p>
            <a:r>
              <a:rPr lang="en-GB" dirty="0" smtClean="0"/>
              <a:t>Quite often, there are other words in a sentence but they only tell us more about the subject and verb. So, ‘</a:t>
            </a:r>
            <a:r>
              <a:rPr lang="en-GB" b="1" dirty="0" smtClean="0"/>
              <a:t>The girl smiled</a:t>
            </a:r>
            <a:r>
              <a:rPr lang="en-GB" dirty="0" smtClean="0"/>
              <a:t>’ might become ‘</a:t>
            </a:r>
            <a:r>
              <a:rPr lang="en-GB" b="1" dirty="0" smtClean="0"/>
              <a:t>The girl </a:t>
            </a:r>
            <a:r>
              <a:rPr lang="en-GB" b="1" dirty="0" smtClean="0">
                <a:solidFill>
                  <a:srgbClr val="00B050"/>
                </a:solidFill>
              </a:rPr>
              <a:t>with brown eyes </a:t>
            </a:r>
            <a:r>
              <a:rPr lang="en-GB" b="1" dirty="0" smtClean="0"/>
              <a:t>smiled</a:t>
            </a:r>
            <a:r>
              <a:rPr lang="en-GB" dirty="0" smtClean="0"/>
              <a:t>’ or, ‘</a:t>
            </a:r>
            <a:r>
              <a:rPr lang="en-GB" b="1" dirty="0" smtClean="0"/>
              <a:t>The girl </a:t>
            </a:r>
            <a:r>
              <a:rPr lang="en-GB" b="1" dirty="0" smtClean="0">
                <a:solidFill>
                  <a:srgbClr val="00B050"/>
                </a:solidFill>
              </a:rPr>
              <a:t>with brown eyes </a:t>
            </a:r>
            <a:r>
              <a:rPr lang="en-GB" b="1" dirty="0" smtClean="0"/>
              <a:t>smiled </a:t>
            </a:r>
            <a:r>
              <a:rPr lang="en-GB" b="1" dirty="0" smtClean="0">
                <a:solidFill>
                  <a:srgbClr val="00B050"/>
                </a:solidFill>
              </a:rPr>
              <a:t>with enthusiasm and delight</a:t>
            </a:r>
            <a:r>
              <a:rPr lang="en-GB" dirty="0" smtClean="0"/>
              <a:t>.’ The second example turns a 3-word sentence into a 10-word sentence. These groups of words which tell us more about a subject and/or verb are called </a:t>
            </a:r>
            <a:r>
              <a:rPr lang="en-GB" b="1" dirty="0" smtClean="0">
                <a:solidFill>
                  <a:srgbClr val="00B050"/>
                </a:solidFill>
              </a:rPr>
              <a:t>PHRASES</a:t>
            </a:r>
            <a:r>
              <a:rPr lang="en-GB" dirty="0" smtClean="0"/>
              <a:t>.</a:t>
            </a:r>
            <a:endParaRPr lang="en-GB" dirty="0"/>
          </a:p>
        </p:txBody>
      </p:sp>
      <p:sp>
        <p:nvSpPr>
          <p:cNvPr id="6" name="TextBox 5"/>
          <p:cNvSpPr txBox="1"/>
          <p:nvPr/>
        </p:nvSpPr>
        <p:spPr>
          <a:xfrm>
            <a:off x="107504" y="4869160"/>
            <a:ext cx="7488832" cy="1200329"/>
          </a:xfrm>
          <a:prstGeom prst="rect">
            <a:avLst/>
          </a:prstGeom>
          <a:noFill/>
          <a:ln w="57150">
            <a:solidFill>
              <a:srgbClr val="7030A0"/>
            </a:solidFill>
          </a:ln>
        </p:spPr>
        <p:txBody>
          <a:bodyPr wrap="square" rtlCol="0">
            <a:spAutoFit/>
          </a:bodyPr>
          <a:lstStyle/>
          <a:p>
            <a:r>
              <a:rPr lang="en-GB" i="1" dirty="0" smtClean="0"/>
              <a:t>Add  2 phrases to these simple sentences to make them more interesting, saying more about the subject and the action (finite verb):</a:t>
            </a:r>
          </a:p>
          <a:p>
            <a:r>
              <a:rPr lang="en-GB" dirty="0" smtClean="0"/>
              <a:t>(1) The boy smirked.     (2) The pensioner complained.     (3) The dog barked.</a:t>
            </a:r>
          </a:p>
          <a:p>
            <a:r>
              <a:rPr lang="en-GB" dirty="0" smtClean="0"/>
              <a:t>(4) The door creaked.   (5) The teacher shouted.     (6) The birds chirped.</a:t>
            </a:r>
            <a:endParaRPr lang="en-GB" dirty="0"/>
          </a:p>
        </p:txBody>
      </p:sp>
      <p:sp>
        <p:nvSpPr>
          <p:cNvPr id="7" name="TextBox 6"/>
          <p:cNvSpPr txBox="1"/>
          <p:nvPr/>
        </p:nvSpPr>
        <p:spPr>
          <a:xfrm>
            <a:off x="107504" y="6237312"/>
            <a:ext cx="8784976" cy="369332"/>
          </a:xfrm>
          <a:prstGeom prst="rect">
            <a:avLst/>
          </a:prstGeom>
          <a:noFill/>
          <a:ln w="28575">
            <a:solidFill>
              <a:srgbClr val="FF0000"/>
            </a:solidFill>
          </a:ln>
        </p:spPr>
        <p:txBody>
          <a:bodyPr wrap="square" rtlCol="0">
            <a:spAutoFit/>
          </a:bodyPr>
          <a:lstStyle/>
          <a:p>
            <a:r>
              <a:rPr lang="en-GB" b="1" u="sng" dirty="0" smtClean="0">
                <a:solidFill>
                  <a:srgbClr val="FF0000"/>
                </a:solidFill>
              </a:rPr>
              <a:t>Remember</a:t>
            </a:r>
            <a:r>
              <a:rPr lang="en-GB" b="1" dirty="0" smtClean="0">
                <a:solidFill>
                  <a:srgbClr val="FF0000"/>
                </a:solidFill>
              </a:rPr>
              <a:t>: A phrase can be two words or more, but must </a:t>
            </a:r>
            <a:r>
              <a:rPr lang="en-GB" b="1" u="sng" dirty="0" smtClean="0">
                <a:solidFill>
                  <a:srgbClr val="FF0000"/>
                </a:solidFill>
              </a:rPr>
              <a:t>NEVER</a:t>
            </a:r>
            <a:r>
              <a:rPr lang="en-GB" b="1" dirty="0" smtClean="0">
                <a:solidFill>
                  <a:srgbClr val="FF0000"/>
                </a:solidFill>
              </a:rPr>
              <a:t> contain a finite verb!</a:t>
            </a:r>
            <a:endParaRPr lang="en-GB" b="1" dirty="0">
              <a:solidFill>
                <a:srgbClr val="FF0000"/>
              </a:solidFill>
            </a:endParaRPr>
          </a:p>
        </p:txBody>
      </p:sp>
      <p:sp>
        <p:nvSpPr>
          <p:cNvPr id="8" name="Rectangular Callout 7"/>
          <p:cNvSpPr/>
          <p:nvPr/>
        </p:nvSpPr>
        <p:spPr>
          <a:xfrm>
            <a:off x="683568" y="1556792"/>
            <a:ext cx="7632848" cy="2736304"/>
          </a:xfrm>
          <a:prstGeom prst="wedgeRectCallout">
            <a:avLst>
              <a:gd name="adj1" fmla="val -1437"/>
              <a:gd name="adj2" fmla="val 94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POSSIBLE EXAMPLES</a:t>
            </a:r>
            <a:r>
              <a:rPr lang="en-GB" dirty="0" smtClean="0"/>
              <a:t>:</a:t>
            </a:r>
          </a:p>
          <a:p>
            <a:pPr marL="342900" indent="-342900" algn="ctr">
              <a:buAutoNum type="arabicParenBoth"/>
            </a:pPr>
            <a:r>
              <a:rPr lang="en-GB" b="1" dirty="0" smtClean="0"/>
              <a:t>The boy </a:t>
            </a:r>
            <a:r>
              <a:rPr lang="en-GB" b="1" dirty="0" smtClean="0">
                <a:solidFill>
                  <a:srgbClr val="FFC000"/>
                </a:solidFill>
              </a:rPr>
              <a:t>with freckles </a:t>
            </a:r>
            <a:r>
              <a:rPr lang="en-GB" b="1" dirty="0" smtClean="0"/>
              <a:t>smirked </a:t>
            </a:r>
            <a:r>
              <a:rPr lang="en-GB" b="1" dirty="0" smtClean="0">
                <a:solidFill>
                  <a:srgbClr val="FFC000"/>
                </a:solidFill>
              </a:rPr>
              <a:t>at the antics of the clown</a:t>
            </a:r>
            <a:r>
              <a:rPr lang="en-GB" b="1" dirty="0" smtClean="0"/>
              <a:t>.</a:t>
            </a:r>
          </a:p>
          <a:p>
            <a:pPr marL="342900" indent="-342900" algn="ctr">
              <a:buAutoNum type="arabicParenBoth"/>
            </a:pPr>
            <a:r>
              <a:rPr lang="en-GB" b="1" dirty="0" smtClean="0"/>
              <a:t>The </a:t>
            </a:r>
            <a:r>
              <a:rPr lang="en-GB" b="1" dirty="0" smtClean="0">
                <a:solidFill>
                  <a:srgbClr val="FFC000"/>
                </a:solidFill>
              </a:rPr>
              <a:t>helpless, weak, old </a:t>
            </a:r>
            <a:r>
              <a:rPr lang="en-GB" b="1" dirty="0" smtClean="0"/>
              <a:t>pensioner </a:t>
            </a:r>
            <a:r>
              <a:rPr lang="en-GB" b="1" dirty="0" smtClean="0">
                <a:solidFill>
                  <a:schemeClr val="bg1"/>
                </a:solidFill>
              </a:rPr>
              <a:t>complained</a:t>
            </a:r>
            <a:r>
              <a:rPr lang="en-GB" b="1" dirty="0" smtClean="0">
                <a:solidFill>
                  <a:srgbClr val="FFC000"/>
                </a:solidFill>
              </a:rPr>
              <a:t> about the lateness of the bus.</a:t>
            </a:r>
          </a:p>
          <a:p>
            <a:pPr marL="342900" indent="-342900" algn="ctr">
              <a:buAutoNum type="arabicParenBoth"/>
            </a:pPr>
            <a:r>
              <a:rPr lang="en-GB" b="1" dirty="0" smtClean="0"/>
              <a:t>The dog </a:t>
            </a:r>
            <a:r>
              <a:rPr lang="en-GB" b="1" dirty="0" smtClean="0">
                <a:solidFill>
                  <a:srgbClr val="FFC000"/>
                </a:solidFill>
              </a:rPr>
              <a:t>with slashing jaws </a:t>
            </a:r>
            <a:r>
              <a:rPr lang="en-GB" b="1" dirty="0" smtClean="0"/>
              <a:t>barked </a:t>
            </a:r>
            <a:r>
              <a:rPr lang="en-GB" b="1" dirty="0" smtClean="0">
                <a:solidFill>
                  <a:srgbClr val="FFC000"/>
                </a:solidFill>
              </a:rPr>
              <a:t>at the vulnerable, little child</a:t>
            </a:r>
            <a:r>
              <a:rPr lang="en-GB" b="1" dirty="0" smtClean="0"/>
              <a:t>.</a:t>
            </a:r>
          </a:p>
          <a:p>
            <a:pPr marL="342900" indent="-342900" algn="ctr">
              <a:buAutoNum type="arabicParenBoth"/>
            </a:pPr>
            <a:r>
              <a:rPr lang="en-GB" b="1" dirty="0" smtClean="0"/>
              <a:t>The door </a:t>
            </a:r>
            <a:r>
              <a:rPr lang="en-GB" b="1" dirty="0" smtClean="0">
                <a:solidFill>
                  <a:srgbClr val="FFC000"/>
                </a:solidFill>
              </a:rPr>
              <a:t>to the spooky old castle </a:t>
            </a:r>
            <a:r>
              <a:rPr lang="en-GB" b="1" dirty="0" smtClean="0"/>
              <a:t>creaked </a:t>
            </a:r>
            <a:r>
              <a:rPr lang="en-GB" b="1" dirty="0" smtClean="0">
                <a:solidFill>
                  <a:srgbClr val="FFC000"/>
                </a:solidFill>
              </a:rPr>
              <a:t>in an eerie way</a:t>
            </a:r>
            <a:r>
              <a:rPr lang="en-GB" b="1" dirty="0" smtClean="0"/>
              <a:t>.</a:t>
            </a:r>
          </a:p>
          <a:p>
            <a:pPr marL="342900" indent="-342900" algn="ctr">
              <a:buAutoNum type="arabicParenBoth"/>
            </a:pPr>
            <a:r>
              <a:rPr lang="en-GB" b="1" dirty="0" smtClean="0"/>
              <a:t>The teacher </a:t>
            </a:r>
            <a:r>
              <a:rPr lang="en-GB" b="1" dirty="0" smtClean="0">
                <a:solidFill>
                  <a:srgbClr val="FFC000"/>
                </a:solidFill>
              </a:rPr>
              <a:t>full of agitation </a:t>
            </a:r>
            <a:r>
              <a:rPr lang="en-GB" b="1" dirty="0" smtClean="0"/>
              <a:t>shouted </a:t>
            </a:r>
            <a:r>
              <a:rPr lang="en-GB" b="1" dirty="0" smtClean="0">
                <a:solidFill>
                  <a:srgbClr val="FFC000"/>
                </a:solidFill>
              </a:rPr>
              <a:t>at the top of her voice</a:t>
            </a:r>
            <a:r>
              <a:rPr lang="en-GB" b="1" dirty="0" smtClean="0"/>
              <a:t>.</a:t>
            </a:r>
          </a:p>
          <a:p>
            <a:pPr marL="342900" indent="-342900" algn="ctr">
              <a:buAutoNum type="arabicParenBoth"/>
            </a:pPr>
            <a:r>
              <a:rPr lang="en-GB" b="1" dirty="0" smtClean="0"/>
              <a:t>The birds </a:t>
            </a:r>
            <a:r>
              <a:rPr lang="en-GB" b="1" dirty="0" smtClean="0">
                <a:solidFill>
                  <a:srgbClr val="FFC000"/>
                </a:solidFill>
              </a:rPr>
              <a:t>at the height of summer </a:t>
            </a:r>
            <a:r>
              <a:rPr lang="en-GB" b="1" dirty="0" smtClean="0"/>
              <a:t>chirped </a:t>
            </a:r>
            <a:r>
              <a:rPr lang="en-GB" b="1" dirty="0" smtClean="0">
                <a:solidFill>
                  <a:srgbClr val="FFC000"/>
                </a:solidFill>
              </a:rPr>
              <a:t>in joyful harmony</a:t>
            </a:r>
            <a:r>
              <a:rPr lang="en-GB" b="1" dirty="0" smtClean="0"/>
              <a:t>.</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(39) Sentences – 12</a:t>
            </a:r>
            <a:r>
              <a:rPr lang="en-GB" dirty="0" smtClean="0">
                <a:solidFill>
                  <a:srgbClr val="FFFF00"/>
                </a:solidFill>
              </a:rPr>
              <a:t>:</a:t>
            </a:r>
            <a:br>
              <a:rPr lang="en-GB" dirty="0" smtClean="0">
                <a:solidFill>
                  <a:srgbClr val="FFFF00"/>
                </a:solidFill>
              </a:rPr>
            </a:br>
            <a:r>
              <a:rPr lang="en-GB" dirty="0" smtClean="0">
                <a:solidFill>
                  <a:srgbClr val="FFFF00"/>
                </a:solidFill>
              </a:rPr>
              <a:t>Fun with Phrases</a:t>
            </a:r>
            <a:endParaRPr lang="en-GB" dirty="0">
              <a:solidFill>
                <a:srgbClr val="FFFF00"/>
              </a:solidFill>
            </a:endParaRPr>
          </a:p>
        </p:txBody>
      </p:sp>
      <p:sp>
        <p:nvSpPr>
          <p:cNvPr id="3" name="Rectangle 2"/>
          <p:cNvSpPr/>
          <p:nvPr/>
        </p:nvSpPr>
        <p:spPr>
          <a:xfrm>
            <a:off x="6660232" y="1556792"/>
            <a:ext cx="223224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how to use simple sentences effectively in writing</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732240" y="3068960"/>
            <a:ext cx="2016224" cy="2880320"/>
          </a:xfrm>
          <a:prstGeom prst="rect">
            <a:avLst/>
          </a:prstGeom>
          <a:noFill/>
        </p:spPr>
      </p:pic>
      <p:sp>
        <p:nvSpPr>
          <p:cNvPr id="5" name="TextBox 4"/>
          <p:cNvSpPr txBox="1"/>
          <p:nvPr/>
        </p:nvSpPr>
        <p:spPr>
          <a:xfrm>
            <a:off x="251520" y="1556792"/>
            <a:ext cx="6264696" cy="4247317"/>
          </a:xfrm>
          <a:prstGeom prst="rect">
            <a:avLst/>
          </a:prstGeom>
          <a:noFill/>
          <a:ln w="57150">
            <a:solidFill>
              <a:srgbClr val="00B050"/>
            </a:solidFill>
          </a:ln>
        </p:spPr>
        <p:txBody>
          <a:bodyPr wrap="square" rtlCol="0">
            <a:spAutoFit/>
          </a:bodyPr>
          <a:lstStyle/>
          <a:p>
            <a:r>
              <a:rPr lang="en-GB" dirty="0" smtClean="0"/>
              <a:t>We have learnt that a phrase is a group of words (2 or more) within a bigger sentence which tell you more about the subject and/or verb. It can contain an </a:t>
            </a:r>
            <a:r>
              <a:rPr lang="en-GB" b="1" dirty="0" smtClean="0">
                <a:solidFill>
                  <a:srgbClr val="00B050"/>
                </a:solidFill>
              </a:rPr>
              <a:t>–ING participle</a:t>
            </a:r>
            <a:r>
              <a:rPr lang="en-GB" dirty="0" smtClean="0"/>
              <a:t> or a verb title </a:t>
            </a:r>
            <a:r>
              <a:rPr lang="en-GB" b="1" dirty="0" smtClean="0">
                <a:solidFill>
                  <a:srgbClr val="00B050"/>
                </a:solidFill>
              </a:rPr>
              <a:t>TO-</a:t>
            </a:r>
            <a:r>
              <a:rPr lang="en-GB" dirty="0" smtClean="0"/>
              <a:t> (</a:t>
            </a:r>
            <a:r>
              <a:rPr lang="en-GB" b="1" dirty="0" smtClean="0">
                <a:solidFill>
                  <a:srgbClr val="00B050"/>
                </a:solidFill>
              </a:rPr>
              <a:t>infinitive</a:t>
            </a:r>
            <a:r>
              <a:rPr lang="en-GB" dirty="0" smtClean="0"/>
              <a:t>) but must </a:t>
            </a:r>
            <a:r>
              <a:rPr lang="en-GB" b="1" u="sng" dirty="0" smtClean="0"/>
              <a:t>NEVER</a:t>
            </a:r>
            <a:r>
              <a:rPr lang="en-GB" dirty="0" smtClean="0"/>
              <a:t> contain a </a:t>
            </a:r>
            <a:r>
              <a:rPr lang="en-GB" b="1" dirty="0" smtClean="0">
                <a:solidFill>
                  <a:srgbClr val="00B050"/>
                </a:solidFill>
              </a:rPr>
              <a:t>finite verb</a:t>
            </a:r>
            <a:r>
              <a:rPr lang="en-GB" dirty="0" smtClean="0"/>
              <a:t>. Look at this simple sentence: </a:t>
            </a:r>
          </a:p>
          <a:p>
            <a:r>
              <a:rPr lang="en-GB" b="1" dirty="0" smtClean="0"/>
              <a:t>                             </a:t>
            </a:r>
            <a:r>
              <a:rPr lang="en-GB" b="1" i="1" dirty="0" smtClean="0"/>
              <a:t>Paris is the capital of France.</a:t>
            </a:r>
          </a:p>
          <a:p>
            <a:r>
              <a:rPr lang="en-GB" dirty="0" smtClean="0"/>
              <a:t>It is a </a:t>
            </a:r>
            <a:r>
              <a:rPr lang="en-GB" b="1" dirty="0" smtClean="0">
                <a:solidFill>
                  <a:srgbClr val="00B050"/>
                </a:solidFill>
              </a:rPr>
              <a:t>simple sentence </a:t>
            </a:r>
            <a:r>
              <a:rPr lang="en-GB" dirty="0" smtClean="0"/>
              <a:t>because it comprises a </a:t>
            </a:r>
            <a:r>
              <a:rPr lang="en-GB" b="1" dirty="0" smtClean="0">
                <a:solidFill>
                  <a:srgbClr val="00B050"/>
                </a:solidFill>
              </a:rPr>
              <a:t>subject</a:t>
            </a:r>
            <a:r>
              <a:rPr lang="en-GB" dirty="0" smtClean="0"/>
              <a:t> (</a:t>
            </a:r>
            <a:r>
              <a:rPr lang="en-GB" b="1" dirty="0" smtClean="0"/>
              <a:t>Paris</a:t>
            </a:r>
            <a:r>
              <a:rPr lang="en-GB" dirty="0" smtClean="0"/>
              <a:t>), a </a:t>
            </a:r>
            <a:r>
              <a:rPr lang="en-GB" b="1" dirty="0" smtClean="0">
                <a:solidFill>
                  <a:srgbClr val="00B050"/>
                </a:solidFill>
              </a:rPr>
              <a:t>finite verb </a:t>
            </a:r>
            <a:r>
              <a:rPr lang="en-GB" dirty="0" smtClean="0"/>
              <a:t>(</a:t>
            </a:r>
            <a:r>
              <a:rPr lang="en-GB" b="1" dirty="0" smtClean="0"/>
              <a:t>is</a:t>
            </a:r>
            <a:r>
              <a:rPr lang="en-GB" dirty="0" smtClean="0"/>
              <a:t>) and tells us a complete fact.</a:t>
            </a:r>
          </a:p>
          <a:p>
            <a:r>
              <a:rPr lang="en-GB" dirty="0" smtClean="0"/>
              <a:t>Now have a look at this:</a:t>
            </a:r>
          </a:p>
          <a:p>
            <a:r>
              <a:rPr lang="en-GB" b="1" i="1" dirty="0" smtClean="0">
                <a:solidFill>
                  <a:srgbClr val="00B050"/>
                </a:solidFill>
              </a:rPr>
              <a:t>                             </a:t>
            </a:r>
            <a:r>
              <a:rPr lang="en-GB" b="1" i="1" dirty="0" smtClean="0"/>
              <a:t>Paris</a:t>
            </a:r>
            <a:r>
              <a:rPr lang="en-GB" b="1" i="1" dirty="0" smtClean="0">
                <a:solidFill>
                  <a:srgbClr val="00B050"/>
                </a:solidFill>
              </a:rPr>
              <a:t>, one of the world’s most renowned cities, with all its glamour and history, its tree-lined boulevards, its museums oozing culture, and its cafes radiating abandonment, </a:t>
            </a:r>
            <a:r>
              <a:rPr lang="en-GB" b="1" i="1" dirty="0" smtClean="0"/>
              <a:t>is the capital of France.</a:t>
            </a:r>
          </a:p>
          <a:p>
            <a:r>
              <a:rPr lang="en-GB" dirty="0" smtClean="0"/>
              <a:t>This is still a simple sentence as it only contains one </a:t>
            </a:r>
            <a:r>
              <a:rPr lang="en-GB" b="1" dirty="0" smtClean="0">
                <a:solidFill>
                  <a:srgbClr val="00B050"/>
                </a:solidFill>
              </a:rPr>
              <a:t>subject</a:t>
            </a:r>
            <a:r>
              <a:rPr lang="en-GB" dirty="0" smtClean="0"/>
              <a:t> (</a:t>
            </a:r>
            <a:r>
              <a:rPr lang="en-GB" b="1" dirty="0" smtClean="0"/>
              <a:t>Paris</a:t>
            </a:r>
            <a:r>
              <a:rPr lang="en-GB" dirty="0" smtClean="0"/>
              <a:t>) and one </a:t>
            </a:r>
            <a:r>
              <a:rPr lang="en-GB" b="1" dirty="0" smtClean="0">
                <a:solidFill>
                  <a:srgbClr val="00B050"/>
                </a:solidFill>
              </a:rPr>
              <a:t>finite verb </a:t>
            </a:r>
            <a:r>
              <a:rPr lang="en-GB" dirty="0" smtClean="0"/>
              <a:t>(</a:t>
            </a:r>
            <a:r>
              <a:rPr lang="en-GB" b="1" dirty="0" smtClean="0"/>
              <a:t>is</a:t>
            </a:r>
            <a:r>
              <a:rPr lang="en-GB" dirty="0" smtClean="0"/>
              <a:t>). It now contains </a:t>
            </a:r>
            <a:r>
              <a:rPr lang="en-GB" b="1" u="sng" dirty="0" smtClean="0"/>
              <a:t>5</a:t>
            </a:r>
            <a:r>
              <a:rPr lang="en-GB" dirty="0" smtClean="0"/>
              <a:t> added </a:t>
            </a:r>
            <a:r>
              <a:rPr lang="en-GB" b="1" dirty="0" smtClean="0">
                <a:solidFill>
                  <a:srgbClr val="00B050"/>
                </a:solidFill>
              </a:rPr>
              <a:t>phrases</a:t>
            </a:r>
            <a:r>
              <a:rPr lang="en-GB" dirty="0" smtClean="0"/>
              <a:t>!</a:t>
            </a:r>
            <a:endParaRPr lang="en-GB" dirty="0"/>
          </a:p>
        </p:txBody>
      </p:sp>
      <p:sp>
        <p:nvSpPr>
          <p:cNvPr id="6" name="TextBox 5"/>
          <p:cNvSpPr txBox="1"/>
          <p:nvPr/>
        </p:nvSpPr>
        <p:spPr>
          <a:xfrm>
            <a:off x="251520" y="5949280"/>
            <a:ext cx="8208912" cy="646331"/>
          </a:xfrm>
          <a:prstGeom prst="rect">
            <a:avLst/>
          </a:prstGeom>
          <a:noFill/>
          <a:ln w="57150">
            <a:solidFill>
              <a:srgbClr val="7030A0"/>
            </a:solidFill>
          </a:ln>
        </p:spPr>
        <p:txBody>
          <a:bodyPr wrap="square" rtlCol="0">
            <a:spAutoFit/>
          </a:bodyPr>
          <a:lstStyle/>
          <a:p>
            <a:r>
              <a:rPr lang="en-GB" b="1" dirty="0" smtClean="0"/>
              <a:t>This time, it is your turn to add 5 phrases to the following simple sentence, still keeping it ‘simple’ in grammatical terms: </a:t>
            </a:r>
            <a:r>
              <a:rPr lang="en-GB" b="1" i="1" dirty="0" smtClean="0">
                <a:solidFill>
                  <a:srgbClr val="7030A0"/>
                </a:solidFill>
              </a:rPr>
              <a:t>London is the capital of England.</a:t>
            </a:r>
            <a:endParaRPr lang="en-GB" b="1" i="1" dirty="0">
              <a:solidFill>
                <a:srgbClr val="7030A0"/>
              </a:solidFill>
            </a:endParaRPr>
          </a:p>
        </p:txBody>
      </p:sp>
      <p:sp>
        <p:nvSpPr>
          <p:cNvPr id="7" name="Rectangular Callout 6"/>
          <p:cNvSpPr/>
          <p:nvPr/>
        </p:nvSpPr>
        <p:spPr>
          <a:xfrm>
            <a:off x="1403648" y="1196752"/>
            <a:ext cx="6048672" cy="2268832"/>
          </a:xfrm>
          <a:prstGeom prst="wedgeRectCallout">
            <a:avLst>
              <a:gd name="adj1" fmla="val 5802"/>
              <a:gd name="adj2" fmla="val 177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POSSIBLE EXAMPLE</a:t>
            </a:r>
            <a:r>
              <a:rPr lang="en-GB" dirty="0" smtClean="0"/>
              <a:t>:</a:t>
            </a:r>
          </a:p>
          <a:p>
            <a:pPr algn="ctr"/>
            <a:r>
              <a:rPr lang="en-GB" b="1" dirty="0" smtClean="0">
                <a:solidFill>
                  <a:srgbClr val="FFC000"/>
                </a:solidFill>
              </a:rPr>
              <a:t>London</a:t>
            </a:r>
            <a:r>
              <a:rPr lang="en-GB" b="1" dirty="0" smtClean="0"/>
              <a:t>, one of the world’s key centres of business, with its iconic buildings like the Houses of Parliament and Westminster Abbey, with its countless parks and open areas, and all its shopping centres, providing opportunities to spend, spend, spend, </a:t>
            </a:r>
            <a:r>
              <a:rPr lang="en-GB" b="1" dirty="0" smtClean="0">
                <a:solidFill>
                  <a:srgbClr val="FFC000"/>
                </a:solidFill>
              </a:rPr>
              <a:t>is the capital of England</a:t>
            </a:r>
            <a:r>
              <a:rPr lang="en-GB" b="1" dirty="0" smtClean="0"/>
              <a:t>. </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(40) Sentences – 13</a:t>
            </a:r>
            <a:r>
              <a:rPr lang="en-GB" dirty="0" smtClean="0">
                <a:solidFill>
                  <a:srgbClr val="FFFF00"/>
                </a:solidFill>
              </a:rPr>
              <a:t>: </a:t>
            </a:r>
            <a:br>
              <a:rPr lang="en-GB" dirty="0" smtClean="0">
                <a:solidFill>
                  <a:srgbClr val="FFFF00"/>
                </a:solidFill>
              </a:rPr>
            </a:br>
            <a:r>
              <a:rPr lang="en-GB" sz="4000" dirty="0" smtClean="0">
                <a:solidFill>
                  <a:srgbClr val="FFFF00"/>
                </a:solidFill>
              </a:rPr>
              <a:t>Compound Sentences and Main Clauses</a:t>
            </a:r>
            <a:endParaRPr lang="en-GB" sz="4000" dirty="0">
              <a:solidFill>
                <a:srgbClr val="FFFF00"/>
              </a:solidFill>
            </a:endParaRPr>
          </a:p>
        </p:txBody>
      </p:sp>
      <p:sp>
        <p:nvSpPr>
          <p:cNvPr id="3" name="TextBox 2"/>
          <p:cNvSpPr txBox="1"/>
          <p:nvPr/>
        </p:nvSpPr>
        <p:spPr>
          <a:xfrm>
            <a:off x="6300192" y="1556792"/>
            <a:ext cx="2664296" cy="1754326"/>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7308304" y="3501008"/>
            <a:ext cx="2016224" cy="2880320"/>
          </a:xfrm>
          <a:prstGeom prst="rect">
            <a:avLst/>
          </a:prstGeom>
          <a:noFill/>
        </p:spPr>
      </p:pic>
      <p:sp>
        <p:nvSpPr>
          <p:cNvPr id="5" name="TextBox 4"/>
          <p:cNvSpPr txBox="1"/>
          <p:nvPr/>
        </p:nvSpPr>
        <p:spPr>
          <a:xfrm>
            <a:off x="107504" y="1556792"/>
            <a:ext cx="6048672" cy="3693319"/>
          </a:xfrm>
          <a:prstGeom prst="rect">
            <a:avLst/>
          </a:prstGeom>
          <a:noFill/>
          <a:ln w="57150">
            <a:solidFill>
              <a:srgbClr val="00B050"/>
            </a:solidFill>
          </a:ln>
        </p:spPr>
        <p:txBody>
          <a:bodyPr wrap="square" rtlCol="0">
            <a:spAutoFit/>
          </a:bodyPr>
          <a:lstStyle/>
          <a:p>
            <a:r>
              <a:rPr lang="en-GB" dirty="0" smtClean="0"/>
              <a:t>So far we have looked mostly at </a:t>
            </a:r>
            <a:r>
              <a:rPr lang="en-GB" b="1" dirty="0" smtClean="0">
                <a:solidFill>
                  <a:srgbClr val="00B050"/>
                </a:solidFill>
              </a:rPr>
              <a:t>simple</a:t>
            </a:r>
            <a:r>
              <a:rPr lang="en-GB" dirty="0" smtClean="0"/>
              <a:t> sentences – those which contain one </a:t>
            </a:r>
            <a:r>
              <a:rPr lang="en-GB" b="1" dirty="0" smtClean="0">
                <a:solidFill>
                  <a:srgbClr val="00B050"/>
                </a:solidFill>
              </a:rPr>
              <a:t>subject</a:t>
            </a:r>
            <a:r>
              <a:rPr lang="en-GB" dirty="0" smtClean="0"/>
              <a:t> and one </a:t>
            </a:r>
            <a:r>
              <a:rPr lang="en-GB" b="1" dirty="0" smtClean="0">
                <a:solidFill>
                  <a:srgbClr val="00B050"/>
                </a:solidFill>
              </a:rPr>
              <a:t>verb</a:t>
            </a:r>
            <a:r>
              <a:rPr lang="en-GB" dirty="0" smtClean="0"/>
              <a:t>. They can make writing disjointed if used on their own. As we have seen, when simple sentences  are combined with </a:t>
            </a:r>
            <a:r>
              <a:rPr lang="en-GB" b="1" dirty="0" smtClean="0">
                <a:solidFill>
                  <a:srgbClr val="00B050"/>
                </a:solidFill>
              </a:rPr>
              <a:t>connectives</a:t>
            </a:r>
            <a:r>
              <a:rPr lang="en-GB" dirty="0" smtClean="0"/>
              <a:t>, they become longer and often more effective, but can no longer be called ‘simple.’ Look at this sentence:</a:t>
            </a:r>
          </a:p>
          <a:p>
            <a:r>
              <a:rPr lang="en-GB" dirty="0" smtClean="0"/>
              <a:t>                </a:t>
            </a:r>
            <a:r>
              <a:rPr lang="en-GB" b="1" dirty="0" smtClean="0">
                <a:solidFill>
                  <a:srgbClr val="00B050"/>
                </a:solidFill>
              </a:rPr>
              <a:t>The girl called her friend </a:t>
            </a:r>
            <a:r>
              <a:rPr lang="en-GB" b="1" dirty="0" smtClean="0"/>
              <a:t>and</a:t>
            </a:r>
            <a:r>
              <a:rPr lang="en-GB" dirty="0" smtClean="0"/>
              <a:t> </a:t>
            </a:r>
            <a:r>
              <a:rPr lang="en-GB" b="1" dirty="0" smtClean="0">
                <a:solidFill>
                  <a:srgbClr val="00B050"/>
                </a:solidFill>
              </a:rPr>
              <a:t>she came over</a:t>
            </a:r>
            <a:r>
              <a:rPr lang="en-GB" dirty="0" smtClean="0"/>
              <a:t>.</a:t>
            </a:r>
          </a:p>
          <a:p>
            <a:r>
              <a:rPr lang="en-GB" dirty="0" smtClean="0"/>
              <a:t>We now have what is in effect 2 simple sentences joined by the most common connective: </a:t>
            </a:r>
            <a:r>
              <a:rPr lang="en-GB" b="1" dirty="0" smtClean="0">
                <a:solidFill>
                  <a:srgbClr val="00B050"/>
                </a:solidFill>
              </a:rPr>
              <a:t>AND</a:t>
            </a:r>
            <a:r>
              <a:rPr lang="en-GB" dirty="0" smtClean="0"/>
              <a:t>. Take the AND out and you are left with 2 simple sentences:</a:t>
            </a:r>
          </a:p>
          <a:p>
            <a:r>
              <a:rPr lang="en-GB" b="1" dirty="0" smtClean="0">
                <a:solidFill>
                  <a:srgbClr val="00B050"/>
                </a:solidFill>
              </a:rPr>
              <a:t>The girl called her friend. She came over.</a:t>
            </a:r>
          </a:p>
          <a:p>
            <a:r>
              <a:rPr lang="en-GB" dirty="0" smtClean="0"/>
              <a:t>The sentence is now a </a:t>
            </a:r>
            <a:r>
              <a:rPr lang="en-GB" b="1" dirty="0" smtClean="0">
                <a:solidFill>
                  <a:srgbClr val="00B050"/>
                </a:solidFill>
              </a:rPr>
              <a:t>COMPOUND</a:t>
            </a:r>
            <a:r>
              <a:rPr lang="en-GB" dirty="0" smtClean="0"/>
              <a:t> sentence and each part within it is called a </a:t>
            </a:r>
            <a:r>
              <a:rPr lang="en-GB" b="1" dirty="0" smtClean="0">
                <a:solidFill>
                  <a:srgbClr val="00B050"/>
                </a:solidFill>
              </a:rPr>
              <a:t>MAIN CLAUSE</a:t>
            </a:r>
            <a:r>
              <a:rPr lang="en-GB" dirty="0" smtClean="0"/>
              <a:t>.</a:t>
            </a:r>
            <a:endParaRPr lang="en-GB" dirty="0"/>
          </a:p>
        </p:txBody>
      </p:sp>
      <p:sp>
        <p:nvSpPr>
          <p:cNvPr id="6" name="TextBox 5"/>
          <p:cNvSpPr txBox="1"/>
          <p:nvPr/>
        </p:nvSpPr>
        <p:spPr>
          <a:xfrm>
            <a:off x="107504" y="5373216"/>
            <a:ext cx="5616624" cy="1477328"/>
          </a:xfrm>
          <a:prstGeom prst="rect">
            <a:avLst/>
          </a:prstGeom>
          <a:noFill/>
          <a:ln w="57150">
            <a:solidFill>
              <a:srgbClr val="7030A0"/>
            </a:solidFill>
          </a:ln>
        </p:spPr>
        <p:txBody>
          <a:bodyPr wrap="square" rtlCol="0">
            <a:spAutoFit/>
          </a:bodyPr>
          <a:lstStyle/>
          <a:p>
            <a:r>
              <a:rPr lang="en-GB" i="1" dirty="0" smtClean="0"/>
              <a:t>Make these 5 pairs  into compound sentences using AND: </a:t>
            </a:r>
          </a:p>
          <a:p>
            <a:pPr marL="342900" indent="-342900">
              <a:buAutoNum type="arabicParenBoth"/>
            </a:pPr>
            <a:r>
              <a:rPr lang="en-GB" b="1" dirty="0" smtClean="0">
                <a:solidFill>
                  <a:srgbClr val="7030A0"/>
                </a:solidFill>
              </a:rPr>
              <a:t>the wind roared/the lightning struck</a:t>
            </a:r>
          </a:p>
          <a:p>
            <a:pPr marL="342900" indent="-342900">
              <a:buAutoNum type="arabicParenBoth"/>
            </a:pPr>
            <a:r>
              <a:rPr lang="en-GB" b="1" dirty="0" smtClean="0">
                <a:solidFill>
                  <a:srgbClr val="7030A0"/>
                </a:solidFill>
              </a:rPr>
              <a:t>I finished my tea/watched television</a:t>
            </a:r>
          </a:p>
          <a:p>
            <a:pPr marL="342900" indent="-342900">
              <a:buAutoNum type="arabicParenBoth"/>
            </a:pPr>
            <a:r>
              <a:rPr lang="en-GB" b="1" dirty="0" smtClean="0">
                <a:solidFill>
                  <a:srgbClr val="7030A0"/>
                </a:solidFill>
              </a:rPr>
              <a:t>He went out/caught a bus    (4) I fell over/hit my head</a:t>
            </a:r>
          </a:p>
          <a:p>
            <a:pPr marL="342900" indent="-342900"/>
            <a:r>
              <a:rPr lang="en-GB" b="1" dirty="0" smtClean="0">
                <a:solidFill>
                  <a:srgbClr val="7030A0"/>
                </a:solidFill>
              </a:rPr>
              <a:t>(5) She went to bed early/got up late</a:t>
            </a:r>
            <a:endParaRPr lang="en-GB" b="1" dirty="0">
              <a:solidFill>
                <a:srgbClr val="7030A0"/>
              </a:solidFill>
            </a:endParaRPr>
          </a:p>
        </p:txBody>
      </p:sp>
      <p:sp>
        <p:nvSpPr>
          <p:cNvPr id="7" name="TextBox 6"/>
          <p:cNvSpPr txBox="1"/>
          <p:nvPr/>
        </p:nvSpPr>
        <p:spPr>
          <a:xfrm>
            <a:off x="5868144" y="5373216"/>
            <a:ext cx="2016224" cy="1477328"/>
          </a:xfrm>
          <a:prstGeom prst="rect">
            <a:avLst/>
          </a:prstGeom>
          <a:noFill/>
          <a:ln w="28575">
            <a:solidFill>
              <a:srgbClr val="FF0000"/>
            </a:solidFill>
          </a:ln>
        </p:spPr>
        <p:txBody>
          <a:bodyPr wrap="square" rtlCol="0">
            <a:spAutoFit/>
          </a:bodyPr>
          <a:lstStyle/>
          <a:p>
            <a:r>
              <a:rPr lang="en-GB" dirty="0" smtClean="0">
                <a:solidFill>
                  <a:srgbClr val="FF0000"/>
                </a:solidFill>
              </a:rPr>
              <a:t>Have you noticed? You </a:t>
            </a:r>
            <a:r>
              <a:rPr lang="en-GB" b="1" dirty="0" smtClean="0">
                <a:solidFill>
                  <a:srgbClr val="FF0000"/>
                </a:solidFill>
              </a:rPr>
              <a:t>DON’T</a:t>
            </a:r>
            <a:r>
              <a:rPr lang="en-GB" dirty="0" smtClean="0">
                <a:solidFill>
                  <a:srgbClr val="FF0000"/>
                </a:solidFill>
              </a:rPr>
              <a:t> have to use another subject after </a:t>
            </a:r>
            <a:r>
              <a:rPr lang="en-GB" b="1" dirty="0" smtClean="0">
                <a:solidFill>
                  <a:srgbClr val="FF0000"/>
                </a:solidFill>
              </a:rPr>
              <a:t>AND</a:t>
            </a:r>
            <a:r>
              <a:rPr lang="en-GB" dirty="0" smtClean="0">
                <a:solidFill>
                  <a:srgbClr val="FF0000"/>
                </a:solidFill>
              </a:rPr>
              <a:t> in </a:t>
            </a:r>
            <a:r>
              <a:rPr lang="en-GB" b="1" dirty="0" smtClean="0">
                <a:solidFill>
                  <a:srgbClr val="FF0000"/>
                </a:solidFill>
              </a:rPr>
              <a:t>compound</a:t>
            </a:r>
            <a:r>
              <a:rPr lang="en-GB" dirty="0" smtClean="0">
                <a:solidFill>
                  <a:srgbClr val="FF0000"/>
                </a:solidFill>
              </a:rPr>
              <a:t> sent.</a:t>
            </a:r>
            <a:endParaRPr lang="en-GB" dirty="0">
              <a:solidFill>
                <a:srgbClr val="FF0000"/>
              </a:solidFill>
            </a:endParaRPr>
          </a:p>
        </p:txBody>
      </p:sp>
      <p:sp>
        <p:nvSpPr>
          <p:cNvPr id="8" name="Rectangular Callout 7"/>
          <p:cNvSpPr/>
          <p:nvPr/>
        </p:nvSpPr>
        <p:spPr>
          <a:xfrm>
            <a:off x="2771800" y="1412776"/>
            <a:ext cx="4752528" cy="1872208"/>
          </a:xfrm>
          <a:prstGeom prst="wedgeRectCallout">
            <a:avLst>
              <a:gd name="adj1" fmla="val -79331"/>
              <a:gd name="adj2" fmla="val 180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(1) The wind </a:t>
            </a:r>
            <a:r>
              <a:rPr lang="en-GB" b="1" u="sng" dirty="0" smtClean="0"/>
              <a:t>roared</a:t>
            </a:r>
            <a:r>
              <a:rPr lang="en-GB" b="1" dirty="0" smtClean="0"/>
              <a:t> and the lightning </a:t>
            </a:r>
            <a:r>
              <a:rPr lang="en-GB" b="1" u="sng" dirty="0" smtClean="0"/>
              <a:t>struck</a:t>
            </a:r>
            <a:r>
              <a:rPr lang="en-GB" b="1" dirty="0" smtClean="0"/>
              <a:t>.</a:t>
            </a:r>
          </a:p>
          <a:p>
            <a:pPr algn="ctr"/>
            <a:r>
              <a:rPr lang="en-GB" b="1" dirty="0" smtClean="0"/>
              <a:t>(2) I </a:t>
            </a:r>
            <a:r>
              <a:rPr lang="en-GB" b="1" u="sng" dirty="0" smtClean="0"/>
              <a:t>finished</a:t>
            </a:r>
            <a:r>
              <a:rPr lang="en-GB" b="1" dirty="0" smtClean="0"/>
              <a:t> my tea and </a:t>
            </a:r>
            <a:r>
              <a:rPr lang="en-GB" b="1" u="sng" dirty="0" smtClean="0"/>
              <a:t>watched</a:t>
            </a:r>
            <a:r>
              <a:rPr lang="en-GB" b="1" dirty="0" smtClean="0"/>
              <a:t> television.</a:t>
            </a:r>
          </a:p>
          <a:p>
            <a:pPr algn="ctr"/>
            <a:r>
              <a:rPr lang="en-GB" b="1" dirty="0" smtClean="0"/>
              <a:t>(3) He </a:t>
            </a:r>
            <a:r>
              <a:rPr lang="en-GB" b="1" u="sng" dirty="0" smtClean="0"/>
              <a:t>went</a:t>
            </a:r>
            <a:r>
              <a:rPr lang="en-GB" b="1" dirty="0" smtClean="0"/>
              <a:t> out and </a:t>
            </a:r>
            <a:r>
              <a:rPr lang="en-GB" b="1" u="sng" dirty="0" smtClean="0"/>
              <a:t>caught</a:t>
            </a:r>
            <a:r>
              <a:rPr lang="en-GB" b="1" dirty="0" smtClean="0"/>
              <a:t> a bus</a:t>
            </a:r>
          </a:p>
          <a:p>
            <a:pPr algn="ctr"/>
            <a:r>
              <a:rPr lang="en-GB" b="1" dirty="0" smtClean="0"/>
              <a:t>(4) I </a:t>
            </a:r>
            <a:r>
              <a:rPr lang="en-GB" b="1" u="sng" dirty="0" smtClean="0"/>
              <a:t>fell</a:t>
            </a:r>
            <a:r>
              <a:rPr lang="en-GB" b="1" dirty="0" smtClean="0"/>
              <a:t> over and </a:t>
            </a:r>
            <a:r>
              <a:rPr lang="en-GB" b="1" u="sng" dirty="0" smtClean="0"/>
              <a:t>hit</a:t>
            </a:r>
            <a:r>
              <a:rPr lang="en-GB" b="1" dirty="0" smtClean="0"/>
              <a:t> my head.</a:t>
            </a:r>
          </a:p>
          <a:p>
            <a:pPr algn="ctr"/>
            <a:r>
              <a:rPr lang="en-GB" b="1" dirty="0" smtClean="0"/>
              <a:t>(5) She </a:t>
            </a:r>
            <a:r>
              <a:rPr lang="en-GB" b="1" u="sng" dirty="0" smtClean="0"/>
              <a:t>went</a:t>
            </a:r>
            <a:r>
              <a:rPr lang="en-GB" b="1" dirty="0" smtClean="0"/>
              <a:t> to bed early and </a:t>
            </a:r>
            <a:r>
              <a:rPr lang="en-GB" b="1" u="sng" dirty="0" smtClean="0"/>
              <a:t>got</a:t>
            </a:r>
            <a:r>
              <a:rPr lang="en-GB" b="1" dirty="0" smtClean="0"/>
              <a:t> up late.</a:t>
            </a:r>
            <a:endParaRPr lang="en-GB" b="1" dirty="0"/>
          </a:p>
        </p:txBody>
      </p:sp>
      <p:sp>
        <p:nvSpPr>
          <p:cNvPr id="10" name="TextBox 9"/>
          <p:cNvSpPr txBox="1"/>
          <p:nvPr/>
        </p:nvSpPr>
        <p:spPr>
          <a:xfrm>
            <a:off x="6300192" y="3429000"/>
            <a:ext cx="1296144" cy="1754326"/>
          </a:xfrm>
          <a:prstGeom prst="rect">
            <a:avLst/>
          </a:prstGeom>
          <a:noFill/>
          <a:ln w="28575">
            <a:solidFill>
              <a:srgbClr val="C00000"/>
            </a:solidFill>
          </a:ln>
        </p:spPr>
        <p:txBody>
          <a:bodyPr wrap="square" rtlCol="0">
            <a:spAutoFit/>
          </a:bodyPr>
          <a:lstStyle/>
          <a:p>
            <a:r>
              <a:rPr lang="en-GB" u="sng" dirty="0" smtClean="0">
                <a:solidFill>
                  <a:srgbClr val="C00000"/>
                </a:solidFill>
              </a:rPr>
              <a:t>2</a:t>
            </a:r>
            <a:r>
              <a:rPr lang="en-GB" u="sng" baseline="30000" dirty="0" smtClean="0">
                <a:solidFill>
                  <a:srgbClr val="C00000"/>
                </a:solidFill>
              </a:rPr>
              <a:t>nd</a:t>
            </a:r>
            <a:r>
              <a:rPr lang="en-GB" u="sng" dirty="0" smtClean="0">
                <a:solidFill>
                  <a:srgbClr val="C00000"/>
                </a:solidFill>
              </a:rPr>
              <a:t> Task</a:t>
            </a:r>
            <a:r>
              <a:rPr lang="en-GB" dirty="0" smtClean="0"/>
              <a:t>:</a:t>
            </a:r>
          </a:p>
          <a:p>
            <a:r>
              <a:rPr lang="en-GB" dirty="0" smtClean="0">
                <a:solidFill>
                  <a:srgbClr val="C00000"/>
                </a:solidFill>
              </a:rPr>
              <a:t>Underline</a:t>
            </a:r>
          </a:p>
          <a:p>
            <a:r>
              <a:rPr lang="en-GB" dirty="0" smtClean="0">
                <a:solidFill>
                  <a:srgbClr val="C00000"/>
                </a:solidFill>
              </a:rPr>
              <a:t>The finite</a:t>
            </a:r>
          </a:p>
          <a:p>
            <a:r>
              <a:rPr lang="en-GB" dirty="0" smtClean="0">
                <a:solidFill>
                  <a:srgbClr val="C00000"/>
                </a:solidFill>
              </a:rPr>
              <a:t>Verbs in the</a:t>
            </a:r>
          </a:p>
          <a:p>
            <a:r>
              <a:rPr lang="en-GB" dirty="0" smtClean="0">
                <a:solidFill>
                  <a:srgbClr val="C00000"/>
                </a:solidFill>
              </a:rPr>
              <a:t>Compound</a:t>
            </a:r>
          </a:p>
          <a:p>
            <a:r>
              <a:rPr lang="en-GB" dirty="0" smtClean="0">
                <a:solidFill>
                  <a:srgbClr val="C00000"/>
                </a:solidFill>
              </a:rPr>
              <a:t>sentences</a:t>
            </a:r>
            <a:endParaRPr lang="en-GB"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(41) Sentences – 14</a:t>
            </a:r>
            <a:r>
              <a:rPr lang="en-GB" dirty="0" smtClean="0">
                <a:solidFill>
                  <a:srgbClr val="FFFF00"/>
                </a:solidFill>
              </a:rPr>
              <a:t/>
            </a:r>
            <a:br>
              <a:rPr lang="en-GB" dirty="0" smtClean="0">
                <a:solidFill>
                  <a:srgbClr val="FFFF00"/>
                </a:solidFill>
              </a:rPr>
            </a:br>
            <a:r>
              <a:rPr lang="en-GB" dirty="0" smtClean="0">
                <a:solidFill>
                  <a:srgbClr val="FFFF00"/>
                </a:solidFill>
              </a:rPr>
              <a:t>Connectives for Compound Sentences</a:t>
            </a:r>
            <a:endParaRPr lang="en-GB" dirty="0">
              <a:solidFill>
                <a:srgbClr val="FFFF00"/>
              </a:solidFill>
            </a:endParaRPr>
          </a:p>
        </p:txBody>
      </p:sp>
      <p:sp>
        <p:nvSpPr>
          <p:cNvPr id="3" name="Rectangle 2"/>
          <p:cNvSpPr/>
          <p:nvPr/>
        </p:nvSpPr>
        <p:spPr>
          <a:xfrm>
            <a:off x="5868144" y="1556792"/>
            <a:ext cx="2952328"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876256" y="3212976"/>
            <a:ext cx="2016224" cy="2880320"/>
          </a:xfrm>
          <a:prstGeom prst="rect">
            <a:avLst/>
          </a:prstGeom>
          <a:noFill/>
        </p:spPr>
      </p:pic>
      <p:sp>
        <p:nvSpPr>
          <p:cNvPr id="5" name="TextBox 4"/>
          <p:cNvSpPr txBox="1"/>
          <p:nvPr/>
        </p:nvSpPr>
        <p:spPr>
          <a:xfrm>
            <a:off x="323528" y="1556792"/>
            <a:ext cx="5400600" cy="3693319"/>
          </a:xfrm>
          <a:prstGeom prst="rect">
            <a:avLst/>
          </a:prstGeom>
          <a:noFill/>
          <a:ln w="57150">
            <a:solidFill>
              <a:srgbClr val="00B050"/>
            </a:solidFill>
          </a:ln>
        </p:spPr>
        <p:txBody>
          <a:bodyPr wrap="square" rtlCol="0">
            <a:spAutoFit/>
          </a:bodyPr>
          <a:lstStyle/>
          <a:p>
            <a:r>
              <a:rPr lang="en-GB" dirty="0" smtClean="0"/>
              <a:t>When we join simple sentences together they become </a:t>
            </a:r>
            <a:r>
              <a:rPr lang="en-GB" b="1" dirty="0" smtClean="0">
                <a:solidFill>
                  <a:srgbClr val="00B050"/>
                </a:solidFill>
              </a:rPr>
              <a:t>COMPOUND</a:t>
            </a:r>
            <a:r>
              <a:rPr lang="en-GB" dirty="0" smtClean="0"/>
              <a:t> sentences. Quite often, you can avoid repeating the subject again, if the subject is the same:</a:t>
            </a:r>
          </a:p>
          <a:p>
            <a:r>
              <a:rPr lang="en-GB" b="1" dirty="0" smtClean="0">
                <a:solidFill>
                  <a:srgbClr val="00B050"/>
                </a:solidFill>
              </a:rPr>
              <a:t>She woke up. She had a cup of tea.          </a:t>
            </a:r>
            <a:r>
              <a:rPr lang="en-GB" u="sng" dirty="0" smtClean="0">
                <a:solidFill>
                  <a:srgbClr val="FF0000"/>
                </a:solidFill>
              </a:rPr>
              <a:t>BECOMES</a:t>
            </a:r>
          </a:p>
          <a:p>
            <a:r>
              <a:rPr lang="en-GB" b="1" dirty="0" smtClean="0">
                <a:solidFill>
                  <a:srgbClr val="00B050"/>
                </a:solidFill>
              </a:rPr>
              <a:t>She woke up </a:t>
            </a:r>
            <a:r>
              <a:rPr lang="en-GB" b="1" dirty="0" smtClean="0">
                <a:solidFill>
                  <a:srgbClr val="FF0000"/>
                </a:solidFill>
              </a:rPr>
              <a:t>and</a:t>
            </a:r>
            <a:r>
              <a:rPr lang="en-GB" b="1" dirty="0" smtClean="0">
                <a:solidFill>
                  <a:srgbClr val="00B050"/>
                </a:solidFill>
              </a:rPr>
              <a:t> had a cup of tea.</a:t>
            </a:r>
          </a:p>
          <a:p>
            <a:r>
              <a:rPr lang="en-GB" dirty="0" smtClean="0"/>
              <a:t>In Compound sentences, the connectives can be omitted and the remaining main clauses will  </a:t>
            </a:r>
            <a:r>
              <a:rPr lang="en-GB" b="1" u="sng" dirty="0" smtClean="0"/>
              <a:t>ALWAYS</a:t>
            </a:r>
            <a:r>
              <a:rPr lang="en-GB" dirty="0" smtClean="0"/>
              <a:t> be simple sentences. You will, of course, have to put the subject back again (the one after the original connective). </a:t>
            </a:r>
            <a:r>
              <a:rPr lang="en-GB" b="1" dirty="0" smtClean="0">
                <a:solidFill>
                  <a:srgbClr val="00B050"/>
                </a:solidFill>
              </a:rPr>
              <a:t>7 connectives </a:t>
            </a:r>
            <a:r>
              <a:rPr lang="en-GB" dirty="0" smtClean="0"/>
              <a:t>are used in compound sentences:</a:t>
            </a:r>
          </a:p>
          <a:p>
            <a:r>
              <a:rPr lang="en-GB" b="1" dirty="0" smtClean="0">
                <a:solidFill>
                  <a:srgbClr val="FF0000"/>
                </a:solidFill>
              </a:rPr>
              <a:t>FOR, AND,NOR,BUT,OR,YET,SO </a:t>
            </a:r>
            <a:r>
              <a:rPr lang="en-GB" dirty="0" smtClean="0">
                <a:solidFill>
                  <a:srgbClr val="FF0000"/>
                </a:solidFill>
              </a:rPr>
              <a:t> </a:t>
            </a:r>
            <a:r>
              <a:rPr lang="en-GB" dirty="0" smtClean="0"/>
              <a:t>(</a:t>
            </a:r>
            <a:r>
              <a:rPr lang="en-GB" b="1" dirty="0" smtClean="0">
                <a:solidFill>
                  <a:srgbClr val="00B050"/>
                </a:solidFill>
              </a:rPr>
              <a:t>FANBOYS</a:t>
            </a:r>
            <a:r>
              <a:rPr lang="en-GB" dirty="0" smtClean="0"/>
              <a:t>) for short!</a:t>
            </a:r>
          </a:p>
          <a:p>
            <a:endParaRPr lang="en-GB" dirty="0"/>
          </a:p>
        </p:txBody>
      </p:sp>
      <p:sp>
        <p:nvSpPr>
          <p:cNvPr id="6" name="TextBox 5"/>
          <p:cNvSpPr txBox="1"/>
          <p:nvPr/>
        </p:nvSpPr>
        <p:spPr>
          <a:xfrm>
            <a:off x="107504" y="5373216"/>
            <a:ext cx="7488832" cy="1477328"/>
          </a:xfrm>
          <a:prstGeom prst="rect">
            <a:avLst/>
          </a:prstGeom>
          <a:noFill/>
          <a:ln w="57150">
            <a:solidFill>
              <a:srgbClr val="7030A0"/>
            </a:solidFill>
          </a:ln>
        </p:spPr>
        <p:txBody>
          <a:bodyPr wrap="square" rtlCol="0">
            <a:spAutoFit/>
          </a:bodyPr>
          <a:lstStyle/>
          <a:p>
            <a:r>
              <a:rPr lang="en-GB" dirty="0" smtClean="0"/>
              <a:t>Using </a:t>
            </a:r>
            <a:r>
              <a:rPr lang="en-GB" b="1" dirty="0" smtClean="0">
                <a:solidFill>
                  <a:srgbClr val="7030A0"/>
                </a:solidFill>
              </a:rPr>
              <a:t>FANBOYS</a:t>
            </a:r>
            <a:r>
              <a:rPr lang="en-GB" dirty="0" smtClean="0"/>
              <a:t>, complete the following compound sentences:</a:t>
            </a:r>
          </a:p>
          <a:p>
            <a:pPr marL="342900" indent="-342900">
              <a:buAutoNum type="arabicParenBoth"/>
            </a:pPr>
            <a:r>
              <a:rPr lang="en-GB" dirty="0" smtClean="0"/>
              <a:t>I don’t like fish ___ I do like seafood. (2) You can have cake ___ you can choose chocolate. (3) I felt very hungry ___ I ate my lunch earlier. </a:t>
            </a:r>
          </a:p>
          <a:p>
            <a:pPr marL="342900" indent="-342900"/>
            <a:r>
              <a:rPr lang="en-GB" dirty="0" smtClean="0"/>
              <a:t>(4) They went to the park ___ played football. (5) It was sunny ___ it was still very cold. (6) She burst into tears ___ the treatment was painful.</a:t>
            </a:r>
            <a:endParaRPr lang="en-GB" dirty="0"/>
          </a:p>
        </p:txBody>
      </p:sp>
      <p:sp>
        <p:nvSpPr>
          <p:cNvPr id="7" name="Rectangular Callout 6"/>
          <p:cNvSpPr/>
          <p:nvPr/>
        </p:nvSpPr>
        <p:spPr>
          <a:xfrm>
            <a:off x="2627784" y="1916832"/>
            <a:ext cx="4536504" cy="3312368"/>
          </a:xfrm>
          <a:prstGeom prst="wedgeRectCallout">
            <a:avLst>
              <a:gd name="adj1" fmla="val -76263"/>
              <a:gd name="adj2" fmla="val 88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1. I don’t like fish </a:t>
            </a:r>
            <a:r>
              <a:rPr lang="en-GB" b="1" dirty="0" smtClean="0">
                <a:solidFill>
                  <a:srgbClr val="FFC000"/>
                </a:solidFill>
              </a:rPr>
              <a:t>nor </a:t>
            </a:r>
            <a:r>
              <a:rPr lang="en-GB" b="1" dirty="0" smtClean="0"/>
              <a:t>I do like seafood.</a:t>
            </a:r>
          </a:p>
          <a:p>
            <a:pPr algn="ctr"/>
            <a:r>
              <a:rPr lang="en-GB" b="1" dirty="0" smtClean="0"/>
              <a:t>2. You can have cake </a:t>
            </a:r>
            <a:r>
              <a:rPr lang="en-GB" b="1" dirty="0" smtClean="0">
                <a:solidFill>
                  <a:srgbClr val="FFC000"/>
                </a:solidFill>
              </a:rPr>
              <a:t>or</a:t>
            </a:r>
            <a:r>
              <a:rPr lang="en-GB" b="1" dirty="0" smtClean="0"/>
              <a:t> you can choose chocolate</a:t>
            </a:r>
          </a:p>
          <a:p>
            <a:pPr algn="ctr"/>
            <a:r>
              <a:rPr lang="en-GB" b="1" dirty="0" smtClean="0"/>
              <a:t>3. I felt very hungry </a:t>
            </a:r>
            <a:r>
              <a:rPr lang="en-GB" b="1" dirty="0" smtClean="0">
                <a:solidFill>
                  <a:srgbClr val="FFC000"/>
                </a:solidFill>
              </a:rPr>
              <a:t>so</a:t>
            </a:r>
            <a:r>
              <a:rPr lang="en-GB" b="1" dirty="0" smtClean="0"/>
              <a:t> I ate my lunch earlier.</a:t>
            </a:r>
          </a:p>
          <a:p>
            <a:pPr algn="ctr"/>
            <a:r>
              <a:rPr lang="en-GB" b="1" dirty="0" smtClean="0"/>
              <a:t>4. They went to the park </a:t>
            </a:r>
            <a:r>
              <a:rPr lang="en-GB" b="1" dirty="0" smtClean="0">
                <a:solidFill>
                  <a:srgbClr val="FFC000"/>
                </a:solidFill>
              </a:rPr>
              <a:t>and</a:t>
            </a:r>
            <a:r>
              <a:rPr lang="en-GB" b="1" dirty="0" smtClean="0"/>
              <a:t> played football.</a:t>
            </a:r>
          </a:p>
          <a:p>
            <a:pPr algn="ctr"/>
            <a:r>
              <a:rPr lang="en-GB" b="1" dirty="0" smtClean="0"/>
              <a:t>5. It was sunny </a:t>
            </a:r>
            <a:r>
              <a:rPr lang="en-GB" b="1" dirty="0" smtClean="0">
                <a:solidFill>
                  <a:srgbClr val="FFC000"/>
                </a:solidFill>
              </a:rPr>
              <a:t>yet</a:t>
            </a:r>
            <a:r>
              <a:rPr lang="en-GB" b="1" dirty="0" smtClean="0"/>
              <a:t> it was still very cold.</a:t>
            </a:r>
          </a:p>
          <a:p>
            <a:pPr algn="ctr"/>
            <a:r>
              <a:rPr lang="en-GB" b="1" dirty="0" smtClean="0"/>
              <a:t>6. She burst into tears </a:t>
            </a:r>
            <a:r>
              <a:rPr lang="en-GB" b="1" dirty="0" smtClean="0">
                <a:solidFill>
                  <a:srgbClr val="FFC000"/>
                </a:solidFill>
              </a:rPr>
              <a:t>for</a:t>
            </a:r>
            <a:r>
              <a:rPr lang="en-GB" b="1" dirty="0" smtClean="0"/>
              <a:t> the treatment was painful.</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(42) Sentences – 15</a:t>
            </a:r>
            <a:r>
              <a:rPr lang="en-GB" dirty="0" smtClean="0">
                <a:solidFill>
                  <a:srgbClr val="FFFF00"/>
                </a:solidFill>
              </a:rPr>
              <a:t>:</a:t>
            </a:r>
            <a:br>
              <a:rPr lang="en-GB" dirty="0" smtClean="0">
                <a:solidFill>
                  <a:srgbClr val="FFFF00"/>
                </a:solidFill>
              </a:rPr>
            </a:br>
            <a:r>
              <a:rPr lang="en-GB" dirty="0" smtClean="0">
                <a:solidFill>
                  <a:srgbClr val="FFFF00"/>
                </a:solidFill>
              </a:rPr>
              <a:t>Compound Sentences listing Actions</a:t>
            </a:r>
            <a:endParaRPr lang="en-GB" dirty="0">
              <a:solidFill>
                <a:srgbClr val="FFFF00"/>
              </a:solidFill>
            </a:endParaRPr>
          </a:p>
        </p:txBody>
      </p:sp>
      <p:sp>
        <p:nvSpPr>
          <p:cNvPr id="3" name="Rectangle 2"/>
          <p:cNvSpPr/>
          <p:nvPr/>
        </p:nvSpPr>
        <p:spPr>
          <a:xfrm>
            <a:off x="6012160" y="1556792"/>
            <a:ext cx="288032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develop skills in writing better sentences for creative writing</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156176" y="3068960"/>
            <a:ext cx="2016224" cy="2880320"/>
          </a:xfrm>
          <a:prstGeom prst="rect">
            <a:avLst/>
          </a:prstGeom>
          <a:noFill/>
        </p:spPr>
      </p:pic>
      <p:sp>
        <p:nvSpPr>
          <p:cNvPr id="5" name="TextBox 4"/>
          <p:cNvSpPr txBox="1"/>
          <p:nvPr/>
        </p:nvSpPr>
        <p:spPr>
          <a:xfrm>
            <a:off x="179512" y="1556792"/>
            <a:ext cx="5688632" cy="3416320"/>
          </a:xfrm>
          <a:prstGeom prst="rect">
            <a:avLst/>
          </a:prstGeom>
          <a:noFill/>
          <a:ln w="57150">
            <a:solidFill>
              <a:srgbClr val="00B050"/>
            </a:solidFill>
          </a:ln>
        </p:spPr>
        <p:txBody>
          <a:bodyPr wrap="square" rtlCol="0">
            <a:spAutoFit/>
          </a:bodyPr>
          <a:lstStyle/>
          <a:p>
            <a:r>
              <a:rPr lang="en-GB" dirty="0" smtClean="0"/>
              <a:t>As we have seen, </a:t>
            </a:r>
            <a:r>
              <a:rPr lang="en-GB" b="1" dirty="0" smtClean="0">
                <a:solidFill>
                  <a:srgbClr val="00B050"/>
                </a:solidFill>
              </a:rPr>
              <a:t>Compound Sentences </a:t>
            </a:r>
            <a:r>
              <a:rPr lang="en-GB" dirty="0" smtClean="0"/>
              <a:t>are just </a:t>
            </a:r>
            <a:r>
              <a:rPr lang="en-GB" b="1" dirty="0" smtClean="0">
                <a:solidFill>
                  <a:srgbClr val="00B050"/>
                </a:solidFill>
              </a:rPr>
              <a:t>Simple Sentences</a:t>
            </a:r>
            <a:r>
              <a:rPr lang="en-GB" dirty="0" smtClean="0"/>
              <a:t> joined together to form </a:t>
            </a:r>
            <a:r>
              <a:rPr lang="en-GB" b="1" dirty="0" smtClean="0">
                <a:solidFill>
                  <a:srgbClr val="00B050"/>
                </a:solidFill>
              </a:rPr>
              <a:t>main clauses</a:t>
            </a:r>
            <a:r>
              <a:rPr lang="en-GB" dirty="0" smtClean="0"/>
              <a:t>. They work very effectively in building up lists of actions for dramatic effect. These </a:t>
            </a:r>
            <a:r>
              <a:rPr lang="en-GB" b="1" dirty="0" smtClean="0">
                <a:solidFill>
                  <a:srgbClr val="00B050"/>
                </a:solidFill>
              </a:rPr>
              <a:t>simple sentences </a:t>
            </a:r>
            <a:r>
              <a:rPr lang="en-GB" dirty="0" smtClean="0"/>
              <a:t>are not very effective on their own:</a:t>
            </a:r>
          </a:p>
          <a:p>
            <a:r>
              <a:rPr lang="en-GB" dirty="0" smtClean="0"/>
              <a:t>      </a:t>
            </a:r>
            <a:r>
              <a:rPr lang="en-GB" b="1" dirty="0" smtClean="0"/>
              <a:t>She came round the corner. She saw her friend. She  </a:t>
            </a:r>
          </a:p>
          <a:p>
            <a:r>
              <a:rPr lang="en-GB" b="1" dirty="0" smtClean="0"/>
              <a:t>      waved. She ran across the road. She got run over by a </a:t>
            </a:r>
          </a:p>
          <a:p>
            <a:r>
              <a:rPr lang="en-GB" b="1" dirty="0" smtClean="0"/>
              <a:t>      bus.</a:t>
            </a:r>
          </a:p>
          <a:p>
            <a:r>
              <a:rPr lang="en-GB" dirty="0" smtClean="0"/>
              <a:t>But if we take each action, keep only the first subject, add commas and a final connective, it works far better:</a:t>
            </a:r>
          </a:p>
          <a:p>
            <a:r>
              <a:rPr lang="en-GB" b="1" dirty="0" smtClean="0"/>
              <a:t>      </a:t>
            </a:r>
            <a:r>
              <a:rPr lang="en-GB" b="1" dirty="0" smtClean="0">
                <a:solidFill>
                  <a:srgbClr val="00B050"/>
                </a:solidFill>
              </a:rPr>
              <a:t>She</a:t>
            </a:r>
            <a:r>
              <a:rPr lang="en-GB" b="1" dirty="0" smtClean="0"/>
              <a:t> came round the corner</a:t>
            </a:r>
            <a:r>
              <a:rPr lang="en-GB" b="1" dirty="0" smtClean="0">
                <a:solidFill>
                  <a:srgbClr val="00B050"/>
                </a:solidFill>
              </a:rPr>
              <a:t>,</a:t>
            </a:r>
            <a:r>
              <a:rPr lang="en-GB" b="1" dirty="0" smtClean="0"/>
              <a:t> saw her friend</a:t>
            </a:r>
            <a:r>
              <a:rPr lang="en-GB" b="1" dirty="0" smtClean="0">
                <a:solidFill>
                  <a:srgbClr val="00B050"/>
                </a:solidFill>
              </a:rPr>
              <a:t>,</a:t>
            </a:r>
            <a:r>
              <a:rPr lang="en-GB" b="1" dirty="0" smtClean="0"/>
              <a:t> waved</a:t>
            </a:r>
            <a:r>
              <a:rPr lang="en-GB" b="1" dirty="0" smtClean="0">
                <a:solidFill>
                  <a:srgbClr val="00B050"/>
                </a:solidFill>
              </a:rPr>
              <a:t>,</a:t>
            </a:r>
            <a:r>
              <a:rPr lang="en-GB" b="1" dirty="0" smtClean="0"/>
              <a:t> ran </a:t>
            </a:r>
          </a:p>
          <a:p>
            <a:r>
              <a:rPr lang="en-GB" b="1" dirty="0" smtClean="0"/>
              <a:t>      across the road </a:t>
            </a:r>
            <a:r>
              <a:rPr lang="en-GB" b="1" dirty="0" smtClean="0">
                <a:solidFill>
                  <a:srgbClr val="00B050"/>
                </a:solidFill>
              </a:rPr>
              <a:t>and</a:t>
            </a:r>
            <a:r>
              <a:rPr lang="en-GB" b="1" dirty="0" smtClean="0"/>
              <a:t> got run over by a bus.</a:t>
            </a:r>
            <a:endParaRPr lang="en-GB" b="1" dirty="0"/>
          </a:p>
        </p:txBody>
      </p:sp>
      <p:sp>
        <p:nvSpPr>
          <p:cNvPr id="6" name="TextBox 5"/>
          <p:cNvSpPr txBox="1"/>
          <p:nvPr/>
        </p:nvSpPr>
        <p:spPr>
          <a:xfrm>
            <a:off x="179512" y="5157192"/>
            <a:ext cx="6552728" cy="1200329"/>
          </a:xfrm>
          <a:prstGeom prst="rect">
            <a:avLst/>
          </a:prstGeom>
          <a:noFill/>
          <a:ln w="57150">
            <a:solidFill>
              <a:srgbClr val="7030A0"/>
            </a:solidFill>
          </a:ln>
        </p:spPr>
        <p:txBody>
          <a:bodyPr wrap="square" rtlCol="0">
            <a:spAutoFit/>
          </a:bodyPr>
          <a:lstStyle/>
          <a:p>
            <a:r>
              <a:rPr lang="en-GB" i="1" dirty="0" smtClean="0"/>
              <a:t>Write out the compound sentence, underlining the subject, circling the finite verbs, and double underlining the connective.</a:t>
            </a:r>
          </a:p>
          <a:p>
            <a:r>
              <a:rPr lang="en-GB" i="1" dirty="0" smtClean="0"/>
              <a:t>Now write your own compound sentence like the example, with </a:t>
            </a:r>
            <a:r>
              <a:rPr lang="en-GB" b="1" i="1" dirty="0" smtClean="0">
                <a:solidFill>
                  <a:srgbClr val="7030A0"/>
                </a:solidFill>
              </a:rPr>
              <a:t>one subject, 5 actions, 3 commas and a final connective</a:t>
            </a:r>
            <a:r>
              <a:rPr lang="en-GB" i="1" dirty="0" smtClean="0"/>
              <a:t>.</a:t>
            </a:r>
            <a:endParaRPr lang="en-GB" i="1" dirty="0"/>
          </a:p>
        </p:txBody>
      </p:sp>
      <p:sp>
        <p:nvSpPr>
          <p:cNvPr id="7" name="Rectangular Callout 6"/>
          <p:cNvSpPr/>
          <p:nvPr/>
        </p:nvSpPr>
        <p:spPr>
          <a:xfrm>
            <a:off x="2411760" y="1196752"/>
            <a:ext cx="3600400" cy="2952328"/>
          </a:xfrm>
          <a:prstGeom prst="wedgeRectCallout">
            <a:avLst>
              <a:gd name="adj1" fmla="val -70720"/>
              <a:gd name="adj2" fmla="val 94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buFontTx/>
              <a:buChar char="-"/>
            </a:pPr>
            <a:r>
              <a:rPr lang="en-GB" b="1" dirty="0" smtClean="0">
                <a:solidFill>
                  <a:srgbClr val="FFC000"/>
                </a:solidFill>
              </a:rPr>
              <a:t>Underline</a:t>
            </a:r>
            <a:r>
              <a:rPr lang="en-GB" b="1" dirty="0" smtClean="0"/>
              <a:t> SHE</a:t>
            </a:r>
          </a:p>
          <a:p>
            <a:pPr algn="ctr">
              <a:buFontTx/>
              <a:buChar char="-"/>
            </a:pPr>
            <a:r>
              <a:rPr lang="en-GB" b="1" dirty="0" smtClean="0">
                <a:solidFill>
                  <a:srgbClr val="FFC000"/>
                </a:solidFill>
              </a:rPr>
              <a:t>Circle</a:t>
            </a:r>
            <a:r>
              <a:rPr lang="en-GB" b="1" dirty="0" smtClean="0"/>
              <a:t>: came, saw, waved, ran, got</a:t>
            </a:r>
          </a:p>
          <a:p>
            <a:pPr algn="ctr">
              <a:buFontTx/>
              <a:buChar char="-"/>
            </a:pPr>
            <a:r>
              <a:rPr lang="en-GB" dirty="0" smtClean="0"/>
              <a:t> </a:t>
            </a:r>
            <a:r>
              <a:rPr lang="en-GB" b="1" dirty="0" smtClean="0">
                <a:solidFill>
                  <a:srgbClr val="FFC000"/>
                </a:solidFill>
              </a:rPr>
              <a:t>Double underline </a:t>
            </a:r>
            <a:r>
              <a:rPr lang="en-GB" b="1" dirty="0" smtClean="0"/>
              <a:t>AND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(43) Sentences – 16</a:t>
            </a:r>
            <a:r>
              <a:rPr lang="en-GB" dirty="0" smtClean="0">
                <a:solidFill>
                  <a:srgbClr val="FFFF00"/>
                </a:solidFill>
              </a:rPr>
              <a:t/>
            </a:r>
            <a:br>
              <a:rPr lang="en-GB" dirty="0" smtClean="0">
                <a:solidFill>
                  <a:srgbClr val="FFFF00"/>
                </a:solidFill>
              </a:rPr>
            </a:br>
            <a:r>
              <a:rPr lang="en-GB" dirty="0" smtClean="0">
                <a:solidFill>
                  <a:srgbClr val="FFFF00"/>
                </a:solidFill>
              </a:rPr>
              <a:t>Introducing Complex Sentences</a:t>
            </a:r>
            <a:endParaRPr lang="en-GB" dirty="0">
              <a:solidFill>
                <a:srgbClr val="FFFF00"/>
              </a:solidFill>
            </a:endParaRPr>
          </a:p>
        </p:txBody>
      </p:sp>
      <p:sp>
        <p:nvSpPr>
          <p:cNvPr id="3" name="Rectangle 2"/>
          <p:cNvSpPr/>
          <p:nvPr/>
        </p:nvSpPr>
        <p:spPr>
          <a:xfrm>
            <a:off x="6588224" y="1556792"/>
            <a:ext cx="2304256" cy="1754326"/>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6732240" y="3573016"/>
            <a:ext cx="2016224" cy="2880320"/>
          </a:xfrm>
          <a:prstGeom prst="rect">
            <a:avLst/>
          </a:prstGeom>
          <a:noFill/>
        </p:spPr>
      </p:pic>
      <p:sp>
        <p:nvSpPr>
          <p:cNvPr id="5" name="TextBox 4"/>
          <p:cNvSpPr txBox="1"/>
          <p:nvPr/>
        </p:nvSpPr>
        <p:spPr>
          <a:xfrm>
            <a:off x="179512" y="1556793"/>
            <a:ext cx="6048672" cy="3970318"/>
          </a:xfrm>
          <a:prstGeom prst="rect">
            <a:avLst/>
          </a:prstGeom>
          <a:noFill/>
        </p:spPr>
        <p:txBody>
          <a:bodyPr wrap="square" rtlCol="0">
            <a:spAutoFit/>
          </a:bodyPr>
          <a:lstStyle/>
          <a:p>
            <a:r>
              <a:rPr lang="en-GB" dirty="0" smtClean="0"/>
              <a:t>So far, we have looked at joining </a:t>
            </a:r>
            <a:r>
              <a:rPr lang="en-GB" b="1" dirty="0" smtClean="0">
                <a:solidFill>
                  <a:srgbClr val="00B050"/>
                </a:solidFill>
              </a:rPr>
              <a:t>simple sentences </a:t>
            </a:r>
            <a:r>
              <a:rPr lang="en-GB" dirty="0" smtClean="0"/>
              <a:t>to form </a:t>
            </a:r>
            <a:r>
              <a:rPr lang="en-GB" b="1" dirty="0" smtClean="0">
                <a:solidFill>
                  <a:srgbClr val="00B050"/>
                </a:solidFill>
              </a:rPr>
              <a:t>compound sentences</a:t>
            </a:r>
            <a:r>
              <a:rPr lang="en-GB" dirty="0" smtClean="0"/>
              <a:t>, where both parts can stand alone as simple sentences. However, look at the following sentence:</a:t>
            </a:r>
          </a:p>
          <a:p>
            <a:r>
              <a:rPr lang="en-GB" dirty="0" smtClean="0"/>
              <a:t>                               </a:t>
            </a:r>
            <a:r>
              <a:rPr lang="en-GB" b="1" dirty="0" smtClean="0"/>
              <a:t>After she left, she caught a bus.</a:t>
            </a:r>
          </a:p>
          <a:p>
            <a:r>
              <a:rPr lang="en-GB" dirty="0" smtClean="0"/>
              <a:t>We still have two parts with subjects and finite verbs, but now, only one makes complete sense as a simple sentence on its own. We call this a </a:t>
            </a:r>
            <a:r>
              <a:rPr lang="en-GB" b="1" u="sng" dirty="0" smtClean="0">
                <a:solidFill>
                  <a:srgbClr val="00B050"/>
                </a:solidFill>
              </a:rPr>
              <a:t>COMPLEX</a:t>
            </a:r>
            <a:r>
              <a:rPr lang="en-GB" dirty="0" smtClean="0"/>
              <a:t> sentence, which consists of a </a:t>
            </a:r>
            <a:r>
              <a:rPr lang="en-GB" b="1" u="sng" dirty="0" smtClean="0">
                <a:solidFill>
                  <a:srgbClr val="00B050"/>
                </a:solidFill>
              </a:rPr>
              <a:t>MAIN CLAUSE </a:t>
            </a:r>
            <a:r>
              <a:rPr lang="en-GB" dirty="0" smtClean="0"/>
              <a:t>(the part which can stand on its own as a simple sentence (</a:t>
            </a:r>
            <a:r>
              <a:rPr lang="en-GB" b="1" dirty="0" smtClean="0"/>
              <a:t>she caught a bus</a:t>
            </a:r>
            <a:r>
              <a:rPr lang="en-GB" dirty="0" smtClean="0"/>
              <a:t>) and a </a:t>
            </a:r>
            <a:r>
              <a:rPr lang="en-GB" b="1" u="sng" dirty="0" smtClean="0">
                <a:solidFill>
                  <a:srgbClr val="00B050"/>
                </a:solidFill>
              </a:rPr>
              <a:t>SUBORDINATE CLAUSE </a:t>
            </a:r>
            <a:r>
              <a:rPr lang="en-GB" dirty="0" smtClean="0"/>
              <a:t>(the part which sounds incomplete (</a:t>
            </a:r>
            <a:r>
              <a:rPr lang="en-GB" b="1" dirty="0" smtClean="0"/>
              <a:t>after she left</a:t>
            </a:r>
            <a:r>
              <a:rPr lang="en-GB" dirty="0" smtClean="0"/>
              <a:t>). The two parts of the sentence are always reversible in these types of complex sentence. ‘</a:t>
            </a:r>
            <a:r>
              <a:rPr lang="en-GB" b="1" dirty="0" smtClean="0"/>
              <a:t>She caught a bus after she left</a:t>
            </a:r>
            <a:r>
              <a:rPr lang="en-GB" dirty="0" smtClean="0"/>
              <a:t>’ is just as acceptable.</a:t>
            </a:r>
          </a:p>
          <a:p>
            <a:endParaRPr lang="en-GB" dirty="0" smtClean="0"/>
          </a:p>
          <a:p>
            <a:endParaRPr lang="en-GB" dirty="0"/>
          </a:p>
        </p:txBody>
      </p:sp>
      <p:sp>
        <p:nvSpPr>
          <p:cNvPr id="7" name="TextBox 6"/>
          <p:cNvSpPr txBox="1"/>
          <p:nvPr/>
        </p:nvSpPr>
        <p:spPr>
          <a:xfrm>
            <a:off x="179512" y="5157192"/>
            <a:ext cx="6912768" cy="1477328"/>
          </a:xfrm>
          <a:prstGeom prst="rect">
            <a:avLst/>
          </a:prstGeom>
          <a:noFill/>
          <a:ln w="57150">
            <a:solidFill>
              <a:srgbClr val="7030A0"/>
            </a:solidFill>
          </a:ln>
        </p:spPr>
        <p:txBody>
          <a:bodyPr wrap="square" rtlCol="0">
            <a:spAutoFit/>
          </a:bodyPr>
          <a:lstStyle/>
          <a:p>
            <a:r>
              <a:rPr lang="en-GB" i="1" dirty="0" smtClean="0"/>
              <a:t>Write out the following sentences, underlining the MAIN clauses.</a:t>
            </a:r>
          </a:p>
          <a:p>
            <a:pPr marL="342900" indent="-342900">
              <a:buAutoNum type="arabicParenBoth"/>
            </a:pPr>
            <a:r>
              <a:rPr lang="en-GB" b="1" dirty="0" smtClean="0">
                <a:solidFill>
                  <a:srgbClr val="7030A0"/>
                </a:solidFill>
              </a:rPr>
              <a:t>While I was eating my lunch, I watched the news.</a:t>
            </a:r>
          </a:p>
          <a:p>
            <a:pPr marL="342900" indent="-342900">
              <a:buAutoNum type="arabicParenBoth"/>
            </a:pPr>
            <a:r>
              <a:rPr lang="en-GB" b="1" dirty="0" smtClean="0">
                <a:solidFill>
                  <a:srgbClr val="7030A0"/>
                </a:solidFill>
              </a:rPr>
              <a:t>I get frustrated whenever it rains. (3) If I fail my exam, I’ll retake it.</a:t>
            </a:r>
          </a:p>
          <a:p>
            <a:pPr marL="342900" indent="-342900"/>
            <a:r>
              <a:rPr lang="en-GB" b="1" dirty="0" smtClean="0">
                <a:solidFill>
                  <a:srgbClr val="7030A0"/>
                </a:solidFill>
              </a:rPr>
              <a:t>(4) The man got arrested when he tried to enter Buckingham Palace.</a:t>
            </a:r>
          </a:p>
          <a:p>
            <a:pPr marL="342900" indent="-342900"/>
            <a:r>
              <a:rPr lang="en-GB" b="1" dirty="0" smtClean="0">
                <a:solidFill>
                  <a:srgbClr val="7030A0"/>
                </a:solidFill>
              </a:rPr>
              <a:t>(5) Although the girl knew the place, she got lost.</a:t>
            </a:r>
            <a:endParaRPr lang="en-GB" b="1" dirty="0">
              <a:solidFill>
                <a:srgbClr val="7030A0"/>
              </a:solidFill>
            </a:endParaRPr>
          </a:p>
        </p:txBody>
      </p:sp>
      <p:sp>
        <p:nvSpPr>
          <p:cNvPr id="9" name="Rectangular Callout 8"/>
          <p:cNvSpPr/>
          <p:nvPr/>
        </p:nvSpPr>
        <p:spPr>
          <a:xfrm>
            <a:off x="1331640" y="1268760"/>
            <a:ext cx="5472608" cy="1800200"/>
          </a:xfrm>
          <a:prstGeom prst="wedgeRectCallout">
            <a:avLst>
              <a:gd name="adj1" fmla="val -62008"/>
              <a:gd name="adj2" fmla="val 180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dirty="0" smtClean="0"/>
              <a:t>While I was eating my lunch, </a:t>
            </a:r>
            <a:r>
              <a:rPr lang="en-GB" b="1" u="sng" dirty="0" smtClean="0"/>
              <a:t>I watched the news</a:t>
            </a:r>
            <a:r>
              <a:rPr lang="en-GB" dirty="0" smtClean="0"/>
              <a:t>.</a:t>
            </a:r>
          </a:p>
          <a:p>
            <a:pPr marL="342900" indent="-342900" algn="ctr">
              <a:buAutoNum type="arabicParenBoth"/>
            </a:pPr>
            <a:r>
              <a:rPr lang="en-GB" b="1" u="sng" dirty="0" smtClean="0"/>
              <a:t>I get frustrated</a:t>
            </a:r>
            <a:r>
              <a:rPr lang="en-GB" b="1" dirty="0" smtClean="0"/>
              <a:t> </a:t>
            </a:r>
            <a:r>
              <a:rPr lang="en-GB" dirty="0" smtClean="0"/>
              <a:t>whenever it rains.</a:t>
            </a:r>
          </a:p>
          <a:p>
            <a:pPr marL="342900" indent="-342900" algn="ctr">
              <a:buAutoNum type="arabicParenBoth"/>
            </a:pPr>
            <a:r>
              <a:rPr lang="en-GB" dirty="0" smtClean="0"/>
              <a:t>If I fail my exam, </a:t>
            </a:r>
            <a:r>
              <a:rPr lang="en-GB" b="1" u="sng" dirty="0" smtClean="0"/>
              <a:t>I’ll retake it</a:t>
            </a:r>
            <a:r>
              <a:rPr lang="en-GB" dirty="0" smtClean="0"/>
              <a:t>.</a:t>
            </a:r>
          </a:p>
          <a:p>
            <a:pPr marL="342900" indent="-342900" algn="ctr">
              <a:buAutoNum type="arabicParenBoth"/>
            </a:pPr>
            <a:r>
              <a:rPr lang="en-GB" b="1" u="sng" dirty="0" smtClean="0"/>
              <a:t>The man got arrested</a:t>
            </a:r>
            <a:r>
              <a:rPr lang="en-GB" dirty="0" smtClean="0"/>
              <a:t> when he tried to enter B.P.</a:t>
            </a:r>
          </a:p>
          <a:p>
            <a:pPr marL="342900" indent="-342900" algn="ctr">
              <a:buAutoNum type="arabicParenBoth"/>
            </a:pPr>
            <a:r>
              <a:rPr lang="en-GB" dirty="0" smtClean="0"/>
              <a:t>Although the girl knew the place, </a:t>
            </a:r>
            <a:r>
              <a:rPr lang="en-GB" b="1" u="sng" dirty="0" smtClean="0"/>
              <a:t>she got lost</a:t>
            </a:r>
            <a:r>
              <a:rPr lang="en-GB" dirty="0" smtClean="0"/>
              <a:t>.</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7"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(44) Sentences – 17</a:t>
            </a:r>
            <a:r>
              <a:rPr lang="en-GB" dirty="0" smtClean="0">
                <a:solidFill>
                  <a:srgbClr val="FFFF00"/>
                </a:solidFill>
              </a:rPr>
              <a:t/>
            </a:r>
            <a:br>
              <a:rPr lang="en-GB" dirty="0" smtClean="0">
                <a:solidFill>
                  <a:srgbClr val="FFFF00"/>
                </a:solidFill>
              </a:rPr>
            </a:br>
            <a:r>
              <a:rPr lang="en-GB" dirty="0" smtClean="0">
                <a:solidFill>
                  <a:srgbClr val="FFFF00"/>
                </a:solidFill>
              </a:rPr>
              <a:t>Compound or Complex?</a:t>
            </a:r>
            <a:endParaRPr lang="en-GB" dirty="0">
              <a:solidFill>
                <a:srgbClr val="FFFF00"/>
              </a:solidFill>
            </a:endParaRPr>
          </a:p>
        </p:txBody>
      </p:sp>
      <p:sp>
        <p:nvSpPr>
          <p:cNvPr id="3" name="Rectangle 2"/>
          <p:cNvSpPr/>
          <p:nvPr/>
        </p:nvSpPr>
        <p:spPr>
          <a:xfrm>
            <a:off x="5508104" y="1556792"/>
            <a:ext cx="3384376"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948264" y="3977680"/>
            <a:ext cx="2016224" cy="2880320"/>
          </a:xfrm>
          <a:prstGeom prst="rect">
            <a:avLst/>
          </a:prstGeom>
          <a:noFill/>
        </p:spPr>
      </p:pic>
      <p:sp>
        <p:nvSpPr>
          <p:cNvPr id="5" name="TextBox 4"/>
          <p:cNvSpPr txBox="1"/>
          <p:nvPr/>
        </p:nvSpPr>
        <p:spPr>
          <a:xfrm>
            <a:off x="251520" y="1556792"/>
            <a:ext cx="5112568" cy="2585323"/>
          </a:xfrm>
          <a:prstGeom prst="rect">
            <a:avLst/>
          </a:prstGeom>
          <a:noFill/>
          <a:ln w="57150">
            <a:solidFill>
              <a:srgbClr val="00B050"/>
            </a:solidFill>
          </a:ln>
        </p:spPr>
        <p:txBody>
          <a:bodyPr wrap="square" rtlCol="0">
            <a:spAutoFit/>
          </a:bodyPr>
          <a:lstStyle/>
          <a:p>
            <a:r>
              <a:rPr lang="en-GB" dirty="0" smtClean="0"/>
              <a:t>You now know that </a:t>
            </a:r>
            <a:r>
              <a:rPr lang="en-GB" b="1" dirty="0" smtClean="0">
                <a:solidFill>
                  <a:srgbClr val="00B050"/>
                </a:solidFill>
              </a:rPr>
              <a:t>compound</a:t>
            </a:r>
            <a:r>
              <a:rPr lang="en-GB" dirty="0" smtClean="0"/>
              <a:t> and </a:t>
            </a:r>
            <a:r>
              <a:rPr lang="en-GB" b="1" dirty="0" smtClean="0">
                <a:solidFill>
                  <a:srgbClr val="00B050"/>
                </a:solidFill>
              </a:rPr>
              <a:t>complex</a:t>
            </a:r>
            <a:r>
              <a:rPr lang="en-GB" dirty="0" smtClean="0"/>
              <a:t> sentences are bigger sentences, both having more than one </a:t>
            </a:r>
            <a:r>
              <a:rPr lang="en-GB" b="1" dirty="0" smtClean="0">
                <a:solidFill>
                  <a:srgbClr val="00B050"/>
                </a:solidFill>
              </a:rPr>
              <a:t>subject</a:t>
            </a:r>
            <a:r>
              <a:rPr lang="en-GB" dirty="0" smtClean="0"/>
              <a:t> and </a:t>
            </a:r>
            <a:r>
              <a:rPr lang="en-GB" b="1" dirty="0" smtClean="0">
                <a:solidFill>
                  <a:srgbClr val="00B050"/>
                </a:solidFill>
              </a:rPr>
              <a:t>finite</a:t>
            </a:r>
            <a:r>
              <a:rPr lang="en-GB" dirty="0" smtClean="0"/>
              <a:t> verb, but in </a:t>
            </a:r>
            <a:r>
              <a:rPr lang="en-GB" b="1" dirty="0" smtClean="0">
                <a:solidFill>
                  <a:srgbClr val="00B050"/>
                </a:solidFill>
              </a:rPr>
              <a:t>compound</a:t>
            </a:r>
            <a:r>
              <a:rPr lang="en-GB" dirty="0" smtClean="0"/>
              <a:t> ones, the parts can stand on their own as </a:t>
            </a:r>
            <a:r>
              <a:rPr lang="en-GB" b="1" dirty="0" smtClean="0">
                <a:solidFill>
                  <a:srgbClr val="00B050"/>
                </a:solidFill>
              </a:rPr>
              <a:t>simple sentences</a:t>
            </a:r>
            <a:r>
              <a:rPr lang="en-GB" dirty="0" smtClean="0"/>
              <a:t> but in </a:t>
            </a:r>
            <a:r>
              <a:rPr lang="en-GB" b="1" dirty="0" smtClean="0">
                <a:solidFill>
                  <a:srgbClr val="00B050"/>
                </a:solidFill>
              </a:rPr>
              <a:t>complex sentences</a:t>
            </a:r>
            <a:r>
              <a:rPr lang="en-GB" dirty="0" smtClean="0"/>
              <a:t>, only one part can stand alone. </a:t>
            </a:r>
            <a:r>
              <a:rPr lang="en-GB" b="1" u="sng" dirty="0" smtClean="0"/>
              <a:t>Remember</a:t>
            </a:r>
            <a:r>
              <a:rPr lang="en-GB" dirty="0" smtClean="0"/>
              <a:t>: in </a:t>
            </a:r>
            <a:r>
              <a:rPr lang="en-GB" b="1" dirty="0" smtClean="0">
                <a:solidFill>
                  <a:srgbClr val="00B050"/>
                </a:solidFill>
              </a:rPr>
              <a:t>compound sentences</a:t>
            </a:r>
            <a:r>
              <a:rPr lang="en-GB" dirty="0" smtClean="0"/>
              <a:t>, the </a:t>
            </a:r>
            <a:r>
              <a:rPr lang="en-GB" b="1" dirty="0" smtClean="0">
                <a:solidFill>
                  <a:srgbClr val="00B050"/>
                </a:solidFill>
              </a:rPr>
              <a:t>connective</a:t>
            </a:r>
            <a:r>
              <a:rPr lang="en-GB" dirty="0" smtClean="0"/>
              <a:t> can only stay in the middle, but in </a:t>
            </a:r>
            <a:r>
              <a:rPr lang="en-GB" b="1" dirty="0" smtClean="0">
                <a:solidFill>
                  <a:srgbClr val="00B050"/>
                </a:solidFill>
              </a:rPr>
              <a:t>complex</a:t>
            </a:r>
            <a:r>
              <a:rPr lang="en-GB" dirty="0" smtClean="0"/>
              <a:t> ones, the </a:t>
            </a:r>
            <a:r>
              <a:rPr lang="en-GB" b="1" dirty="0" smtClean="0">
                <a:solidFill>
                  <a:srgbClr val="00B050"/>
                </a:solidFill>
              </a:rPr>
              <a:t>connective</a:t>
            </a:r>
            <a:r>
              <a:rPr lang="en-GB" dirty="0" smtClean="0"/>
              <a:t> can also be placed at the start and still make sense!</a:t>
            </a:r>
            <a:endParaRPr lang="en-GB" dirty="0"/>
          </a:p>
        </p:txBody>
      </p:sp>
      <p:sp>
        <p:nvSpPr>
          <p:cNvPr id="6" name="TextBox 5"/>
          <p:cNvSpPr txBox="1"/>
          <p:nvPr/>
        </p:nvSpPr>
        <p:spPr>
          <a:xfrm>
            <a:off x="179512" y="4365104"/>
            <a:ext cx="6840760" cy="2376264"/>
          </a:xfrm>
          <a:prstGeom prst="rect">
            <a:avLst/>
          </a:prstGeom>
          <a:noFill/>
          <a:ln w="57150">
            <a:solidFill>
              <a:srgbClr val="7030A0"/>
            </a:solidFill>
          </a:ln>
        </p:spPr>
        <p:txBody>
          <a:bodyPr wrap="square" rtlCol="0">
            <a:spAutoFit/>
          </a:bodyPr>
          <a:lstStyle/>
          <a:p>
            <a:r>
              <a:rPr lang="en-GB" i="1" dirty="0" smtClean="0"/>
              <a:t>Decide which of these is compound/complex. For the complex ones, reverse the halves to put the connectives at the start/middle:</a:t>
            </a:r>
          </a:p>
          <a:p>
            <a:pPr marL="342900" indent="-342900">
              <a:buAutoNum type="arabicPeriod"/>
            </a:pPr>
            <a:r>
              <a:rPr lang="en-GB" b="1" dirty="0" smtClean="0">
                <a:solidFill>
                  <a:srgbClr val="7030A0"/>
                </a:solidFill>
              </a:rPr>
              <a:t>She ran into the water while her friend sat sunbathing.</a:t>
            </a:r>
          </a:p>
          <a:p>
            <a:pPr marL="342900" indent="-342900">
              <a:buAutoNum type="arabicPeriod"/>
            </a:pPr>
            <a:r>
              <a:rPr lang="en-GB" b="1" dirty="0" smtClean="0">
                <a:solidFill>
                  <a:srgbClr val="7030A0"/>
                </a:solidFill>
              </a:rPr>
              <a:t>She ran into the water and her friend sat sunbathing.</a:t>
            </a:r>
          </a:p>
          <a:p>
            <a:pPr marL="342900" indent="-342900">
              <a:buAutoNum type="arabicPeriod"/>
            </a:pPr>
            <a:r>
              <a:rPr lang="en-GB" b="1" dirty="0" smtClean="0">
                <a:solidFill>
                  <a:srgbClr val="7030A0"/>
                </a:solidFill>
              </a:rPr>
              <a:t>The kid was annoying so his older brother hit him.</a:t>
            </a:r>
          </a:p>
          <a:p>
            <a:pPr marL="342900" indent="-342900">
              <a:buAutoNum type="arabicPeriod"/>
            </a:pPr>
            <a:r>
              <a:rPr lang="en-GB" b="1" dirty="0" smtClean="0">
                <a:solidFill>
                  <a:srgbClr val="7030A0"/>
                </a:solidFill>
              </a:rPr>
              <a:t>Since the kid was so annoying, his older brother hit him.</a:t>
            </a:r>
          </a:p>
          <a:p>
            <a:pPr marL="342900" indent="-342900">
              <a:buAutoNum type="arabicPeriod"/>
            </a:pPr>
            <a:r>
              <a:rPr lang="en-GB" b="1" dirty="0" smtClean="0">
                <a:solidFill>
                  <a:srgbClr val="7030A0"/>
                </a:solidFill>
              </a:rPr>
              <a:t>The commuter swore for he had had enough.</a:t>
            </a:r>
          </a:p>
          <a:p>
            <a:pPr marL="342900" indent="-342900">
              <a:buAutoNum type="arabicPeriod"/>
            </a:pPr>
            <a:r>
              <a:rPr lang="en-GB" b="1" dirty="0" smtClean="0">
                <a:solidFill>
                  <a:srgbClr val="7030A0"/>
                </a:solidFill>
              </a:rPr>
              <a:t>As he had had enough, the commuter started swearing.</a:t>
            </a:r>
            <a:endParaRPr lang="en-GB" b="1" dirty="0">
              <a:solidFill>
                <a:srgbClr val="7030A0"/>
              </a:solidFill>
            </a:endParaRPr>
          </a:p>
        </p:txBody>
      </p:sp>
      <p:sp>
        <p:nvSpPr>
          <p:cNvPr id="7" name="TextBox 6"/>
          <p:cNvSpPr txBox="1"/>
          <p:nvPr/>
        </p:nvSpPr>
        <p:spPr>
          <a:xfrm>
            <a:off x="5580112" y="2924944"/>
            <a:ext cx="2952328" cy="923330"/>
          </a:xfrm>
          <a:prstGeom prst="rect">
            <a:avLst/>
          </a:prstGeom>
          <a:noFill/>
          <a:ln w="38100">
            <a:solidFill>
              <a:srgbClr val="C00000"/>
            </a:solidFill>
          </a:ln>
        </p:spPr>
        <p:txBody>
          <a:bodyPr wrap="square" rtlCol="0">
            <a:spAutoFit/>
          </a:bodyPr>
          <a:lstStyle/>
          <a:p>
            <a:r>
              <a:rPr lang="en-GB" b="1" dirty="0" smtClean="0">
                <a:solidFill>
                  <a:srgbClr val="C00000"/>
                </a:solidFill>
              </a:rPr>
              <a:t>What else do you need when the connective is at the start of a complex sentence?</a:t>
            </a:r>
            <a:endParaRPr lang="en-GB" b="1" dirty="0">
              <a:solidFill>
                <a:srgbClr val="C00000"/>
              </a:solidFill>
            </a:endParaRPr>
          </a:p>
        </p:txBody>
      </p:sp>
      <p:sp>
        <p:nvSpPr>
          <p:cNvPr id="8" name="Rectangular Callout 7"/>
          <p:cNvSpPr/>
          <p:nvPr/>
        </p:nvSpPr>
        <p:spPr>
          <a:xfrm>
            <a:off x="323528" y="1628800"/>
            <a:ext cx="5544616" cy="3528392"/>
          </a:xfrm>
          <a:prstGeom prst="wedgeRectCallout">
            <a:avLst>
              <a:gd name="adj1" fmla="val 1659"/>
              <a:gd name="adj2" fmla="val 63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b="1" dirty="0" smtClean="0"/>
              <a:t>COMPLEX</a:t>
            </a:r>
            <a:r>
              <a:rPr lang="en-GB" dirty="0" smtClean="0"/>
              <a:t>: </a:t>
            </a:r>
          </a:p>
          <a:p>
            <a:pPr marL="342900" indent="-342900" algn="ctr"/>
            <a:r>
              <a:rPr lang="en-GB" b="1" dirty="0" smtClean="0"/>
              <a:t>While her friend was sunbathing, she ran into the water.</a:t>
            </a:r>
          </a:p>
          <a:p>
            <a:pPr marL="342900" indent="-342900" algn="ctr"/>
            <a:r>
              <a:rPr lang="en-GB" b="1" dirty="0" smtClean="0">
                <a:solidFill>
                  <a:srgbClr val="FFC000"/>
                </a:solidFill>
              </a:rPr>
              <a:t>(2)COMPOUND</a:t>
            </a:r>
          </a:p>
          <a:p>
            <a:pPr marL="342900" indent="-342900" algn="ctr"/>
            <a:r>
              <a:rPr lang="en-GB" b="1" dirty="0" smtClean="0">
                <a:solidFill>
                  <a:srgbClr val="FFC000"/>
                </a:solidFill>
              </a:rPr>
              <a:t>(3) COMPOUND</a:t>
            </a:r>
          </a:p>
          <a:p>
            <a:pPr marL="342900" indent="-342900" algn="ctr"/>
            <a:r>
              <a:rPr lang="en-GB" b="1" dirty="0" smtClean="0"/>
              <a:t>(4)COMPLEX</a:t>
            </a:r>
            <a:r>
              <a:rPr lang="en-GB" dirty="0" smtClean="0"/>
              <a:t>: </a:t>
            </a:r>
          </a:p>
          <a:p>
            <a:pPr marL="342900" indent="-342900" algn="ctr"/>
            <a:r>
              <a:rPr lang="en-GB" b="1" dirty="0" smtClean="0"/>
              <a:t>His older brother hit him since the kid was so annoying.</a:t>
            </a:r>
          </a:p>
          <a:p>
            <a:pPr marL="342900" indent="-342900" algn="ctr"/>
            <a:r>
              <a:rPr lang="en-GB" b="1" dirty="0" smtClean="0">
                <a:solidFill>
                  <a:srgbClr val="FFC000"/>
                </a:solidFill>
              </a:rPr>
              <a:t>(5) COMPOUND</a:t>
            </a:r>
          </a:p>
          <a:p>
            <a:pPr marL="342900" indent="-342900" algn="ctr"/>
            <a:r>
              <a:rPr lang="en-GB" b="1" dirty="0" smtClean="0"/>
              <a:t>(6) COMPLEX</a:t>
            </a:r>
            <a:r>
              <a:rPr lang="en-GB" dirty="0" smtClean="0"/>
              <a:t>:</a:t>
            </a:r>
          </a:p>
          <a:p>
            <a:pPr marL="342900" indent="-342900" algn="ctr"/>
            <a:r>
              <a:rPr lang="en-GB" b="1" dirty="0" smtClean="0"/>
              <a:t>The commuter started swearing as he had had enough.</a:t>
            </a:r>
          </a:p>
          <a:p>
            <a:pPr marL="342900" indent="-342900" algn="ctr"/>
            <a:r>
              <a:rPr lang="en-GB" b="1" dirty="0" smtClean="0">
                <a:solidFill>
                  <a:srgbClr val="FFFF00"/>
                </a:solidFill>
              </a:rPr>
              <a:t>* We need a comma in the middle if the connective is at the start, in complex sentences, where you take a pause </a:t>
            </a:r>
            <a:endParaRPr lang="en-GB"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(45) Sentences – 18</a:t>
            </a:r>
            <a:r>
              <a:rPr lang="en-GB" dirty="0" smtClean="0">
                <a:solidFill>
                  <a:srgbClr val="FFFF00"/>
                </a:solidFill>
              </a:rPr>
              <a:t>:</a:t>
            </a:r>
            <a:br>
              <a:rPr lang="en-GB" dirty="0" smtClean="0">
                <a:solidFill>
                  <a:srgbClr val="FFFF00"/>
                </a:solidFill>
              </a:rPr>
            </a:br>
            <a:r>
              <a:rPr lang="en-GB" dirty="0" smtClean="0">
                <a:solidFill>
                  <a:srgbClr val="FFFF00"/>
                </a:solidFill>
              </a:rPr>
              <a:t>Connectives for Complex Sentences I</a:t>
            </a:r>
            <a:endParaRPr lang="en-GB" dirty="0">
              <a:solidFill>
                <a:srgbClr val="FFFF00"/>
              </a:solidFill>
            </a:endParaRPr>
          </a:p>
        </p:txBody>
      </p:sp>
      <p:sp>
        <p:nvSpPr>
          <p:cNvPr id="3" name="TextBox 2"/>
          <p:cNvSpPr txBox="1"/>
          <p:nvPr/>
        </p:nvSpPr>
        <p:spPr>
          <a:xfrm>
            <a:off x="5868144" y="1556792"/>
            <a:ext cx="3024336"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develop skills in writing better sentences for creative writing</a:t>
            </a:r>
            <a:endParaRPr lang="en-GB" dirty="0"/>
          </a:p>
        </p:txBody>
      </p:sp>
      <p:pic>
        <p:nvPicPr>
          <p:cNvPr id="4"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7127776" y="2924944"/>
            <a:ext cx="2016224" cy="2880320"/>
          </a:xfrm>
          <a:prstGeom prst="rect">
            <a:avLst/>
          </a:prstGeom>
          <a:noFill/>
        </p:spPr>
      </p:pic>
      <p:sp>
        <p:nvSpPr>
          <p:cNvPr id="5" name="TextBox 4"/>
          <p:cNvSpPr txBox="1"/>
          <p:nvPr/>
        </p:nvSpPr>
        <p:spPr>
          <a:xfrm>
            <a:off x="251520" y="1556793"/>
            <a:ext cx="5472608" cy="2308324"/>
          </a:xfrm>
          <a:prstGeom prst="rect">
            <a:avLst/>
          </a:prstGeom>
          <a:noFill/>
          <a:ln w="57150">
            <a:solidFill>
              <a:srgbClr val="00B050"/>
            </a:solidFill>
          </a:ln>
        </p:spPr>
        <p:txBody>
          <a:bodyPr wrap="square" rtlCol="0">
            <a:spAutoFit/>
          </a:bodyPr>
          <a:lstStyle/>
          <a:p>
            <a:r>
              <a:rPr lang="en-GB" dirty="0" smtClean="0"/>
              <a:t>There are 30 or more connectives and connective phrases which can be used in complex sentences. It is good to get practice using as many as possible. Here are the first 10:</a:t>
            </a:r>
          </a:p>
          <a:p>
            <a:r>
              <a:rPr lang="en-GB" dirty="0" smtClean="0"/>
              <a:t>                     </a:t>
            </a:r>
            <a:r>
              <a:rPr lang="en-GB" b="1" dirty="0" smtClean="0">
                <a:solidFill>
                  <a:srgbClr val="00B050"/>
                </a:solidFill>
              </a:rPr>
              <a:t>AFTER, ALTHOUGH, AS, AS FAR AS, </a:t>
            </a:r>
          </a:p>
          <a:p>
            <a:r>
              <a:rPr lang="en-GB" b="1" dirty="0" smtClean="0">
                <a:solidFill>
                  <a:srgbClr val="00B050"/>
                </a:solidFill>
              </a:rPr>
              <a:t>                     AS MUCH AS, AS SOON AS, BECAUSE, </a:t>
            </a:r>
          </a:p>
          <a:p>
            <a:r>
              <a:rPr lang="en-GB" b="1" dirty="0" smtClean="0">
                <a:solidFill>
                  <a:srgbClr val="00B050"/>
                </a:solidFill>
              </a:rPr>
              <a:t>                     BEFORE, DURING, EVEN THOUGH</a:t>
            </a:r>
          </a:p>
          <a:p>
            <a:r>
              <a:rPr lang="en-GB" dirty="0" smtClean="0"/>
              <a:t>                 </a:t>
            </a:r>
            <a:endParaRPr lang="en-GB" dirty="0"/>
          </a:p>
        </p:txBody>
      </p:sp>
      <p:sp>
        <p:nvSpPr>
          <p:cNvPr id="6" name="TextBox 5"/>
          <p:cNvSpPr txBox="1"/>
          <p:nvPr/>
        </p:nvSpPr>
        <p:spPr>
          <a:xfrm>
            <a:off x="179512" y="4005064"/>
            <a:ext cx="7272808" cy="2585323"/>
          </a:xfrm>
          <a:prstGeom prst="rect">
            <a:avLst/>
          </a:prstGeom>
          <a:noFill/>
          <a:ln w="57150">
            <a:solidFill>
              <a:srgbClr val="7030A0"/>
            </a:solidFill>
          </a:ln>
        </p:spPr>
        <p:txBody>
          <a:bodyPr wrap="square" rtlCol="0">
            <a:spAutoFit/>
          </a:bodyPr>
          <a:lstStyle/>
          <a:p>
            <a:pPr marL="342900" indent="-342900"/>
            <a:r>
              <a:rPr lang="en-GB" i="1" dirty="0" smtClean="0"/>
              <a:t>Write the following complex sentences out, choosing the best connective:</a:t>
            </a:r>
          </a:p>
          <a:p>
            <a:pPr marL="342900" indent="-342900">
              <a:buAutoNum type="arabicParenBoth"/>
            </a:pPr>
            <a:r>
              <a:rPr lang="en-GB" b="1" dirty="0" smtClean="0">
                <a:solidFill>
                  <a:srgbClr val="7030A0"/>
                </a:solidFill>
              </a:rPr>
              <a:t>____ the sun was hot, the old man fainted.</a:t>
            </a:r>
          </a:p>
          <a:p>
            <a:pPr marL="342900" indent="-342900">
              <a:buAutoNum type="arabicParenBoth"/>
            </a:pPr>
            <a:r>
              <a:rPr lang="en-GB" b="1" dirty="0" smtClean="0">
                <a:solidFill>
                  <a:srgbClr val="7030A0"/>
                </a:solidFill>
              </a:rPr>
              <a:t>____ the time I spent in South Africa, I acquired many souvenirs.</a:t>
            </a:r>
          </a:p>
          <a:p>
            <a:pPr marL="342900" indent="-342900">
              <a:buAutoNum type="arabicParenBoth"/>
            </a:pPr>
            <a:r>
              <a:rPr lang="en-GB" b="1" dirty="0" smtClean="0">
                <a:solidFill>
                  <a:srgbClr val="7030A0"/>
                </a:solidFill>
              </a:rPr>
              <a:t>The seagulls funnelled into the sky ______ the eye could see.</a:t>
            </a:r>
          </a:p>
          <a:p>
            <a:pPr marL="342900" indent="-342900">
              <a:buAutoNum type="arabicParenBoth"/>
            </a:pPr>
            <a:r>
              <a:rPr lang="en-GB" b="1" dirty="0" smtClean="0">
                <a:solidFill>
                  <a:srgbClr val="7030A0"/>
                </a:solidFill>
              </a:rPr>
              <a:t>____ the stadium had emptied, the place looked lifeless.</a:t>
            </a:r>
          </a:p>
          <a:p>
            <a:pPr marL="342900" indent="-342900">
              <a:buAutoNum type="arabicParenBoth"/>
            </a:pPr>
            <a:r>
              <a:rPr lang="en-GB" b="1" dirty="0" smtClean="0">
                <a:solidFill>
                  <a:srgbClr val="7030A0"/>
                </a:solidFill>
              </a:rPr>
              <a:t>The ship set sail ____ the honeymoon couple could make it.</a:t>
            </a:r>
          </a:p>
          <a:p>
            <a:pPr marL="342900" indent="-342900">
              <a:buAutoNum type="arabicParenBoth"/>
            </a:pPr>
            <a:r>
              <a:rPr lang="en-GB" b="1" dirty="0" smtClean="0">
                <a:solidFill>
                  <a:srgbClr val="7030A0"/>
                </a:solidFill>
              </a:rPr>
              <a:t>_________ the boy wanted to drive, he could not afford lessons.</a:t>
            </a:r>
          </a:p>
          <a:p>
            <a:pPr marL="342900" indent="-342900">
              <a:buAutoNum type="arabicParenBoth"/>
            </a:pPr>
            <a:r>
              <a:rPr lang="en-GB" b="1" dirty="0" smtClean="0">
                <a:solidFill>
                  <a:srgbClr val="7030A0"/>
                </a:solidFill>
              </a:rPr>
              <a:t>The house still looked miserable _______ money had been spent on it.</a:t>
            </a:r>
          </a:p>
          <a:p>
            <a:pPr marL="342900" indent="-342900">
              <a:buAutoNum type="arabicParenBoth"/>
            </a:pPr>
            <a:r>
              <a:rPr lang="en-GB" b="1" dirty="0" smtClean="0">
                <a:solidFill>
                  <a:srgbClr val="7030A0"/>
                </a:solidFill>
              </a:rPr>
              <a:t>___________ he finished his homework, he went out to play football.</a:t>
            </a:r>
          </a:p>
        </p:txBody>
      </p:sp>
      <p:sp>
        <p:nvSpPr>
          <p:cNvPr id="7" name="Rectangular Callout 6"/>
          <p:cNvSpPr/>
          <p:nvPr/>
        </p:nvSpPr>
        <p:spPr>
          <a:xfrm>
            <a:off x="2519264" y="1124744"/>
            <a:ext cx="6624736" cy="3744416"/>
          </a:xfrm>
          <a:prstGeom prst="wedgeRectCallout">
            <a:avLst>
              <a:gd name="adj1" fmla="val -54354"/>
              <a:gd name="adj2" fmla="val 836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b="1" dirty="0" smtClean="0"/>
              <a:t>Because</a:t>
            </a:r>
            <a:r>
              <a:rPr lang="en-GB" dirty="0" smtClean="0"/>
              <a:t> the sun was hot, the old man fainted.</a:t>
            </a:r>
          </a:p>
          <a:p>
            <a:pPr marL="342900" indent="-342900" algn="ctr">
              <a:buAutoNum type="arabicParenBoth"/>
            </a:pPr>
            <a:r>
              <a:rPr lang="en-GB" b="1" dirty="0" smtClean="0"/>
              <a:t>During</a:t>
            </a:r>
            <a:r>
              <a:rPr lang="en-GB" dirty="0" smtClean="0"/>
              <a:t> the time I spent in Africa, I acquired many souvenirs.</a:t>
            </a:r>
          </a:p>
          <a:p>
            <a:pPr marL="342900" indent="-342900" algn="ctr">
              <a:buAutoNum type="arabicParenBoth"/>
            </a:pPr>
            <a:r>
              <a:rPr lang="en-GB" dirty="0" smtClean="0"/>
              <a:t>The seagull funnelled into the sky </a:t>
            </a:r>
            <a:r>
              <a:rPr lang="en-GB" b="1" dirty="0" smtClean="0"/>
              <a:t>as far as </a:t>
            </a:r>
            <a:r>
              <a:rPr lang="en-GB" dirty="0" smtClean="0"/>
              <a:t>the eye could see.</a:t>
            </a:r>
          </a:p>
          <a:p>
            <a:pPr marL="342900" indent="-342900" algn="ctr">
              <a:buAutoNum type="arabicParenBoth"/>
            </a:pPr>
            <a:r>
              <a:rPr lang="en-GB" dirty="0" smtClean="0"/>
              <a:t> </a:t>
            </a:r>
            <a:r>
              <a:rPr lang="en-GB" b="1" dirty="0" smtClean="0"/>
              <a:t>After/As soon as</a:t>
            </a:r>
            <a:r>
              <a:rPr lang="en-GB" dirty="0" smtClean="0"/>
              <a:t> the stadium emptied, the place looked lifeless.</a:t>
            </a:r>
          </a:p>
          <a:p>
            <a:pPr marL="342900" indent="-342900" algn="ctr">
              <a:buAutoNum type="arabicParenBoth"/>
            </a:pPr>
            <a:r>
              <a:rPr lang="en-GB" dirty="0" smtClean="0"/>
              <a:t>The ship set sail </a:t>
            </a:r>
            <a:r>
              <a:rPr lang="en-GB" b="1" dirty="0" smtClean="0"/>
              <a:t>before</a:t>
            </a:r>
            <a:r>
              <a:rPr lang="en-GB" dirty="0" smtClean="0"/>
              <a:t> the honeymoon couple could make it.</a:t>
            </a:r>
          </a:p>
          <a:p>
            <a:pPr marL="342900" indent="-342900" algn="ctr">
              <a:buAutoNum type="arabicParenBoth"/>
            </a:pPr>
            <a:r>
              <a:rPr lang="en-GB" b="1" dirty="0" smtClean="0"/>
              <a:t>Even though/As the much as </a:t>
            </a:r>
            <a:r>
              <a:rPr lang="en-GB" dirty="0" smtClean="0"/>
              <a:t>the boy wanted to drive, he could ..</a:t>
            </a:r>
          </a:p>
          <a:p>
            <a:pPr marL="342900" indent="-342900" algn="ctr">
              <a:buAutoNum type="arabicParenBoth"/>
            </a:pPr>
            <a:r>
              <a:rPr lang="en-GB" dirty="0" smtClean="0"/>
              <a:t>The house still looked miserable </a:t>
            </a:r>
            <a:r>
              <a:rPr lang="en-GB" b="1" dirty="0" smtClean="0"/>
              <a:t>although/even though</a:t>
            </a:r>
            <a:r>
              <a:rPr lang="en-GB" dirty="0" smtClean="0"/>
              <a:t> ....</a:t>
            </a:r>
          </a:p>
          <a:p>
            <a:pPr marL="342900" indent="-342900" algn="ctr">
              <a:buAutoNum type="arabicParenBoth"/>
            </a:pPr>
            <a:r>
              <a:rPr lang="en-GB" b="1" dirty="0" smtClean="0"/>
              <a:t>After/As soon as </a:t>
            </a:r>
            <a:r>
              <a:rPr lang="en-GB" dirty="0" smtClean="0"/>
              <a:t>he finished his homework,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(4)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dirty="0" smtClean="0"/>
              <a:t>We now realise that </a:t>
            </a:r>
            <a:r>
              <a:rPr lang="en-GB" b="1" u="sng" dirty="0" smtClean="0">
                <a:solidFill>
                  <a:srgbClr val="00B050"/>
                </a:solidFill>
              </a:rPr>
              <a:t>SAID</a:t>
            </a:r>
            <a:r>
              <a:rPr lang="en-GB" dirty="0" smtClean="0"/>
              <a:t> is not a very descriptive word as it doesn’t tell us how something is actually spoken. There is no emotion in the word. If we take the second letter of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‘I won the lottery,’ b________ the confused old crone.</a:t>
            </a:r>
          </a:p>
          <a:p>
            <a:pPr marL="342900" indent="-342900">
              <a:buAutoNum type="arabicParenBoth"/>
            </a:pPr>
            <a:r>
              <a:rPr lang="en-GB" dirty="0" smtClean="0"/>
              <a:t>‘Uniform check in five minute</a:t>
            </a:r>
            <a:r>
              <a:rPr lang="en-GB" b="1" dirty="0" smtClean="0"/>
              <a:t>s!’ b______ the army officer.</a:t>
            </a:r>
          </a:p>
          <a:p>
            <a:pPr marL="342900" indent="-342900">
              <a:buAutoNum type="arabicParenBoth"/>
            </a:pPr>
            <a:r>
              <a:rPr lang="en-GB" b="1" dirty="0" smtClean="0"/>
              <a:t>‘Enough of this terrible din!’ </a:t>
            </a:r>
            <a:r>
              <a:rPr lang="en-GB" dirty="0" smtClean="0"/>
              <a:t>b________ the irritated teacher.</a:t>
            </a:r>
          </a:p>
          <a:p>
            <a:pPr marL="342900" indent="-342900">
              <a:buAutoNum type="arabicParenBoth"/>
            </a:pPr>
            <a:r>
              <a:rPr lang="en-GB" dirty="0" smtClean="0"/>
              <a:t>‘I came top in the test,’ b________ the delighted boy.</a:t>
            </a:r>
          </a:p>
          <a:p>
            <a:pPr marL="342900" indent="-342900">
              <a:buAutoNum type="arabicParenBoth"/>
            </a:pPr>
            <a:r>
              <a:rPr lang="en-GB" dirty="0" smtClean="0"/>
              <a:t>The determined girl b_____ , ‘Please can I go to the concert.’</a:t>
            </a:r>
          </a:p>
          <a:p>
            <a:pPr marL="342900" indent="-342900">
              <a:buAutoNum type="arabicParenBoth"/>
            </a:pPr>
            <a:r>
              <a:rPr lang="en-GB" dirty="0" smtClean="0"/>
              <a:t>‘The crowd b______ feebly, ‘We want more!’ </a:t>
            </a:r>
          </a:p>
          <a:p>
            <a:pPr marL="342900" indent="-342900">
              <a:buAutoNum type="arabicParenBoth"/>
            </a:pPr>
            <a:r>
              <a:rPr lang="en-GB" dirty="0" smtClean="0"/>
              <a:t>Without thinking, the boy b_______ out, ‘You’re useless!’</a:t>
            </a:r>
          </a:p>
          <a:p>
            <a:pPr marL="342900" indent="-342900">
              <a:buAutoNum type="arabicParenBoth"/>
            </a:pPr>
            <a:r>
              <a:rPr lang="en-GB" dirty="0" smtClean="0"/>
              <a:t>‘I’m too talented for all that revision stuff,’ b_______ the girl.</a:t>
            </a:r>
          </a:p>
          <a:p>
            <a:pPr marL="342900" indent="-342900">
              <a:buAutoNum type="arabicParenBoth"/>
            </a:pPr>
            <a:r>
              <a:rPr lang="en-GB" dirty="0" smtClean="0"/>
              <a:t>‘Keep to the right!’ b_________ the Tannoy system.</a:t>
            </a:r>
          </a:p>
          <a:p>
            <a:pPr marL="342900" indent="-342900">
              <a:buAutoNum type="arabicParenBoth"/>
            </a:pPr>
            <a:r>
              <a:rPr lang="en-GB" dirty="0"/>
              <a:t> </a:t>
            </a:r>
            <a:r>
              <a:rPr lang="en-GB" dirty="0" smtClean="0"/>
              <a:t>‘I’ve just made fifty quid,’ b________ the pickpocket.</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balbbed</a:t>
            </a:r>
          </a:p>
          <a:p>
            <a:r>
              <a:rPr lang="en-GB" sz="1400" b="1" dirty="0" smtClean="0">
                <a:solidFill>
                  <a:srgbClr val="7030A0"/>
                </a:solidFill>
              </a:rPr>
              <a:t>2. krabed</a:t>
            </a:r>
          </a:p>
          <a:p>
            <a:r>
              <a:rPr lang="en-GB" sz="1400" b="1" dirty="0" smtClean="0">
                <a:solidFill>
                  <a:srgbClr val="7030A0"/>
                </a:solidFill>
              </a:rPr>
              <a:t>3. lawbed</a:t>
            </a:r>
          </a:p>
          <a:p>
            <a:r>
              <a:rPr lang="en-GB" sz="1400" b="1" dirty="0" smtClean="0">
                <a:solidFill>
                  <a:srgbClr val="7030A0"/>
                </a:solidFill>
              </a:rPr>
              <a:t>4. meabed</a:t>
            </a:r>
          </a:p>
          <a:p>
            <a:r>
              <a:rPr lang="en-GB" sz="1400" b="1" dirty="0" smtClean="0">
                <a:solidFill>
                  <a:srgbClr val="7030A0"/>
                </a:solidFill>
              </a:rPr>
              <a:t>5. gebged</a:t>
            </a:r>
          </a:p>
          <a:p>
            <a:r>
              <a:rPr lang="en-GB" sz="1400" b="1" dirty="0" smtClean="0">
                <a:solidFill>
                  <a:srgbClr val="7030A0"/>
                </a:solidFill>
              </a:rPr>
              <a:t>6. telabed</a:t>
            </a:r>
          </a:p>
          <a:p>
            <a:r>
              <a:rPr lang="en-GB" sz="1400" b="1" dirty="0" smtClean="0">
                <a:solidFill>
                  <a:srgbClr val="7030A0"/>
                </a:solidFill>
              </a:rPr>
              <a:t>7. tulbred</a:t>
            </a:r>
          </a:p>
          <a:p>
            <a:r>
              <a:rPr lang="en-GB" sz="1400" b="1" dirty="0" smtClean="0">
                <a:solidFill>
                  <a:srgbClr val="7030A0"/>
                </a:solidFill>
              </a:rPr>
              <a:t>8. satobed</a:t>
            </a:r>
          </a:p>
          <a:p>
            <a:r>
              <a:rPr lang="en-GB" sz="1400" b="1" dirty="0" smtClean="0">
                <a:solidFill>
                  <a:srgbClr val="7030A0"/>
                </a:solidFill>
              </a:rPr>
              <a:t>9. moboed</a:t>
            </a:r>
          </a:p>
          <a:p>
            <a:r>
              <a:rPr lang="en-GB" sz="1400" b="1" dirty="0" smtClean="0">
                <a:solidFill>
                  <a:srgbClr val="7030A0"/>
                </a:solidFill>
              </a:rPr>
              <a:t>10. gragbed</a:t>
            </a:r>
          </a:p>
          <a:p>
            <a:endParaRPr lang="en-GB" sz="1400" dirty="0" smtClean="0"/>
          </a:p>
          <a:p>
            <a:endParaRPr lang="en-GB" dirty="0"/>
          </a:p>
        </p:txBody>
      </p:sp>
      <p:sp>
        <p:nvSpPr>
          <p:cNvPr id="11" name="Rectangular Callout 10"/>
          <p:cNvSpPr/>
          <p:nvPr/>
        </p:nvSpPr>
        <p:spPr>
          <a:xfrm>
            <a:off x="3203848" y="1484784"/>
            <a:ext cx="2016224" cy="3384376"/>
          </a:xfrm>
          <a:prstGeom prst="wedgeRectCallout">
            <a:avLst>
              <a:gd name="adj1" fmla="val -167148"/>
              <a:gd name="adj2" fmla="val 91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babbled</a:t>
            </a:r>
          </a:p>
          <a:p>
            <a:pPr marL="342900" indent="-342900" algn="ctr">
              <a:buAutoNum type="arabicPeriod"/>
            </a:pPr>
            <a:r>
              <a:rPr lang="en-GB" b="1" dirty="0" smtClean="0"/>
              <a:t>barked</a:t>
            </a:r>
          </a:p>
          <a:p>
            <a:pPr marL="342900" indent="-342900" algn="ctr">
              <a:buAutoNum type="arabicPeriod"/>
            </a:pPr>
            <a:r>
              <a:rPr lang="en-GB" b="1" dirty="0" smtClean="0"/>
              <a:t>bawled</a:t>
            </a:r>
          </a:p>
          <a:p>
            <a:pPr marL="342900" indent="-342900" algn="ctr">
              <a:buAutoNum type="arabicPeriod"/>
            </a:pPr>
            <a:r>
              <a:rPr lang="en-GB" b="1" dirty="0" smtClean="0"/>
              <a:t>beamed</a:t>
            </a:r>
          </a:p>
          <a:p>
            <a:pPr marL="342900" indent="-342900" algn="ctr">
              <a:buAutoNum type="arabicPeriod"/>
            </a:pPr>
            <a:r>
              <a:rPr lang="en-GB" b="1" dirty="0" smtClean="0"/>
              <a:t>begged</a:t>
            </a:r>
          </a:p>
          <a:p>
            <a:pPr marL="342900" indent="-342900" algn="ctr">
              <a:buAutoNum type="arabicPeriod"/>
            </a:pPr>
            <a:r>
              <a:rPr lang="en-GB" b="1" dirty="0" smtClean="0"/>
              <a:t>bleated</a:t>
            </a:r>
          </a:p>
          <a:p>
            <a:pPr marL="342900" indent="-342900" algn="ctr">
              <a:buAutoNum type="arabicPeriod"/>
            </a:pPr>
            <a:r>
              <a:rPr lang="en-GB" b="1" dirty="0" smtClean="0"/>
              <a:t>blurted</a:t>
            </a:r>
          </a:p>
          <a:p>
            <a:pPr marL="342900" indent="-342900" algn="ctr">
              <a:buAutoNum type="arabicPeriod"/>
            </a:pPr>
            <a:r>
              <a:rPr lang="en-GB" b="1" dirty="0" smtClean="0"/>
              <a:t>boasted</a:t>
            </a:r>
          </a:p>
          <a:p>
            <a:pPr marL="342900" indent="-342900" algn="ctr">
              <a:buAutoNum type="arabicPeriod"/>
            </a:pPr>
            <a:r>
              <a:rPr lang="en-GB" b="1" dirty="0" smtClean="0"/>
              <a:t>boomed</a:t>
            </a:r>
          </a:p>
          <a:p>
            <a:pPr marL="342900" indent="-342900" algn="ctr">
              <a:buAutoNum type="arabicPeriod"/>
            </a:pPr>
            <a:r>
              <a:rPr lang="en-GB" b="1" dirty="0" smtClean="0"/>
              <a:t>bragged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(46) Sentences – 19</a:t>
            </a:r>
            <a:r>
              <a:rPr lang="en-GB" dirty="0" smtClean="0">
                <a:solidFill>
                  <a:srgbClr val="FFFF00"/>
                </a:solidFill>
              </a:rPr>
              <a:t>:</a:t>
            </a:r>
            <a:br>
              <a:rPr lang="en-GB" dirty="0" smtClean="0">
                <a:solidFill>
                  <a:srgbClr val="FFFF00"/>
                </a:solidFill>
              </a:rPr>
            </a:br>
            <a:r>
              <a:rPr lang="en-GB" dirty="0" smtClean="0">
                <a:solidFill>
                  <a:srgbClr val="FFFF00"/>
                </a:solidFill>
              </a:rPr>
              <a:t>Connectives for Complex Sentences II</a:t>
            </a:r>
            <a:endParaRPr lang="en-GB" dirty="0"/>
          </a:p>
        </p:txBody>
      </p:sp>
      <p:sp>
        <p:nvSpPr>
          <p:cNvPr id="3" name="Rectangle 2"/>
          <p:cNvSpPr/>
          <p:nvPr/>
        </p:nvSpPr>
        <p:spPr>
          <a:xfrm>
            <a:off x="5508104" y="1556792"/>
            <a:ext cx="3384376"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develop skills in writing better sentences for creative writing</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7127776" y="2996952"/>
            <a:ext cx="2016224" cy="2880320"/>
          </a:xfrm>
          <a:prstGeom prst="rect">
            <a:avLst/>
          </a:prstGeom>
          <a:noFill/>
        </p:spPr>
      </p:pic>
      <p:sp>
        <p:nvSpPr>
          <p:cNvPr id="5" name="Rectangle 4"/>
          <p:cNvSpPr/>
          <p:nvPr/>
        </p:nvSpPr>
        <p:spPr>
          <a:xfrm>
            <a:off x="251520" y="1556792"/>
            <a:ext cx="5112568" cy="2031325"/>
          </a:xfrm>
          <a:prstGeom prst="rect">
            <a:avLst/>
          </a:prstGeom>
          <a:ln w="57150">
            <a:solidFill>
              <a:srgbClr val="00B050"/>
            </a:solidFill>
          </a:ln>
        </p:spPr>
        <p:txBody>
          <a:bodyPr wrap="square">
            <a:spAutoFit/>
          </a:bodyPr>
          <a:lstStyle/>
          <a:p>
            <a:r>
              <a:rPr lang="en-GB" dirty="0" smtClean="0"/>
              <a:t>There are 30 or more </a:t>
            </a:r>
            <a:r>
              <a:rPr lang="en-GB" b="1" dirty="0" smtClean="0">
                <a:solidFill>
                  <a:srgbClr val="00B050"/>
                </a:solidFill>
              </a:rPr>
              <a:t>connectives</a:t>
            </a:r>
            <a:r>
              <a:rPr lang="en-GB" dirty="0" smtClean="0"/>
              <a:t> and </a:t>
            </a:r>
            <a:r>
              <a:rPr lang="en-GB" b="1" dirty="0" smtClean="0">
                <a:solidFill>
                  <a:srgbClr val="00B050"/>
                </a:solidFill>
              </a:rPr>
              <a:t>connective phrases</a:t>
            </a:r>
            <a:r>
              <a:rPr lang="en-GB" dirty="0" smtClean="0"/>
              <a:t> which can be used in </a:t>
            </a:r>
            <a:r>
              <a:rPr lang="en-GB" b="1" dirty="0" smtClean="0">
                <a:solidFill>
                  <a:srgbClr val="00B050"/>
                </a:solidFill>
              </a:rPr>
              <a:t>complex sentences</a:t>
            </a:r>
            <a:r>
              <a:rPr lang="en-GB" dirty="0" smtClean="0"/>
              <a:t>. It is good to get practice using as many as possible. Here are the next 10: </a:t>
            </a:r>
            <a:r>
              <a:rPr lang="en-GB" b="1" dirty="0" smtClean="0">
                <a:solidFill>
                  <a:srgbClr val="00B050"/>
                </a:solidFill>
              </a:rPr>
              <a:t>HOW, IF, IN CASE, IN SPITE OF, </a:t>
            </a:r>
          </a:p>
          <a:p>
            <a:r>
              <a:rPr lang="en-GB" b="1" dirty="0" smtClean="0">
                <a:solidFill>
                  <a:srgbClr val="00B050"/>
                </a:solidFill>
              </a:rPr>
              <a:t>                                       SINCE, SO THAT, THAT,  </a:t>
            </a:r>
          </a:p>
          <a:p>
            <a:r>
              <a:rPr lang="en-GB" b="1" dirty="0" smtClean="0">
                <a:solidFill>
                  <a:srgbClr val="00B050"/>
                </a:solidFill>
              </a:rPr>
              <a:t>                                       TO WHOM, UNLESS, UNTIL</a:t>
            </a:r>
          </a:p>
          <a:p>
            <a:r>
              <a:rPr lang="en-GB" dirty="0" smtClean="0"/>
              <a:t>                 </a:t>
            </a:r>
            <a:endParaRPr lang="en-GB" dirty="0"/>
          </a:p>
        </p:txBody>
      </p:sp>
      <p:sp>
        <p:nvSpPr>
          <p:cNvPr id="7" name="TextBox 6"/>
          <p:cNvSpPr txBox="1"/>
          <p:nvPr/>
        </p:nvSpPr>
        <p:spPr>
          <a:xfrm>
            <a:off x="179512" y="3717033"/>
            <a:ext cx="7272808" cy="2585323"/>
          </a:xfrm>
          <a:prstGeom prst="rect">
            <a:avLst/>
          </a:prstGeom>
          <a:noFill/>
          <a:ln w="57150">
            <a:solidFill>
              <a:srgbClr val="7030A0"/>
            </a:solidFill>
          </a:ln>
        </p:spPr>
        <p:txBody>
          <a:bodyPr wrap="square" rtlCol="0">
            <a:spAutoFit/>
          </a:bodyPr>
          <a:lstStyle/>
          <a:p>
            <a:r>
              <a:rPr lang="en-GB" i="1" dirty="0" smtClean="0"/>
              <a:t>Again, write the following sentences out, choosing the best connective:</a:t>
            </a:r>
          </a:p>
          <a:p>
            <a:pPr marL="342900" indent="-342900">
              <a:buAutoNum type="arabicParenBoth"/>
            </a:pPr>
            <a:r>
              <a:rPr lang="en-GB" b="1" dirty="0" smtClean="0">
                <a:solidFill>
                  <a:srgbClr val="7030A0"/>
                </a:solidFill>
              </a:rPr>
              <a:t>______ it may concern, this pupil is most hard-working.</a:t>
            </a:r>
          </a:p>
          <a:p>
            <a:pPr marL="342900" indent="-342900">
              <a:buAutoNum type="arabicParenBoth"/>
            </a:pPr>
            <a:r>
              <a:rPr lang="en-GB" b="1" dirty="0" smtClean="0">
                <a:solidFill>
                  <a:srgbClr val="7030A0"/>
                </a:solidFill>
              </a:rPr>
              <a:t>The exits were left open ________ they had a fire.</a:t>
            </a:r>
          </a:p>
          <a:p>
            <a:pPr marL="342900" indent="-342900">
              <a:buAutoNum type="arabicParenBoth"/>
            </a:pPr>
            <a:r>
              <a:rPr lang="en-GB" b="1" dirty="0" smtClean="0">
                <a:solidFill>
                  <a:srgbClr val="7030A0"/>
                </a:solidFill>
              </a:rPr>
              <a:t>She stayed up to finish her novel _____ she was too tired to think.</a:t>
            </a:r>
          </a:p>
          <a:p>
            <a:pPr marL="342900" indent="-342900">
              <a:buAutoNum type="arabicParenBoth"/>
            </a:pPr>
            <a:r>
              <a:rPr lang="en-GB" b="1" dirty="0" smtClean="0">
                <a:solidFill>
                  <a:srgbClr val="7030A0"/>
                </a:solidFill>
              </a:rPr>
              <a:t>____ we were expected to pay for the damage was anybody’s guess.</a:t>
            </a:r>
          </a:p>
          <a:p>
            <a:pPr marL="342900" indent="-342900">
              <a:buAutoNum type="arabicParenBoth"/>
            </a:pPr>
            <a:r>
              <a:rPr lang="en-GB" b="1" dirty="0" smtClean="0">
                <a:solidFill>
                  <a:srgbClr val="7030A0"/>
                </a:solidFill>
              </a:rPr>
              <a:t>____ he forgot to book the flight, he paid an extortionate amount.</a:t>
            </a:r>
          </a:p>
          <a:p>
            <a:pPr marL="342900" indent="-342900">
              <a:buAutoNum type="arabicParenBoth"/>
            </a:pPr>
            <a:r>
              <a:rPr lang="en-GB" b="1" dirty="0" smtClean="0">
                <a:solidFill>
                  <a:srgbClr val="7030A0"/>
                </a:solidFill>
              </a:rPr>
              <a:t>He would go to the party _____ something else cropped up.</a:t>
            </a:r>
          </a:p>
          <a:p>
            <a:pPr marL="342900" indent="-342900">
              <a:buAutoNum type="arabicParenBoth"/>
            </a:pPr>
            <a:r>
              <a:rPr lang="en-GB" b="1" dirty="0" smtClean="0">
                <a:solidFill>
                  <a:srgbClr val="7030A0"/>
                </a:solidFill>
              </a:rPr>
              <a:t>___she could have foreseen the dangers, she would have cancelled.</a:t>
            </a:r>
          </a:p>
          <a:p>
            <a:pPr marL="342900" indent="-342900">
              <a:buAutoNum type="arabicParenBoth"/>
            </a:pPr>
            <a:r>
              <a:rPr lang="en-GB" b="1" dirty="0" smtClean="0">
                <a:solidFill>
                  <a:srgbClr val="7030A0"/>
                </a:solidFill>
              </a:rPr>
              <a:t>___ he had forgotten to pack his sun screen was pretty obvious.</a:t>
            </a:r>
          </a:p>
        </p:txBody>
      </p:sp>
      <p:sp>
        <p:nvSpPr>
          <p:cNvPr id="8" name="Rectangular Callout 7"/>
          <p:cNvSpPr/>
          <p:nvPr/>
        </p:nvSpPr>
        <p:spPr>
          <a:xfrm>
            <a:off x="2843808" y="1124744"/>
            <a:ext cx="5472608" cy="3024336"/>
          </a:xfrm>
          <a:prstGeom prst="wedgeRectCallout">
            <a:avLst>
              <a:gd name="adj1" fmla="val -85235"/>
              <a:gd name="adj2" fmla="val 82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b="1" dirty="0" smtClean="0"/>
              <a:t>To whom </a:t>
            </a:r>
            <a:r>
              <a:rPr lang="en-GB" dirty="0" smtClean="0"/>
              <a:t>it may concern, this pupil ..</a:t>
            </a:r>
          </a:p>
          <a:p>
            <a:pPr marL="342900" indent="-342900" algn="ctr">
              <a:buAutoNum type="arabicParenBoth"/>
            </a:pPr>
            <a:r>
              <a:rPr lang="en-GB" dirty="0" smtClean="0"/>
              <a:t>The exits were left open </a:t>
            </a:r>
            <a:r>
              <a:rPr lang="en-GB" b="1" dirty="0" smtClean="0"/>
              <a:t>in case </a:t>
            </a:r>
            <a:r>
              <a:rPr lang="en-GB" dirty="0" smtClean="0"/>
              <a:t>...</a:t>
            </a:r>
          </a:p>
          <a:p>
            <a:pPr marL="342900" indent="-342900" algn="ctr">
              <a:buAutoNum type="arabicParenBoth"/>
            </a:pPr>
            <a:r>
              <a:rPr lang="en-GB" dirty="0" smtClean="0"/>
              <a:t>She stayed up to finish her novel </a:t>
            </a:r>
            <a:r>
              <a:rPr lang="en-GB" b="1" dirty="0" smtClean="0"/>
              <a:t>unti</a:t>
            </a:r>
            <a:r>
              <a:rPr lang="en-GB" dirty="0" smtClean="0"/>
              <a:t>l ...</a:t>
            </a:r>
          </a:p>
          <a:p>
            <a:pPr marL="342900" indent="-342900" algn="ctr">
              <a:buAutoNum type="arabicParenBoth"/>
            </a:pPr>
            <a:r>
              <a:rPr lang="en-GB" b="1" dirty="0" smtClean="0"/>
              <a:t>How</a:t>
            </a:r>
            <a:r>
              <a:rPr lang="en-GB" dirty="0" smtClean="0"/>
              <a:t> we were expected to pay ...</a:t>
            </a:r>
          </a:p>
          <a:p>
            <a:pPr marL="342900" indent="-342900" algn="ctr">
              <a:buAutoNum type="arabicParenBoth"/>
            </a:pPr>
            <a:r>
              <a:rPr lang="en-GB" b="1" dirty="0" smtClean="0"/>
              <a:t>Since</a:t>
            </a:r>
            <a:r>
              <a:rPr lang="en-GB" dirty="0" smtClean="0"/>
              <a:t> he forgot to book his flight, ...</a:t>
            </a:r>
          </a:p>
          <a:p>
            <a:pPr marL="342900" indent="-342900" algn="ctr">
              <a:buAutoNum type="arabicParenBoth"/>
            </a:pPr>
            <a:r>
              <a:rPr lang="en-GB" dirty="0" smtClean="0"/>
              <a:t>He would go to the party </a:t>
            </a:r>
            <a:r>
              <a:rPr lang="en-GB" b="1" dirty="0" smtClean="0"/>
              <a:t>unless</a:t>
            </a:r>
            <a:r>
              <a:rPr lang="en-GB" dirty="0" smtClean="0"/>
              <a:t> ...</a:t>
            </a:r>
          </a:p>
          <a:p>
            <a:pPr marL="342900" indent="-342900" algn="ctr">
              <a:buAutoNum type="arabicParenBoth"/>
            </a:pPr>
            <a:r>
              <a:rPr lang="en-GB" b="1" dirty="0" smtClean="0"/>
              <a:t>If </a:t>
            </a:r>
            <a:r>
              <a:rPr lang="en-GB" dirty="0" smtClean="0"/>
              <a:t>she could have foreseen the dangers, ...</a:t>
            </a:r>
          </a:p>
          <a:p>
            <a:pPr marL="342900" indent="-342900" algn="ctr">
              <a:buAutoNum type="arabicParenBoth"/>
            </a:pPr>
            <a:r>
              <a:rPr lang="en-GB" b="1" dirty="0" smtClean="0"/>
              <a:t>That</a:t>
            </a:r>
            <a:r>
              <a:rPr lang="en-GB" dirty="0" smtClean="0"/>
              <a:t> he had forgotten to pack his sun screen ...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(47) Sentences – 20</a:t>
            </a:r>
            <a:r>
              <a:rPr lang="en-GB" dirty="0" smtClean="0">
                <a:solidFill>
                  <a:srgbClr val="FFFF00"/>
                </a:solidFill>
              </a:rPr>
              <a:t>:</a:t>
            </a:r>
            <a:br>
              <a:rPr lang="en-GB" dirty="0" smtClean="0">
                <a:solidFill>
                  <a:srgbClr val="FFFF00"/>
                </a:solidFill>
              </a:rPr>
            </a:br>
            <a:r>
              <a:rPr lang="en-GB" dirty="0" smtClean="0">
                <a:solidFill>
                  <a:srgbClr val="FFFF00"/>
                </a:solidFill>
              </a:rPr>
              <a:t>Connectives for Complex Sentences III</a:t>
            </a:r>
            <a:endParaRPr lang="en-GB" dirty="0">
              <a:solidFill>
                <a:srgbClr val="FFFF00"/>
              </a:solidFill>
            </a:endParaRPr>
          </a:p>
        </p:txBody>
      </p:sp>
      <p:sp>
        <p:nvSpPr>
          <p:cNvPr id="3" name="Rectangle 2"/>
          <p:cNvSpPr/>
          <p:nvPr/>
        </p:nvSpPr>
        <p:spPr>
          <a:xfrm>
            <a:off x="5724128" y="1556792"/>
            <a:ext cx="3168352"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sp>
        <p:nvSpPr>
          <p:cNvPr id="4" name="Rectangle 3"/>
          <p:cNvSpPr/>
          <p:nvPr/>
        </p:nvSpPr>
        <p:spPr>
          <a:xfrm>
            <a:off x="179512" y="1556793"/>
            <a:ext cx="5400600" cy="2308324"/>
          </a:xfrm>
          <a:prstGeom prst="rect">
            <a:avLst/>
          </a:prstGeom>
          <a:ln w="57150">
            <a:solidFill>
              <a:srgbClr val="00B050"/>
            </a:solidFill>
          </a:ln>
        </p:spPr>
        <p:txBody>
          <a:bodyPr wrap="square">
            <a:spAutoFit/>
          </a:bodyPr>
          <a:lstStyle/>
          <a:p>
            <a:r>
              <a:rPr lang="en-GB" dirty="0" smtClean="0"/>
              <a:t>There are 30 or more </a:t>
            </a:r>
            <a:r>
              <a:rPr lang="en-GB" b="1" dirty="0" smtClean="0">
                <a:solidFill>
                  <a:srgbClr val="00B050"/>
                </a:solidFill>
              </a:rPr>
              <a:t>connectives</a:t>
            </a:r>
            <a:r>
              <a:rPr lang="en-GB" dirty="0" smtClean="0"/>
              <a:t> and </a:t>
            </a:r>
            <a:r>
              <a:rPr lang="en-GB" b="1" dirty="0" smtClean="0">
                <a:solidFill>
                  <a:srgbClr val="00B050"/>
                </a:solidFill>
              </a:rPr>
              <a:t>connective phrases</a:t>
            </a:r>
            <a:r>
              <a:rPr lang="en-GB" dirty="0" smtClean="0"/>
              <a:t> which can be used in </a:t>
            </a:r>
            <a:r>
              <a:rPr lang="en-GB" b="1" dirty="0" smtClean="0">
                <a:solidFill>
                  <a:srgbClr val="00B050"/>
                </a:solidFill>
              </a:rPr>
              <a:t>complex sentences</a:t>
            </a:r>
            <a:r>
              <a:rPr lang="en-GB" dirty="0" smtClean="0"/>
              <a:t>. It is good to get practice using as many as possible. Here are another 10, all beginning with the letter W:</a:t>
            </a:r>
          </a:p>
          <a:p>
            <a:r>
              <a:rPr lang="en-GB" b="1" dirty="0" smtClean="0">
                <a:solidFill>
                  <a:srgbClr val="00B050"/>
                </a:solidFill>
              </a:rPr>
              <a:t>     WHATEVER, WHEN, WHENEVER, WHEREAS,</a:t>
            </a:r>
          </a:p>
          <a:p>
            <a:r>
              <a:rPr lang="en-GB" b="1" dirty="0" smtClean="0">
                <a:solidFill>
                  <a:srgbClr val="00B050"/>
                </a:solidFill>
              </a:rPr>
              <a:t>     WHEREVER, WHILE, WHILST, WHOEVER </a:t>
            </a:r>
            <a:r>
              <a:rPr lang="en-GB" b="1" dirty="0" smtClean="0"/>
              <a:t>and</a:t>
            </a:r>
          </a:p>
          <a:p>
            <a:r>
              <a:rPr lang="en-GB" b="1" dirty="0" smtClean="0">
                <a:solidFill>
                  <a:srgbClr val="00B050"/>
                </a:solidFill>
              </a:rPr>
              <a:t>     WHO, WHICH for embedded clauses </a:t>
            </a:r>
            <a:r>
              <a:rPr lang="en-GB" dirty="0" smtClean="0"/>
              <a:t>(dealt with  </a:t>
            </a:r>
          </a:p>
          <a:p>
            <a:r>
              <a:rPr lang="en-GB" dirty="0" smtClean="0"/>
              <a:t>                                                                              later).</a:t>
            </a:r>
          </a:p>
        </p:txBody>
      </p:sp>
      <p:pic>
        <p:nvPicPr>
          <p:cNvPr id="5"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7308304" y="3068960"/>
            <a:ext cx="1656184" cy="2880320"/>
          </a:xfrm>
          <a:prstGeom prst="rect">
            <a:avLst/>
          </a:prstGeom>
          <a:noFill/>
        </p:spPr>
      </p:pic>
      <p:sp>
        <p:nvSpPr>
          <p:cNvPr id="6" name="TextBox 5"/>
          <p:cNvSpPr txBox="1"/>
          <p:nvPr/>
        </p:nvSpPr>
        <p:spPr>
          <a:xfrm>
            <a:off x="179512" y="4005064"/>
            <a:ext cx="7344816" cy="2308324"/>
          </a:xfrm>
          <a:prstGeom prst="rect">
            <a:avLst/>
          </a:prstGeom>
          <a:noFill/>
          <a:ln w="57150">
            <a:solidFill>
              <a:srgbClr val="7030A0"/>
            </a:solidFill>
          </a:ln>
        </p:spPr>
        <p:txBody>
          <a:bodyPr wrap="square" rtlCol="0">
            <a:spAutoFit/>
          </a:bodyPr>
          <a:lstStyle/>
          <a:p>
            <a:r>
              <a:rPr lang="en-GB" i="1" dirty="0" smtClean="0"/>
              <a:t>Again, write out the complex sentences, choosing the best connective:</a:t>
            </a:r>
          </a:p>
          <a:p>
            <a:pPr marL="342900" indent="-342900">
              <a:buAutoNum type="arabicParenBoth"/>
            </a:pPr>
            <a:r>
              <a:rPr lang="en-GB" b="1" dirty="0" smtClean="0">
                <a:solidFill>
                  <a:srgbClr val="7030A0"/>
                </a:solidFill>
              </a:rPr>
              <a:t>______ would have thought Team GB would beat their London success.</a:t>
            </a:r>
          </a:p>
          <a:p>
            <a:pPr marL="342900" indent="-342900">
              <a:buAutoNum type="arabicParenBoth"/>
            </a:pPr>
            <a:r>
              <a:rPr lang="en-GB" b="1" dirty="0" smtClean="0">
                <a:solidFill>
                  <a:srgbClr val="7030A0"/>
                </a:solidFill>
              </a:rPr>
              <a:t>_____ it came to picking a club to support, he chose Portsmouth FC.</a:t>
            </a:r>
          </a:p>
          <a:p>
            <a:pPr marL="342900" indent="-342900">
              <a:buAutoNum type="arabicParenBoth"/>
            </a:pPr>
            <a:r>
              <a:rPr lang="en-GB" b="1" dirty="0" smtClean="0">
                <a:solidFill>
                  <a:srgbClr val="7030A0"/>
                </a:solidFill>
              </a:rPr>
              <a:t>The man on the train read his paper ______ he listened to his music.</a:t>
            </a:r>
          </a:p>
          <a:p>
            <a:pPr marL="342900" indent="-342900">
              <a:buAutoNum type="arabicParenBoth"/>
            </a:pPr>
            <a:r>
              <a:rPr lang="en-GB" b="1" dirty="0" smtClean="0">
                <a:solidFill>
                  <a:srgbClr val="7030A0"/>
                </a:solidFill>
              </a:rPr>
              <a:t>_______ possessed him to paint his house pink is anybody’s guess.</a:t>
            </a:r>
          </a:p>
          <a:p>
            <a:pPr marL="342900" indent="-342900">
              <a:buAutoNum type="arabicParenBoth"/>
            </a:pPr>
            <a:r>
              <a:rPr lang="en-GB" b="1" dirty="0" smtClean="0">
                <a:solidFill>
                  <a:srgbClr val="7030A0"/>
                </a:solidFill>
              </a:rPr>
              <a:t>‘You can come and stay _______ you want.’</a:t>
            </a:r>
          </a:p>
          <a:p>
            <a:pPr marL="342900" indent="-342900">
              <a:buAutoNum type="arabicParenBoth"/>
            </a:pPr>
            <a:r>
              <a:rPr lang="en-GB" b="1" dirty="0" smtClean="0">
                <a:solidFill>
                  <a:srgbClr val="7030A0"/>
                </a:solidFill>
              </a:rPr>
              <a:t>_______ the teacher ended up, he would recall this particular class.</a:t>
            </a:r>
          </a:p>
          <a:p>
            <a:pPr marL="342900" indent="-342900">
              <a:buAutoNum type="arabicParenBoth"/>
            </a:pPr>
            <a:r>
              <a:rPr lang="en-GB" b="1" dirty="0" smtClean="0">
                <a:solidFill>
                  <a:srgbClr val="7030A0"/>
                </a:solidFill>
              </a:rPr>
              <a:t>My friend likes ice-cream _______ I prefer chocolate.</a:t>
            </a:r>
          </a:p>
        </p:txBody>
      </p:sp>
      <p:sp>
        <p:nvSpPr>
          <p:cNvPr id="7" name="Rectangular Callout 6"/>
          <p:cNvSpPr/>
          <p:nvPr/>
        </p:nvSpPr>
        <p:spPr>
          <a:xfrm>
            <a:off x="3131840" y="1124744"/>
            <a:ext cx="5616624" cy="2592288"/>
          </a:xfrm>
          <a:prstGeom prst="wedgeRectCallout">
            <a:avLst>
              <a:gd name="adj1" fmla="val -62115"/>
              <a:gd name="adj2" fmla="val 86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b="1" dirty="0" smtClean="0"/>
              <a:t>Who/Whoever</a:t>
            </a:r>
            <a:r>
              <a:rPr lang="en-GB" dirty="0" smtClean="0"/>
              <a:t> would have thought ...</a:t>
            </a:r>
          </a:p>
          <a:p>
            <a:pPr marL="342900" indent="-342900" algn="ctr">
              <a:buAutoNum type="arabicParenBoth"/>
            </a:pPr>
            <a:r>
              <a:rPr lang="en-GB" b="1" dirty="0" smtClean="0"/>
              <a:t>When</a:t>
            </a:r>
            <a:r>
              <a:rPr lang="en-GB" dirty="0" smtClean="0"/>
              <a:t> it came to picking a club ...</a:t>
            </a:r>
          </a:p>
          <a:p>
            <a:pPr marL="342900" indent="-342900" algn="ctr">
              <a:buAutoNum type="arabicParenBoth"/>
            </a:pPr>
            <a:r>
              <a:rPr lang="en-GB" dirty="0" smtClean="0"/>
              <a:t>The man on the train read the paper </a:t>
            </a:r>
            <a:r>
              <a:rPr lang="en-GB" b="1" dirty="0" smtClean="0"/>
              <a:t>while/whilst</a:t>
            </a:r>
            <a:r>
              <a:rPr lang="en-GB" dirty="0" smtClean="0"/>
              <a:t> ...</a:t>
            </a:r>
          </a:p>
          <a:p>
            <a:pPr marL="342900" indent="-342900" algn="ctr">
              <a:buAutoNum type="arabicParenBoth"/>
            </a:pPr>
            <a:r>
              <a:rPr lang="en-GB" b="1" dirty="0" smtClean="0"/>
              <a:t>Whatever </a:t>
            </a:r>
            <a:r>
              <a:rPr lang="en-GB" dirty="0" smtClean="0"/>
              <a:t>possessed him to paint ...</a:t>
            </a:r>
          </a:p>
          <a:p>
            <a:pPr marL="342900" indent="-342900" algn="ctr">
              <a:buAutoNum type="arabicParenBoth"/>
            </a:pPr>
            <a:r>
              <a:rPr lang="en-GB" dirty="0" smtClean="0"/>
              <a:t>‘You can come and stay </a:t>
            </a:r>
            <a:r>
              <a:rPr lang="en-GB" b="1" dirty="0" smtClean="0"/>
              <a:t>whenever</a:t>
            </a:r>
            <a:r>
              <a:rPr lang="en-GB" dirty="0" smtClean="0"/>
              <a:t> you want.’</a:t>
            </a:r>
          </a:p>
          <a:p>
            <a:pPr marL="342900" indent="-342900" algn="ctr">
              <a:buAutoNum type="arabicParenBoth"/>
            </a:pPr>
            <a:r>
              <a:rPr lang="en-GB" b="1" dirty="0" smtClean="0"/>
              <a:t>Wherever</a:t>
            </a:r>
            <a:r>
              <a:rPr lang="en-GB" dirty="0" smtClean="0"/>
              <a:t> the teacher ended up ...</a:t>
            </a:r>
          </a:p>
          <a:p>
            <a:pPr marL="342900" indent="-342900" algn="ctr">
              <a:buAutoNum type="arabicParenBoth"/>
            </a:pPr>
            <a:r>
              <a:rPr lang="en-GB" dirty="0" smtClean="0"/>
              <a:t>My friend likes ice-cream </a:t>
            </a:r>
            <a:r>
              <a:rPr lang="en-GB" b="1" dirty="0" smtClean="0"/>
              <a:t>whereas</a:t>
            </a:r>
            <a:r>
              <a:rPr lang="en-GB" dirty="0" smtClean="0"/>
              <a:t>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(48) Sentences – 21</a:t>
            </a:r>
            <a:r>
              <a:rPr lang="en-GB" dirty="0" smtClean="0">
                <a:solidFill>
                  <a:srgbClr val="FFFF00"/>
                </a:solidFill>
              </a:rPr>
              <a:t>:</a:t>
            </a:r>
            <a:br>
              <a:rPr lang="en-GB" dirty="0" smtClean="0">
                <a:solidFill>
                  <a:srgbClr val="FFFF00"/>
                </a:solidFill>
              </a:rPr>
            </a:br>
            <a:r>
              <a:rPr lang="en-GB" dirty="0" smtClean="0">
                <a:solidFill>
                  <a:srgbClr val="FFFF00"/>
                </a:solidFill>
              </a:rPr>
              <a:t>Drop-in Clauses in Complex Sentences </a:t>
            </a:r>
            <a:endParaRPr lang="en-GB" dirty="0">
              <a:solidFill>
                <a:srgbClr val="FFFF00"/>
              </a:solidFill>
            </a:endParaRPr>
          </a:p>
        </p:txBody>
      </p:sp>
      <p:sp>
        <p:nvSpPr>
          <p:cNvPr id="3" name="Rectangle 2"/>
          <p:cNvSpPr/>
          <p:nvPr/>
        </p:nvSpPr>
        <p:spPr>
          <a:xfrm>
            <a:off x="6084168" y="1556792"/>
            <a:ext cx="2880320"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components of a sentence in order to make writing more  accurate and effective</a:t>
            </a:r>
            <a:endParaRPr lang="en-GB" dirty="0"/>
          </a:p>
        </p:txBody>
      </p:sp>
      <p:pic>
        <p:nvPicPr>
          <p:cNvPr id="4"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7308304" y="3212976"/>
            <a:ext cx="2016224" cy="2880320"/>
          </a:xfrm>
          <a:prstGeom prst="rect">
            <a:avLst/>
          </a:prstGeom>
          <a:noFill/>
        </p:spPr>
      </p:pic>
      <p:sp>
        <p:nvSpPr>
          <p:cNvPr id="5" name="TextBox 4"/>
          <p:cNvSpPr txBox="1"/>
          <p:nvPr/>
        </p:nvSpPr>
        <p:spPr>
          <a:xfrm>
            <a:off x="107504" y="1556792"/>
            <a:ext cx="5832648" cy="3416320"/>
          </a:xfrm>
          <a:prstGeom prst="rect">
            <a:avLst/>
          </a:prstGeom>
          <a:noFill/>
          <a:ln w="57150">
            <a:solidFill>
              <a:srgbClr val="00B050"/>
            </a:solidFill>
          </a:ln>
        </p:spPr>
        <p:txBody>
          <a:bodyPr wrap="square" rtlCol="0">
            <a:spAutoFit/>
          </a:bodyPr>
          <a:lstStyle/>
          <a:p>
            <a:r>
              <a:rPr lang="en-GB" b="1" dirty="0" smtClean="0">
                <a:solidFill>
                  <a:srgbClr val="00B050"/>
                </a:solidFill>
              </a:rPr>
              <a:t>Complex sentences</a:t>
            </a:r>
            <a:r>
              <a:rPr lang="en-GB" dirty="0" smtClean="0"/>
              <a:t>, as we know, contain a </a:t>
            </a:r>
            <a:r>
              <a:rPr lang="en-GB" b="1" dirty="0" smtClean="0">
                <a:solidFill>
                  <a:srgbClr val="00B050"/>
                </a:solidFill>
              </a:rPr>
              <a:t>main clause </a:t>
            </a:r>
            <a:r>
              <a:rPr lang="en-GB" dirty="0" smtClean="0"/>
              <a:t>(as does every sentence) which can stand on its own as a </a:t>
            </a:r>
            <a:r>
              <a:rPr lang="en-GB" b="1" dirty="0" smtClean="0">
                <a:solidFill>
                  <a:srgbClr val="00B050"/>
                </a:solidFill>
              </a:rPr>
              <a:t>simple sentence</a:t>
            </a:r>
            <a:r>
              <a:rPr lang="en-GB" dirty="0" smtClean="0"/>
              <a:t> and a </a:t>
            </a:r>
            <a:r>
              <a:rPr lang="en-GB" b="1" dirty="0" smtClean="0">
                <a:solidFill>
                  <a:srgbClr val="00B050"/>
                </a:solidFill>
              </a:rPr>
              <a:t>sub-ordinate clause </a:t>
            </a:r>
            <a:r>
              <a:rPr lang="en-GB" dirty="0" smtClean="0"/>
              <a:t>beginning with a </a:t>
            </a:r>
            <a:r>
              <a:rPr lang="en-GB" b="1" dirty="0" smtClean="0">
                <a:solidFill>
                  <a:srgbClr val="00B050"/>
                </a:solidFill>
              </a:rPr>
              <a:t>connective</a:t>
            </a:r>
            <a:r>
              <a:rPr lang="en-GB" dirty="0" smtClean="0"/>
              <a:t>, which sounds incomplete and cannot stand alone. Often, the </a:t>
            </a:r>
            <a:r>
              <a:rPr lang="en-GB" b="1" dirty="0" smtClean="0">
                <a:solidFill>
                  <a:srgbClr val="00B050"/>
                </a:solidFill>
              </a:rPr>
              <a:t>clauses</a:t>
            </a:r>
            <a:r>
              <a:rPr lang="en-GB" dirty="0" smtClean="0"/>
              <a:t> are separate, but sometimes the </a:t>
            </a:r>
            <a:r>
              <a:rPr lang="en-GB" b="1" dirty="0" smtClean="0">
                <a:solidFill>
                  <a:srgbClr val="00B050"/>
                </a:solidFill>
              </a:rPr>
              <a:t>main clause </a:t>
            </a:r>
            <a:r>
              <a:rPr lang="en-GB" dirty="0" smtClean="0"/>
              <a:t>is split by a sub-clause instead (an </a:t>
            </a:r>
            <a:r>
              <a:rPr lang="en-GB" b="1" dirty="0" smtClean="0">
                <a:solidFill>
                  <a:srgbClr val="00B050"/>
                </a:solidFill>
              </a:rPr>
              <a:t>embedded</a:t>
            </a:r>
            <a:r>
              <a:rPr lang="en-GB" dirty="0" smtClean="0"/>
              <a:t> or </a:t>
            </a:r>
            <a:r>
              <a:rPr lang="en-GB" b="1" dirty="0" smtClean="0">
                <a:solidFill>
                  <a:srgbClr val="00B050"/>
                </a:solidFill>
              </a:rPr>
              <a:t>drop-in clause</a:t>
            </a:r>
            <a:r>
              <a:rPr lang="en-GB" dirty="0" smtClean="0"/>
              <a:t>). These begin with the connectives: </a:t>
            </a:r>
            <a:r>
              <a:rPr lang="en-GB" b="1" u="sng" dirty="0" smtClean="0">
                <a:solidFill>
                  <a:srgbClr val="00B050"/>
                </a:solidFill>
              </a:rPr>
              <a:t>WHO</a:t>
            </a:r>
            <a:r>
              <a:rPr lang="en-GB" dirty="0" smtClean="0"/>
              <a:t> (</a:t>
            </a:r>
            <a:r>
              <a:rPr lang="en-GB" b="1" dirty="0" smtClean="0"/>
              <a:t>for people</a:t>
            </a:r>
            <a:r>
              <a:rPr lang="en-GB" dirty="0" smtClean="0"/>
              <a:t>) or </a:t>
            </a:r>
            <a:r>
              <a:rPr lang="en-GB" b="1" u="sng" dirty="0" smtClean="0">
                <a:solidFill>
                  <a:srgbClr val="00B050"/>
                </a:solidFill>
              </a:rPr>
              <a:t>WHICH</a:t>
            </a:r>
            <a:r>
              <a:rPr lang="en-GB" dirty="0" smtClean="0"/>
              <a:t> (</a:t>
            </a:r>
            <a:r>
              <a:rPr lang="en-GB" b="1" dirty="0" smtClean="0"/>
              <a:t>for everything else</a:t>
            </a:r>
            <a:r>
              <a:rPr lang="en-GB" dirty="0" smtClean="0"/>
              <a:t>):</a:t>
            </a:r>
          </a:p>
          <a:p>
            <a:r>
              <a:rPr lang="en-GB" dirty="0" smtClean="0"/>
              <a:t>        </a:t>
            </a:r>
            <a:r>
              <a:rPr lang="en-GB" b="1" u="sng" dirty="0" smtClean="0"/>
              <a:t>My friend</a:t>
            </a:r>
            <a:r>
              <a:rPr lang="en-GB" b="1" dirty="0" smtClean="0">
                <a:solidFill>
                  <a:srgbClr val="00B050"/>
                </a:solidFill>
              </a:rPr>
              <a:t>, who is very intelligent, </a:t>
            </a:r>
            <a:r>
              <a:rPr lang="en-GB" b="1" u="sng" dirty="0" smtClean="0"/>
              <a:t>failed her exam</a:t>
            </a:r>
            <a:r>
              <a:rPr lang="en-GB" dirty="0" smtClean="0"/>
              <a:t>.</a:t>
            </a:r>
          </a:p>
          <a:p>
            <a:r>
              <a:rPr lang="en-GB" dirty="0" smtClean="0"/>
              <a:t>        </a:t>
            </a:r>
            <a:r>
              <a:rPr lang="en-GB" b="1" u="sng" dirty="0" smtClean="0"/>
              <a:t>My dog</a:t>
            </a:r>
            <a:r>
              <a:rPr lang="en-GB" b="1" dirty="0" smtClean="0">
                <a:solidFill>
                  <a:srgbClr val="00B050"/>
                </a:solidFill>
              </a:rPr>
              <a:t>, which is well trained, </a:t>
            </a:r>
            <a:r>
              <a:rPr lang="en-GB" b="1" u="sng" dirty="0" smtClean="0"/>
              <a:t>bit the postman.</a:t>
            </a:r>
          </a:p>
          <a:p>
            <a:r>
              <a:rPr lang="en-GB" dirty="0" smtClean="0"/>
              <a:t>They always follow the subject of the sentence, and are separated off from the main clause by a pair of commas. </a:t>
            </a:r>
            <a:endParaRPr lang="en-GB" dirty="0"/>
          </a:p>
        </p:txBody>
      </p:sp>
      <p:sp>
        <p:nvSpPr>
          <p:cNvPr id="7" name="TextBox 6"/>
          <p:cNvSpPr txBox="1"/>
          <p:nvPr/>
        </p:nvSpPr>
        <p:spPr>
          <a:xfrm>
            <a:off x="107504" y="5085184"/>
            <a:ext cx="7848872" cy="1477328"/>
          </a:xfrm>
          <a:prstGeom prst="rect">
            <a:avLst/>
          </a:prstGeom>
          <a:noFill/>
          <a:ln w="57150">
            <a:solidFill>
              <a:srgbClr val="7030A0"/>
            </a:solidFill>
          </a:ln>
        </p:spPr>
        <p:txBody>
          <a:bodyPr wrap="square" rtlCol="0">
            <a:spAutoFit/>
          </a:bodyPr>
          <a:lstStyle/>
          <a:p>
            <a:r>
              <a:rPr lang="en-GB" i="1" dirty="0" smtClean="0"/>
              <a:t>Put the pairs of commas in these sentences and underline the MAIN clauses:</a:t>
            </a:r>
          </a:p>
          <a:p>
            <a:r>
              <a:rPr lang="en-GB" b="1" dirty="0" smtClean="0">
                <a:solidFill>
                  <a:srgbClr val="7030A0"/>
                </a:solidFill>
              </a:rPr>
              <a:t>(1) The teacher who is normally calm lost her cool. (2) The school which needed rebuilding was given a grant. (3) The boy band who are popular failed to show up. (4) The monkey which was swinging from the tree suddenly fell off. (5) Rio which is Brazil’s second city hosted the 2016 Olympic Games. </a:t>
            </a:r>
            <a:endParaRPr lang="en-GB" b="1" dirty="0">
              <a:solidFill>
                <a:srgbClr val="7030A0"/>
              </a:solidFill>
            </a:endParaRPr>
          </a:p>
        </p:txBody>
      </p:sp>
      <p:sp>
        <p:nvSpPr>
          <p:cNvPr id="8" name="Rectangular Callout 7"/>
          <p:cNvSpPr/>
          <p:nvPr/>
        </p:nvSpPr>
        <p:spPr>
          <a:xfrm>
            <a:off x="2051720" y="1772816"/>
            <a:ext cx="6840760" cy="2304256"/>
          </a:xfrm>
          <a:prstGeom prst="wedgeRectCallout">
            <a:avLst>
              <a:gd name="adj1" fmla="val -53773"/>
              <a:gd name="adj2" fmla="val 114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b="1" u="sng" dirty="0" smtClean="0"/>
              <a:t>The teacher</a:t>
            </a:r>
            <a:r>
              <a:rPr lang="en-GB" dirty="0" smtClean="0"/>
              <a:t>, who is normally calm, </a:t>
            </a:r>
            <a:r>
              <a:rPr lang="en-GB" b="1" u="sng" dirty="0" smtClean="0"/>
              <a:t>lost her cool</a:t>
            </a:r>
            <a:r>
              <a:rPr lang="en-GB" dirty="0" smtClean="0"/>
              <a:t>.</a:t>
            </a:r>
          </a:p>
          <a:p>
            <a:pPr marL="342900" indent="-342900" algn="ctr">
              <a:buAutoNum type="arabicParenBoth"/>
            </a:pPr>
            <a:r>
              <a:rPr lang="en-GB" b="1" u="sng" dirty="0" smtClean="0"/>
              <a:t>The school</a:t>
            </a:r>
            <a:r>
              <a:rPr lang="en-GB" dirty="0" smtClean="0"/>
              <a:t>, which needed rebuilding, </a:t>
            </a:r>
            <a:r>
              <a:rPr lang="en-GB" b="1" u="sng" dirty="0" smtClean="0"/>
              <a:t>was given a grant</a:t>
            </a:r>
            <a:r>
              <a:rPr lang="en-GB" dirty="0" smtClean="0"/>
              <a:t>.</a:t>
            </a:r>
          </a:p>
          <a:p>
            <a:pPr marL="342900" indent="-342900" algn="ctr">
              <a:buAutoNum type="arabicParenBoth"/>
            </a:pPr>
            <a:r>
              <a:rPr lang="en-GB" b="1" u="sng" dirty="0" smtClean="0"/>
              <a:t>The boy band</a:t>
            </a:r>
            <a:r>
              <a:rPr lang="en-GB" dirty="0" smtClean="0"/>
              <a:t>, who are popular, </a:t>
            </a:r>
            <a:r>
              <a:rPr lang="en-GB" b="1" u="sng" dirty="0" smtClean="0"/>
              <a:t>failed to show up</a:t>
            </a:r>
            <a:r>
              <a:rPr lang="en-GB" dirty="0" smtClean="0"/>
              <a:t>.</a:t>
            </a:r>
          </a:p>
          <a:p>
            <a:pPr marL="342900" indent="-342900" algn="ctr">
              <a:buAutoNum type="arabicParenBoth"/>
            </a:pPr>
            <a:r>
              <a:rPr lang="en-GB" b="1" u="sng" dirty="0" smtClean="0"/>
              <a:t>The monkey</a:t>
            </a:r>
            <a:r>
              <a:rPr lang="en-GB" dirty="0" smtClean="0"/>
              <a:t>, which was swinging from the tree, </a:t>
            </a:r>
            <a:r>
              <a:rPr lang="en-GB" b="1" u="sng" dirty="0" smtClean="0"/>
              <a:t>suddenly fell off</a:t>
            </a:r>
            <a:r>
              <a:rPr lang="en-GB" dirty="0" smtClean="0"/>
              <a:t>.</a:t>
            </a:r>
          </a:p>
          <a:p>
            <a:pPr marL="342900" indent="-342900" algn="ctr">
              <a:buAutoNum type="arabicParenBoth"/>
            </a:pPr>
            <a:r>
              <a:rPr lang="en-GB" b="1" u="sng" dirty="0" smtClean="0"/>
              <a:t>Rio</a:t>
            </a:r>
            <a:r>
              <a:rPr lang="en-GB" dirty="0" smtClean="0"/>
              <a:t>, which is Brazil’s second city, </a:t>
            </a:r>
            <a:r>
              <a:rPr lang="en-GB" b="1" u="sng" dirty="0" smtClean="0"/>
              <a:t>hosted the 2016 Olympic Games</a:t>
            </a:r>
            <a:r>
              <a:rPr lang="en-GB" dirty="0" smtClean="0"/>
              <a:t>.</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FFC000"/>
                </a:solidFill>
              </a:rPr>
              <a:t>(49) Sentences – 22</a:t>
            </a:r>
            <a:r>
              <a:rPr lang="en-GB" dirty="0" smtClean="0">
                <a:solidFill>
                  <a:srgbClr val="FFFF00"/>
                </a:solidFill>
              </a:rPr>
              <a:t>:</a:t>
            </a:r>
            <a:br>
              <a:rPr lang="en-GB" dirty="0" smtClean="0">
                <a:solidFill>
                  <a:srgbClr val="FFFF00"/>
                </a:solidFill>
              </a:rPr>
            </a:br>
            <a:r>
              <a:rPr lang="en-GB" dirty="0" smtClean="0">
                <a:solidFill>
                  <a:srgbClr val="FFFF00"/>
                </a:solidFill>
              </a:rPr>
              <a:t>A Sentence Potpourri</a:t>
            </a:r>
            <a:endParaRPr lang="en-GB" dirty="0">
              <a:solidFill>
                <a:srgbClr val="FFFF00"/>
              </a:solidFill>
            </a:endParaRPr>
          </a:p>
        </p:txBody>
      </p:sp>
      <p:sp>
        <p:nvSpPr>
          <p:cNvPr id="3" name="TextBox 2"/>
          <p:cNvSpPr txBox="1"/>
          <p:nvPr/>
        </p:nvSpPr>
        <p:spPr>
          <a:xfrm>
            <a:off x="5868144" y="1556792"/>
            <a:ext cx="2880320"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consolidate an understanding of different sentence types</a:t>
            </a:r>
            <a:endParaRPr lang="en-GB" dirty="0"/>
          </a:p>
        </p:txBody>
      </p:sp>
      <p:sp>
        <p:nvSpPr>
          <p:cNvPr id="5" name="TextBox 4"/>
          <p:cNvSpPr txBox="1"/>
          <p:nvPr/>
        </p:nvSpPr>
        <p:spPr>
          <a:xfrm>
            <a:off x="611560" y="1556792"/>
            <a:ext cx="5112568" cy="1477328"/>
          </a:xfrm>
          <a:prstGeom prst="rect">
            <a:avLst/>
          </a:prstGeom>
          <a:noFill/>
          <a:ln w="57150">
            <a:solidFill>
              <a:srgbClr val="00B050"/>
            </a:solidFill>
          </a:ln>
        </p:spPr>
        <p:txBody>
          <a:bodyPr wrap="square" rtlCol="0">
            <a:spAutoFit/>
          </a:bodyPr>
          <a:lstStyle/>
          <a:p>
            <a:r>
              <a:rPr lang="en-GB" dirty="0" smtClean="0"/>
              <a:t>You should be at the stage now where you can identify: (1) </a:t>
            </a:r>
            <a:r>
              <a:rPr lang="en-GB" b="1" dirty="0" smtClean="0">
                <a:solidFill>
                  <a:srgbClr val="00B050"/>
                </a:solidFill>
              </a:rPr>
              <a:t>simple sentences</a:t>
            </a:r>
            <a:r>
              <a:rPr lang="en-GB" dirty="0" smtClean="0"/>
              <a:t>, (2) </a:t>
            </a:r>
            <a:r>
              <a:rPr lang="en-GB" b="1" dirty="0" smtClean="0">
                <a:solidFill>
                  <a:srgbClr val="00B050"/>
                </a:solidFill>
              </a:rPr>
              <a:t>compound sentences</a:t>
            </a:r>
            <a:r>
              <a:rPr lang="en-GB" dirty="0" smtClean="0"/>
              <a:t>, (3) </a:t>
            </a:r>
            <a:r>
              <a:rPr lang="en-GB" b="1" dirty="0" smtClean="0">
                <a:solidFill>
                  <a:srgbClr val="00B050"/>
                </a:solidFill>
              </a:rPr>
              <a:t>complex sentences</a:t>
            </a:r>
            <a:r>
              <a:rPr lang="en-GB" dirty="0" smtClean="0"/>
              <a:t>, and (4) </a:t>
            </a:r>
            <a:r>
              <a:rPr lang="en-GB" b="1" dirty="0" smtClean="0">
                <a:solidFill>
                  <a:srgbClr val="00B050"/>
                </a:solidFill>
              </a:rPr>
              <a:t>phrases</a:t>
            </a:r>
            <a:r>
              <a:rPr lang="en-GB" dirty="0" smtClean="0"/>
              <a:t> (groups of words with no verb which are not sentences).</a:t>
            </a:r>
            <a:endParaRPr lang="en-GB" dirty="0"/>
          </a:p>
        </p:txBody>
      </p:sp>
      <p:pic>
        <p:nvPicPr>
          <p:cNvPr id="6"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7308304" y="3356992"/>
            <a:ext cx="2016224" cy="2880320"/>
          </a:xfrm>
          <a:prstGeom prst="rect">
            <a:avLst/>
          </a:prstGeom>
          <a:noFill/>
        </p:spPr>
      </p:pic>
      <p:sp>
        <p:nvSpPr>
          <p:cNvPr id="7" name="TextBox 6"/>
          <p:cNvSpPr txBox="1"/>
          <p:nvPr/>
        </p:nvSpPr>
        <p:spPr>
          <a:xfrm>
            <a:off x="251520" y="3212976"/>
            <a:ext cx="7416824" cy="3416320"/>
          </a:xfrm>
          <a:prstGeom prst="rect">
            <a:avLst/>
          </a:prstGeom>
          <a:noFill/>
          <a:ln w="57150">
            <a:solidFill>
              <a:srgbClr val="7030A0"/>
            </a:solidFill>
          </a:ln>
        </p:spPr>
        <p:txBody>
          <a:bodyPr wrap="square" rtlCol="0">
            <a:spAutoFit/>
          </a:bodyPr>
          <a:lstStyle/>
          <a:p>
            <a:r>
              <a:rPr lang="en-GB" i="1" dirty="0" smtClean="0"/>
              <a:t>For each of the following, write down which of the four types it is</a:t>
            </a:r>
            <a:r>
              <a:rPr lang="en-GB" dirty="0" smtClean="0"/>
              <a:t>:</a:t>
            </a:r>
          </a:p>
          <a:p>
            <a:pPr marL="342900" indent="-342900">
              <a:buAutoNum type="arabicParenBoth"/>
            </a:pPr>
            <a:r>
              <a:rPr lang="en-GB" b="1" dirty="0" smtClean="0">
                <a:solidFill>
                  <a:srgbClr val="7030A0"/>
                </a:solidFill>
              </a:rPr>
              <a:t>Peter prefers batting but Marcus prefers fielding.</a:t>
            </a:r>
          </a:p>
          <a:p>
            <a:pPr marL="342900" indent="-342900">
              <a:buAutoNum type="arabicParenBoth"/>
            </a:pPr>
            <a:r>
              <a:rPr lang="en-GB" b="1" dirty="0" smtClean="0">
                <a:solidFill>
                  <a:srgbClr val="7030A0"/>
                </a:solidFill>
              </a:rPr>
              <a:t>The relentless rain lashing down on the helpless willow tree.</a:t>
            </a:r>
          </a:p>
          <a:p>
            <a:pPr marL="342900" indent="-342900">
              <a:buAutoNum type="arabicParenBoth"/>
            </a:pPr>
            <a:r>
              <a:rPr lang="en-GB" b="1" dirty="0" smtClean="0">
                <a:solidFill>
                  <a:srgbClr val="7030A0"/>
                </a:solidFill>
              </a:rPr>
              <a:t>Peter prefers doing homework whilst Marcus prefers playing games.</a:t>
            </a:r>
          </a:p>
          <a:p>
            <a:pPr marL="342900" indent="-342900">
              <a:buAutoNum type="arabicParenBoth"/>
            </a:pPr>
            <a:r>
              <a:rPr lang="en-GB" b="1" dirty="0" smtClean="0">
                <a:solidFill>
                  <a:srgbClr val="7030A0"/>
                </a:solidFill>
              </a:rPr>
              <a:t>The thick mounds of snow covered everything in a blanket.</a:t>
            </a:r>
          </a:p>
          <a:p>
            <a:pPr marL="342900" indent="-342900">
              <a:buAutoNum type="arabicParenBoth"/>
            </a:pPr>
            <a:r>
              <a:rPr lang="en-GB" b="1" dirty="0" smtClean="0">
                <a:solidFill>
                  <a:srgbClr val="7030A0"/>
                </a:solidFill>
              </a:rPr>
              <a:t>The snow covered everything but it still looked beautiful.</a:t>
            </a:r>
          </a:p>
          <a:p>
            <a:pPr marL="342900" indent="-342900">
              <a:buAutoNum type="arabicParenBoth"/>
            </a:pPr>
            <a:r>
              <a:rPr lang="en-GB" b="1" dirty="0" smtClean="0">
                <a:solidFill>
                  <a:srgbClr val="7030A0"/>
                </a:solidFill>
              </a:rPr>
              <a:t>The chirping birds in the trees, singing endless songs of Spring.</a:t>
            </a:r>
          </a:p>
          <a:p>
            <a:pPr marL="342900" indent="-342900">
              <a:buAutoNum type="arabicParenBoth"/>
            </a:pPr>
            <a:r>
              <a:rPr lang="en-GB" b="1" dirty="0" smtClean="0">
                <a:solidFill>
                  <a:srgbClr val="7030A0"/>
                </a:solidFill>
              </a:rPr>
              <a:t>The steam train hissed, coughed out smoke, puffed noisily and jolted.</a:t>
            </a:r>
          </a:p>
          <a:p>
            <a:pPr marL="342900" indent="-342900">
              <a:buAutoNum type="arabicParenBoth"/>
            </a:pPr>
            <a:r>
              <a:rPr lang="en-GB" b="1" dirty="0" smtClean="0">
                <a:solidFill>
                  <a:srgbClr val="7030A0"/>
                </a:solidFill>
              </a:rPr>
              <a:t>The convict, who had done his time, was being released today.</a:t>
            </a:r>
          </a:p>
          <a:p>
            <a:pPr marL="342900" indent="-342900">
              <a:buAutoNum type="arabicParenBoth"/>
            </a:pPr>
            <a:r>
              <a:rPr lang="en-GB" b="1" dirty="0" smtClean="0">
                <a:solidFill>
                  <a:srgbClr val="7030A0"/>
                </a:solidFill>
              </a:rPr>
              <a:t>Bath, with its famous abbey and Roman buildings,  and with its beautiful white stone buildings, is surely a centre of culture.</a:t>
            </a:r>
          </a:p>
          <a:p>
            <a:pPr marL="342900" indent="-342900">
              <a:buAutoNum type="arabicParenBoth"/>
            </a:pPr>
            <a:r>
              <a:rPr lang="en-GB" b="1" dirty="0" smtClean="0">
                <a:solidFill>
                  <a:srgbClr val="7030A0"/>
                </a:solidFill>
              </a:rPr>
              <a:t> That Chichester is a Roman city cannot be denied.</a:t>
            </a:r>
          </a:p>
        </p:txBody>
      </p:sp>
      <p:sp>
        <p:nvSpPr>
          <p:cNvPr id="8" name="Rectangular Callout 7"/>
          <p:cNvSpPr/>
          <p:nvPr/>
        </p:nvSpPr>
        <p:spPr>
          <a:xfrm>
            <a:off x="2555776" y="0"/>
            <a:ext cx="2448272" cy="3356992"/>
          </a:xfrm>
          <a:prstGeom prst="wedgeRectCallout">
            <a:avLst>
              <a:gd name="adj1" fmla="val -93752"/>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arenBoth"/>
            </a:pPr>
            <a:r>
              <a:rPr lang="en-GB" b="1" dirty="0" smtClean="0"/>
              <a:t>Compound</a:t>
            </a:r>
          </a:p>
          <a:p>
            <a:pPr marL="342900" indent="-342900" algn="ctr">
              <a:buAutoNum type="arabicParenBoth"/>
            </a:pPr>
            <a:r>
              <a:rPr lang="en-GB" b="1" dirty="0" smtClean="0"/>
              <a:t>Phrase</a:t>
            </a:r>
          </a:p>
          <a:p>
            <a:pPr marL="342900" indent="-342900" algn="ctr">
              <a:buAutoNum type="arabicParenBoth"/>
            </a:pPr>
            <a:r>
              <a:rPr lang="en-GB" b="1" dirty="0" smtClean="0"/>
              <a:t>Complex</a:t>
            </a:r>
          </a:p>
          <a:p>
            <a:pPr marL="342900" indent="-342900" algn="ctr">
              <a:buAutoNum type="arabicParenBoth"/>
            </a:pPr>
            <a:r>
              <a:rPr lang="en-GB" b="1" dirty="0" smtClean="0"/>
              <a:t>Simple</a:t>
            </a:r>
          </a:p>
          <a:p>
            <a:pPr marL="342900" indent="-342900" algn="ctr">
              <a:buAutoNum type="arabicParenBoth"/>
            </a:pPr>
            <a:r>
              <a:rPr lang="en-GB" b="1" dirty="0" smtClean="0"/>
              <a:t>Compound</a:t>
            </a:r>
          </a:p>
          <a:p>
            <a:pPr marL="342900" indent="-342900" algn="ctr">
              <a:buAutoNum type="arabicParenBoth"/>
            </a:pPr>
            <a:r>
              <a:rPr lang="en-GB" b="1" dirty="0" smtClean="0"/>
              <a:t>Phrase</a:t>
            </a:r>
          </a:p>
          <a:p>
            <a:pPr marL="342900" indent="-342900" algn="ctr">
              <a:buAutoNum type="arabicParenBoth"/>
            </a:pPr>
            <a:r>
              <a:rPr lang="en-GB" b="1" dirty="0" smtClean="0"/>
              <a:t>Compound</a:t>
            </a:r>
          </a:p>
          <a:p>
            <a:pPr marL="342900" indent="-342900" algn="ctr">
              <a:buAutoNum type="arabicParenBoth"/>
            </a:pPr>
            <a:r>
              <a:rPr lang="en-GB" b="1" dirty="0" smtClean="0"/>
              <a:t>Complex</a:t>
            </a:r>
          </a:p>
          <a:p>
            <a:pPr marL="342900" indent="-342900" algn="ctr">
              <a:buAutoNum type="arabicParenBoth"/>
            </a:pPr>
            <a:r>
              <a:rPr lang="en-GB" b="1" dirty="0" smtClean="0"/>
              <a:t>Simple</a:t>
            </a:r>
          </a:p>
          <a:p>
            <a:pPr marL="342900" indent="-342900" algn="ctr">
              <a:buAutoNum type="arabicParenBoth"/>
            </a:pPr>
            <a:r>
              <a:rPr lang="en-GB" b="1" dirty="0" smtClean="0"/>
              <a:t>Complex</a:t>
            </a:r>
          </a:p>
          <a:p>
            <a:pPr marL="342900" indent="-342900" algn="ctr">
              <a:buAutoNum type="arabicParenBoth"/>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1"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1"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1000" fill="hold"/>
                                        <p:tgtEl>
                                          <p:spTgt spid="3"/>
                                        </p:tgtEl>
                                        <p:attrNameLst>
                                          <p:attrName>ppt_w</p:attrName>
                                        </p:attrNameLst>
                                      </p:cBhvr>
                                      <p:tavLst>
                                        <p:tav tm="0">
                                          <p:val>
                                            <p:strVal val="#ppt_w*0.70"/>
                                          </p:val>
                                        </p:tav>
                                        <p:tav tm="100000">
                                          <p:val>
                                            <p:strVal val="#ppt_w"/>
                                          </p:val>
                                        </p:tav>
                                      </p:tavLst>
                                    </p:anim>
                                    <p:anim calcmode="lin" valueType="num">
                                      <p:cBhvr>
                                        <p:cTn id="56" dur="1000" fill="hold"/>
                                        <p:tgtEl>
                                          <p:spTgt spid="3"/>
                                        </p:tgtEl>
                                        <p:attrNameLst>
                                          <p:attrName>ppt_h</p:attrName>
                                        </p:attrNameLst>
                                      </p:cBhvr>
                                      <p:tavLst>
                                        <p:tav tm="0">
                                          <p:val>
                                            <p:strVal val="#ppt_h"/>
                                          </p:val>
                                        </p:tav>
                                        <p:tav tm="100000">
                                          <p:val>
                                            <p:strVal val="#ppt_h"/>
                                          </p:val>
                                        </p:tav>
                                      </p:tavLst>
                                    </p:anim>
                                    <p:animEffect transition="in" filter="fade">
                                      <p:cBhvr>
                                        <p:cTn id="57" dur="10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80">
                                          <p:stCondLst>
                                            <p:cond delay="0"/>
                                          </p:stCondLst>
                                        </p:cTn>
                                        <p:tgtEl>
                                          <p:spTgt spid="6"/>
                                        </p:tgtEl>
                                      </p:cBhvr>
                                    </p:animEffect>
                                    <p:anim calcmode="lin" valueType="num">
                                      <p:cBhvr>
                                        <p:cTn id="6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8" dur="26">
                                          <p:stCondLst>
                                            <p:cond delay="650"/>
                                          </p:stCondLst>
                                        </p:cTn>
                                        <p:tgtEl>
                                          <p:spTgt spid="6"/>
                                        </p:tgtEl>
                                      </p:cBhvr>
                                      <p:to x="100000" y="60000"/>
                                    </p:animScale>
                                    <p:animScale>
                                      <p:cBhvr>
                                        <p:cTn id="69" dur="166" decel="50000">
                                          <p:stCondLst>
                                            <p:cond delay="676"/>
                                          </p:stCondLst>
                                        </p:cTn>
                                        <p:tgtEl>
                                          <p:spTgt spid="6"/>
                                        </p:tgtEl>
                                      </p:cBhvr>
                                      <p:to x="100000" y="100000"/>
                                    </p:animScale>
                                    <p:animScale>
                                      <p:cBhvr>
                                        <p:cTn id="70" dur="26">
                                          <p:stCondLst>
                                            <p:cond delay="1312"/>
                                          </p:stCondLst>
                                        </p:cTn>
                                        <p:tgtEl>
                                          <p:spTgt spid="6"/>
                                        </p:tgtEl>
                                      </p:cBhvr>
                                      <p:to x="100000" y="80000"/>
                                    </p:animScale>
                                    <p:animScale>
                                      <p:cBhvr>
                                        <p:cTn id="71" dur="166" decel="50000">
                                          <p:stCondLst>
                                            <p:cond delay="1338"/>
                                          </p:stCondLst>
                                        </p:cTn>
                                        <p:tgtEl>
                                          <p:spTgt spid="6"/>
                                        </p:tgtEl>
                                      </p:cBhvr>
                                      <p:to x="100000" y="100000"/>
                                    </p:animScale>
                                    <p:animScale>
                                      <p:cBhvr>
                                        <p:cTn id="72" dur="26">
                                          <p:stCondLst>
                                            <p:cond delay="1642"/>
                                          </p:stCondLst>
                                        </p:cTn>
                                        <p:tgtEl>
                                          <p:spTgt spid="6"/>
                                        </p:tgtEl>
                                      </p:cBhvr>
                                      <p:to x="100000" y="90000"/>
                                    </p:animScale>
                                    <p:animScale>
                                      <p:cBhvr>
                                        <p:cTn id="73" dur="166" decel="50000">
                                          <p:stCondLst>
                                            <p:cond delay="1668"/>
                                          </p:stCondLst>
                                        </p:cTn>
                                        <p:tgtEl>
                                          <p:spTgt spid="6"/>
                                        </p:tgtEl>
                                      </p:cBhvr>
                                      <p:to x="100000" y="100000"/>
                                    </p:animScale>
                                    <p:animScale>
                                      <p:cBhvr>
                                        <p:cTn id="74" dur="26">
                                          <p:stCondLst>
                                            <p:cond delay="1808"/>
                                          </p:stCondLst>
                                        </p:cTn>
                                        <p:tgtEl>
                                          <p:spTgt spid="6"/>
                                        </p:tgtEl>
                                      </p:cBhvr>
                                      <p:to x="100000" y="95000"/>
                                    </p:animScale>
                                    <p:animScale>
                                      <p:cBhvr>
                                        <p:cTn id="75" dur="166" decel="50000">
                                          <p:stCondLst>
                                            <p:cond delay="1834"/>
                                          </p:stCondLst>
                                        </p:cTn>
                                        <p:tgtEl>
                                          <p:spTgt spid="6"/>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1"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checkerboard(across)">
                                      <p:cBhvr>
                                        <p:cTn id="80" dur="500"/>
                                        <p:tgtEl>
                                          <p:spTgt spid="5"/>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1"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ppt_w</p:attrName>
                                        </p:attrNameLst>
                                      </p:cBhvr>
                                      <p:tavLst>
                                        <p:tav tm="0">
                                          <p:val>
                                            <p:fltVal val="0"/>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5" grpId="0" animBg="1"/>
      <p:bldP spid="5" grpId="1" animBg="1"/>
      <p:bldP spid="7" grpId="0" animBg="1"/>
      <p:bldP spid="7" grpId="1"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dirty="0" smtClean="0">
                <a:solidFill>
                  <a:srgbClr val="FFC000"/>
                </a:solidFill>
              </a:rPr>
              <a:t>(50) Sentences – 23</a:t>
            </a:r>
            <a:r>
              <a:rPr lang="en-GB" dirty="0" smtClean="0">
                <a:solidFill>
                  <a:srgbClr val="FFFF00"/>
                </a:solidFill>
              </a:rPr>
              <a:t>:</a:t>
            </a:r>
            <a:br>
              <a:rPr lang="en-GB" dirty="0" smtClean="0">
                <a:solidFill>
                  <a:srgbClr val="FFFF00"/>
                </a:solidFill>
              </a:rPr>
            </a:br>
            <a:r>
              <a:rPr lang="en-GB" dirty="0" smtClean="0">
                <a:solidFill>
                  <a:srgbClr val="FFFF00"/>
                </a:solidFill>
              </a:rPr>
              <a:t>Testing Knowledge of Terminology</a:t>
            </a:r>
            <a:endParaRPr lang="en-GB" dirty="0">
              <a:solidFill>
                <a:srgbClr val="FFFF00"/>
              </a:solidFill>
            </a:endParaRPr>
          </a:p>
        </p:txBody>
      </p:sp>
      <p:sp>
        <p:nvSpPr>
          <p:cNvPr id="3" name="Rectangle 2"/>
          <p:cNvSpPr/>
          <p:nvPr/>
        </p:nvSpPr>
        <p:spPr>
          <a:xfrm>
            <a:off x="5724128" y="1556792"/>
            <a:ext cx="3096344"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consolidate an understanding of different terminology associated with sentences</a:t>
            </a:r>
            <a:endParaRPr lang="en-GB" dirty="0"/>
          </a:p>
        </p:txBody>
      </p:sp>
      <p:pic>
        <p:nvPicPr>
          <p:cNvPr id="4" name="Picture 4" descr="http://www.clipartsfree.net/vector/large/happy_pencil_Vector_Clipart.png"/>
          <p:cNvPicPr>
            <a:picLocks noChangeAspect="1" noChangeArrowheads="1"/>
          </p:cNvPicPr>
          <p:nvPr/>
        </p:nvPicPr>
        <p:blipFill>
          <a:blip r:embed="rId3" cstate="print"/>
          <a:srcRect/>
          <a:stretch>
            <a:fillRect/>
          </a:stretch>
        </p:blipFill>
        <p:spPr bwMode="auto">
          <a:xfrm>
            <a:off x="7452320" y="3429000"/>
            <a:ext cx="1872208" cy="2880320"/>
          </a:xfrm>
          <a:prstGeom prst="rect">
            <a:avLst/>
          </a:prstGeom>
          <a:noFill/>
        </p:spPr>
      </p:pic>
      <p:sp>
        <p:nvSpPr>
          <p:cNvPr id="5" name="TextBox 4"/>
          <p:cNvSpPr txBox="1"/>
          <p:nvPr/>
        </p:nvSpPr>
        <p:spPr>
          <a:xfrm>
            <a:off x="755576" y="1556792"/>
            <a:ext cx="4680520" cy="923330"/>
          </a:xfrm>
          <a:prstGeom prst="rect">
            <a:avLst/>
          </a:prstGeom>
          <a:noFill/>
          <a:ln w="57150">
            <a:solidFill>
              <a:srgbClr val="00B050"/>
            </a:solidFill>
          </a:ln>
        </p:spPr>
        <p:txBody>
          <a:bodyPr wrap="square" rtlCol="0">
            <a:spAutoFit/>
          </a:bodyPr>
          <a:lstStyle/>
          <a:p>
            <a:r>
              <a:rPr lang="en-GB" dirty="0" smtClean="0"/>
              <a:t>Over the past few lessons, your knowledge of terminology concerning sentences has increased. Let’s see how much you can recall:</a:t>
            </a:r>
            <a:endParaRPr lang="en-GB" dirty="0"/>
          </a:p>
        </p:txBody>
      </p:sp>
      <p:sp>
        <p:nvSpPr>
          <p:cNvPr id="7" name="TextBox 6"/>
          <p:cNvSpPr txBox="1"/>
          <p:nvPr/>
        </p:nvSpPr>
        <p:spPr>
          <a:xfrm>
            <a:off x="179512" y="2636912"/>
            <a:ext cx="5256584" cy="369332"/>
          </a:xfrm>
          <a:prstGeom prst="rect">
            <a:avLst/>
          </a:prstGeom>
          <a:noFill/>
          <a:ln w="57150">
            <a:solidFill>
              <a:srgbClr val="7030A0"/>
            </a:solidFill>
          </a:ln>
        </p:spPr>
        <p:txBody>
          <a:bodyPr wrap="square" rtlCol="0">
            <a:spAutoFit/>
          </a:bodyPr>
          <a:lstStyle/>
          <a:p>
            <a:r>
              <a:rPr lang="en-GB" i="1" dirty="0" smtClean="0"/>
              <a:t>Write out the table and sort the definitions out:</a:t>
            </a:r>
            <a:endParaRPr lang="en-GB" i="1" dirty="0"/>
          </a:p>
        </p:txBody>
      </p:sp>
      <p:graphicFrame>
        <p:nvGraphicFramePr>
          <p:cNvPr id="8" name="Table 7"/>
          <p:cNvGraphicFramePr>
            <a:graphicFrameLocks noGrp="1"/>
          </p:cNvGraphicFramePr>
          <p:nvPr/>
        </p:nvGraphicFramePr>
        <p:xfrm>
          <a:off x="179512" y="3140968"/>
          <a:ext cx="7632848" cy="3688080"/>
        </p:xfrm>
        <a:graphic>
          <a:graphicData uri="http://schemas.openxmlformats.org/drawingml/2006/table">
            <a:tbl>
              <a:tblPr firstRow="1" bandRow="1">
                <a:tableStyleId>{5C22544A-7EE6-4342-B048-85BDC9FD1C3A}</a:tableStyleId>
              </a:tblPr>
              <a:tblGrid>
                <a:gridCol w="1944216"/>
                <a:gridCol w="5688632"/>
              </a:tblGrid>
              <a:tr h="212297">
                <a:tc>
                  <a:txBody>
                    <a:bodyPr/>
                    <a:lstStyle/>
                    <a:p>
                      <a:r>
                        <a:rPr lang="en-GB" sz="1600" dirty="0" smtClean="0"/>
                        <a:t>Terminology</a:t>
                      </a:r>
                      <a:endParaRPr lang="en-GB" sz="1600" dirty="0"/>
                    </a:p>
                  </a:txBody>
                  <a:tcPr/>
                </a:tc>
                <a:tc>
                  <a:txBody>
                    <a:bodyPr/>
                    <a:lstStyle/>
                    <a:p>
                      <a:r>
                        <a:rPr lang="en-GB" sz="1600" dirty="0" smtClean="0"/>
                        <a:t>Definition</a:t>
                      </a:r>
                      <a:endParaRPr lang="en-GB" sz="1600" dirty="0"/>
                    </a:p>
                  </a:txBody>
                  <a:tcPr/>
                </a:tc>
              </a:tr>
              <a:tr h="212297">
                <a:tc>
                  <a:txBody>
                    <a:bodyPr/>
                    <a:lstStyle/>
                    <a:p>
                      <a:r>
                        <a:rPr lang="en-GB" sz="1600" b="1" dirty="0" smtClean="0">
                          <a:solidFill>
                            <a:srgbClr val="7030A0"/>
                          </a:solidFill>
                        </a:rPr>
                        <a:t>Subject</a:t>
                      </a:r>
                      <a:endParaRPr lang="en-GB" sz="1600" b="1" dirty="0">
                        <a:solidFill>
                          <a:srgbClr val="7030A0"/>
                        </a:solidFill>
                      </a:endParaRPr>
                    </a:p>
                  </a:txBody>
                  <a:tcPr/>
                </a:tc>
                <a:tc>
                  <a:txBody>
                    <a:bodyPr/>
                    <a:lstStyle/>
                    <a:p>
                      <a:r>
                        <a:rPr lang="en-GB" sz="1600" b="1" dirty="0" smtClean="0"/>
                        <a:t>Group of words (with verb) in a sentence that can stand alone</a:t>
                      </a:r>
                      <a:endParaRPr lang="en-GB" sz="1600" b="1" dirty="0"/>
                    </a:p>
                  </a:txBody>
                  <a:tcPr/>
                </a:tc>
              </a:tr>
              <a:tr h="212297">
                <a:tc>
                  <a:txBody>
                    <a:bodyPr/>
                    <a:lstStyle/>
                    <a:p>
                      <a:r>
                        <a:rPr lang="en-GB" sz="1600" b="1" dirty="0" smtClean="0">
                          <a:solidFill>
                            <a:srgbClr val="7030A0"/>
                          </a:solidFill>
                        </a:rPr>
                        <a:t>Verb</a:t>
                      </a:r>
                      <a:endParaRPr lang="en-GB" sz="1600" b="1" dirty="0">
                        <a:solidFill>
                          <a:srgbClr val="7030A0"/>
                        </a:solidFill>
                      </a:endParaRPr>
                    </a:p>
                  </a:txBody>
                  <a:tcPr/>
                </a:tc>
                <a:tc>
                  <a:txBody>
                    <a:bodyPr/>
                    <a:lstStyle/>
                    <a:p>
                      <a:r>
                        <a:rPr lang="en-GB" sz="1600" b="1" dirty="0" smtClean="0"/>
                        <a:t>A</a:t>
                      </a:r>
                      <a:r>
                        <a:rPr lang="en-GB" sz="1600" b="1" baseline="0" dirty="0" smtClean="0"/>
                        <a:t> sentence with t</a:t>
                      </a:r>
                      <a:r>
                        <a:rPr lang="en-GB" sz="1600" b="1" dirty="0" smtClean="0"/>
                        <a:t>wo or more main clauses joined together</a:t>
                      </a:r>
                      <a:endParaRPr lang="en-GB" sz="1600" b="1" dirty="0"/>
                    </a:p>
                  </a:txBody>
                  <a:tcPr/>
                </a:tc>
              </a:tr>
              <a:tr h="212297">
                <a:tc>
                  <a:txBody>
                    <a:bodyPr/>
                    <a:lstStyle/>
                    <a:p>
                      <a:r>
                        <a:rPr lang="en-GB" sz="1600" b="1" dirty="0" smtClean="0">
                          <a:solidFill>
                            <a:srgbClr val="7030A0"/>
                          </a:solidFill>
                        </a:rPr>
                        <a:t>Finite Verb</a:t>
                      </a:r>
                      <a:endParaRPr lang="en-GB" sz="1600" b="1" dirty="0">
                        <a:solidFill>
                          <a:srgbClr val="7030A0"/>
                        </a:solidFill>
                      </a:endParaRPr>
                    </a:p>
                  </a:txBody>
                  <a:tcPr/>
                </a:tc>
                <a:tc>
                  <a:txBody>
                    <a:bodyPr/>
                    <a:lstStyle/>
                    <a:p>
                      <a:r>
                        <a:rPr lang="en-GB" sz="1600" b="1" dirty="0" smtClean="0"/>
                        <a:t>A simple sentence introducing or summing up a paragraph</a:t>
                      </a:r>
                      <a:endParaRPr lang="en-GB" sz="1600" b="1" dirty="0"/>
                    </a:p>
                  </a:txBody>
                  <a:tcPr/>
                </a:tc>
              </a:tr>
              <a:tr h="212297">
                <a:tc>
                  <a:txBody>
                    <a:bodyPr/>
                    <a:lstStyle/>
                    <a:p>
                      <a:r>
                        <a:rPr lang="en-GB" sz="1600" b="1" dirty="0" smtClean="0">
                          <a:solidFill>
                            <a:srgbClr val="7030A0"/>
                          </a:solidFill>
                        </a:rPr>
                        <a:t>Simple Sentence</a:t>
                      </a:r>
                      <a:endParaRPr lang="en-GB" sz="1600" b="1" dirty="0">
                        <a:solidFill>
                          <a:srgbClr val="7030A0"/>
                        </a:solidFill>
                      </a:endParaRPr>
                    </a:p>
                  </a:txBody>
                  <a:tcPr/>
                </a:tc>
                <a:tc>
                  <a:txBody>
                    <a:bodyPr/>
                    <a:lstStyle/>
                    <a:p>
                      <a:r>
                        <a:rPr lang="en-GB" sz="1600" b="1" dirty="0" smtClean="0"/>
                        <a:t>A sentence with at least one clause which cannot stand alone</a:t>
                      </a:r>
                      <a:endParaRPr lang="en-GB" sz="1600" b="1" dirty="0"/>
                    </a:p>
                  </a:txBody>
                  <a:tcPr/>
                </a:tc>
              </a:tr>
              <a:tr h="212297">
                <a:tc>
                  <a:txBody>
                    <a:bodyPr/>
                    <a:lstStyle/>
                    <a:p>
                      <a:r>
                        <a:rPr lang="en-GB" sz="1600" b="1" dirty="0" smtClean="0">
                          <a:solidFill>
                            <a:srgbClr val="7030A0"/>
                          </a:solidFill>
                        </a:rPr>
                        <a:t>Compound Sentence</a:t>
                      </a:r>
                      <a:endParaRPr lang="en-GB" sz="1600" b="1" dirty="0">
                        <a:solidFill>
                          <a:srgbClr val="7030A0"/>
                        </a:solidFill>
                      </a:endParaRPr>
                    </a:p>
                  </a:txBody>
                  <a:tcPr/>
                </a:tc>
                <a:tc>
                  <a:txBody>
                    <a:bodyPr/>
                    <a:lstStyle/>
                    <a:p>
                      <a:r>
                        <a:rPr lang="en-GB" sz="1600" b="1" dirty="0" smtClean="0"/>
                        <a:t>A group of words within a sentence with no finite verb</a:t>
                      </a:r>
                      <a:endParaRPr lang="en-GB" sz="1600" b="1" dirty="0"/>
                    </a:p>
                  </a:txBody>
                  <a:tcPr/>
                </a:tc>
              </a:tr>
              <a:tr h="212297">
                <a:tc>
                  <a:txBody>
                    <a:bodyPr/>
                    <a:lstStyle/>
                    <a:p>
                      <a:r>
                        <a:rPr lang="en-GB" sz="1600" b="1" dirty="0" smtClean="0">
                          <a:solidFill>
                            <a:srgbClr val="7030A0"/>
                          </a:solidFill>
                        </a:rPr>
                        <a:t>Complex Sentence</a:t>
                      </a:r>
                      <a:endParaRPr lang="en-GB" sz="1600" b="1" dirty="0">
                        <a:solidFill>
                          <a:srgbClr val="7030A0"/>
                        </a:solidFill>
                      </a:endParaRPr>
                    </a:p>
                  </a:txBody>
                  <a:tcPr/>
                </a:tc>
                <a:tc>
                  <a:txBody>
                    <a:bodyPr/>
                    <a:lstStyle/>
                    <a:p>
                      <a:r>
                        <a:rPr lang="en-GB" sz="1600" b="1" dirty="0" smtClean="0"/>
                        <a:t>A verb which forms a tense</a:t>
                      </a:r>
                      <a:endParaRPr lang="en-GB" sz="1600" b="1" dirty="0"/>
                    </a:p>
                  </a:txBody>
                  <a:tcPr/>
                </a:tc>
              </a:tr>
              <a:tr h="212297">
                <a:tc>
                  <a:txBody>
                    <a:bodyPr/>
                    <a:lstStyle/>
                    <a:p>
                      <a:r>
                        <a:rPr lang="en-GB" sz="1600" b="1" dirty="0" smtClean="0">
                          <a:solidFill>
                            <a:srgbClr val="7030A0"/>
                          </a:solidFill>
                        </a:rPr>
                        <a:t>Topic Sentence</a:t>
                      </a:r>
                      <a:endParaRPr lang="en-GB" sz="1600" b="1" dirty="0">
                        <a:solidFill>
                          <a:srgbClr val="7030A0"/>
                        </a:solidFill>
                      </a:endParaRPr>
                    </a:p>
                  </a:txBody>
                  <a:tcPr/>
                </a:tc>
                <a:tc>
                  <a:txBody>
                    <a:bodyPr/>
                    <a:lstStyle/>
                    <a:p>
                      <a:r>
                        <a:rPr lang="en-GB" sz="1600" b="1" dirty="0" smtClean="0"/>
                        <a:t>Who or what the sentence is about</a:t>
                      </a:r>
                      <a:endParaRPr lang="en-GB" sz="1600" b="1" dirty="0"/>
                    </a:p>
                  </a:txBody>
                  <a:tcPr/>
                </a:tc>
              </a:tr>
              <a:tr h="212297">
                <a:tc>
                  <a:txBody>
                    <a:bodyPr/>
                    <a:lstStyle/>
                    <a:p>
                      <a:r>
                        <a:rPr lang="en-GB" sz="1600" b="1" dirty="0" smtClean="0">
                          <a:solidFill>
                            <a:srgbClr val="7030A0"/>
                          </a:solidFill>
                        </a:rPr>
                        <a:t>Phrase</a:t>
                      </a:r>
                      <a:endParaRPr lang="en-GB" sz="1600" b="1" dirty="0">
                        <a:solidFill>
                          <a:srgbClr val="7030A0"/>
                        </a:solidFill>
                      </a:endParaRPr>
                    </a:p>
                  </a:txBody>
                  <a:tcPr/>
                </a:tc>
                <a:tc>
                  <a:txBody>
                    <a:bodyPr/>
                    <a:lstStyle/>
                    <a:p>
                      <a:r>
                        <a:rPr lang="en-GB" sz="1600" b="1" dirty="0" smtClean="0"/>
                        <a:t>Group of words (with verb) in a sentence that cannot stand alone</a:t>
                      </a:r>
                      <a:endParaRPr lang="en-GB" sz="1600" b="1" dirty="0"/>
                    </a:p>
                  </a:txBody>
                  <a:tcPr/>
                </a:tc>
              </a:tr>
              <a:tr h="212297">
                <a:tc>
                  <a:txBody>
                    <a:bodyPr/>
                    <a:lstStyle/>
                    <a:p>
                      <a:r>
                        <a:rPr lang="en-GB" sz="1600" b="1" dirty="0" smtClean="0">
                          <a:solidFill>
                            <a:srgbClr val="7030A0"/>
                          </a:solidFill>
                        </a:rPr>
                        <a:t>Main Clause</a:t>
                      </a:r>
                      <a:endParaRPr lang="en-GB" sz="1600" b="1" dirty="0">
                        <a:solidFill>
                          <a:srgbClr val="7030A0"/>
                        </a:solidFill>
                      </a:endParaRPr>
                    </a:p>
                  </a:txBody>
                  <a:tcPr/>
                </a:tc>
                <a:tc>
                  <a:txBody>
                    <a:bodyPr/>
                    <a:lstStyle/>
                    <a:p>
                      <a:r>
                        <a:rPr lang="en-GB" sz="1600" b="1" dirty="0" smtClean="0"/>
                        <a:t>A sentence containing one subject and one finite verb</a:t>
                      </a:r>
                      <a:endParaRPr lang="en-GB" sz="1600" b="1" dirty="0"/>
                    </a:p>
                  </a:txBody>
                  <a:tcPr/>
                </a:tc>
              </a:tr>
              <a:tr h="212297">
                <a:tc>
                  <a:txBody>
                    <a:bodyPr/>
                    <a:lstStyle/>
                    <a:p>
                      <a:r>
                        <a:rPr lang="en-GB" sz="1600" b="1" dirty="0" smtClean="0">
                          <a:solidFill>
                            <a:srgbClr val="7030A0"/>
                          </a:solidFill>
                        </a:rPr>
                        <a:t>Subordinate Clause</a:t>
                      </a:r>
                      <a:endParaRPr lang="en-GB" sz="1600" b="1" dirty="0">
                        <a:solidFill>
                          <a:srgbClr val="7030A0"/>
                        </a:solidFill>
                      </a:endParaRPr>
                    </a:p>
                  </a:txBody>
                  <a:tcPr/>
                </a:tc>
                <a:tc>
                  <a:txBody>
                    <a:bodyPr/>
                    <a:lstStyle/>
                    <a:p>
                      <a:r>
                        <a:rPr lang="en-GB" sz="1600" b="1" dirty="0" smtClean="0"/>
                        <a:t>The word telling you the action of the subject in a sentence</a:t>
                      </a:r>
                      <a:endParaRPr lang="en-GB" sz="1600" b="1" dirty="0"/>
                    </a:p>
                  </a:txBody>
                  <a:tcPr/>
                </a:tc>
              </a:tr>
            </a:tbl>
          </a:graphicData>
        </a:graphic>
      </p:graphicFrame>
      <p:sp>
        <p:nvSpPr>
          <p:cNvPr id="9" name="Rectangular Callout 8"/>
          <p:cNvSpPr/>
          <p:nvPr/>
        </p:nvSpPr>
        <p:spPr>
          <a:xfrm>
            <a:off x="2627784" y="764704"/>
            <a:ext cx="6264696" cy="3672408"/>
          </a:xfrm>
          <a:prstGeom prst="wedgeRectCallout">
            <a:avLst>
              <a:gd name="adj1" fmla="val -62189"/>
              <a:gd name="adj2" fmla="val 71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Subject</a:t>
            </a:r>
            <a:r>
              <a:rPr lang="en-GB" dirty="0" smtClean="0"/>
              <a:t>: What/who sentence is about</a:t>
            </a:r>
          </a:p>
          <a:p>
            <a:pPr algn="ctr"/>
            <a:r>
              <a:rPr lang="en-GB" b="1" dirty="0" smtClean="0"/>
              <a:t>Verb</a:t>
            </a:r>
            <a:r>
              <a:rPr lang="en-GB" dirty="0" smtClean="0"/>
              <a:t>: The word telling you action of subject</a:t>
            </a:r>
          </a:p>
          <a:p>
            <a:pPr algn="ctr"/>
            <a:r>
              <a:rPr lang="en-GB" b="1" dirty="0" smtClean="0"/>
              <a:t>Finite Verb</a:t>
            </a:r>
            <a:r>
              <a:rPr lang="en-GB" dirty="0" smtClean="0"/>
              <a:t>: Verb which forms a tense</a:t>
            </a:r>
          </a:p>
          <a:p>
            <a:pPr algn="ctr"/>
            <a:r>
              <a:rPr lang="en-GB" b="1" dirty="0" smtClean="0"/>
              <a:t>Simple Sentence</a:t>
            </a:r>
            <a:r>
              <a:rPr lang="en-GB" dirty="0" smtClean="0"/>
              <a:t>: One subject, one finite verb</a:t>
            </a:r>
          </a:p>
          <a:p>
            <a:pPr algn="ctr"/>
            <a:r>
              <a:rPr lang="en-GB" b="1" dirty="0" smtClean="0"/>
              <a:t>Compound Sentence</a:t>
            </a:r>
            <a:r>
              <a:rPr lang="en-GB" dirty="0" smtClean="0"/>
              <a:t>: Main clauses joined together</a:t>
            </a:r>
          </a:p>
          <a:p>
            <a:pPr algn="ctr"/>
            <a:r>
              <a:rPr lang="en-GB" b="1" dirty="0" smtClean="0"/>
              <a:t>Complex S</a:t>
            </a:r>
            <a:r>
              <a:rPr lang="en-GB" dirty="0" smtClean="0"/>
              <a:t>: At least one clause cannot stand alone</a:t>
            </a:r>
          </a:p>
          <a:p>
            <a:pPr algn="ctr"/>
            <a:r>
              <a:rPr lang="en-GB" b="1" dirty="0" smtClean="0"/>
              <a:t>Topic Sentence</a:t>
            </a:r>
            <a:r>
              <a:rPr lang="en-GB" dirty="0" smtClean="0"/>
              <a:t>: Introduces/concludes paragraph</a:t>
            </a:r>
          </a:p>
          <a:p>
            <a:pPr algn="ctr"/>
            <a:r>
              <a:rPr lang="en-GB" b="1" dirty="0" smtClean="0"/>
              <a:t>Phrase</a:t>
            </a:r>
            <a:r>
              <a:rPr lang="en-GB" dirty="0" smtClean="0"/>
              <a:t>: Group of words in sentence with no finite v</a:t>
            </a:r>
          </a:p>
          <a:p>
            <a:pPr algn="ctr"/>
            <a:r>
              <a:rPr lang="en-GB" b="1" dirty="0" smtClean="0"/>
              <a:t>Main Clause</a:t>
            </a:r>
            <a:r>
              <a:rPr lang="en-GB" dirty="0" smtClean="0"/>
              <a:t>: Group of words /finite verb, can stand alone</a:t>
            </a:r>
          </a:p>
          <a:p>
            <a:pPr algn="ctr"/>
            <a:r>
              <a:rPr lang="en-GB" b="1" dirty="0" smtClean="0"/>
              <a:t>Subordinate Clause</a:t>
            </a:r>
            <a:r>
              <a:rPr lang="en-GB" dirty="0" smtClean="0"/>
              <a:t>: Group of words/finite verb, can’t stand alone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FF00FF"/>
                </a:solidFill>
              </a:rPr>
              <a:t>(51) Punctuation – 1</a:t>
            </a:r>
            <a:r>
              <a:rPr lang="en-GB" dirty="0" smtClean="0"/>
              <a:t>:</a:t>
            </a:r>
            <a:br>
              <a:rPr lang="en-GB" dirty="0" smtClean="0"/>
            </a:br>
            <a:r>
              <a:rPr lang="en-GB" b="1" dirty="0" smtClean="0">
                <a:solidFill>
                  <a:schemeClr val="bg1">
                    <a:lumMod val="50000"/>
                  </a:schemeClr>
                </a:solidFill>
              </a:rPr>
              <a:t>A Range of Punctuation Marks</a:t>
            </a:r>
            <a:endParaRPr lang="en-GB" b="1" dirty="0">
              <a:solidFill>
                <a:schemeClr val="bg1">
                  <a:lumMod val="50000"/>
                </a:schemeClr>
              </a:solidFill>
            </a:endParaRPr>
          </a:p>
        </p:txBody>
      </p:sp>
      <p:sp>
        <p:nvSpPr>
          <p:cNvPr id="3" name="TextBox 2"/>
          <p:cNvSpPr txBox="1"/>
          <p:nvPr/>
        </p:nvSpPr>
        <p:spPr>
          <a:xfrm>
            <a:off x="6300192" y="1556792"/>
            <a:ext cx="2592288" cy="1200329"/>
          </a:xfrm>
          <a:prstGeom prst="rect">
            <a:avLst/>
          </a:prstGeom>
          <a:noFill/>
          <a:ln w="57150">
            <a:solidFill>
              <a:srgbClr val="FF0000"/>
            </a:solidFill>
          </a:ln>
        </p:spPr>
        <p:txBody>
          <a:bodyPr wrap="square" rtlCol="0">
            <a:spAutoFit/>
          </a:bodyPr>
          <a:lstStyle/>
          <a:p>
            <a:r>
              <a:rPr lang="en-GB" dirty="0" smtClean="0"/>
              <a:t>Learning Objective:</a:t>
            </a:r>
          </a:p>
          <a:p>
            <a:r>
              <a:rPr lang="en-GB" dirty="0" smtClean="0"/>
              <a:t>To recognise the range of punctuation marks and their different functions</a:t>
            </a:r>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6804248" y="2996952"/>
            <a:ext cx="2016224" cy="2808312"/>
          </a:xfrm>
          <a:prstGeom prst="rect">
            <a:avLst/>
          </a:prstGeom>
          <a:noFill/>
          <a:ln w="9525">
            <a:noFill/>
            <a:miter lim="800000"/>
            <a:headEnd/>
            <a:tailEnd/>
          </a:ln>
        </p:spPr>
      </p:pic>
      <p:sp>
        <p:nvSpPr>
          <p:cNvPr id="5" name="TextBox 4"/>
          <p:cNvSpPr txBox="1"/>
          <p:nvPr/>
        </p:nvSpPr>
        <p:spPr>
          <a:xfrm>
            <a:off x="539552" y="1556792"/>
            <a:ext cx="5616624" cy="1200329"/>
          </a:xfrm>
          <a:prstGeom prst="rect">
            <a:avLst/>
          </a:prstGeom>
          <a:noFill/>
          <a:ln w="57150">
            <a:solidFill>
              <a:srgbClr val="00B050"/>
            </a:solidFill>
          </a:ln>
        </p:spPr>
        <p:txBody>
          <a:bodyPr wrap="square" rtlCol="0">
            <a:spAutoFit/>
          </a:bodyPr>
          <a:lstStyle/>
          <a:p>
            <a:r>
              <a:rPr lang="en-GB" dirty="0" smtClean="0"/>
              <a:t>Having mastered how to use full-stops properly to mark the end of sentences, there are other punctuation marks to master. We’ve come across commas a little, but let’s build on our knowledge of basic punctuation marks.</a:t>
            </a:r>
            <a:endParaRPr lang="en-GB" dirty="0"/>
          </a:p>
        </p:txBody>
      </p:sp>
      <p:graphicFrame>
        <p:nvGraphicFramePr>
          <p:cNvPr id="7" name="Table 6"/>
          <p:cNvGraphicFramePr>
            <a:graphicFrameLocks noGrp="1"/>
          </p:cNvGraphicFramePr>
          <p:nvPr/>
        </p:nvGraphicFramePr>
        <p:xfrm>
          <a:off x="251520" y="2852936"/>
          <a:ext cx="4007768" cy="3905430"/>
        </p:xfrm>
        <a:graphic>
          <a:graphicData uri="http://schemas.openxmlformats.org/drawingml/2006/table">
            <a:tbl>
              <a:tblPr firstRow="1" bandRow="1">
                <a:tableStyleId>{5C22544A-7EE6-4342-B048-85BDC9FD1C3A}</a:tableStyleId>
              </a:tblPr>
              <a:tblGrid>
                <a:gridCol w="899481"/>
                <a:gridCol w="3108287"/>
              </a:tblGrid>
              <a:tr h="360063">
                <a:tc>
                  <a:txBody>
                    <a:bodyPr/>
                    <a:lstStyle/>
                    <a:p>
                      <a:r>
                        <a:rPr lang="en-GB" sz="1400" b="1" dirty="0" smtClean="0"/>
                        <a:t>Symbol</a:t>
                      </a:r>
                      <a:endParaRPr lang="en-GB" sz="1400" b="1" dirty="0"/>
                    </a:p>
                  </a:txBody>
                  <a:tcPr/>
                </a:tc>
                <a:tc>
                  <a:txBody>
                    <a:bodyPr/>
                    <a:lstStyle/>
                    <a:p>
                      <a:r>
                        <a:rPr lang="en-GB" sz="1400" dirty="0" smtClean="0"/>
                        <a:t>Name</a:t>
                      </a:r>
                      <a:endParaRPr lang="en-GB" sz="1400" dirty="0"/>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Exclamation mark</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Ellipsis</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Colon</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Quotation marks</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Full-stop</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Dash</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Question mark</a:t>
                      </a:r>
                      <a:endParaRPr lang="en-GB" sz="1400" b="1" dirty="0">
                        <a:solidFill>
                          <a:srgbClr val="7030A0"/>
                        </a:solidFill>
                      </a:endParaRPr>
                    </a:p>
                  </a:txBody>
                  <a:tcPr/>
                </a:tc>
              </a:tr>
              <a:tr h="360063">
                <a:tc>
                  <a:txBody>
                    <a:bodyPr/>
                    <a:lstStyle/>
                    <a:p>
                      <a:r>
                        <a:rPr lang="en-GB" sz="1400" b="1" dirty="0" smtClean="0"/>
                        <a:t>_</a:t>
                      </a:r>
                      <a:endParaRPr lang="en-GB" sz="1400" b="1" dirty="0"/>
                    </a:p>
                  </a:txBody>
                  <a:tcPr/>
                </a:tc>
                <a:tc>
                  <a:txBody>
                    <a:bodyPr/>
                    <a:lstStyle/>
                    <a:p>
                      <a:r>
                        <a:rPr lang="en-GB" sz="1400" b="1" dirty="0" smtClean="0">
                          <a:solidFill>
                            <a:srgbClr val="7030A0"/>
                          </a:solidFill>
                        </a:rPr>
                        <a:t>Comma</a:t>
                      </a:r>
                      <a:endParaRPr lang="en-GB" sz="1400" b="1" dirty="0">
                        <a:solidFill>
                          <a:srgbClr val="7030A0"/>
                        </a:solidFill>
                      </a:endParaRPr>
                    </a:p>
                  </a:txBody>
                  <a:tcPr/>
                </a:tc>
              </a:tr>
              <a:tr h="360063">
                <a:tc>
                  <a:txBody>
                    <a:bodyPr/>
                    <a:lstStyle/>
                    <a:p>
                      <a:r>
                        <a:rPr lang="en-GB" sz="1400" b="1" dirty="0" smtClean="0"/>
                        <a:t>...</a:t>
                      </a:r>
                      <a:endParaRPr lang="en-GB" sz="1400" b="1" dirty="0"/>
                    </a:p>
                  </a:txBody>
                  <a:tcPr/>
                </a:tc>
                <a:tc>
                  <a:txBody>
                    <a:bodyPr/>
                    <a:lstStyle/>
                    <a:p>
                      <a:r>
                        <a:rPr lang="en-GB" sz="1400" b="1" dirty="0" smtClean="0">
                          <a:solidFill>
                            <a:srgbClr val="7030A0"/>
                          </a:solidFill>
                        </a:rPr>
                        <a:t>Semi-colon</a:t>
                      </a:r>
                      <a:endParaRPr lang="en-GB" sz="1400" b="1" dirty="0">
                        <a:solidFill>
                          <a:srgbClr val="7030A0"/>
                        </a:solidFill>
                      </a:endParaRPr>
                    </a:p>
                  </a:txBody>
                  <a:tcPr/>
                </a:tc>
              </a:tr>
              <a:tr h="295942">
                <a:tc>
                  <a:txBody>
                    <a:bodyPr/>
                    <a:lstStyle/>
                    <a:p>
                      <a:r>
                        <a:rPr lang="en-GB" sz="1400" b="1" dirty="0" smtClean="0"/>
                        <a:t>‘ .....’</a:t>
                      </a:r>
                      <a:endParaRPr lang="en-GB" sz="1400" b="1" dirty="0"/>
                    </a:p>
                  </a:txBody>
                  <a:tcPr/>
                </a:tc>
                <a:tc>
                  <a:txBody>
                    <a:bodyPr/>
                    <a:lstStyle/>
                    <a:p>
                      <a:r>
                        <a:rPr lang="en-GB" sz="1400" b="1" dirty="0" smtClean="0">
                          <a:solidFill>
                            <a:srgbClr val="7030A0"/>
                          </a:solidFill>
                        </a:rPr>
                        <a:t>Hyphen</a:t>
                      </a:r>
                      <a:endParaRPr lang="en-GB" sz="1400" b="1" dirty="0">
                        <a:solidFill>
                          <a:srgbClr val="7030A0"/>
                        </a:solidFill>
                      </a:endParaRPr>
                    </a:p>
                  </a:txBody>
                  <a:tcPr/>
                </a:tc>
              </a:tr>
            </a:tbl>
          </a:graphicData>
        </a:graphic>
      </p:graphicFrame>
      <p:sp>
        <p:nvSpPr>
          <p:cNvPr id="8" name="TextBox 7"/>
          <p:cNvSpPr txBox="1"/>
          <p:nvPr/>
        </p:nvSpPr>
        <p:spPr>
          <a:xfrm>
            <a:off x="4427984" y="2996952"/>
            <a:ext cx="2160240" cy="1477328"/>
          </a:xfrm>
          <a:prstGeom prst="rect">
            <a:avLst/>
          </a:prstGeom>
          <a:noFill/>
          <a:ln w="57150">
            <a:solidFill>
              <a:srgbClr val="7030A0"/>
            </a:solidFill>
          </a:ln>
        </p:spPr>
        <p:txBody>
          <a:bodyPr wrap="square" rtlCol="0">
            <a:spAutoFit/>
          </a:bodyPr>
          <a:lstStyle/>
          <a:p>
            <a:r>
              <a:rPr lang="en-GB" dirty="0" smtClean="0"/>
              <a:t>Write out the table and copy the symbols but put their names in the correct order</a:t>
            </a:r>
            <a:endParaRPr lang="en-GB" dirty="0"/>
          </a:p>
        </p:txBody>
      </p:sp>
      <p:sp>
        <p:nvSpPr>
          <p:cNvPr id="9" name="TextBox 8"/>
          <p:cNvSpPr txBox="1"/>
          <p:nvPr/>
        </p:nvSpPr>
        <p:spPr>
          <a:xfrm>
            <a:off x="4427984" y="4725144"/>
            <a:ext cx="2160240" cy="1200329"/>
          </a:xfrm>
          <a:prstGeom prst="rect">
            <a:avLst/>
          </a:prstGeom>
          <a:noFill/>
          <a:ln w="57150">
            <a:solidFill>
              <a:srgbClr val="C00000"/>
            </a:solidFill>
          </a:ln>
        </p:spPr>
        <p:txBody>
          <a:bodyPr wrap="square" rtlCol="0">
            <a:spAutoFit/>
          </a:bodyPr>
          <a:lstStyle/>
          <a:p>
            <a:r>
              <a:rPr lang="en-GB" b="1" dirty="0" smtClean="0">
                <a:solidFill>
                  <a:srgbClr val="FF0000"/>
                </a:solidFill>
              </a:rPr>
              <a:t>Have you worked out which is longer: the </a:t>
            </a:r>
            <a:r>
              <a:rPr lang="en-GB" b="1" u="sng" dirty="0" smtClean="0">
                <a:solidFill>
                  <a:srgbClr val="FF0000"/>
                </a:solidFill>
              </a:rPr>
              <a:t>hyphen</a:t>
            </a:r>
            <a:r>
              <a:rPr lang="en-GB" b="1" dirty="0" smtClean="0">
                <a:solidFill>
                  <a:srgbClr val="FF0000"/>
                </a:solidFill>
              </a:rPr>
              <a:t> or the </a:t>
            </a:r>
            <a:r>
              <a:rPr lang="en-GB" b="1" u="sng" dirty="0" smtClean="0">
                <a:solidFill>
                  <a:srgbClr val="FF0000"/>
                </a:solidFill>
              </a:rPr>
              <a:t>dash</a:t>
            </a:r>
            <a:r>
              <a:rPr lang="en-GB" b="1" dirty="0" smtClean="0">
                <a:solidFill>
                  <a:srgbClr val="FF0000"/>
                </a:solidFill>
              </a:rPr>
              <a:t>?</a:t>
            </a:r>
            <a:endParaRPr lang="en-GB" b="1" dirty="0">
              <a:solidFill>
                <a:srgbClr val="FF0000"/>
              </a:solidFill>
            </a:endParaRPr>
          </a:p>
        </p:txBody>
      </p:sp>
      <p:sp>
        <p:nvSpPr>
          <p:cNvPr id="10" name="Rectangular Callout 9"/>
          <p:cNvSpPr/>
          <p:nvPr/>
        </p:nvSpPr>
        <p:spPr>
          <a:xfrm>
            <a:off x="4644008" y="1628800"/>
            <a:ext cx="3096344" cy="3600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rgbClr val="FFFF00"/>
                </a:solidFill>
              </a:rPr>
              <a:t>ANSWERS</a:t>
            </a:r>
            <a:r>
              <a:rPr lang="en-GB" sz="1600" dirty="0" smtClean="0"/>
              <a:t>:</a:t>
            </a:r>
          </a:p>
          <a:p>
            <a:pPr algn="ctr"/>
            <a:r>
              <a:rPr lang="en-GB" sz="1600" b="1" dirty="0" smtClean="0"/>
              <a:t>. = full-stop</a:t>
            </a:r>
          </a:p>
          <a:p>
            <a:pPr algn="ctr"/>
            <a:r>
              <a:rPr lang="en-GB" sz="1600" b="1" dirty="0" smtClean="0"/>
              <a:t>? = question mark</a:t>
            </a:r>
          </a:p>
          <a:p>
            <a:pPr algn="ctr"/>
            <a:r>
              <a:rPr lang="en-GB" sz="1600" b="1" dirty="0" smtClean="0"/>
              <a:t>! = exclamation mark</a:t>
            </a:r>
          </a:p>
          <a:p>
            <a:pPr algn="ctr"/>
            <a:r>
              <a:rPr lang="en-GB" sz="1600" b="1" dirty="0" smtClean="0"/>
              <a:t>, = comma</a:t>
            </a:r>
          </a:p>
          <a:p>
            <a:pPr algn="ctr"/>
            <a:r>
              <a:rPr lang="en-GB" sz="1600" b="1" dirty="0" smtClean="0"/>
              <a:t>; = semi-colon</a:t>
            </a:r>
          </a:p>
          <a:p>
            <a:pPr algn="ctr"/>
            <a:r>
              <a:rPr lang="en-GB" sz="1600" b="1" dirty="0" smtClean="0"/>
              <a:t>: = colon</a:t>
            </a:r>
          </a:p>
          <a:p>
            <a:pPr algn="ctr">
              <a:buFontTx/>
              <a:buChar char="-"/>
            </a:pPr>
            <a:r>
              <a:rPr lang="en-GB" sz="1600" b="1" dirty="0" smtClean="0"/>
              <a:t>= hyphen</a:t>
            </a:r>
          </a:p>
          <a:p>
            <a:pPr algn="ctr"/>
            <a:r>
              <a:rPr lang="en-GB" sz="1600" b="1" dirty="0" smtClean="0"/>
              <a:t>_ = dash</a:t>
            </a:r>
          </a:p>
          <a:p>
            <a:pPr algn="ctr"/>
            <a:r>
              <a:rPr lang="en-GB" sz="1600" b="1" dirty="0" smtClean="0"/>
              <a:t>... = ellipsis</a:t>
            </a:r>
          </a:p>
          <a:p>
            <a:pPr algn="ctr"/>
            <a:r>
              <a:rPr lang="en-GB" sz="1600" b="1" dirty="0" smtClean="0"/>
              <a:t>‘ ...’ = quotation marks</a:t>
            </a:r>
          </a:p>
          <a:p>
            <a:pPr algn="ct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(52) Punctuation – 2</a:t>
            </a:r>
            <a:r>
              <a:rPr lang="en-GB" dirty="0" smtClean="0"/>
              <a:t>:</a:t>
            </a:r>
            <a:br>
              <a:rPr lang="en-GB" dirty="0" smtClean="0"/>
            </a:br>
            <a:r>
              <a:rPr lang="en-GB" b="1" dirty="0" smtClean="0">
                <a:solidFill>
                  <a:schemeClr val="bg2">
                    <a:lumMod val="50000"/>
                  </a:schemeClr>
                </a:solidFill>
              </a:rPr>
              <a:t>Definitions of Punctuation Marks</a:t>
            </a:r>
            <a:endParaRPr lang="en-GB" b="1" dirty="0">
              <a:solidFill>
                <a:schemeClr val="bg2">
                  <a:lumMod val="50000"/>
                </a:schemeClr>
              </a:solidFill>
            </a:endParaRPr>
          </a:p>
        </p:txBody>
      </p:sp>
      <p:sp>
        <p:nvSpPr>
          <p:cNvPr id="3" name="Rectangle 2"/>
          <p:cNvSpPr/>
          <p:nvPr/>
        </p:nvSpPr>
        <p:spPr>
          <a:xfrm>
            <a:off x="6228184" y="1556792"/>
            <a:ext cx="273630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recognise the range of punctuation marks and their different functions</a:t>
            </a:r>
            <a:endParaRPr lang="en-GB" dirty="0"/>
          </a:p>
        </p:txBody>
      </p:sp>
      <p:sp>
        <p:nvSpPr>
          <p:cNvPr id="4" name="TextBox 3"/>
          <p:cNvSpPr txBox="1"/>
          <p:nvPr/>
        </p:nvSpPr>
        <p:spPr>
          <a:xfrm>
            <a:off x="179512" y="1556792"/>
            <a:ext cx="5904656" cy="1200329"/>
          </a:xfrm>
          <a:prstGeom prst="rect">
            <a:avLst/>
          </a:prstGeom>
          <a:noFill/>
          <a:ln w="57150">
            <a:solidFill>
              <a:srgbClr val="00B050"/>
            </a:solidFill>
          </a:ln>
        </p:spPr>
        <p:txBody>
          <a:bodyPr wrap="square" rtlCol="0">
            <a:spAutoFit/>
          </a:bodyPr>
          <a:lstStyle/>
          <a:p>
            <a:r>
              <a:rPr lang="en-GB" dirty="0" smtClean="0"/>
              <a:t>Punctuation marks used properly increase your chances of achieving higher levels at GCSE. Don’t be tempted to use too many punctuation marks like semi-colons. Use them sparingly but accurately!</a:t>
            </a:r>
            <a:endParaRPr lang="en-GB" dirty="0"/>
          </a:p>
        </p:txBody>
      </p:sp>
      <p:graphicFrame>
        <p:nvGraphicFramePr>
          <p:cNvPr id="5" name="Table 4"/>
          <p:cNvGraphicFramePr>
            <a:graphicFrameLocks noGrp="1"/>
          </p:cNvGraphicFramePr>
          <p:nvPr/>
        </p:nvGraphicFramePr>
        <p:xfrm>
          <a:off x="179512" y="2924945"/>
          <a:ext cx="5760640" cy="3803327"/>
        </p:xfrm>
        <a:graphic>
          <a:graphicData uri="http://schemas.openxmlformats.org/drawingml/2006/table">
            <a:tbl>
              <a:tblPr firstRow="1" bandRow="1">
                <a:tableStyleId>{5C22544A-7EE6-4342-B048-85BDC9FD1C3A}</a:tableStyleId>
              </a:tblPr>
              <a:tblGrid>
                <a:gridCol w="1872208"/>
                <a:gridCol w="3888432"/>
              </a:tblGrid>
              <a:tr h="340401">
                <a:tc>
                  <a:txBody>
                    <a:bodyPr/>
                    <a:lstStyle/>
                    <a:p>
                      <a:r>
                        <a:rPr lang="en-GB" sz="1400" b="1" dirty="0" smtClean="0"/>
                        <a:t>Punctuation</a:t>
                      </a:r>
                      <a:r>
                        <a:rPr lang="en-GB" sz="1400" b="1" baseline="0" dirty="0" smtClean="0"/>
                        <a:t> Mark</a:t>
                      </a:r>
                      <a:endParaRPr lang="en-GB" sz="1400" b="1" dirty="0"/>
                    </a:p>
                  </a:txBody>
                  <a:tcPr/>
                </a:tc>
                <a:tc>
                  <a:txBody>
                    <a:bodyPr/>
                    <a:lstStyle/>
                    <a:p>
                      <a:r>
                        <a:rPr lang="en-GB" sz="1400" dirty="0" smtClean="0"/>
                        <a:t>Definition</a:t>
                      </a:r>
                      <a:endParaRPr lang="en-GB" sz="1400" dirty="0"/>
                    </a:p>
                  </a:txBody>
                  <a:tcPr/>
                </a:tc>
              </a:tr>
              <a:tr h="340401">
                <a:tc>
                  <a:txBody>
                    <a:bodyPr/>
                    <a:lstStyle/>
                    <a:p>
                      <a:r>
                        <a:rPr lang="en-GB" sz="1400" b="1" dirty="0" smtClean="0">
                          <a:solidFill>
                            <a:srgbClr val="7030A0"/>
                          </a:solidFill>
                        </a:rPr>
                        <a:t>. </a:t>
                      </a:r>
                      <a:r>
                        <a:rPr lang="en-GB" sz="1400" b="1" baseline="0" dirty="0" smtClean="0">
                          <a:solidFill>
                            <a:srgbClr val="7030A0"/>
                          </a:solidFill>
                        </a:rPr>
                        <a:t> Full-stop</a:t>
                      </a:r>
                      <a:endParaRPr lang="en-GB" sz="1400" b="1" dirty="0">
                        <a:solidFill>
                          <a:srgbClr val="7030A0"/>
                        </a:solidFill>
                      </a:endParaRPr>
                    </a:p>
                  </a:txBody>
                  <a:tcPr/>
                </a:tc>
                <a:tc>
                  <a:txBody>
                    <a:bodyPr/>
                    <a:lstStyle/>
                    <a:p>
                      <a:r>
                        <a:rPr lang="en-GB" sz="1400" b="1" baseline="0" dirty="0" smtClean="0">
                          <a:solidFill>
                            <a:schemeClr val="tx1"/>
                          </a:solidFill>
                        </a:rPr>
                        <a:t>Mark a direct question</a:t>
                      </a:r>
                      <a:endParaRPr lang="en-GB" sz="1400" b="1" dirty="0">
                        <a:solidFill>
                          <a:schemeClr val="tx1"/>
                        </a:solidFill>
                      </a:endParaRPr>
                    </a:p>
                  </a:txBody>
                  <a:tcPr/>
                </a:tc>
              </a:tr>
              <a:tr h="399317">
                <a:tc>
                  <a:txBody>
                    <a:bodyPr/>
                    <a:lstStyle/>
                    <a:p>
                      <a:r>
                        <a:rPr lang="en-GB" sz="1400" b="1" dirty="0" smtClean="0">
                          <a:solidFill>
                            <a:srgbClr val="7030A0"/>
                          </a:solidFill>
                        </a:rPr>
                        <a:t>?  Question mark</a:t>
                      </a:r>
                      <a:endParaRPr lang="en-GB" sz="1400" b="1" dirty="0">
                        <a:solidFill>
                          <a:srgbClr val="7030A0"/>
                        </a:solidFill>
                      </a:endParaRPr>
                    </a:p>
                  </a:txBody>
                  <a:tcPr/>
                </a:tc>
                <a:tc>
                  <a:txBody>
                    <a:bodyPr/>
                    <a:lstStyle/>
                    <a:p>
                      <a:r>
                        <a:rPr lang="en-GB" sz="1400" b="1" baseline="0" dirty="0" smtClean="0">
                          <a:solidFill>
                            <a:schemeClr val="tx1"/>
                          </a:solidFill>
                        </a:rPr>
                        <a:t>Mark pauses, breaking up information</a:t>
                      </a:r>
                      <a:endParaRPr lang="en-GB" sz="1400" b="1" dirty="0">
                        <a:solidFill>
                          <a:schemeClr val="tx1"/>
                        </a:solidFill>
                      </a:endParaRPr>
                    </a:p>
                  </a:txBody>
                  <a:tcPr/>
                </a:tc>
              </a:tr>
              <a:tr h="340401">
                <a:tc>
                  <a:txBody>
                    <a:bodyPr/>
                    <a:lstStyle/>
                    <a:p>
                      <a:r>
                        <a:rPr lang="en-GB" sz="1400" b="1" dirty="0" smtClean="0">
                          <a:solidFill>
                            <a:srgbClr val="7030A0"/>
                          </a:solidFill>
                        </a:rPr>
                        <a:t>!  Exclamation mark</a:t>
                      </a:r>
                      <a:endParaRPr lang="en-GB" sz="1400" b="1" dirty="0">
                        <a:solidFill>
                          <a:srgbClr val="7030A0"/>
                        </a:solidFill>
                      </a:endParaRPr>
                    </a:p>
                  </a:txBody>
                  <a:tcPr/>
                </a:tc>
                <a:tc>
                  <a:txBody>
                    <a:bodyPr/>
                    <a:lstStyle/>
                    <a:p>
                      <a:r>
                        <a:rPr lang="en-GB" sz="1400" b="1" baseline="0" dirty="0" smtClean="0">
                          <a:solidFill>
                            <a:schemeClr val="tx1"/>
                          </a:solidFill>
                        </a:rPr>
                        <a:t>Stand for omitted information, time lapses</a:t>
                      </a:r>
                      <a:endParaRPr lang="en-GB" sz="1400" b="1" dirty="0">
                        <a:solidFill>
                          <a:schemeClr val="tx1"/>
                        </a:solidFill>
                      </a:endParaRPr>
                    </a:p>
                  </a:txBody>
                  <a:tcPr/>
                </a:tc>
              </a:tr>
              <a:tr h="340401">
                <a:tc>
                  <a:txBody>
                    <a:bodyPr/>
                    <a:lstStyle/>
                    <a:p>
                      <a:r>
                        <a:rPr lang="en-GB" sz="1400" b="1" dirty="0" smtClean="0">
                          <a:solidFill>
                            <a:srgbClr val="7030A0"/>
                          </a:solidFill>
                        </a:rPr>
                        <a:t>,  Comma</a:t>
                      </a:r>
                      <a:endParaRPr lang="en-GB" sz="1400" b="1" dirty="0">
                        <a:solidFill>
                          <a:srgbClr val="7030A0"/>
                        </a:solidFill>
                      </a:endParaRPr>
                    </a:p>
                  </a:txBody>
                  <a:tcPr/>
                </a:tc>
                <a:tc>
                  <a:txBody>
                    <a:bodyPr/>
                    <a:lstStyle/>
                    <a:p>
                      <a:r>
                        <a:rPr lang="en-GB" sz="1400" b="1" baseline="0" dirty="0" smtClean="0">
                          <a:solidFill>
                            <a:schemeClr val="tx1"/>
                          </a:solidFill>
                        </a:rPr>
                        <a:t>Introduce a list or lengthy quotation</a:t>
                      </a:r>
                      <a:endParaRPr lang="en-GB" sz="1400" b="1" dirty="0">
                        <a:solidFill>
                          <a:schemeClr val="tx1"/>
                        </a:solidFill>
                      </a:endParaRPr>
                    </a:p>
                  </a:txBody>
                  <a:tcPr/>
                </a:tc>
              </a:tr>
              <a:tr h="340401">
                <a:tc>
                  <a:txBody>
                    <a:bodyPr/>
                    <a:lstStyle/>
                    <a:p>
                      <a:r>
                        <a:rPr lang="en-GB" sz="1400" b="1" dirty="0" smtClean="0">
                          <a:solidFill>
                            <a:srgbClr val="7030A0"/>
                          </a:solidFill>
                        </a:rPr>
                        <a:t>;  Semi-colon</a:t>
                      </a:r>
                      <a:endParaRPr lang="en-GB" sz="1400" b="1" dirty="0">
                        <a:solidFill>
                          <a:srgbClr val="7030A0"/>
                        </a:solidFill>
                      </a:endParaRPr>
                    </a:p>
                  </a:txBody>
                  <a:tcPr/>
                </a:tc>
                <a:tc>
                  <a:txBody>
                    <a:bodyPr/>
                    <a:lstStyle/>
                    <a:p>
                      <a:r>
                        <a:rPr lang="en-GB" sz="1400" b="1" dirty="0" smtClean="0">
                          <a:solidFill>
                            <a:schemeClr val="tx1"/>
                          </a:solidFill>
                        </a:rPr>
                        <a:t>Mark</a:t>
                      </a:r>
                      <a:r>
                        <a:rPr lang="en-GB" sz="1400" b="1" baseline="0" dirty="0" smtClean="0">
                          <a:solidFill>
                            <a:schemeClr val="tx1"/>
                          </a:solidFill>
                        </a:rPr>
                        <a:t> something shouted or exclaimed</a:t>
                      </a:r>
                      <a:endParaRPr lang="en-GB" sz="1400" b="1" dirty="0">
                        <a:solidFill>
                          <a:schemeClr val="tx1"/>
                        </a:solidFill>
                      </a:endParaRPr>
                    </a:p>
                  </a:txBody>
                  <a:tcPr/>
                </a:tc>
              </a:tr>
              <a:tr h="340401">
                <a:tc>
                  <a:txBody>
                    <a:bodyPr/>
                    <a:lstStyle/>
                    <a:p>
                      <a:r>
                        <a:rPr lang="en-GB" sz="1400" b="1" dirty="0" smtClean="0">
                          <a:solidFill>
                            <a:srgbClr val="7030A0"/>
                          </a:solidFill>
                        </a:rPr>
                        <a:t>:  Colon</a:t>
                      </a:r>
                      <a:endParaRPr lang="en-GB" sz="1400" b="1" dirty="0">
                        <a:solidFill>
                          <a:srgbClr val="7030A0"/>
                        </a:solidFill>
                      </a:endParaRPr>
                    </a:p>
                  </a:txBody>
                  <a:tcPr/>
                </a:tc>
                <a:tc>
                  <a:txBody>
                    <a:bodyPr/>
                    <a:lstStyle/>
                    <a:p>
                      <a:r>
                        <a:rPr lang="en-GB" sz="1400" b="1" dirty="0" smtClean="0">
                          <a:solidFill>
                            <a:schemeClr val="tx1"/>
                          </a:solidFill>
                        </a:rPr>
                        <a:t>Introduce</a:t>
                      </a:r>
                      <a:r>
                        <a:rPr lang="en-GB" sz="1400" b="1" baseline="0" dirty="0" smtClean="0">
                          <a:solidFill>
                            <a:schemeClr val="tx1"/>
                          </a:solidFill>
                        </a:rPr>
                        <a:t> specific names of texts, titles etc.</a:t>
                      </a:r>
                      <a:endParaRPr lang="en-GB" sz="1400" b="1" dirty="0">
                        <a:solidFill>
                          <a:schemeClr val="tx1"/>
                        </a:solidFill>
                      </a:endParaRPr>
                    </a:p>
                  </a:txBody>
                  <a:tcPr/>
                </a:tc>
              </a:tr>
              <a:tr h="340401">
                <a:tc>
                  <a:txBody>
                    <a:bodyPr/>
                    <a:lstStyle/>
                    <a:p>
                      <a:r>
                        <a:rPr lang="en-GB" sz="1400" b="1" dirty="0" smtClean="0">
                          <a:solidFill>
                            <a:srgbClr val="7030A0"/>
                          </a:solidFill>
                        </a:rPr>
                        <a:t>-  Hyphen</a:t>
                      </a:r>
                      <a:endParaRPr lang="en-GB" sz="1400" b="1" dirty="0">
                        <a:solidFill>
                          <a:srgbClr val="7030A0"/>
                        </a:solidFill>
                      </a:endParaRPr>
                    </a:p>
                  </a:txBody>
                  <a:tcPr/>
                </a:tc>
                <a:tc>
                  <a:txBody>
                    <a:bodyPr/>
                    <a:lstStyle/>
                    <a:p>
                      <a:r>
                        <a:rPr lang="en-GB" sz="1400" b="1" dirty="0" smtClean="0">
                          <a:solidFill>
                            <a:schemeClr val="tx1"/>
                          </a:solidFill>
                        </a:rPr>
                        <a:t>Mark</a:t>
                      </a:r>
                      <a:r>
                        <a:rPr lang="en-GB" sz="1400" b="1" baseline="0" dirty="0" smtClean="0">
                          <a:solidFill>
                            <a:schemeClr val="tx1"/>
                          </a:solidFill>
                        </a:rPr>
                        <a:t> the end of a complete unit of meaning</a:t>
                      </a:r>
                      <a:endParaRPr lang="en-GB" sz="1400" b="1" dirty="0">
                        <a:solidFill>
                          <a:schemeClr val="tx1"/>
                        </a:solidFill>
                      </a:endParaRPr>
                    </a:p>
                  </a:txBody>
                  <a:tcPr/>
                </a:tc>
              </a:tr>
              <a:tr h="340401">
                <a:tc>
                  <a:txBody>
                    <a:bodyPr/>
                    <a:lstStyle/>
                    <a:p>
                      <a:r>
                        <a:rPr lang="en-GB" sz="1400" b="1" dirty="0" smtClean="0">
                          <a:solidFill>
                            <a:srgbClr val="7030A0"/>
                          </a:solidFill>
                        </a:rPr>
                        <a:t>_  Dash</a:t>
                      </a:r>
                      <a:endParaRPr lang="en-GB" sz="1400" b="1" dirty="0">
                        <a:solidFill>
                          <a:srgbClr val="7030A0"/>
                        </a:solidFill>
                      </a:endParaRPr>
                    </a:p>
                  </a:txBody>
                  <a:tcPr/>
                </a:tc>
                <a:tc>
                  <a:txBody>
                    <a:bodyPr/>
                    <a:lstStyle/>
                    <a:p>
                      <a:r>
                        <a:rPr lang="en-GB" sz="1400" b="1" dirty="0" smtClean="0">
                          <a:solidFill>
                            <a:schemeClr val="tx1"/>
                          </a:solidFill>
                        </a:rPr>
                        <a:t>Mark</a:t>
                      </a:r>
                      <a:r>
                        <a:rPr lang="en-GB" sz="1400" b="1" baseline="0" dirty="0" smtClean="0">
                          <a:solidFill>
                            <a:schemeClr val="tx1"/>
                          </a:solidFill>
                        </a:rPr>
                        <a:t> two closely related units of meaning</a:t>
                      </a:r>
                      <a:endParaRPr lang="en-GB" sz="1400" b="1" dirty="0">
                        <a:solidFill>
                          <a:schemeClr val="tx1"/>
                        </a:solidFill>
                      </a:endParaRPr>
                    </a:p>
                  </a:txBody>
                  <a:tcPr/>
                </a:tc>
              </a:tr>
              <a:tr h="340401">
                <a:tc>
                  <a:txBody>
                    <a:bodyPr/>
                    <a:lstStyle/>
                    <a:p>
                      <a:r>
                        <a:rPr lang="en-GB" sz="1400" b="1" dirty="0" smtClean="0">
                          <a:solidFill>
                            <a:srgbClr val="7030A0"/>
                          </a:solidFill>
                        </a:rPr>
                        <a:t>...  Ellipsis</a:t>
                      </a:r>
                      <a:endParaRPr lang="en-GB" sz="1400" b="1" dirty="0">
                        <a:solidFill>
                          <a:srgbClr val="7030A0"/>
                        </a:solidFill>
                      </a:endParaRPr>
                    </a:p>
                  </a:txBody>
                  <a:tcPr/>
                </a:tc>
                <a:tc>
                  <a:txBody>
                    <a:bodyPr/>
                    <a:lstStyle/>
                    <a:p>
                      <a:r>
                        <a:rPr lang="en-GB" sz="1400" b="1" dirty="0" smtClean="0">
                          <a:solidFill>
                            <a:schemeClr val="tx1"/>
                          </a:solidFill>
                        </a:rPr>
                        <a:t>Mark</a:t>
                      </a:r>
                      <a:r>
                        <a:rPr lang="en-GB" sz="1400" b="1" baseline="0" dirty="0" smtClean="0">
                          <a:solidFill>
                            <a:schemeClr val="tx1"/>
                          </a:solidFill>
                        </a:rPr>
                        <a:t> an after thought, or interruption</a:t>
                      </a:r>
                      <a:endParaRPr lang="en-GB" sz="1400" b="1" dirty="0">
                        <a:solidFill>
                          <a:schemeClr val="tx1"/>
                        </a:solidFill>
                      </a:endParaRPr>
                    </a:p>
                  </a:txBody>
                  <a:tcPr/>
                </a:tc>
              </a:tr>
              <a:tr h="340401">
                <a:tc>
                  <a:txBody>
                    <a:bodyPr/>
                    <a:lstStyle/>
                    <a:p>
                      <a:r>
                        <a:rPr lang="en-GB" sz="1400" b="1" dirty="0" smtClean="0">
                          <a:solidFill>
                            <a:srgbClr val="7030A0"/>
                          </a:solidFill>
                        </a:rPr>
                        <a:t>‘ .....’  Quotation marks</a:t>
                      </a:r>
                      <a:endParaRPr lang="en-GB" sz="1400" b="1" dirty="0">
                        <a:solidFill>
                          <a:srgbClr val="7030A0"/>
                        </a:solidFill>
                      </a:endParaRPr>
                    </a:p>
                  </a:txBody>
                  <a:tcPr/>
                </a:tc>
                <a:tc>
                  <a:txBody>
                    <a:bodyPr/>
                    <a:lstStyle/>
                    <a:p>
                      <a:r>
                        <a:rPr lang="en-GB" sz="1400" b="1" dirty="0" smtClean="0">
                          <a:solidFill>
                            <a:schemeClr val="tx1"/>
                          </a:solidFill>
                        </a:rPr>
                        <a:t>Join</a:t>
                      </a:r>
                      <a:r>
                        <a:rPr lang="en-GB" sz="1400" b="1" baseline="0" dirty="0" smtClean="0">
                          <a:solidFill>
                            <a:schemeClr val="tx1"/>
                          </a:solidFill>
                        </a:rPr>
                        <a:t> words together to form compound words</a:t>
                      </a:r>
                      <a:endParaRPr lang="en-GB" sz="1400" b="1" dirty="0">
                        <a:solidFill>
                          <a:schemeClr val="tx1"/>
                        </a:solidFill>
                      </a:endParaRPr>
                    </a:p>
                  </a:txBody>
                  <a:tcPr/>
                </a:tc>
              </a:tr>
            </a:tbl>
          </a:graphicData>
        </a:graphic>
      </p:graphicFrame>
      <p:pic>
        <p:nvPicPr>
          <p:cNvPr id="6" name="Picture 2"/>
          <p:cNvPicPr>
            <a:picLocks noChangeAspect="1" noChangeArrowheads="1"/>
          </p:cNvPicPr>
          <p:nvPr/>
        </p:nvPicPr>
        <p:blipFill>
          <a:blip r:embed="rId3" cstate="print"/>
          <a:srcRect/>
          <a:stretch>
            <a:fillRect/>
          </a:stretch>
        </p:blipFill>
        <p:spPr bwMode="auto">
          <a:xfrm>
            <a:off x="7668344" y="3573016"/>
            <a:ext cx="1296144" cy="2808312"/>
          </a:xfrm>
          <a:prstGeom prst="rect">
            <a:avLst/>
          </a:prstGeom>
          <a:noFill/>
          <a:ln w="9525">
            <a:noFill/>
            <a:miter lim="800000"/>
            <a:headEnd/>
            <a:tailEnd/>
          </a:ln>
        </p:spPr>
      </p:pic>
      <p:sp>
        <p:nvSpPr>
          <p:cNvPr id="7" name="TextBox 6"/>
          <p:cNvSpPr txBox="1"/>
          <p:nvPr/>
        </p:nvSpPr>
        <p:spPr>
          <a:xfrm>
            <a:off x="6156176" y="2996952"/>
            <a:ext cx="1368152" cy="2031325"/>
          </a:xfrm>
          <a:prstGeom prst="rect">
            <a:avLst/>
          </a:prstGeom>
          <a:noFill/>
          <a:ln w="57150">
            <a:solidFill>
              <a:srgbClr val="7030A0"/>
            </a:solidFill>
          </a:ln>
        </p:spPr>
        <p:txBody>
          <a:bodyPr wrap="square" rtlCol="0">
            <a:spAutoFit/>
          </a:bodyPr>
          <a:lstStyle/>
          <a:p>
            <a:r>
              <a:rPr lang="en-GB" dirty="0" smtClean="0"/>
              <a:t>Write out the table, matching punctuation mark to correct definition</a:t>
            </a:r>
            <a:endParaRPr lang="en-GB" dirty="0"/>
          </a:p>
        </p:txBody>
      </p:sp>
      <p:sp>
        <p:nvSpPr>
          <p:cNvPr id="8" name="Rectangular Callout 7"/>
          <p:cNvSpPr/>
          <p:nvPr/>
        </p:nvSpPr>
        <p:spPr>
          <a:xfrm>
            <a:off x="2483768" y="1268760"/>
            <a:ext cx="4824536" cy="3744416"/>
          </a:xfrm>
          <a:prstGeom prst="wedgeRectCallout">
            <a:avLst>
              <a:gd name="adj1" fmla="val -65345"/>
              <a:gd name="adj2" fmla="val 73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Full-stop</a:t>
            </a:r>
            <a:r>
              <a:rPr lang="en-GB" dirty="0" smtClean="0"/>
              <a:t> – end of complete unit of meaning</a:t>
            </a:r>
          </a:p>
          <a:p>
            <a:pPr algn="ctr"/>
            <a:r>
              <a:rPr lang="en-GB" b="1" dirty="0" smtClean="0"/>
              <a:t>Question mark </a:t>
            </a:r>
            <a:r>
              <a:rPr lang="en-GB" dirty="0" smtClean="0"/>
              <a:t>– direct question</a:t>
            </a:r>
          </a:p>
          <a:p>
            <a:pPr algn="ctr"/>
            <a:r>
              <a:rPr lang="en-GB" b="1" dirty="0" smtClean="0"/>
              <a:t>Exclamation mark </a:t>
            </a:r>
            <a:r>
              <a:rPr lang="en-GB" dirty="0" smtClean="0"/>
              <a:t>– something shouted</a:t>
            </a:r>
          </a:p>
          <a:p>
            <a:pPr algn="ctr"/>
            <a:r>
              <a:rPr lang="en-GB" b="1" dirty="0" smtClean="0"/>
              <a:t>Comma</a:t>
            </a:r>
            <a:r>
              <a:rPr lang="en-GB" dirty="0" smtClean="0"/>
              <a:t> – pause for meaning</a:t>
            </a:r>
          </a:p>
          <a:p>
            <a:pPr algn="ctr"/>
            <a:r>
              <a:rPr lang="en-GB" b="1" dirty="0" smtClean="0"/>
              <a:t>Semi-colon </a:t>
            </a:r>
            <a:r>
              <a:rPr lang="en-GB" dirty="0" smtClean="0"/>
              <a:t>– 2 closely-related units of meaning</a:t>
            </a:r>
          </a:p>
          <a:p>
            <a:pPr algn="ctr"/>
            <a:r>
              <a:rPr lang="en-GB" b="1" dirty="0" smtClean="0"/>
              <a:t>Colon</a:t>
            </a:r>
            <a:r>
              <a:rPr lang="en-GB" dirty="0" smtClean="0"/>
              <a:t>: introduces list/long quotation</a:t>
            </a:r>
          </a:p>
          <a:p>
            <a:pPr algn="ctr"/>
            <a:r>
              <a:rPr lang="en-GB" b="1" dirty="0" smtClean="0"/>
              <a:t>Hyphen</a:t>
            </a:r>
            <a:r>
              <a:rPr lang="en-GB" dirty="0" smtClean="0"/>
              <a:t> – joins words together</a:t>
            </a:r>
          </a:p>
          <a:p>
            <a:pPr algn="ctr"/>
            <a:r>
              <a:rPr lang="en-GB" b="1" dirty="0" smtClean="0"/>
              <a:t>Dash </a:t>
            </a:r>
            <a:r>
              <a:rPr lang="en-GB" dirty="0" smtClean="0"/>
              <a:t>– afterthought or interruption</a:t>
            </a:r>
          </a:p>
          <a:p>
            <a:pPr algn="ctr"/>
            <a:r>
              <a:rPr lang="en-GB" b="1" dirty="0" smtClean="0"/>
              <a:t>Ellipsis</a:t>
            </a:r>
            <a:r>
              <a:rPr lang="en-GB" dirty="0" smtClean="0"/>
              <a:t> – Omitted information</a:t>
            </a:r>
          </a:p>
          <a:p>
            <a:pPr algn="ctr"/>
            <a:r>
              <a:rPr lang="en-GB" b="1" dirty="0" smtClean="0"/>
              <a:t>Quotation marks </a:t>
            </a:r>
            <a:r>
              <a:rPr lang="en-GB" dirty="0" smtClean="0"/>
              <a:t>– introduce  words from another source</a:t>
            </a:r>
          </a:p>
          <a:p>
            <a:pPr algn="ctr"/>
            <a:endParaRPr lang="en-GB"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(53) Punctuation 3</a:t>
            </a:r>
            <a:r>
              <a:rPr lang="en-GB" dirty="0" smtClean="0"/>
              <a:t>:</a:t>
            </a:r>
            <a:br>
              <a:rPr lang="en-GB" dirty="0" smtClean="0"/>
            </a:br>
            <a:r>
              <a:rPr lang="en-GB" b="1" dirty="0" smtClean="0">
                <a:solidFill>
                  <a:schemeClr val="bg2">
                    <a:lumMod val="50000"/>
                  </a:schemeClr>
                </a:solidFill>
              </a:rPr>
              <a:t>Revision of Full-stops</a:t>
            </a:r>
            <a:endParaRPr lang="en-GB" b="1" dirty="0">
              <a:solidFill>
                <a:schemeClr val="bg2">
                  <a:lumMod val="50000"/>
                </a:schemeClr>
              </a:solidFill>
            </a:endParaRPr>
          </a:p>
        </p:txBody>
      </p:sp>
      <p:sp>
        <p:nvSpPr>
          <p:cNvPr id="3" name="TextBox 2"/>
          <p:cNvSpPr txBox="1"/>
          <p:nvPr/>
        </p:nvSpPr>
        <p:spPr>
          <a:xfrm>
            <a:off x="5436096" y="1628800"/>
            <a:ext cx="3456384"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revise the importance of using full-stops at the end of complete units of information</a:t>
            </a:r>
            <a:endParaRPr lang="en-GB" dirty="0"/>
          </a:p>
        </p:txBody>
      </p:sp>
      <p:sp>
        <p:nvSpPr>
          <p:cNvPr id="4" name="TextBox 3"/>
          <p:cNvSpPr txBox="1"/>
          <p:nvPr/>
        </p:nvSpPr>
        <p:spPr>
          <a:xfrm>
            <a:off x="251520" y="1628800"/>
            <a:ext cx="4968552" cy="923330"/>
          </a:xfrm>
          <a:prstGeom prst="rect">
            <a:avLst/>
          </a:prstGeom>
          <a:noFill/>
          <a:ln w="57150">
            <a:solidFill>
              <a:srgbClr val="00B050"/>
            </a:solidFill>
          </a:ln>
        </p:spPr>
        <p:txBody>
          <a:bodyPr wrap="square" rtlCol="0">
            <a:spAutoFit/>
          </a:bodyPr>
          <a:lstStyle/>
          <a:p>
            <a:r>
              <a:rPr lang="en-GB" dirty="0" smtClean="0"/>
              <a:t>Commas are used to separate information within sentences where you take a natural pause, never to finish a sentence.</a:t>
            </a:r>
            <a:endParaRPr lang="en-GB" dirty="0"/>
          </a:p>
        </p:txBody>
      </p:sp>
      <p:sp>
        <p:nvSpPr>
          <p:cNvPr id="5" name="TextBox 4"/>
          <p:cNvSpPr txBox="1"/>
          <p:nvPr/>
        </p:nvSpPr>
        <p:spPr>
          <a:xfrm>
            <a:off x="323528" y="2996952"/>
            <a:ext cx="6984776" cy="3139321"/>
          </a:xfrm>
          <a:prstGeom prst="rect">
            <a:avLst/>
          </a:prstGeom>
          <a:noFill/>
          <a:ln w="57150">
            <a:solidFill>
              <a:srgbClr val="7030A0"/>
            </a:solidFill>
          </a:ln>
        </p:spPr>
        <p:txBody>
          <a:bodyPr wrap="square" rtlCol="0">
            <a:spAutoFit/>
          </a:bodyPr>
          <a:lstStyle/>
          <a:p>
            <a:r>
              <a:rPr lang="en-GB" i="1" dirty="0" smtClean="0"/>
              <a:t>Write out the following, putting in the necessary full-stops but keeping those commas which need to stay intact. There are 10 sentences:</a:t>
            </a:r>
          </a:p>
          <a:p>
            <a:r>
              <a:rPr lang="en-GB" b="1" dirty="0" smtClean="0">
                <a:solidFill>
                  <a:srgbClr val="7030A0"/>
                </a:solidFill>
              </a:rPr>
              <a:t>I went to Alton Towers, it is a long way from here because it is in the Midlands, it is in the county of Staffordshire, not far from Stoke-on-Trent, I wanted to go because I like fast roller-coaster rides, my favourite is ‘Nemesis,’ which is also the name of my favourite Agatha Christie novel, unfortunately, when we arrived, there was a huge queue, if only we had arrived earlier, there would not have been a problem, it is ironic because you spend hours queuing and the ride only lasts two minutes, we spent another two hours, then we had to drive home</a:t>
            </a:r>
            <a:endParaRPr lang="en-GB" b="1" dirty="0">
              <a:solidFill>
                <a:srgbClr val="7030A0"/>
              </a:solidFill>
            </a:endParaRPr>
          </a:p>
        </p:txBody>
      </p:sp>
      <p:pic>
        <p:nvPicPr>
          <p:cNvPr id="6" name="Picture 2"/>
          <p:cNvPicPr>
            <a:picLocks noChangeAspect="1" noChangeArrowheads="1"/>
          </p:cNvPicPr>
          <p:nvPr/>
        </p:nvPicPr>
        <p:blipFill>
          <a:blip r:embed="rId3" cstate="print"/>
          <a:srcRect/>
          <a:stretch>
            <a:fillRect/>
          </a:stretch>
        </p:blipFill>
        <p:spPr bwMode="auto">
          <a:xfrm>
            <a:off x="7524328" y="3068960"/>
            <a:ext cx="1296144" cy="2808312"/>
          </a:xfrm>
          <a:prstGeom prst="rect">
            <a:avLst/>
          </a:prstGeom>
          <a:noFill/>
          <a:ln w="9525">
            <a:noFill/>
            <a:miter lim="800000"/>
            <a:headEnd/>
            <a:tailEnd/>
          </a:ln>
        </p:spPr>
      </p:pic>
      <p:sp>
        <p:nvSpPr>
          <p:cNvPr id="7" name="Rectangular Callout 6"/>
          <p:cNvSpPr/>
          <p:nvPr/>
        </p:nvSpPr>
        <p:spPr>
          <a:xfrm>
            <a:off x="1835696" y="1052736"/>
            <a:ext cx="6624736" cy="3456384"/>
          </a:xfrm>
          <a:prstGeom prst="wedgeRectCallout">
            <a:avLst>
              <a:gd name="adj1" fmla="val -47288"/>
              <a:gd name="adj2" fmla="val 70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00"/>
                </a:solidFill>
              </a:rPr>
              <a:t>ANSWERS</a:t>
            </a:r>
            <a:r>
              <a:rPr lang="en-GB" b="1" dirty="0" smtClean="0">
                <a:solidFill>
                  <a:schemeClr val="bg1"/>
                </a:solidFill>
              </a:rPr>
              <a:t>:</a:t>
            </a:r>
          </a:p>
          <a:p>
            <a:r>
              <a:rPr lang="en-GB" b="1" dirty="0" smtClean="0">
                <a:solidFill>
                  <a:schemeClr val="bg1"/>
                </a:solidFill>
              </a:rPr>
              <a:t>I went to Alton Towers. It is a long way from here because it is in the Midlands. It is in the county of Staffordshire, not far from Stoke-on-Trent. I wanted to go because I like fast roller-coaster rides. My favourite is ‘Nemesis,’ which is also the name of my favourite Agatha Christie novel. Unfortunately, when we arrived, there was a huge queue. If only we had arrived earlier, there would not have been a problem. It is ironic because you spend hours queuing and the ride only lasts two minutes. We spent another two hours. Then we had to drive home.</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(54) Punctuation – 4</a:t>
            </a:r>
            <a:r>
              <a:rPr lang="en-GB" dirty="0" smtClean="0"/>
              <a:t>:</a:t>
            </a:r>
            <a:br>
              <a:rPr lang="en-GB" dirty="0" smtClean="0"/>
            </a:br>
            <a:r>
              <a:rPr lang="en-GB" b="1" dirty="0" smtClean="0">
                <a:solidFill>
                  <a:schemeClr val="bg2">
                    <a:lumMod val="50000"/>
                  </a:schemeClr>
                </a:solidFill>
              </a:rPr>
              <a:t>Using Commas for Lists </a:t>
            </a:r>
            <a:endParaRPr lang="en-GB" b="1" dirty="0">
              <a:solidFill>
                <a:schemeClr val="bg2">
                  <a:lumMod val="50000"/>
                </a:schemeClr>
              </a:solidFill>
            </a:endParaRPr>
          </a:p>
        </p:txBody>
      </p:sp>
      <p:sp>
        <p:nvSpPr>
          <p:cNvPr id="3" name="TextBox 2"/>
          <p:cNvSpPr txBox="1"/>
          <p:nvPr/>
        </p:nvSpPr>
        <p:spPr>
          <a:xfrm>
            <a:off x="6156176" y="1556792"/>
            <a:ext cx="2736304"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practise using commas to separate items off in a list, or address</a:t>
            </a:r>
            <a:endParaRPr lang="en-GB" dirty="0"/>
          </a:p>
        </p:txBody>
      </p:sp>
      <p:sp>
        <p:nvSpPr>
          <p:cNvPr id="4" name="TextBox 3"/>
          <p:cNvSpPr txBox="1"/>
          <p:nvPr/>
        </p:nvSpPr>
        <p:spPr>
          <a:xfrm>
            <a:off x="179512" y="1556792"/>
            <a:ext cx="5832648" cy="2308324"/>
          </a:xfrm>
          <a:prstGeom prst="rect">
            <a:avLst/>
          </a:prstGeom>
          <a:noFill/>
          <a:ln w="57150">
            <a:solidFill>
              <a:srgbClr val="00B050"/>
            </a:solidFill>
          </a:ln>
        </p:spPr>
        <p:txBody>
          <a:bodyPr wrap="square" rtlCol="0">
            <a:spAutoFit/>
          </a:bodyPr>
          <a:lstStyle/>
          <a:p>
            <a:r>
              <a:rPr lang="en-GB" dirty="0" smtClean="0"/>
              <a:t>We have seen </a:t>
            </a:r>
            <a:r>
              <a:rPr lang="en-GB" b="1" dirty="0" smtClean="0">
                <a:solidFill>
                  <a:srgbClr val="00B050"/>
                </a:solidFill>
              </a:rPr>
              <a:t>commas</a:t>
            </a:r>
            <a:r>
              <a:rPr lang="en-GB" dirty="0" smtClean="0"/>
              <a:t> used in lists of actions in </a:t>
            </a:r>
            <a:r>
              <a:rPr lang="en-GB" b="1" dirty="0" smtClean="0">
                <a:solidFill>
                  <a:srgbClr val="00B050"/>
                </a:solidFill>
              </a:rPr>
              <a:t>compound sentences</a:t>
            </a:r>
            <a:r>
              <a:rPr lang="en-GB" dirty="0" smtClean="0"/>
              <a:t>. They can be used also to mark off items in a list. Normally the </a:t>
            </a:r>
            <a:r>
              <a:rPr lang="en-GB" b="1" dirty="0" smtClean="0">
                <a:solidFill>
                  <a:srgbClr val="00B050"/>
                </a:solidFill>
              </a:rPr>
              <a:t>connective</a:t>
            </a:r>
            <a:r>
              <a:rPr lang="en-GB" dirty="0" smtClean="0"/>
              <a:t> </a:t>
            </a:r>
            <a:r>
              <a:rPr lang="en-GB" b="1" u="sng" dirty="0" smtClean="0">
                <a:solidFill>
                  <a:srgbClr val="00B050"/>
                </a:solidFill>
              </a:rPr>
              <a:t>AND</a:t>
            </a:r>
            <a:r>
              <a:rPr lang="en-GB" dirty="0" smtClean="0"/>
              <a:t> replaces the final comma. When hand-writing addresses, it is customary to use commas for each item of the address including the number. In word-processing, commas are often omitted altogether! When using more than one describing word (adjective) for a subject, you need commas for two or more.</a:t>
            </a:r>
            <a:endParaRPr lang="en-GB" dirty="0"/>
          </a:p>
        </p:txBody>
      </p:sp>
      <p:sp>
        <p:nvSpPr>
          <p:cNvPr id="6" name="TextBox 5"/>
          <p:cNvSpPr txBox="1"/>
          <p:nvPr/>
        </p:nvSpPr>
        <p:spPr>
          <a:xfrm>
            <a:off x="107504" y="4005064"/>
            <a:ext cx="7056784" cy="2585323"/>
          </a:xfrm>
          <a:prstGeom prst="rect">
            <a:avLst/>
          </a:prstGeom>
          <a:noFill/>
          <a:ln w="57150">
            <a:solidFill>
              <a:srgbClr val="7030A0"/>
            </a:solidFill>
          </a:ln>
        </p:spPr>
        <p:txBody>
          <a:bodyPr wrap="square" rtlCol="0">
            <a:spAutoFit/>
          </a:bodyPr>
          <a:lstStyle/>
          <a:p>
            <a:r>
              <a:rPr lang="en-GB" i="1" dirty="0" smtClean="0"/>
              <a:t>Write out the following, adding the commas where necessary</a:t>
            </a:r>
            <a:r>
              <a:rPr lang="en-GB" dirty="0" smtClean="0"/>
              <a:t>:</a:t>
            </a:r>
          </a:p>
          <a:p>
            <a:pPr marL="342900" indent="-342900">
              <a:buAutoNum type="arabicParenBoth"/>
            </a:pPr>
            <a:r>
              <a:rPr lang="en-GB" b="1" dirty="0" smtClean="0">
                <a:solidFill>
                  <a:srgbClr val="7030A0"/>
                </a:solidFill>
              </a:rPr>
              <a:t>My friend lives at: 79 Grove Road Mulberry Hamshire.</a:t>
            </a:r>
          </a:p>
          <a:p>
            <a:pPr marL="342900" indent="-342900">
              <a:buAutoNum type="arabicParenBoth"/>
            </a:pPr>
            <a:r>
              <a:rPr lang="en-GB" b="1" dirty="0" smtClean="0">
                <a:solidFill>
                  <a:srgbClr val="7030A0"/>
                </a:solidFill>
              </a:rPr>
              <a:t>The dog bolted down the road jumped over a hedge barked at a cat and fell down a hole.</a:t>
            </a:r>
          </a:p>
          <a:p>
            <a:pPr marL="342900" indent="-342900">
              <a:buAutoNum type="arabicParenBoth"/>
            </a:pPr>
            <a:r>
              <a:rPr lang="en-GB" b="1" dirty="0" smtClean="0">
                <a:solidFill>
                  <a:srgbClr val="7030A0"/>
                </a:solidFill>
              </a:rPr>
              <a:t>The gentle soothing breeze made the dainty soft daffodils dance.</a:t>
            </a:r>
          </a:p>
          <a:p>
            <a:pPr marL="342900" indent="-342900">
              <a:buAutoNum type="arabicParenBoth"/>
            </a:pPr>
            <a:r>
              <a:rPr lang="en-GB" b="1" dirty="0" smtClean="0">
                <a:solidFill>
                  <a:srgbClr val="7030A0"/>
                </a:solidFill>
              </a:rPr>
              <a:t>The shop sold CDs DVDs Blue Ray discs and traditional vinyl.</a:t>
            </a:r>
          </a:p>
          <a:p>
            <a:pPr marL="342900" indent="-342900">
              <a:buAutoNum type="arabicParenBoth"/>
            </a:pPr>
            <a:r>
              <a:rPr lang="en-GB" b="1" dirty="0" smtClean="0">
                <a:solidFill>
                  <a:srgbClr val="7030A0"/>
                </a:solidFill>
              </a:rPr>
              <a:t>The postman walked down the path saw the dog and scarpered.</a:t>
            </a:r>
          </a:p>
          <a:p>
            <a:pPr marL="342900" indent="-342900">
              <a:buAutoNum type="arabicParenBoth"/>
            </a:pPr>
            <a:r>
              <a:rPr lang="en-GB" b="1" dirty="0" smtClean="0">
                <a:solidFill>
                  <a:srgbClr val="7030A0"/>
                </a:solidFill>
              </a:rPr>
              <a:t>I wrote a letter to: The Manager HMV Oxford Street London W1.</a:t>
            </a:r>
          </a:p>
          <a:p>
            <a:pPr marL="342900" indent="-342900">
              <a:buAutoNum type="arabicParenBoth"/>
            </a:pPr>
            <a:r>
              <a:rPr lang="en-GB" b="1" dirty="0" smtClean="0">
                <a:solidFill>
                  <a:srgbClr val="7030A0"/>
                </a:solidFill>
              </a:rPr>
              <a:t>The large angry lion roared at the surprised captivated crowd.</a:t>
            </a:r>
          </a:p>
        </p:txBody>
      </p:sp>
      <p:sp>
        <p:nvSpPr>
          <p:cNvPr id="7" name="Rectangular Callout 6"/>
          <p:cNvSpPr/>
          <p:nvPr/>
        </p:nvSpPr>
        <p:spPr>
          <a:xfrm>
            <a:off x="467544" y="1772816"/>
            <a:ext cx="6912768" cy="3096344"/>
          </a:xfrm>
          <a:prstGeom prst="wedgeRectCallout">
            <a:avLst>
              <a:gd name="adj1" fmla="val -46186"/>
              <a:gd name="adj2" fmla="val 74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My friend lives at: 79, Grove Road, Mulberry, Hamshire.</a:t>
            </a:r>
          </a:p>
          <a:p>
            <a:pPr marL="342900" indent="-342900">
              <a:buAutoNum type="arabicParenBoth"/>
            </a:pPr>
            <a:r>
              <a:rPr lang="en-GB" b="1" dirty="0" smtClean="0">
                <a:solidFill>
                  <a:schemeClr val="bg1"/>
                </a:solidFill>
              </a:rPr>
              <a:t>The dog bolted down the road, jumped over a hedge, barked at a cat and fell down a hole.</a:t>
            </a:r>
          </a:p>
          <a:p>
            <a:pPr marL="342900" indent="-342900">
              <a:buAutoNum type="arabicParenBoth"/>
            </a:pPr>
            <a:r>
              <a:rPr lang="en-GB" b="1" dirty="0" smtClean="0">
                <a:solidFill>
                  <a:schemeClr val="bg1"/>
                </a:solidFill>
              </a:rPr>
              <a:t>The gentle, soothing breeze made the dainty, soft daffodils dance.</a:t>
            </a:r>
          </a:p>
          <a:p>
            <a:pPr marL="342900" indent="-342900">
              <a:buAutoNum type="arabicParenBoth"/>
            </a:pPr>
            <a:r>
              <a:rPr lang="en-GB" b="1" dirty="0" smtClean="0">
                <a:solidFill>
                  <a:schemeClr val="bg1"/>
                </a:solidFill>
              </a:rPr>
              <a:t>The shop sold CDs, DVDs, Blue Ray discs and traditional vinyl.</a:t>
            </a:r>
          </a:p>
          <a:p>
            <a:pPr marL="342900" indent="-342900">
              <a:buAutoNum type="arabicParenBoth"/>
            </a:pPr>
            <a:r>
              <a:rPr lang="en-GB" b="1" dirty="0" smtClean="0">
                <a:solidFill>
                  <a:schemeClr val="bg1"/>
                </a:solidFill>
              </a:rPr>
              <a:t>The postman walked down the path, saw the dog and scarpered.</a:t>
            </a:r>
          </a:p>
          <a:p>
            <a:pPr marL="342900" indent="-342900">
              <a:buAutoNum type="arabicParenBoth"/>
            </a:pPr>
            <a:r>
              <a:rPr lang="en-GB" b="1" dirty="0" smtClean="0">
                <a:solidFill>
                  <a:schemeClr val="bg1"/>
                </a:solidFill>
              </a:rPr>
              <a:t>I wrote a letter to: The Manager, HMV, Oxford Street ,London W1.</a:t>
            </a:r>
          </a:p>
          <a:p>
            <a:pPr marL="342900" indent="-342900">
              <a:buAutoNum type="arabicParenBoth"/>
            </a:pPr>
            <a:r>
              <a:rPr lang="en-GB" b="1" dirty="0" smtClean="0">
                <a:solidFill>
                  <a:schemeClr val="bg1"/>
                </a:solidFill>
              </a:rPr>
              <a:t>The large, angry lion roared at the surprised, captivated crowd.</a:t>
            </a:r>
          </a:p>
        </p:txBody>
      </p:sp>
      <p:pic>
        <p:nvPicPr>
          <p:cNvPr id="8" name="Picture 2"/>
          <p:cNvPicPr>
            <a:picLocks noChangeAspect="1" noChangeArrowheads="1"/>
          </p:cNvPicPr>
          <p:nvPr/>
        </p:nvPicPr>
        <p:blipFill>
          <a:blip r:embed="rId3" cstate="print"/>
          <a:srcRect/>
          <a:stretch>
            <a:fillRect/>
          </a:stretch>
        </p:blipFill>
        <p:spPr bwMode="auto">
          <a:xfrm>
            <a:off x="7524328" y="3140968"/>
            <a:ext cx="1512168" cy="30963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(55) Punctuation – 5</a:t>
            </a:r>
            <a:r>
              <a:rPr lang="en-GB" dirty="0" smtClean="0"/>
              <a:t>:</a:t>
            </a:r>
            <a:br>
              <a:rPr lang="en-GB" dirty="0" smtClean="0"/>
            </a:br>
            <a:r>
              <a:rPr lang="en-GB" b="1" dirty="0" smtClean="0">
                <a:solidFill>
                  <a:schemeClr val="bg2">
                    <a:lumMod val="50000"/>
                  </a:schemeClr>
                </a:solidFill>
              </a:rPr>
              <a:t>Using Commas within Sentences</a:t>
            </a:r>
            <a:endParaRPr lang="en-GB" b="1" dirty="0">
              <a:solidFill>
                <a:schemeClr val="bg2">
                  <a:lumMod val="50000"/>
                </a:schemeClr>
              </a:solidFill>
            </a:endParaRPr>
          </a:p>
        </p:txBody>
      </p:sp>
      <p:sp>
        <p:nvSpPr>
          <p:cNvPr id="3" name="TextBox 2"/>
          <p:cNvSpPr txBox="1"/>
          <p:nvPr/>
        </p:nvSpPr>
        <p:spPr>
          <a:xfrm>
            <a:off x="5580112" y="1556792"/>
            <a:ext cx="3312368"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recognise the need to mark off clauses and phrases within a sentence with commas</a:t>
            </a:r>
            <a:endParaRPr lang="en-GB" dirty="0"/>
          </a:p>
        </p:txBody>
      </p:sp>
      <p:sp>
        <p:nvSpPr>
          <p:cNvPr id="4" name="TextBox 3"/>
          <p:cNvSpPr txBox="1"/>
          <p:nvPr/>
        </p:nvSpPr>
        <p:spPr>
          <a:xfrm>
            <a:off x="251520" y="1556792"/>
            <a:ext cx="5184576" cy="2031325"/>
          </a:xfrm>
          <a:prstGeom prst="rect">
            <a:avLst/>
          </a:prstGeom>
          <a:noFill/>
          <a:ln w="57150">
            <a:solidFill>
              <a:srgbClr val="00B050"/>
            </a:solidFill>
          </a:ln>
        </p:spPr>
        <p:txBody>
          <a:bodyPr wrap="square" rtlCol="0">
            <a:spAutoFit/>
          </a:bodyPr>
          <a:lstStyle/>
          <a:p>
            <a:r>
              <a:rPr lang="en-GB" dirty="0" smtClean="0"/>
              <a:t>Within longer sentences, commas break up the information into logical parts, adding to the overall meaning. When you begin a complex sentence with a connective, you use a comma where to take a break before writing the main clause. Complex sentences interrupted with extra information as a drop-in clause need a pair of commas, rather like brackets.</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7631832" y="2924944"/>
            <a:ext cx="1512168" cy="3096344"/>
          </a:xfrm>
          <a:prstGeom prst="rect">
            <a:avLst/>
          </a:prstGeom>
          <a:noFill/>
          <a:ln w="9525">
            <a:noFill/>
            <a:miter lim="800000"/>
            <a:headEnd/>
            <a:tailEnd/>
          </a:ln>
        </p:spPr>
      </p:pic>
      <p:sp>
        <p:nvSpPr>
          <p:cNvPr id="6" name="TextBox 5"/>
          <p:cNvSpPr txBox="1"/>
          <p:nvPr/>
        </p:nvSpPr>
        <p:spPr>
          <a:xfrm>
            <a:off x="179512" y="3717032"/>
            <a:ext cx="7416824" cy="2862322"/>
          </a:xfrm>
          <a:prstGeom prst="rect">
            <a:avLst/>
          </a:prstGeom>
          <a:noFill/>
          <a:ln w="57150">
            <a:solidFill>
              <a:srgbClr val="7030A0"/>
            </a:solidFill>
          </a:ln>
        </p:spPr>
        <p:txBody>
          <a:bodyPr wrap="square" rtlCol="0">
            <a:spAutoFit/>
          </a:bodyPr>
          <a:lstStyle/>
          <a:p>
            <a:r>
              <a:rPr lang="en-GB" i="1" dirty="0" smtClean="0"/>
              <a:t>Write the following sentences out, inserting the commas where breaks add to meaning. Some need a pair of commas</a:t>
            </a:r>
            <a:r>
              <a:rPr lang="en-GB" dirty="0" smtClean="0"/>
              <a:t>:</a:t>
            </a:r>
          </a:p>
          <a:p>
            <a:pPr marL="342900" indent="-342900">
              <a:buAutoNum type="arabicParenBoth"/>
            </a:pPr>
            <a:r>
              <a:rPr lang="en-GB" b="1" dirty="0" smtClean="0">
                <a:solidFill>
                  <a:srgbClr val="7030A0"/>
                </a:solidFill>
              </a:rPr>
              <a:t>Seeing the bus depart I knew it was useless trying to run.</a:t>
            </a:r>
          </a:p>
          <a:p>
            <a:pPr marL="342900" indent="-342900">
              <a:buAutoNum type="arabicParenBoth"/>
            </a:pPr>
            <a:r>
              <a:rPr lang="en-GB" b="1" dirty="0" smtClean="0">
                <a:solidFill>
                  <a:srgbClr val="7030A0"/>
                </a:solidFill>
              </a:rPr>
              <a:t>When she finished her exam she checked though it thoroughly.</a:t>
            </a:r>
          </a:p>
          <a:p>
            <a:pPr marL="342900" indent="-342900">
              <a:buAutoNum type="arabicParenBoth"/>
            </a:pPr>
            <a:r>
              <a:rPr lang="en-GB" b="1" dirty="0" smtClean="0">
                <a:solidFill>
                  <a:srgbClr val="7030A0"/>
                </a:solidFill>
              </a:rPr>
              <a:t>The famous steam train known as the ‘Flying Scotsman’ broke records.</a:t>
            </a:r>
          </a:p>
          <a:p>
            <a:pPr marL="342900" indent="-342900">
              <a:buAutoNum type="arabicParenBoth"/>
            </a:pPr>
            <a:r>
              <a:rPr lang="en-GB" b="1" dirty="0" smtClean="0">
                <a:solidFill>
                  <a:srgbClr val="7030A0"/>
                </a:solidFill>
              </a:rPr>
              <a:t>If they finished the task they had to complete an extra one.</a:t>
            </a:r>
          </a:p>
          <a:p>
            <a:pPr marL="342900" indent="-342900">
              <a:buAutoNum type="arabicParenBoth"/>
            </a:pPr>
            <a:r>
              <a:rPr lang="en-GB" b="1" dirty="0" smtClean="0">
                <a:solidFill>
                  <a:srgbClr val="7030A0"/>
                </a:solidFill>
              </a:rPr>
              <a:t>The teacher the longest-serving member of staff has finally retired.</a:t>
            </a:r>
          </a:p>
          <a:p>
            <a:pPr marL="342900" indent="-342900">
              <a:buAutoNum type="arabicParenBoth"/>
            </a:pPr>
            <a:r>
              <a:rPr lang="en-GB" b="1" dirty="0" smtClean="0">
                <a:solidFill>
                  <a:srgbClr val="7030A0"/>
                </a:solidFill>
              </a:rPr>
              <a:t>Since she broke his heart she felt rather guilty.</a:t>
            </a:r>
          </a:p>
          <a:p>
            <a:pPr marL="342900" indent="-342900">
              <a:buAutoNum type="arabicParenBoth"/>
            </a:pPr>
            <a:r>
              <a:rPr lang="en-GB" b="1" dirty="0" smtClean="0">
                <a:solidFill>
                  <a:srgbClr val="7030A0"/>
                </a:solidFill>
              </a:rPr>
              <a:t>The athlete who had trained hard beat all opposition.</a:t>
            </a:r>
          </a:p>
          <a:p>
            <a:pPr marL="342900" indent="-342900">
              <a:buAutoNum type="arabicParenBoth"/>
            </a:pPr>
            <a:r>
              <a:rPr lang="en-GB" b="1" dirty="0" smtClean="0">
                <a:solidFill>
                  <a:srgbClr val="7030A0"/>
                </a:solidFill>
              </a:rPr>
              <a:t>Before the sun rose the dew sparkled on the grass like jewels.</a:t>
            </a:r>
          </a:p>
        </p:txBody>
      </p:sp>
      <p:sp>
        <p:nvSpPr>
          <p:cNvPr id="7" name="Rectangular Callout 6"/>
          <p:cNvSpPr/>
          <p:nvPr/>
        </p:nvSpPr>
        <p:spPr>
          <a:xfrm>
            <a:off x="1475656" y="692696"/>
            <a:ext cx="6840760" cy="3456384"/>
          </a:xfrm>
          <a:prstGeom prst="wedgeRectCallout">
            <a:avLst>
              <a:gd name="adj1" fmla="val -51386"/>
              <a:gd name="adj2" fmla="val 75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Seeing the bus depart, I knew it was useless trying to run.</a:t>
            </a:r>
          </a:p>
          <a:p>
            <a:pPr marL="342900" indent="-342900">
              <a:buAutoNum type="arabicParenBoth"/>
            </a:pPr>
            <a:r>
              <a:rPr lang="en-GB" b="1" dirty="0" smtClean="0">
                <a:solidFill>
                  <a:schemeClr val="bg1"/>
                </a:solidFill>
              </a:rPr>
              <a:t>When she finished her exam, she checked though it thoroughly.</a:t>
            </a:r>
          </a:p>
          <a:p>
            <a:pPr marL="342900" indent="-342900">
              <a:buAutoNum type="arabicParenBoth"/>
            </a:pPr>
            <a:r>
              <a:rPr lang="en-GB" b="1" dirty="0" smtClean="0">
                <a:solidFill>
                  <a:schemeClr val="bg1"/>
                </a:solidFill>
              </a:rPr>
              <a:t>The famous steam train, known as the ‘Flying Scotsman,’ broke records.</a:t>
            </a:r>
          </a:p>
          <a:p>
            <a:pPr marL="342900" indent="-342900">
              <a:buAutoNum type="arabicParenBoth"/>
            </a:pPr>
            <a:r>
              <a:rPr lang="en-GB" b="1" dirty="0" smtClean="0">
                <a:solidFill>
                  <a:schemeClr val="bg1"/>
                </a:solidFill>
              </a:rPr>
              <a:t>If they finished the task, they had to complete an extra one.</a:t>
            </a:r>
          </a:p>
          <a:p>
            <a:pPr marL="342900" indent="-342900">
              <a:buAutoNum type="arabicParenBoth"/>
            </a:pPr>
            <a:r>
              <a:rPr lang="en-GB" b="1" dirty="0" smtClean="0">
                <a:solidFill>
                  <a:schemeClr val="bg1"/>
                </a:solidFill>
              </a:rPr>
              <a:t>The teacher, the longest-serving member of staff, has finally retired.</a:t>
            </a:r>
          </a:p>
          <a:p>
            <a:pPr marL="342900" indent="-342900">
              <a:buAutoNum type="arabicParenBoth"/>
            </a:pPr>
            <a:r>
              <a:rPr lang="en-GB" b="1" dirty="0" smtClean="0">
                <a:solidFill>
                  <a:schemeClr val="bg1"/>
                </a:solidFill>
              </a:rPr>
              <a:t>Since she broke his heart, she felt rather guilty.</a:t>
            </a:r>
          </a:p>
          <a:p>
            <a:pPr marL="342900" indent="-342900">
              <a:buAutoNum type="arabicParenBoth"/>
            </a:pPr>
            <a:r>
              <a:rPr lang="en-GB" b="1" dirty="0" smtClean="0">
                <a:solidFill>
                  <a:schemeClr val="bg1"/>
                </a:solidFill>
              </a:rPr>
              <a:t>The athlete, who had trained hard, beat all opposition.</a:t>
            </a:r>
          </a:p>
          <a:p>
            <a:pPr marL="342900" indent="-342900">
              <a:buAutoNum type="arabicParenBoth"/>
            </a:pPr>
            <a:r>
              <a:rPr lang="en-GB" b="1" dirty="0" smtClean="0">
                <a:solidFill>
                  <a:schemeClr val="bg1"/>
                </a:solidFill>
              </a:rPr>
              <a:t>Before the sun rose, the dew sparkled on the grass like jewels.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(5)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b="1" u="sng" dirty="0" smtClean="0">
                <a:solidFill>
                  <a:srgbClr val="00B050"/>
                </a:solidFill>
              </a:rPr>
              <a:t>SAID</a:t>
            </a:r>
            <a:r>
              <a:rPr lang="en-GB" dirty="0" smtClean="0"/>
              <a:t> is not a very descriptive word as it doesn’t tell us how something is actually spoken. It is a convenience word – one we use when we can’t think of another. If we take the 3</a:t>
            </a:r>
            <a:r>
              <a:rPr lang="en-GB" baseline="30000" dirty="0" smtClean="0"/>
              <a:t>rd</a:t>
            </a:r>
            <a:r>
              <a:rPr lang="en-GB" dirty="0" smtClean="0"/>
              <a:t> letter of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‘And it can only get better,’ c___________ the commentator.</a:t>
            </a:r>
          </a:p>
          <a:p>
            <a:pPr marL="342900" indent="-342900">
              <a:buAutoNum type="arabicParenBoth"/>
            </a:pPr>
            <a:r>
              <a:rPr lang="en-GB" dirty="0" smtClean="0"/>
              <a:t>‘You’ve got to go on the ‘Stealth’ ride,’ c_______ her friend .</a:t>
            </a:r>
          </a:p>
          <a:p>
            <a:pPr marL="342900" indent="-342900">
              <a:buAutoNum type="arabicParenBoth"/>
            </a:pPr>
            <a:r>
              <a:rPr lang="en-GB" dirty="0" smtClean="0"/>
              <a:t>‘Next time will be a written warning,’ c_____ the policeman.</a:t>
            </a:r>
          </a:p>
          <a:p>
            <a:pPr marL="342900" indent="-342900">
              <a:buAutoNum type="arabicParenBoth"/>
            </a:pPr>
            <a:r>
              <a:rPr lang="en-GB" dirty="0" smtClean="0"/>
              <a:t>‘Portsmouth we love you,’ c________ the football fans .</a:t>
            </a:r>
          </a:p>
          <a:p>
            <a:pPr marL="342900" indent="-342900">
              <a:buAutoNum type="arabicParenBoth"/>
            </a:pPr>
            <a:r>
              <a:rPr lang="en-GB" dirty="0" smtClean="0"/>
              <a:t>‘All hands on deck!’ c____________ the captain.</a:t>
            </a:r>
          </a:p>
          <a:p>
            <a:pPr marL="342900" indent="-342900">
              <a:buAutoNum type="arabicParenBoth"/>
            </a:pPr>
            <a:r>
              <a:rPr lang="en-GB" dirty="0" smtClean="0"/>
              <a:t>The expert c___________, ‘This is Tom Daley’s best dive yet.’</a:t>
            </a:r>
          </a:p>
          <a:p>
            <a:pPr marL="342900" indent="-342900">
              <a:buAutoNum type="arabicParenBoth"/>
            </a:pPr>
            <a:r>
              <a:rPr lang="en-GB" dirty="0" smtClean="0"/>
              <a:t>‘Finally, don’t forget your umbrella,’ c________ the organiser.</a:t>
            </a:r>
          </a:p>
          <a:p>
            <a:pPr marL="342900" indent="-342900">
              <a:buAutoNum type="arabicParenBoth"/>
            </a:pPr>
            <a:r>
              <a:rPr lang="en-GB" dirty="0" smtClean="0"/>
              <a:t>‘It was all my fault,’ c__________ the guilty girl.</a:t>
            </a:r>
          </a:p>
          <a:p>
            <a:pPr marL="342900" indent="-342900">
              <a:buAutoNum type="arabicParenBoth"/>
            </a:pPr>
            <a:r>
              <a:rPr lang="en-GB" dirty="0" smtClean="0"/>
              <a:t>‘I’ve lost my voice,’ c_________ the famous singer.</a:t>
            </a:r>
          </a:p>
          <a:p>
            <a:pPr marL="342900" indent="-342900">
              <a:buAutoNum type="arabicParenBoth"/>
            </a:pPr>
            <a:r>
              <a:rPr lang="en-GB" dirty="0"/>
              <a:t> </a:t>
            </a:r>
            <a:r>
              <a:rPr lang="en-GB" dirty="0" smtClean="0"/>
              <a:t>‘It’s i before e,’ c___________ the English teacher.</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ninoctued</a:t>
            </a:r>
          </a:p>
          <a:p>
            <a:r>
              <a:rPr lang="en-GB" sz="1400" b="1" dirty="0" smtClean="0">
                <a:solidFill>
                  <a:srgbClr val="7030A0"/>
                </a:solidFill>
              </a:rPr>
              <a:t>2. axcoed</a:t>
            </a:r>
          </a:p>
          <a:p>
            <a:r>
              <a:rPr lang="en-GB" sz="1400" b="1" dirty="0" smtClean="0">
                <a:solidFill>
                  <a:srgbClr val="7030A0"/>
                </a:solidFill>
              </a:rPr>
              <a:t>3. nituacoed</a:t>
            </a:r>
          </a:p>
          <a:p>
            <a:r>
              <a:rPr lang="en-GB" sz="1400" b="1" dirty="0" smtClean="0">
                <a:solidFill>
                  <a:srgbClr val="7030A0"/>
                </a:solidFill>
              </a:rPr>
              <a:t>4. thanced</a:t>
            </a:r>
          </a:p>
          <a:p>
            <a:r>
              <a:rPr lang="en-GB" sz="1400" b="1" dirty="0" smtClean="0">
                <a:solidFill>
                  <a:srgbClr val="7030A0"/>
                </a:solidFill>
              </a:rPr>
              <a:t>5. namcmoded</a:t>
            </a:r>
          </a:p>
          <a:p>
            <a:r>
              <a:rPr lang="en-GB" sz="1400" b="1" dirty="0" smtClean="0">
                <a:solidFill>
                  <a:srgbClr val="7030A0"/>
                </a:solidFill>
              </a:rPr>
              <a:t>6. moncetmed</a:t>
            </a:r>
          </a:p>
          <a:p>
            <a:r>
              <a:rPr lang="en-GB" sz="1400" b="1" dirty="0" smtClean="0">
                <a:solidFill>
                  <a:srgbClr val="7030A0"/>
                </a:solidFill>
              </a:rPr>
              <a:t>7. nucodcled</a:t>
            </a:r>
          </a:p>
          <a:p>
            <a:r>
              <a:rPr lang="en-GB" sz="1400" b="1" dirty="0" smtClean="0">
                <a:solidFill>
                  <a:srgbClr val="7030A0"/>
                </a:solidFill>
              </a:rPr>
              <a:t>8. snosecfed</a:t>
            </a:r>
          </a:p>
          <a:p>
            <a:r>
              <a:rPr lang="en-GB" sz="1400" b="1" dirty="0" smtClean="0">
                <a:solidFill>
                  <a:srgbClr val="7030A0"/>
                </a:solidFill>
              </a:rPr>
              <a:t>9. rokaced</a:t>
            </a:r>
          </a:p>
          <a:p>
            <a:r>
              <a:rPr lang="en-GB" sz="1400" b="1" dirty="0" smtClean="0">
                <a:solidFill>
                  <a:srgbClr val="7030A0"/>
                </a:solidFill>
              </a:rPr>
              <a:t>10. trocreced</a:t>
            </a:r>
          </a:p>
          <a:p>
            <a:endParaRPr lang="en-GB" sz="1400" dirty="0" smtClean="0"/>
          </a:p>
          <a:p>
            <a:endParaRPr lang="en-GB" dirty="0"/>
          </a:p>
        </p:txBody>
      </p:sp>
      <p:sp>
        <p:nvSpPr>
          <p:cNvPr id="11" name="Rectangular Callout 10"/>
          <p:cNvSpPr/>
          <p:nvPr/>
        </p:nvSpPr>
        <p:spPr>
          <a:xfrm>
            <a:off x="3707904" y="2132856"/>
            <a:ext cx="2304256" cy="3096344"/>
          </a:xfrm>
          <a:prstGeom prst="wedgeRectCallout">
            <a:avLst>
              <a:gd name="adj1" fmla="val -168699"/>
              <a:gd name="adj2" fmla="val 855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continued</a:t>
            </a:r>
          </a:p>
          <a:p>
            <a:pPr marL="342900" indent="-342900" algn="ctr">
              <a:buAutoNum type="arabicPeriod"/>
            </a:pPr>
            <a:r>
              <a:rPr lang="en-GB" b="1" dirty="0" smtClean="0"/>
              <a:t>coaxed</a:t>
            </a:r>
          </a:p>
          <a:p>
            <a:pPr marL="342900" indent="-342900" algn="ctr">
              <a:buAutoNum type="arabicPeriod"/>
            </a:pPr>
            <a:r>
              <a:rPr lang="en-GB" b="1" dirty="0" smtClean="0"/>
              <a:t>cautioned</a:t>
            </a:r>
          </a:p>
          <a:p>
            <a:pPr marL="342900" indent="-342900" algn="ctr">
              <a:buAutoNum type="arabicPeriod"/>
            </a:pPr>
            <a:r>
              <a:rPr lang="en-GB" b="1" dirty="0" smtClean="0"/>
              <a:t>chanted</a:t>
            </a:r>
          </a:p>
          <a:p>
            <a:pPr marL="342900" indent="-342900" algn="ctr">
              <a:buAutoNum type="arabicPeriod"/>
            </a:pPr>
            <a:r>
              <a:rPr lang="en-GB" b="1" dirty="0" smtClean="0"/>
              <a:t>commanded</a:t>
            </a:r>
          </a:p>
          <a:p>
            <a:pPr marL="342900" indent="-342900" algn="ctr">
              <a:buAutoNum type="arabicPeriod"/>
            </a:pPr>
            <a:r>
              <a:rPr lang="en-GB" b="1" dirty="0" smtClean="0"/>
              <a:t>commented</a:t>
            </a:r>
          </a:p>
          <a:p>
            <a:pPr marL="342900" indent="-342900" algn="ctr">
              <a:buAutoNum type="arabicPeriod"/>
            </a:pPr>
            <a:r>
              <a:rPr lang="en-GB" b="1" dirty="0" smtClean="0"/>
              <a:t>concluded</a:t>
            </a:r>
          </a:p>
          <a:p>
            <a:pPr marL="342900" indent="-342900" algn="ctr">
              <a:buAutoNum type="arabicPeriod"/>
            </a:pPr>
            <a:r>
              <a:rPr lang="en-GB" b="1" dirty="0" smtClean="0"/>
              <a:t>confessed</a:t>
            </a:r>
          </a:p>
          <a:p>
            <a:pPr marL="342900" indent="-342900" algn="ctr">
              <a:buAutoNum type="arabicPeriod"/>
            </a:pPr>
            <a:r>
              <a:rPr lang="en-GB" b="1" dirty="0" smtClean="0"/>
              <a:t>croaked</a:t>
            </a:r>
          </a:p>
          <a:p>
            <a:pPr marL="342900" indent="-342900" algn="ctr">
              <a:buAutoNum type="arabicPeriod"/>
            </a:pPr>
            <a:r>
              <a:rPr lang="en-GB" b="1" dirty="0" smtClean="0"/>
              <a:t>corrected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(56) Punctuation – 6</a:t>
            </a:r>
            <a:r>
              <a:rPr lang="en-GB" dirty="0" smtClean="0"/>
              <a:t>:</a:t>
            </a:r>
            <a:br>
              <a:rPr lang="en-GB" dirty="0" smtClean="0"/>
            </a:br>
            <a:r>
              <a:rPr lang="en-GB" b="1" dirty="0" smtClean="0">
                <a:solidFill>
                  <a:schemeClr val="bg2">
                    <a:lumMod val="50000"/>
                  </a:schemeClr>
                </a:solidFill>
              </a:rPr>
              <a:t>Using Commas for longer words</a:t>
            </a:r>
            <a:endParaRPr lang="en-GB" b="1" dirty="0">
              <a:solidFill>
                <a:schemeClr val="bg2">
                  <a:lumMod val="50000"/>
                </a:schemeClr>
              </a:solidFill>
            </a:endParaRPr>
          </a:p>
        </p:txBody>
      </p:sp>
      <p:sp>
        <p:nvSpPr>
          <p:cNvPr id="5" name="TextBox 4"/>
          <p:cNvSpPr txBox="1"/>
          <p:nvPr/>
        </p:nvSpPr>
        <p:spPr>
          <a:xfrm>
            <a:off x="5724128" y="1556792"/>
            <a:ext cx="3168352"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practise using commas for marking off polysyllabic words at the start of sentences</a:t>
            </a:r>
            <a:endParaRPr lang="en-GB" dirty="0"/>
          </a:p>
        </p:txBody>
      </p:sp>
      <p:sp>
        <p:nvSpPr>
          <p:cNvPr id="6" name="TextBox 5"/>
          <p:cNvSpPr txBox="1"/>
          <p:nvPr/>
        </p:nvSpPr>
        <p:spPr>
          <a:xfrm>
            <a:off x="251520" y="1556792"/>
            <a:ext cx="5328592" cy="1754326"/>
          </a:xfrm>
          <a:prstGeom prst="rect">
            <a:avLst/>
          </a:prstGeom>
          <a:noFill/>
          <a:ln w="57150">
            <a:solidFill>
              <a:srgbClr val="00B050"/>
            </a:solidFill>
          </a:ln>
        </p:spPr>
        <p:txBody>
          <a:bodyPr wrap="square" rtlCol="0">
            <a:spAutoFit/>
          </a:bodyPr>
          <a:lstStyle/>
          <a:p>
            <a:r>
              <a:rPr lang="en-GB" dirty="0" smtClean="0"/>
              <a:t>When we use a longer word, often ending in </a:t>
            </a:r>
            <a:r>
              <a:rPr lang="en-GB" b="1" dirty="0" smtClean="0">
                <a:solidFill>
                  <a:srgbClr val="00B050"/>
                </a:solidFill>
              </a:rPr>
              <a:t>–LY</a:t>
            </a:r>
            <a:r>
              <a:rPr lang="en-GB" dirty="0" smtClean="0"/>
              <a:t>, at the start of a sentence, we naturally pause after it, to add meaning. Quite a lot of these words are </a:t>
            </a:r>
            <a:r>
              <a:rPr lang="en-GB" b="1" dirty="0" smtClean="0">
                <a:solidFill>
                  <a:srgbClr val="00B050"/>
                </a:solidFill>
              </a:rPr>
              <a:t>polysyllabic</a:t>
            </a:r>
            <a:r>
              <a:rPr lang="en-GB" dirty="0" smtClean="0"/>
              <a:t>: having many syllables. </a:t>
            </a:r>
            <a:r>
              <a:rPr lang="en-GB" b="1" dirty="0" smtClean="0">
                <a:solidFill>
                  <a:srgbClr val="00B050"/>
                </a:solidFill>
              </a:rPr>
              <a:t>IMMEDIATELY</a:t>
            </a:r>
            <a:r>
              <a:rPr lang="en-GB" dirty="0" smtClean="0"/>
              <a:t> has 5! If the longer word appears elsewhere in the sentence, it is marked off by a pair of commas.</a:t>
            </a:r>
            <a:endParaRPr lang="en-GB" dirty="0"/>
          </a:p>
        </p:txBody>
      </p:sp>
      <p:pic>
        <p:nvPicPr>
          <p:cNvPr id="7" name="Picture 2"/>
          <p:cNvPicPr>
            <a:picLocks noChangeAspect="1" noChangeArrowheads="1"/>
          </p:cNvPicPr>
          <p:nvPr/>
        </p:nvPicPr>
        <p:blipFill>
          <a:blip r:embed="rId3" cstate="print"/>
          <a:srcRect/>
          <a:stretch>
            <a:fillRect/>
          </a:stretch>
        </p:blipFill>
        <p:spPr bwMode="auto">
          <a:xfrm>
            <a:off x="7452320" y="3429000"/>
            <a:ext cx="1512168" cy="3096344"/>
          </a:xfrm>
          <a:prstGeom prst="rect">
            <a:avLst/>
          </a:prstGeom>
          <a:noFill/>
          <a:ln w="9525">
            <a:noFill/>
            <a:miter lim="800000"/>
            <a:headEnd/>
            <a:tailEnd/>
          </a:ln>
        </p:spPr>
      </p:pic>
      <p:sp>
        <p:nvSpPr>
          <p:cNvPr id="8" name="TextBox 7"/>
          <p:cNvSpPr txBox="1"/>
          <p:nvPr/>
        </p:nvSpPr>
        <p:spPr>
          <a:xfrm>
            <a:off x="251520" y="3501008"/>
            <a:ext cx="6912768" cy="2585323"/>
          </a:xfrm>
          <a:prstGeom prst="rect">
            <a:avLst/>
          </a:prstGeom>
          <a:noFill/>
          <a:ln w="57150">
            <a:solidFill>
              <a:srgbClr val="7030A0"/>
            </a:solidFill>
          </a:ln>
        </p:spPr>
        <p:txBody>
          <a:bodyPr wrap="square" rtlCol="0">
            <a:spAutoFit/>
          </a:bodyPr>
          <a:lstStyle/>
          <a:p>
            <a:r>
              <a:rPr lang="en-GB" i="1" dirty="0" smtClean="0"/>
              <a:t>Write out the following sentences, putting in the relevant commas:</a:t>
            </a:r>
          </a:p>
          <a:p>
            <a:pPr marL="342900" indent="-342900">
              <a:buAutoNum type="arabicParenBoth"/>
            </a:pPr>
            <a:r>
              <a:rPr lang="en-GB" b="1" dirty="0" smtClean="0">
                <a:solidFill>
                  <a:srgbClr val="7030A0"/>
                </a:solidFill>
              </a:rPr>
              <a:t>Immediately the bus pulled up.</a:t>
            </a:r>
          </a:p>
          <a:p>
            <a:pPr marL="342900" indent="-342900">
              <a:buAutoNum type="arabicParenBoth"/>
            </a:pPr>
            <a:r>
              <a:rPr lang="en-GB" b="1" dirty="0" smtClean="0">
                <a:solidFill>
                  <a:srgbClr val="7030A0"/>
                </a:solidFill>
              </a:rPr>
              <a:t>Eventually we settled down and watched the movie.</a:t>
            </a:r>
          </a:p>
          <a:p>
            <a:pPr marL="342900" indent="-342900">
              <a:buAutoNum type="arabicParenBoth"/>
            </a:pPr>
            <a:r>
              <a:rPr lang="en-GB" b="1" dirty="0" smtClean="0">
                <a:solidFill>
                  <a:srgbClr val="7030A0"/>
                </a:solidFill>
              </a:rPr>
              <a:t>They amazingly were able to visit the second museum free.</a:t>
            </a:r>
          </a:p>
          <a:p>
            <a:pPr marL="342900" indent="-342900">
              <a:buAutoNum type="arabicParenBoth"/>
            </a:pPr>
            <a:r>
              <a:rPr lang="en-GB" b="1" dirty="0" smtClean="0">
                <a:solidFill>
                  <a:srgbClr val="7030A0"/>
                </a:solidFill>
              </a:rPr>
              <a:t>Periodically it rains at the height of summer.</a:t>
            </a:r>
          </a:p>
          <a:p>
            <a:pPr marL="342900" indent="-342900">
              <a:buAutoNum type="arabicParenBoth"/>
            </a:pPr>
            <a:r>
              <a:rPr lang="en-GB" b="1" dirty="0" smtClean="0">
                <a:solidFill>
                  <a:srgbClr val="7030A0"/>
                </a:solidFill>
              </a:rPr>
              <a:t>The fire-damaged school basically had to be pulled down.</a:t>
            </a:r>
          </a:p>
          <a:p>
            <a:pPr marL="342900" indent="-342900">
              <a:buAutoNum type="arabicParenBoth"/>
            </a:pPr>
            <a:r>
              <a:rPr lang="en-GB" b="1" dirty="0" smtClean="0">
                <a:solidFill>
                  <a:srgbClr val="7030A0"/>
                </a:solidFill>
              </a:rPr>
              <a:t>It is nevertheless bound to affect his future career.</a:t>
            </a:r>
          </a:p>
          <a:p>
            <a:pPr marL="342900" indent="-342900">
              <a:buAutoNum type="arabicParenBoth"/>
            </a:pPr>
            <a:r>
              <a:rPr lang="en-GB" b="1" dirty="0" smtClean="0">
                <a:solidFill>
                  <a:srgbClr val="7030A0"/>
                </a:solidFill>
              </a:rPr>
              <a:t>Consequently she cannot afford to fail her retake.</a:t>
            </a:r>
          </a:p>
          <a:p>
            <a:pPr marL="342900" indent="-342900">
              <a:buAutoNum type="arabicParenBoth"/>
            </a:pPr>
            <a:r>
              <a:rPr lang="en-GB" b="1" dirty="0" smtClean="0">
                <a:solidFill>
                  <a:srgbClr val="7030A0"/>
                </a:solidFill>
              </a:rPr>
              <a:t>Additionally the prize included spending money on the cruise.</a:t>
            </a:r>
          </a:p>
        </p:txBody>
      </p:sp>
      <p:sp>
        <p:nvSpPr>
          <p:cNvPr id="9" name="Rectangular Callout 8"/>
          <p:cNvSpPr/>
          <p:nvPr/>
        </p:nvSpPr>
        <p:spPr>
          <a:xfrm>
            <a:off x="1907704" y="908720"/>
            <a:ext cx="6480720" cy="2808312"/>
          </a:xfrm>
          <a:prstGeom prst="wedgeRectCallout">
            <a:avLst>
              <a:gd name="adj1" fmla="val -48380"/>
              <a:gd name="adj2" fmla="val 93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Immediately, the bus pulled up.</a:t>
            </a:r>
          </a:p>
          <a:p>
            <a:pPr marL="342900" indent="-342900">
              <a:buAutoNum type="arabicParenBoth"/>
            </a:pPr>
            <a:r>
              <a:rPr lang="en-GB" b="1" dirty="0" smtClean="0">
                <a:solidFill>
                  <a:schemeClr val="bg1"/>
                </a:solidFill>
              </a:rPr>
              <a:t>Eventually, we settled down and watched the movie.</a:t>
            </a:r>
          </a:p>
          <a:p>
            <a:pPr marL="342900" indent="-342900">
              <a:buAutoNum type="arabicParenBoth"/>
            </a:pPr>
            <a:r>
              <a:rPr lang="en-GB" b="1" dirty="0" smtClean="0">
                <a:solidFill>
                  <a:schemeClr val="bg1"/>
                </a:solidFill>
              </a:rPr>
              <a:t>They, amazingly, were able to visit the second museum free.</a:t>
            </a:r>
          </a:p>
          <a:p>
            <a:pPr marL="342900" indent="-342900">
              <a:buAutoNum type="arabicParenBoth"/>
            </a:pPr>
            <a:r>
              <a:rPr lang="en-GB" b="1" dirty="0" smtClean="0">
                <a:solidFill>
                  <a:schemeClr val="bg1"/>
                </a:solidFill>
              </a:rPr>
              <a:t>Periodically, it rains at the height of summer.</a:t>
            </a:r>
          </a:p>
          <a:p>
            <a:pPr marL="342900" indent="-342900">
              <a:buAutoNum type="arabicParenBoth"/>
            </a:pPr>
            <a:r>
              <a:rPr lang="en-GB" b="1" dirty="0" smtClean="0">
                <a:solidFill>
                  <a:schemeClr val="bg1"/>
                </a:solidFill>
              </a:rPr>
              <a:t>The fire-damaged school, basically, had to be pulled down.</a:t>
            </a:r>
          </a:p>
          <a:p>
            <a:pPr marL="342900" indent="-342900">
              <a:buAutoNum type="arabicParenBoth"/>
            </a:pPr>
            <a:r>
              <a:rPr lang="en-GB" b="1" dirty="0" smtClean="0">
                <a:solidFill>
                  <a:schemeClr val="bg1"/>
                </a:solidFill>
              </a:rPr>
              <a:t>It is, nevertheless, bound to affect his future career.</a:t>
            </a:r>
          </a:p>
          <a:p>
            <a:pPr marL="342900" indent="-342900">
              <a:buAutoNum type="arabicParenBoth"/>
            </a:pPr>
            <a:r>
              <a:rPr lang="en-GB" b="1" dirty="0" smtClean="0">
                <a:solidFill>
                  <a:schemeClr val="bg1"/>
                </a:solidFill>
              </a:rPr>
              <a:t>Consequently, she cannot afford to fail her retake.</a:t>
            </a:r>
          </a:p>
          <a:p>
            <a:pPr marL="342900" indent="-342900">
              <a:buAutoNum type="arabicParenBoth"/>
            </a:pPr>
            <a:r>
              <a:rPr lang="en-GB" b="1" dirty="0" smtClean="0">
                <a:solidFill>
                  <a:schemeClr val="bg1"/>
                </a:solidFill>
              </a:rPr>
              <a:t>Additionally, the prize included spending money on the cruise.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heckerboard(across)">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(57) Punctuation – 7</a:t>
            </a:r>
            <a:r>
              <a:rPr lang="en-GB" dirty="0" smtClean="0"/>
              <a:t>:</a:t>
            </a:r>
            <a:br>
              <a:rPr lang="en-GB" dirty="0" smtClean="0"/>
            </a:br>
            <a:r>
              <a:rPr lang="en-GB" sz="4000" b="1" dirty="0" smtClean="0">
                <a:solidFill>
                  <a:schemeClr val="bg2">
                    <a:lumMod val="50000"/>
                  </a:schemeClr>
                </a:solidFill>
              </a:rPr>
              <a:t>Using Commas in Markers for Instructions </a:t>
            </a:r>
            <a:endParaRPr lang="en-GB" sz="4000" b="1" dirty="0">
              <a:solidFill>
                <a:schemeClr val="bg2">
                  <a:lumMod val="50000"/>
                </a:schemeClr>
              </a:solidFill>
            </a:endParaRPr>
          </a:p>
        </p:txBody>
      </p:sp>
      <p:sp>
        <p:nvSpPr>
          <p:cNvPr id="3" name="TextBox 2"/>
          <p:cNvSpPr txBox="1"/>
          <p:nvPr/>
        </p:nvSpPr>
        <p:spPr>
          <a:xfrm>
            <a:off x="5364088" y="1556792"/>
            <a:ext cx="3528392"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practise using commas when using sequential markers in sets of instructions</a:t>
            </a:r>
            <a:endParaRPr lang="en-GB" dirty="0"/>
          </a:p>
        </p:txBody>
      </p:sp>
      <p:sp>
        <p:nvSpPr>
          <p:cNvPr id="4" name="TextBox 3"/>
          <p:cNvSpPr txBox="1"/>
          <p:nvPr/>
        </p:nvSpPr>
        <p:spPr>
          <a:xfrm>
            <a:off x="251520" y="1556792"/>
            <a:ext cx="4968552" cy="1200329"/>
          </a:xfrm>
          <a:prstGeom prst="rect">
            <a:avLst/>
          </a:prstGeom>
          <a:noFill/>
          <a:ln w="57150">
            <a:solidFill>
              <a:srgbClr val="00B050"/>
            </a:solidFill>
          </a:ln>
        </p:spPr>
        <p:txBody>
          <a:bodyPr wrap="square" rtlCol="0">
            <a:spAutoFit/>
          </a:bodyPr>
          <a:lstStyle/>
          <a:p>
            <a:r>
              <a:rPr lang="en-GB" dirty="0" smtClean="0"/>
              <a:t>In a similar way to marking off </a:t>
            </a:r>
            <a:r>
              <a:rPr lang="en-GB" b="1" dirty="0" smtClean="0">
                <a:solidFill>
                  <a:srgbClr val="00B050"/>
                </a:solidFill>
              </a:rPr>
              <a:t>polysyllabic words </a:t>
            </a:r>
            <a:r>
              <a:rPr lang="en-GB" dirty="0" smtClean="0"/>
              <a:t>in sentences, commas are used when giving a </a:t>
            </a:r>
            <a:r>
              <a:rPr lang="en-GB" b="1" dirty="0" smtClean="0">
                <a:solidFill>
                  <a:srgbClr val="00B050"/>
                </a:solidFill>
              </a:rPr>
              <a:t>sequence</a:t>
            </a:r>
            <a:r>
              <a:rPr lang="en-GB" dirty="0" smtClean="0"/>
              <a:t> of instructions, using </a:t>
            </a:r>
            <a:r>
              <a:rPr lang="en-GB" b="1" dirty="0" smtClean="0">
                <a:solidFill>
                  <a:srgbClr val="00B050"/>
                </a:solidFill>
              </a:rPr>
              <a:t>markers</a:t>
            </a:r>
            <a:r>
              <a:rPr lang="en-GB" dirty="0" smtClean="0"/>
              <a:t> such as:</a:t>
            </a:r>
          </a:p>
          <a:p>
            <a:r>
              <a:rPr lang="en-GB" b="1" dirty="0" smtClean="0">
                <a:solidFill>
                  <a:srgbClr val="00B050"/>
                </a:solidFill>
              </a:rPr>
              <a:t>        Firstly.. Then ..Next.. Finally </a:t>
            </a:r>
            <a:r>
              <a:rPr lang="en-GB" dirty="0" smtClean="0"/>
              <a:t>.. and so on.   </a:t>
            </a:r>
            <a:endParaRPr lang="en-GB" dirty="0"/>
          </a:p>
        </p:txBody>
      </p:sp>
      <p:sp>
        <p:nvSpPr>
          <p:cNvPr id="5" name="TextBox 4"/>
          <p:cNvSpPr txBox="1"/>
          <p:nvPr/>
        </p:nvSpPr>
        <p:spPr>
          <a:xfrm>
            <a:off x="251520" y="2924944"/>
            <a:ext cx="7200800" cy="1754326"/>
          </a:xfrm>
          <a:prstGeom prst="rect">
            <a:avLst/>
          </a:prstGeom>
          <a:noFill/>
          <a:ln w="57150">
            <a:solidFill>
              <a:srgbClr val="7030A0"/>
            </a:solidFill>
          </a:ln>
        </p:spPr>
        <p:txBody>
          <a:bodyPr wrap="square" rtlCol="0">
            <a:spAutoFit/>
          </a:bodyPr>
          <a:lstStyle/>
          <a:p>
            <a:r>
              <a:rPr lang="en-GB" i="1" dirty="0" smtClean="0"/>
              <a:t>Write out the following instructions and put in the relevant commas:</a:t>
            </a:r>
          </a:p>
          <a:p>
            <a:pPr marL="342900" indent="-342900">
              <a:buAutoNum type="arabicParenBoth"/>
            </a:pPr>
            <a:r>
              <a:rPr lang="en-GB" b="1" dirty="0" smtClean="0">
                <a:solidFill>
                  <a:srgbClr val="7030A0"/>
                </a:solidFill>
              </a:rPr>
              <a:t>Firstly after filling the kettle with water, bring it to the boil.</a:t>
            </a:r>
          </a:p>
          <a:p>
            <a:pPr marL="342900" indent="-342900">
              <a:buAutoNum type="arabicParenBoth"/>
            </a:pPr>
            <a:r>
              <a:rPr lang="en-GB" b="1" dirty="0" smtClean="0">
                <a:solidFill>
                  <a:srgbClr val="7030A0"/>
                </a:solidFill>
              </a:rPr>
              <a:t>Next get a cup and place one teaspoonful of instant coffee into it.</a:t>
            </a:r>
          </a:p>
          <a:p>
            <a:pPr marL="342900" indent="-342900">
              <a:buAutoNum type="arabicParenBoth"/>
            </a:pPr>
            <a:r>
              <a:rPr lang="en-GB" b="1" dirty="0" smtClean="0">
                <a:solidFill>
                  <a:srgbClr val="7030A0"/>
                </a:solidFill>
              </a:rPr>
              <a:t>Then pour the boiling water into the cup with the coffee granules.</a:t>
            </a:r>
          </a:p>
          <a:p>
            <a:pPr marL="342900" indent="-342900">
              <a:buAutoNum type="arabicParenBoth"/>
            </a:pPr>
            <a:r>
              <a:rPr lang="en-GB" b="1" dirty="0" smtClean="0">
                <a:solidFill>
                  <a:srgbClr val="7030A0"/>
                </a:solidFill>
              </a:rPr>
              <a:t>Fourthly stir well so that the granules dissolve properly.</a:t>
            </a:r>
          </a:p>
          <a:p>
            <a:pPr marL="342900" indent="-342900">
              <a:buAutoNum type="arabicParenBoth"/>
            </a:pPr>
            <a:r>
              <a:rPr lang="en-GB" b="1" dirty="0" smtClean="0">
                <a:solidFill>
                  <a:srgbClr val="7030A0"/>
                </a:solidFill>
              </a:rPr>
              <a:t>Finally add sugar and/or milk as preferred.</a:t>
            </a:r>
          </a:p>
        </p:txBody>
      </p:sp>
      <p:pic>
        <p:nvPicPr>
          <p:cNvPr id="6" name="Picture 2"/>
          <p:cNvPicPr>
            <a:picLocks noChangeAspect="1" noChangeArrowheads="1"/>
          </p:cNvPicPr>
          <p:nvPr/>
        </p:nvPicPr>
        <p:blipFill>
          <a:blip r:embed="rId3" cstate="print"/>
          <a:srcRect/>
          <a:stretch>
            <a:fillRect/>
          </a:stretch>
        </p:blipFill>
        <p:spPr bwMode="auto">
          <a:xfrm>
            <a:off x="7524328" y="3140968"/>
            <a:ext cx="1512168" cy="3096344"/>
          </a:xfrm>
          <a:prstGeom prst="rect">
            <a:avLst/>
          </a:prstGeom>
          <a:noFill/>
          <a:ln w="9525">
            <a:noFill/>
            <a:miter lim="800000"/>
            <a:headEnd/>
            <a:tailEnd/>
          </a:ln>
        </p:spPr>
      </p:pic>
      <p:sp>
        <p:nvSpPr>
          <p:cNvPr id="7" name="TextBox 6"/>
          <p:cNvSpPr txBox="1"/>
          <p:nvPr/>
        </p:nvSpPr>
        <p:spPr>
          <a:xfrm>
            <a:off x="251520" y="4869160"/>
            <a:ext cx="7200800" cy="1200329"/>
          </a:xfrm>
          <a:prstGeom prst="rect">
            <a:avLst/>
          </a:prstGeom>
          <a:noFill/>
          <a:ln w="57150">
            <a:solidFill>
              <a:srgbClr val="C00000"/>
            </a:solidFill>
          </a:ln>
        </p:spPr>
        <p:txBody>
          <a:bodyPr wrap="square" rtlCol="0">
            <a:spAutoFit/>
          </a:bodyPr>
          <a:lstStyle/>
          <a:p>
            <a:r>
              <a:rPr lang="en-GB" b="1" u="sng" dirty="0" smtClean="0">
                <a:solidFill>
                  <a:srgbClr val="C00000"/>
                </a:solidFill>
              </a:rPr>
              <a:t>Extension Task</a:t>
            </a:r>
            <a:r>
              <a:rPr lang="en-GB" b="1" dirty="0" smtClean="0">
                <a:solidFill>
                  <a:srgbClr val="C00000"/>
                </a:solidFill>
              </a:rPr>
              <a:t>:</a:t>
            </a:r>
          </a:p>
          <a:p>
            <a:r>
              <a:rPr lang="en-GB" dirty="0" smtClean="0"/>
              <a:t>Now write out your own simple set of instructions. It need not be preparing food or drink. It could be another everyday task like brushing teeth or washing hair etc. Don’t forget to use markers and commas.</a:t>
            </a:r>
            <a:endParaRPr lang="en-GB" dirty="0"/>
          </a:p>
        </p:txBody>
      </p:sp>
      <p:sp>
        <p:nvSpPr>
          <p:cNvPr id="11" name="Rectangular Callout 10"/>
          <p:cNvSpPr/>
          <p:nvPr/>
        </p:nvSpPr>
        <p:spPr>
          <a:xfrm>
            <a:off x="1259632" y="476672"/>
            <a:ext cx="6912768" cy="2520280"/>
          </a:xfrm>
          <a:prstGeom prst="wedgeRectCallout">
            <a:avLst>
              <a:gd name="adj1" fmla="val -42407"/>
              <a:gd name="adj2" fmla="val 8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 </a:t>
            </a:r>
          </a:p>
          <a:p>
            <a:pPr marL="342900" indent="-342900"/>
            <a:r>
              <a:rPr lang="en-GB" b="1" dirty="0" smtClean="0">
                <a:solidFill>
                  <a:schemeClr val="bg1"/>
                </a:solidFill>
              </a:rPr>
              <a:t>(1) Firstly, after filling the kettle with water, bring it to the boil.</a:t>
            </a:r>
          </a:p>
          <a:p>
            <a:pPr marL="342900" indent="-342900"/>
            <a:r>
              <a:rPr lang="en-GB" b="1" dirty="0" smtClean="0">
                <a:solidFill>
                  <a:schemeClr val="bg1"/>
                </a:solidFill>
              </a:rPr>
              <a:t>(2) Next, get a cup and place one teaspoonful of instant coffee into it.</a:t>
            </a:r>
          </a:p>
          <a:p>
            <a:pPr marL="342900" indent="-342900"/>
            <a:r>
              <a:rPr lang="en-GB" b="1" dirty="0" smtClean="0">
                <a:solidFill>
                  <a:schemeClr val="bg1"/>
                </a:solidFill>
              </a:rPr>
              <a:t>(3)Then, pour the boiling water into the cup with the coffee granules.</a:t>
            </a:r>
          </a:p>
          <a:p>
            <a:pPr marL="342900" indent="-342900"/>
            <a:r>
              <a:rPr lang="en-GB" b="1" dirty="0" smtClean="0">
                <a:solidFill>
                  <a:schemeClr val="bg1"/>
                </a:solidFill>
              </a:rPr>
              <a:t>(4) Fourthly, stir well so that the granules dissolve properly.</a:t>
            </a:r>
          </a:p>
          <a:p>
            <a:pPr marL="342900" indent="-342900"/>
            <a:r>
              <a:rPr lang="en-GB" b="1" dirty="0" smtClean="0">
                <a:solidFill>
                  <a:schemeClr val="bg1"/>
                </a:solidFill>
              </a:rPr>
              <a:t>(5)Finally, add sugar and/or milk as preferred.</a:t>
            </a:r>
            <a:endParaRPr lang="en-GB"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(58) Punctuation – 8</a:t>
            </a:r>
            <a:r>
              <a:rPr lang="en-GB" dirty="0" smtClean="0"/>
              <a:t>:</a:t>
            </a:r>
            <a:br>
              <a:rPr lang="en-GB" dirty="0" smtClean="0"/>
            </a:br>
            <a:r>
              <a:rPr lang="en-GB" b="1" dirty="0" smtClean="0">
                <a:solidFill>
                  <a:schemeClr val="bg2">
                    <a:lumMod val="50000"/>
                  </a:schemeClr>
                </a:solidFill>
              </a:rPr>
              <a:t>Using Commas in Direct Speech I </a:t>
            </a:r>
            <a:endParaRPr lang="en-GB" b="1" dirty="0">
              <a:solidFill>
                <a:schemeClr val="bg2">
                  <a:lumMod val="50000"/>
                </a:schemeClr>
              </a:solidFill>
            </a:endParaRPr>
          </a:p>
        </p:txBody>
      </p:sp>
      <p:sp>
        <p:nvSpPr>
          <p:cNvPr id="3" name="TextBox 2"/>
          <p:cNvSpPr txBox="1"/>
          <p:nvPr/>
        </p:nvSpPr>
        <p:spPr>
          <a:xfrm>
            <a:off x="5508104" y="1556792"/>
            <a:ext cx="3312368"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practise using commas before and after the SAID-word</a:t>
            </a:r>
            <a:endParaRPr lang="en-GB" dirty="0"/>
          </a:p>
        </p:txBody>
      </p:sp>
      <p:sp>
        <p:nvSpPr>
          <p:cNvPr id="4" name="TextBox 3"/>
          <p:cNvSpPr txBox="1"/>
          <p:nvPr/>
        </p:nvSpPr>
        <p:spPr>
          <a:xfrm>
            <a:off x="251520" y="1556792"/>
            <a:ext cx="5112568" cy="2585323"/>
          </a:xfrm>
          <a:prstGeom prst="rect">
            <a:avLst/>
          </a:prstGeom>
          <a:noFill/>
          <a:ln w="57150">
            <a:solidFill>
              <a:srgbClr val="00B050"/>
            </a:solidFill>
          </a:ln>
        </p:spPr>
        <p:txBody>
          <a:bodyPr wrap="square" rtlCol="0">
            <a:spAutoFit/>
          </a:bodyPr>
          <a:lstStyle/>
          <a:p>
            <a:r>
              <a:rPr lang="en-GB" dirty="0" smtClean="0"/>
              <a:t>You probably know that speech marks are placed round the actual words spoken. However, commas are also used here, in two ways:</a:t>
            </a:r>
          </a:p>
          <a:p>
            <a:r>
              <a:rPr lang="en-GB" dirty="0" smtClean="0"/>
              <a:t>     </a:t>
            </a:r>
            <a:r>
              <a:rPr lang="en-GB" b="1" dirty="0" smtClean="0">
                <a:solidFill>
                  <a:srgbClr val="00B050"/>
                </a:solidFill>
              </a:rPr>
              <a:t>The girl said</a:t>
            </a:r>
            <a:r>
              <a:rPr lang="en-GB" b="1" u="sng" dirty="0" smtClean="0">
                <a:solidFill>
                  <a:srgbClr val="00B050"/>
                </a:solidFill>
              </a:rPr>
              <a:t>, </a:t>
            </a:r>
            <a:r>
              <a:rPr lang="en-GB" b="1" dirty="0" smtClean="0">
                <a:solidFill>
                  <a:srgbClr val="00B050"/>
                </a:solidFill>
              </a:rPr>
              <a:t>‘I’ve forgotten my homework.’</a:t>
            </a:r>
          </a:p>
          <a:p>
            <a:r>
              <a:rPr lang="en-GB" b="1" dirty="0" smtClean="0">
                <a:solidFill>
                  <a:srgbClr val="00B050"/>
                </a:solidFill>
              </a:rPr>
              <a:t>     ‘I’ve forgotten my homework</a:t>
            </a:r>
            <a:r>
              <a:rPr lang="en-GB" b="1" u="sng" dirty="0" smtClean="0">
                <a:solidFill>
                  <a:srgbClr val="00B050"/>
                </a:solidFill>
              </a:rPr>
              <a:t>,’</a:t>
            </a:r>
            <a:r>
              <a:rPr lang="en-GB" b="1" dirty="0" smtClean="0">
                <a:solidFill>
                  <a:srgbClr val="00B050"/>
                </a:solidFill>
              </a:rPr>
              <a:t> said the girl.</a:t>
            </a:r>
          </a:p>
          <a:p>
            <a:r>
              <a:rPr lang="en-GB" dirty="0" smtClean="0"/>
              <a:t>If you put the </a:t>
            </a:r>
            <a:r>
              <a:rPr lang="en-GB" b="1" dirty="0" smtClean="0">
                <a:solidFill>
                  <a:srgbClr val="00B050"/>
                </a:solidFill>
              </a:rPr>
              <a:t>SAID-words</a:t>
            </a:r>
            <a:r>
              <a:rPr lang="en-GB" dirty="0" smtClean="0"/>
              <a:t> first, you introduce the spoken words with a comma. If you begin with the speech, the comma comes inside the speech marks before the SAID-words are written.</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7092280" y="2708920"/>
            <a:ext cx="1512168" cy="3096344"/>
          </a:xfrm>
          <a:prstGeom prst="rect">
            <a:avLst/>
          </a:prstGeom>
          <a:noFill/>
          <a:ln w="9525">
            <a:noFill/>
            <a:miter lim="800000"/>
            <a:headEnd/>
            <a:tailEnd/>
          </a:ln>
        </p:spPr>
      </p:pic>
      <p:sp>
        <p:nvSpPr>
          <p:cNvPr id="6" name="TextBox 5"/>
          <p:cNvSpPr txBox="1"/>
          <p:nvPr/>
        </p:nvSpPr>
        <p:spPr>
          <a:xfrm>
            <a:off x="179512" y="4365104"/>
            <a:ext cx="6624736" cy="2031325"/>
          </a:xfrm>
          <a:prstGeom prst="rect">
            <a:avLst/>
          </a:prstGeom>
          <a:noFill/>
          <a:ln w="57150">
            <a:solidFill>
              <a:srgbClr val="7030A0"/>
            </a:solidFill>
          </a:ln>
        </p:spPr>
        <p:txBody>
          <a:bodyPr wrap="square" rtlCol="0">
            <a:spAutoFit/>
          </a:bodyPr>
          <a:lstStyle/>
          <a:p>
            <a:r>
              <a:rPr lang="en-GB" i="1" dirty="0" smtClean="0"/>
              <a:t>Write out the following sentences, putting the commas in:</a:t>
            </a:r>
          </a:p>
          <a:p>
            <a:pPr marL="342900" indent="-342900">
              <a:buAutoNum type="arabicParenBoth"/>
            </a:pPr>
            <a:r>
              <a:rPr lang="en-GB" b="1" dirty="0" smtClean="0">
                <a:solidFill>
                  <a:srgbClr val="7030A0"/>
                </a:solidFill>
              </a:rPr>
              <a:t>The foreman shouted ‘Watch out for that cable!’</a:t>
            </a:r>
          </a:p>
          <a:p>
            <a:pPr marL="342900" indent="-342900">
              <a:buAutoNum type="arabicParenBoth"/>
            </a:pPr>
            <a:r>
              <a:rPr lang="en-GB" b="1" dirty="0" smtClean="0">
                <a:solidFill>
                  <a:srgbClr val="7030A0"/>
                </a:solidFill>
              </a:rPr>
              <a:t>‘Mind the gap’ repeated the announcer on the Tube platform.</a:t>
            </a:r>
          </a:p>
          <a:p>
            <a:pPr marL="342900" indent="-342900">
              <a:buAutoNum type="arabicParenBoth"/>
            </a:pPr>
            <a:r>
              <a:rPr lang="en-GB" b="1" dirty="0" smtClean="0">
                <a:solidFill>
                  <a:srgbClr val="7030A0"/>
                </a:solidFill>
              </a:rPr>
              <a:t>The boy stuttered ‘I...I...I... Think I’ve seen a ghost.’</a:t>
            </a:r>
          </a:p>
          <a:p>
            <a:pPr marL="342900" indent="-342900">
              <a:buAutoNum type="arabicParenBoth"/>
            </a:pPr>
            <a:r>
              <a:rPr lang="en-GB" b="1" dirty="0" smtClean="0">
                <a:solidFill>
                  <a:srgbClr val="7030A0"/>
                </a:solidFill>
              </a:rPr>
              <a:t>‘The policeman called’ warned the teenager’s father.</a:t>
            </a:r>
          </a:p>
          <a:p>
            <a:pPr marL="342900" indent="-342900">
              <a:buAutoNum type="arabicParenBoth"/>
            </a:pPr>
            <a:r>
              <a:rPr lang="en-GB" b="1" dirty="0" smtClean="0">
                <a:solidFill>
                  <a:srgbClr val="7030A0"/>
                </a:solidFill>
              </a:rPr>
              <a:t>‘We want our money back’ complained the customer.</a:t>
            </a:r>
          </a:p>
          <a:p>
            <a:pPr marL="342900" indent="-342900">
              <a:buAutoNum type="arabicParenBoth"/>
            </a:pPr>
            <a:r>
              <a:rPr lang="en-GB" b="1" dirty="0" smtClean="0">
                <a:solidFill>
                  <a:srgbClr val="7030A0"/>
                </a:solidFill>
              </a:rPr>
              <a:t>The shop keeper remarked ‘These are half-price.’</a:t>
            </a:r>
          </a:p>
        </p:txBody>
      </p:sp>
      <p:sp>
        <p:nvSpPr>
          <p:cNvPr id="7" name="Rectangular Callout 6"/>
          <p:cNvSpPr/>
          <p:nvPr/>
        </p:nvSpPr>
        <p:spPr>
          <a:xfrm>
            <a:off x="1547664" y="1124744"/>
            <a:ext cx="5256584" cy="2952328"/>
          </a:xfrm>
          <a:prstGeom prst="wedgeRectCallout">
            <a:avLst>
              <a:gd name="adj1" fmla="val -45489"/>
              <a:gd name="adj2" fmla="val 105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The foreman shouted, ‘Watch out for that cable!’</a:t>
            </a:r>
          </a:p>
          <a:p>
            <a:pPr marL="342900" indent="-342900">
              <a:buAutoNum type="arabicParenBoth"/>
            </a:pPr>
            <a:r>
              <a:rPr lang="en-GB" b="1" dirty="0" smtClean="0">
                <a:solidFill>
                  <a:schemeClr val="bg1"/>
                </a:solidFill>
              </a:rPr>
              <a:t>‘Mind the gap,’ repeated the announcer on the Tube platform.</a:t>
            </a:r>
          </a:p>
          <a:p>
            <a:pPr marL="342900" indent="-342900">
              <a:buAutoNum type="arabicParenBoth"/>
            </a:pPr>
            <a:r>
              <a:rPr lang="en-GB" b="1" dirty="0" smtClean="0">
                <a:solidFill>
                  <a:schemeClr val="bg1"/>
                </a:solidFill>
              </a:rPr>
              <a:t>The boy stuttered, ‘I...I...I... Think I’ve seen a ghost.’</a:t>
            </a:r>
          </a:p>
          <a:p>
            <a:pPr marL="342900" indent="-342900">
              <a:buAutoNum type="arabicParenBoth"/>
            </a:pPr>
            <a:r>
              <a:rPr lang="en-GB" b="1" dirty="0" smtClean="0">
                <a:solidFill>
                  <a:schemeClr val="bg1"/>
                </a:solidFill>
              </a:rPr>
              <a:t>‘The policeman called,’ warned the teenager’s father.</a:t>
            </a:r>
          </a:p>
          <a:p>
            <a:pPr marL="342900" indent="-342900">
              <a:buAutoNum type="arabicParenBoth"/>
            </a:pPr>
            <a:r>
              <a:rPr lang="en-GB" b="1" dirty="0" smtClean="0">
                <a:solidFill>
                  <a:schemeClr val="bg1"/>
                </a:solidFill>
              </a:rPr>
              <a:t>‘We want our money back,’ complained the customer.</a:t>
            </a:r>
          </a:p>
          <a:p>
            <a:pPr marL="342900" indent="-342900">
              <a:buAutoNum type="arabicParenBoth"/>
            </a:pPr>
            <a:r>
              <a:rPr lang="en-GB" b="1" dirty="0" smtClean="0">
                <a:solidFill>
                  <a:schemeClr val="bg1"/>
                </a:solidFill>
              </a:rPr>
              <a:t>The shop keeper remarked, ‘These are half-price.’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FF00FF"/>
                </a:solidFill>
              </a:rPr>
              <a:t>(59) Punctuation – 9:</a:t>
            </a:r>
            <a:r>
              <a:rPr lang="en-GB" dirty="0" smtClean="0"/>
              <a:t/>
            </a:r>
            <a:br>
              <a:rPr lang="en-GB" dirty="0" smtClean="0"/>
            </a:br>
            <a:r>
              <a:rPr lang="en-GB" b="1" dirty="0" smtClean="0">
                <a:solidFill>
                  <a:schemeClr val="bg2">
                    <a:lumMod val="50000"/>
                  </a:schemeClr>
                </a:solidFill>
              </a:rPr>
              <a:t>Using Commas in Interrupted Speech</a:t>
            </a:r>
            <a:endParaRPr lang="en-GB" b="1" dirty="0">
              <a:solidFill>
                <a:schemeClr val="bg2">
                  <a:lumMod val="50000"/>
                </a:schemeClr>
              </a:solidFill>
            </a:endParaRPr>
          </a:p>
        </p:txBody>
      </p:sp>
      <p:sp>
        <p:nvSpPr>
          <p:cNvPr id="4" name="Rectangle 3"/>
          <p:cNvSpPr/>
          <p:nvPr/>
        </p:nvSpPr>
        <p:spPr>
          <a:xfrm>
            <a:off x="5940152" y="1484784"/>
            <a:ext cx="309634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r>
              <a:rPr lang="en-GB" dirty="0" smtClean="0"/>
              <a:t>:</a:t>
            </a:r>
          </a:p>
          <a:p>
            <a:r>
              <a:rPr lang="en-GB" dirty="0" smtClean="0"/>
              <a:t>To practise using commas when punctuating interrupted direct speech</a:t>
            </a:r>
            <a:endParaRPr lang="en-GB" dirty="0"/>
          </a:p>
        </p:txBody>
      </p:sp>
      <p:sp>
        <p:nvSpPr>
          <p:cNvPr id="6" name="TextBox 5"/>
          <p:cNvSpPr txBox="1"/>
          <p:nvPr/>
        </p:nvSpPr>
        <p:spPr>
          <a:xfrm>
            <a:off x="107504" y="1484784"/>
            <a:ext cx="5688632" cy="2862322"/>
          </a:xfrm>
          <a:prstGeom prst="rect">
            <a:avLst/>
          </a:prstGeom>
          <a:noFill/>
          <a:ln w="57150">
            <a:solidFill>
              <a:srgbClr val="00B050"/>
            </a:solidFill>
          </a:ln>
        </p:spPr>
        <p:txBody>
          <a:bodyPr wrap="square" rtlCol="0">
            <a:spAutoFit/>
          </a:bodyPr>
          <a:lstStyle/>
          <a:p>
            <a:r>
              <a:rPr lang="en-GB" dirty="0" smtClean="0"/>
              <a:t>Last time, we looked at using commas before or after the SAID-words in direct speech. What happens when the actual words spoken are interrupted with normal storytelling narrative? It depends what the speaker has said. If they’ve already spoken a complete piece of information </a:t>
            </a:r>
            <a:r>
              <a:rPr lang="en-GB" b="1" dirty="0" smtClean="0">
                <a:solidFill>
                  <a:srgbClr val="FF0000"/>
                </a:solidFill>
              </a:rPr>
              <a:t>(1)</a:t>
            </a:r>
            <a:r>
              <a:rPr lang="en-GB" dirty="0" smtClean="0"/>
              <a:t>, you use a comma then a full-stop, before opening the speech marks again. However, if the speech is not complete </a:t>
            </a:r>
            <a:r>
              <a:rPr lang="en-GB" b="1" dirty="0" smtClean="0">
                <a:solidFill>
                  <a:srgbClr val="0070C0"/>
                </a:solidFill>
              </a:rPr>
              <a:t>(2)</a:t>
            </a:r>
            <a:r>
              <a:rPr lang="en-GB" dirty="0" smtClean="0"/>
              <a:t>, you use a pair of commas:</a:t>
            </a:r>
          </a:p>
          <a:p>
            <a:r>
              <a:rPr lang="en-GB" b="1" dirty="0" smtClean="0">
                <a:solidFill>
                  <a:srgbClr val="FF0000"/>
                </a:solidFill>
              </a:rPr>
              <a:t>(1)</a:t>
            </a:r>
            <a:r>
              <a:rPr lang="en-GB" dirty="0" smtClean="0"/>
              <a:t> </a:t>
            </a:r>
            <a:r>
              <a:rPr lang="en-GB" b="1" dirty="0" smtClean="0">
                <a:solidFill>
                  <a:srgbClr val="00B050"/>
                </a:solidFill>
              </a:rPr>
              <a:t>‘I’ve seen a ghost</a:t>
            </a:r>
            <a:r>
              <a:rPr lang="en-GB" b="1" dirty="0" smtClean="0">
                <a:solidFill>
                  <a:srgbClr val="FF0000"/>
                </a:solidFill>
              </a:rPr>
              <a:t>,</a:t>
            </a:r>
            <a:r>
              <a:rPr lang="en-GB" b="1" dirty="0" smtClean="0">
                <a:solidFill>
                  <a:srgbClr val="00B050"/>
                </a:solidFill>
              </a:rPr>
              <a:t>’ said the boy</a:t>
            </a:r>
            <a:r>
              <a:rPr lang="en-GB" b="1" dirty="0" smtClean="0">
                <a:solidFill>
                  <a:srgbClr val="FF0000"/>
                </a:solidFill>
              </a:rPr>
              <a:t>.</a:t>
            </a:r>
            <a:r>
              <a:rPr lang="en-GB" dirty="0" smtClean="0"/>
              <a:t> </a:t>
            </a:r>
            <a:r>
              <a:rPr lang="en-GB" b="1" dirty="0" smtClean="0">
                <a:solidFill>
                  <a:srgbClr val="00B050"/>
                </a:solidFill>
              </a:rPr>
              <a:t>‘I’m not making it up.’</a:t>
            </a:r>
          </a:p>
          <a:p>
            <a:r>
              <a:rPr lang="en-GB" b="1" dirty="0" smtClean="0">
                <a:solidFill>
                  <a:srgbClr val="0070C0"/>
                </a:solidFill>
              </a:rPr>
              <a:t>(2)</a:t>
            </a:r>
            <a:r>
              <a:rPr lang="en-GB" dirty="0" smtClean="0"/>
              <a:t> </a:t>
            </a:r>
            <a:r>
              <a:rPr lang="en-GB" b="1" dirty="0" smtClean="0">
                <a:solidFill>
                  <a:srgbClr val="00B050"/>
                </a:solidFill>
              </a:rPr>
              <a:t>‘I’m pretty sure</a:t>
            </a:r>
            <a:r>
              <a:rPr lang="en-GB" b="1" dirty="0" smtClean="0">
                <a:solidFill>
                  <a:srgbClr val="0070C0"/>
                </a:solidFill>
              </a:rPr>
              <a:t>,</a:t>
            </a:r>
            <a:r>
              <a:rPr lang="en-GB" b="1" dirty="0" smtClean="0">
                <a:solidFill>
                  <a:srgbClr val="00B050"/>
                </a:solidFill>
              </a:rPr>
              <a:t>’</a:t>
            </a:r>
            <a:r>
              <a:rPr lang="en-GB" dirty="0" smtClean="0"/>
              <a:t> </a:t>
            </a:r>
            <a:r>
              <a:rPr lang="en-GB" b="1" dirty="0" smtClean="0">
                <a:solidFill>
                  <a:srgbClr val="00B050"/>
                </a:solidFill>
              </a:rPr>
              <a:t>said the boy</a:t>
            </a:r>
            <a:r>
              <a:rPr lang="en-GB" b="1" dirty="0" smtClean="0">
                <a:solidFill>
                  <a:srgbClr val="0070C0"/>
                </a:solidFill>
              </a:rPr>
              <a:t>, </a:t>
            </a:r>
            <a:r>
              <a:rPr lang="en-GB" b="1" dirty="0" smtClean="0">
                <a:solidFill>
                  <a:srgbClr val="00B050"/>
                </a:solidFill>
              </a:rPr>
              <a:t>‘</a:t>
            </a:r>
            <a:r>
              <a:rPr lang="en-GB" b="1" u="sng" dirty="0" smtClean="0">
                <a:solidFill>
                  <a:srgbClr val="FF00FF"/>
                </a:solidFill>
              </a:rPr>
              <a:t>t</a:t>
            </a:r>
            <a:r>
              <a:rPr lang="en-GB" b="1" dirty="0" smtClean="0">
                <a:solidFill>
                  <a:srgbClr val="00B050"/>
                </a:solidFill>
              </a:rPr>
              <a:t>hat I’ve seen a ghost.’</a:t>
            </a:r>
          </a:p>
        </p:txBody>
      </p:sp>
      <p:pic>
        <p:nvPicPr>
          <p:cNvPr id="7" name="Picture 2"/>
          <p:cNvPicPr>
            <a:picLocks noChangeAspect="1" noChangeArrowheads="1"/>
          </p:cNvPicPr>
          <p:nvPr/>
        </p:nvPicPr>
        <p:blipFill>
          <a:blip r:embed="rId4" cstate="print"/>
          <a:srcRect/>
          <a:stretch>
            <a:fillRect/>
          </a:stretch>
        </p:blipFill>
        <p:spPr bwMode="auto">
          <a:xfrm>
            <a:off x="7308304" y="3761656"/>
            <a:ext cx="1512168" cy="3096344"/>
          </a:xfrm>
          <a:prstGeom prst="rect">
            <a:avLst/>
          </a:prstGeom>
          <a:noFill/>
          <a:ln w="9525">
            <a:noFill/>
            <a:miter lim="800000"/>
            <a:headEnd/>
            <a:tailEnd/>
          </a:ln>
        </p:spPr>
      </p:pic>
      <p:sp>
        <p:nvSpPr>
          <p:cNvPr id="8" name="TextBox 7"/>
          <p:cNvSpPr txBox="1"/>
          <p:nvPr/>
        </p:nvSpPr>
        <p:spPr>
          <a:xfrm>
            <a:off x="5940152" y="2780928"/>
            <a:ext cx="3096344" cy="923330"/>
          </a:xfrm>
          <a:prstGeom prst="rect">
            <a:avLst/>
          </a:prstGeom>
          <a:noFill/>
          <a:ln w="28575">
            <a:solidFill>
              <a:srgbClr val="FF00FF"/>
            </a:solidFill>
          </a:ln>
        </p:spPr>
        <p:txBody>
          <a:bodyPr wrap="square" rtlCol="0">
            <a:spAutoFit/>
          </a:bodyPr>
          <a:lstStyle/>
          <a:p>
            <a:r>
              <a:rPr lang="en-GB" b="1" u="sng" dirty="0" smtClean="0">
                <a:solidFill>
                  <a:srgbClr val="FF00FF"/>
                </a:solidFill>
              </a:rPr>
              <a:t>NB</a:t>
            </a:r>
            <a:r>
              <a:rPr lang="en-GB" dirty="0" smtClean="0"/>
              <a:t>. In interrupted speech, in the same spoken sentence, you don’t need a capital letter </a:t>
            </a:r>
            <a:endParaRPr lang="en-GB" dirty="0"/>
          </a:p>
        </p:txBody>
      </p:sp>
      <p:sp>
        <p:nvSpPr>
          <p:cNvPr id="9" name="TextBox 8"/>
          <p:cNvSpPr txBox="1"/>
          <p:nvPr/>
        </p:nvSpPr>
        <p:spPr>
          <a:xfrm>
            <a:off x="107504" y="4437112"/>
            <a:ext cx="7200800" cy="2308324"/>
          </a:xfrm>
          <a:prstGeom prst="rect">
            <a:avLst/>
          </a:prstGeom>
          <a:noFill/>
          <a:ln w="57150">
            <a:solidFill>
              <a:srgbClr val="7030A0"/>
            </a:solidFill>
          </a:ln>
        </p:spPr>
        <p:txBody>
          <a:bodyPr wrap="square" rtlCol="0">
            <a:spAutoFit/>
          </a:bodyPr>
          <a:lstStyle/>
          <a:p>
            <a:r>
              <a:rPr lang="en-GB" i="1" dirty="0" smtClean="0"/>
              <a:t>Punctuate the following interrupted speech sentences with commas,  full-stops and capital letters where necessary:</a:t>
            </a:r>
          </a:p>
          <a:p>
            <a:pPr marL="342900" indent="-342900">
              <a:buAutoNum type="arabicParenBoth"/>
            </a:pPr>
            <a:r>
              <a:rPr lang="en-GB" b="1" dirty="0" smtClean="0">
                <a:solidFill>
                  <a:srgbClr val="7030A0"/>
                </a:solidFill>
              </a:rPr>
              <a:t>‘You must’ stated the boss ‘complete all the tasks today.’</a:t>
            </a:r>
          </a:p>
          <a:p>
            <a:pPr marL="342900" indent="-342900">
              <a:buAutoNum type="arabicParenBoth"/>
            </a:pPr>
            <a:r>
              <a:rPr lang="en-GB" b="1" dirty="0" smtClean="0">
                <a:solidFill>
                  <a:srgbClr val="7030A0"/>
                </a:solidFill>
              </a:rPr>
              <a:t>‘That’s great news’ said the gymnast ‘i’m thrilled to get a gold medal.’</a:t>
            </a:r>
          </a:p>
          <a:p>
            <a:pPr marL="342900" indent="-342900">
              <a:buAutoNum type="arabicParenBoth"/>
            </a:pPr>
            <a:r>
              <a:rPr lang="en-GB" b="1" dirty="0" smtClean="0">
                <a:solidFill>
                  <a:srgbClr val="7030A0"/>
                </a:solidFill>
              </a:rPr>
              <a:t>‘I think’ considered the girl ‘that I’m ready for it now.’</a:t>
            </a:r>
          </a:p>
          <a:p>
            <a:pPr marL="342900" indent="-342900">
              <a:buAutoNum type="arabicParenBoth"/>
            </a:pPr>
            <a:r>
              <a:rPr lang="en-GB" b="1" dirty="0" smtClean="0">
                <a:solidFill>
                  <a:srgbClr val="7030A0"/>
                </a:solidFill>
              </a:rPr>
              <a:t>‘I’ve made a decision’ said the teenager ‘i’m leaving home.’</a:t>
            </a:r>
          </a:p>
          <a:p>
            <a:pPr marL="342900" indent="-342900">
              <a:buAutoNum type="arabicParenBoth"/>
            </a:pPr>
            <a:r>
              <a:rPr lang="en-GB" b="1" dirty="0" smtClean="0">
                <a:solidFill>
                  <a:srgbClr val="7030A0"/>
                </a:solidFill>
              </a:rPr>
              <a:t>‘You’re not’ stated the father ‘staying up to watch that movie.’</a:t>
            </a:r>
          </a:p>
          <a:p>
            <a:pPr marL="342900" indent="-342900">
              <a:buAutoNum type="arabicParenBoth"/>
            </a:pPr>
            <a:r>
              <a:rPr lang="en-GB" b="1" dirty="0" smtClean="0">
                <a:solidFill>
                  <a:srgbClr val="7030A0"/>
                </a:solidFill>
              </a:rPr>
              <a:t>‘I don’t see why not’ he replied ‘all my mates are watching it.’</a:t>
            </a:r>
          </a:p>
        </p:txBody>
      </p:sp>
      <p:sp>
        <p:nvSpPr>
          <p:cNvPr id="10" name="Rectangular Callout 9"/>
          <p:cNvSpPr/>
          <p:nvPr/>
        </p:nvSpPr>
        <p:spPr>
          <a:xfrm>
            <a:off x="251520" y="1484784"/>
            <a:ext cx="7416824" cy="2664296"/>
          </a:xfrm>
          <a:prstGeom prst="wedgeRectCallout">
            <a:avLst>
              <a:gd name="adj1" fmla="val -39015"/>
              <a:gd name="adj2" fmla="val 10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‘You must,’ stated the boss, ‘complete all the tasks today.’</a:t>
            </a:r>
          </a:p>
          <a:p>
            <a:pPr marL="342900" indent="-342900">
              <a:buAutoNum type="arabicParenBoth"/>
            </a:pPr>
            <a:r>
              <a:rPr lang="en-GB" b="1" dirty="0" smtClean="0">
                <a:solidFill>
                  <a:schemeClr val="bg1"/>
                </a:solidFill>
              </a:rPr>
              <a:t>‘That’s great news,’ said the gymnast. ‘I’m thrilled to get a gold medal.’</a:t>
            </a:r>
          </a:p>
          <a:p>
            <a:pPr marL="342900" indent="-342900">
              <a:buAutoNum type="arabicParenBoth"/>
            </a:pPr>
            <a:r>
              <a:rPr lang="en-GB" b="1" dirty="0" smtClean="0">
                <a:solidFill>
                  <a:schemeClr val="bg1"/>
                </a:solidFill>
              </a:rPr>
              <a:t>‘I think,’ considered the girl, ‘that I’m ready for it now.’</a:t>
            </a:r>
          </a:p>
          <a:p>
            <a:pPr marL="342900" indent="-342900">
              <a:buAutoNum type="arabicParenBoth"/>
            </a:pPr>
            <a:r>
              <a:rPr lang="en-GB" b="1" dirty="0" smtClean="0">
                <a:solidFill>
                  <a:schemeClr val="bg1"/>
                </a:solidFill>
              </a:rPr>
              <a:t>‘I’ve made a decision,’ said the teenager. ‘ I’m leaving home.’</a:t>
            </a:r>
          </a:p>
          <a:p>
            <a:pPr marL="342900" indent="-342900">
              <a:buAutoNum type="arabicParenBoth"/>
            </a:pPr>
            <a:r>
              <a:rPr lang="en-GB" b="1" dirty="0" smtClean="0">
                <a:solidFill>
                  <a:schemeClr val="bg1"/>
                </a:solidFill>
              </a:rPr>
              <a:t>‘You’re not,’ stated the father, ‘staying up to watch that movie.’</a:t>
            </a:r>
          </a:p>
          <a:p>
            <a:pPr marL="342900" indent="-342900">
              <a:buAutoNum type="arabicParenBoth"/>
            </a:pPr>
            <a:r>
              <a:rPr lang="en-GB" b="1" dirty="0" smtClean="0">
                <a:solidFill>
                  <a:schemeClr val="bg1"/>
                </a:solidFill>
              </a:rPr>
              <a:t>‘I don’t see why not,’ he replied. ‘All my mates are watching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strVal val="#ppt_w*0.70"/>
                                          </p:val>
                                        </p:tav>
                                        <p:tav tm="100000">
                                          <p:val>
                                            <p:strVal val="#ppt_w"/>
                                          </p:val>
                                        </p:tav>
                                      </p:tavLst>
                                    </p:anim>
                                    <p:anim calcmode="lin" valueType="num">
                                      <p:cBhvr>
                                        <p:cTn id="32" dur="1000" fill="hold"/>
                                        <p:tgtEl>
                                          <p:spTgt spid="4"/>
                                        </p:tgtEl>
                                        <p:attrNameLst>
                                          <p:attrName>ppt_h</p:attrName>
                                        </p:attrNameLst>
                                      </p:cBhvr>
                                      <p:tavLst>
                                        <p:tav tm="0">
                                          <p:val>
                                            <p:strVal val="#ppt_h"/>
                                          </p:val>
                                        </p:tav>
                                        <p:tav tm="100000">
                                          <p:val>
                                            <p:strVal val="#ppt_h"/>
                                          </p:val>
                                        </p:tav>
                                      </p:tavLst>
                                    </p:anim>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80">
                                          <p:stCondLst>
                                            <p:cond delay="0"/>
                                          </p:stCondLst>
                                        </p:cTn>
                                        <p:tgtEl>
                                          <p:spTgt spid="7"/>
                                        </p:tgtEl>
                                      </p:cBhvr>
                                    </p:animEffect>
                                    <p:anim calcmode="lin" valueType="num">
                                      <p:cBhvr>
                                        <p:cTn id="3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4" dur="26">
                                          <p:stCondLst>
                                            <p:cond delay="650"/>
                                          </p:stCondLst>
                                        </p:cTn>
                                        <p:tgtEl>
                                          <p:spTgt spid="7"/>
                                        </p:tgtEl>
                                      </p:cBhvr>
                                      <p:to x="100000" y="60000"/>
                                    </p:animScale>
                                    <p:animScale>
                                      <p:cBhvr>
                                        <p:cTn id="45" dur="166" decel="50000">
                                          <p:stCondLst>
                                            <p:cond delay="676"/>
                                          </p:stCondLst>
                                        </p:cTn>
                                        <p:tgtEl>
                                          <p:spTgt spid="7"/>
                                        </p:tgtEl>
                                      </p:cBhvr>
                                      <p:to x="100000" y="100000"/>
                                    </p:animScale>
                                    <p:animScale>
                                      <p:cBhvr>
                                        <p:cTn id="46" dur="26">
                                          <p:stCondLst>
                                            <p:cond delay="1312"/>
                                          </p:stCondLst>
                                        </p:cTn>
                                        <p:tgtEl>
                                          <p:spTgt spid="7"/>
                                        </p:tgtEl>
                                      </p:cBhvr>
                                      <p:to x="100000" y="80000"/>
                                    </p:animScale>
                                    <p:animScale>
                                      <p:cBhvr>
                                        <p:cTn id="47" dur="166" decel="50000">
                                          <p:stCondLst>
                                            <p:cond delay="1338"/>
                                          </p:stCondLst>
                                        </p:cTn>
                                        <p:tgtEl>
                                          <p:spTgt spid="7"/>
                                        </p:tgtEl>
                                      </p:cBhvr>
                                      <p:to x="100000" y="100000"/>
                                    </p:animScale>
                                    <p:animScale>
                                      <p:cBhvr>
                                        <p:cTn id="48" dur="26">
                                          <p:stCondLst>
                                            <p:cond delay="1642"/>
                                          </p:stCondLst>
                                        </p:cTn>
                                        <p:tgtEl>
                                          <p:spTgt spid="7"/>
                                        </p:tgtEl>
                                      </p:cBhvr>
                                      <p:to x="100000" y="90000"/>
                                    </p:animScale>
                                    <p:animScale>
                                      <p:cBhvr>
                                        <p:cTn id="49" dur="166" decel="50000">
                                          <p:stCondLst>
                                            <p:cond delay="1668"/>
                                          </p:stCondLst>
                                        </p:cTn>
                                        <p:tgtEl>
                                          <p:spTgt spid="7"/>
                                        </p:tgtEl>
                                      </p:cBhvr>
                                      <p:to x="100000" y="100000"/>
                                    </p:animScale>
                                    <p:animScale>
                                      <p:cBhvr>
                                        <p:cTn id="50" dur="26">
                                          <p:stCondLst>
                                            <p:cond delay="1808"/>
                                          </p:stCondLst>
                                        </p:cTn>
                                        <p:tgtEl>
                                          <p:spTgt spid="7"/>
                                        </p:tgtEl>
                                      </p:cBhvr>
                                      <p:to x="100000" y="95000"/>
                                    </p:animScale>
                                    <p:animScale>
                                      <p:cBhvr>
                                        <p:cTn id="51" dur="166" decel="50000">
                                          <p:stCondLst>
                                            <p:cond delay="1834"/>
                                          </p:stCondLst>
                                        </p:cTn>
                                        <p:tgtEl>
                                          <p:spTgt spid="7"/>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checkerboard(across)">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FF00FF"/>
                </a:solidFill>
              </a:rPr>
              <a:t>(60) Punctuation – 10</a:t>
            </a:r>
            <a:r>
              <a:rPr lang="en-GB" dirty="0" smtClean="0"/>
              <a:t>:</a:t>
            </a:r>
            <a:br>
              <a:rPr lang="en-GB" dirty="0" smtClean="0"/>
            </a:br>
            <a:r>
              <a:rPr lang="en-GB" b="1" dirty="0" smtClean="0">
                <a:solidFill>
                  <a:schemeClr val="bg2">
                    <a:lumMod val="50000"/>
                  </a:schemeClr>
                </a:solidFill>
              </a:rPr>
              <a:t>Revision of Direct Speech </a:t>
            </a:r>
            <a:endParaRPr lang="en-GB" b="1" dirty="0">
              <a:solidFill>
                <a:schemeClr val="bg2">
                  <a:lumMod val="50000"/>
                </a:schemeClr>
              </a:solidFill>
            </a:endParaRPr>
          </a:p>
        </p:txBody>
      </p:sp>
      <p:sp>
        <p:nvSpPr>
          <p:cNvPr id="3" name="TextBox 2"/>
          <p:cNvSpPr txBox="1"/>
          <p:nvPr/>
        </p:nvSpPr>
        <p:spPr>
          <a:xfrm>
            <a:off x="5580112" y="1556792"/>
            <a:ext cx="3312368"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practise using accurate punctuation and paragraphing when writing direct speech</a:t>
            </a:r>
            <a:endParaRPr lang="en-GB" dirty="0"/>
          </a:p>
        </p:txBody>
      </p:sp>
      <p:sp>
        <p:nvSpPr>
          <p:cNvPr id="4" name="TextBox 3"/>
          <p:cNvSpPr txBox="1"/>
          <p:nvPr/>
        </p:nvSpPr>
        <p:spPr>
          <a:xfrm>
            <a:off x="251520" y="1556792"/>
            <a:ext cx="5184576" cy="1200329"/>
          </a:xfrm>
          <a:prstGeom prst="rect">
            <a:avLst/>
          </a:prstGeom>
          <a:noFill/>
          <a:ln w="57150">
            <a:solidFill>
              <a:srgbClr val="00B050"/>
            </a:solidFill>
          </a:ln>
        </p:spPr>
        <p:txBody>
          <a:bodyPr wrap="square" rtlCol="0">
            <a:spAutoFit/>
          </a:bodyPr>
          <a:lstStyle/>
          <a:p>
            <a:r>
              <a:rPr lang="en-GB" dirty="0" smtClean="0"/>
              <a:t>Having looked at punctuation using direct speech, we also need to remember a new paragraph (not just a new line) for every time the other or another person speaks, indented a few spaces in from the margin.</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7020272" y="3212976"/>
            <a:ext cx="1512168" cy="3096344"/>
          </a:xfrm>
          <a:prstGeom prst="rect">
            <a:avLst/>
          </a:prstGeom>
          <a:noFill/>
          <a:ln w="9525">
            <a:noFill/>
            <a:miter lim="800000"/>
            <a:headEnd/>
            <a:tailEnd/>
          </a:ln>
        </p:spPr>
      </p:pic>
      <p:sp>
        <p:nvSpPr>
          <p:cNvPr id="6" name="TextBox 5"/>
          <p:cNvSpPr txBox="1"/>
          <p:nvPr/>
        </p:nvSpPr>
        <p:spPr>
          <a:xfrm>
            <a:off x="251520" y="2924944"/>
            <a:ext cx="6624736" cy="3139321"/>
          </a:xfrm>
          <a:prstGeom prst="rect">
            <a:avLst/>
          </a:prstGeom>
          <a:noFill/>
          <a:ln w="57150">
            <a:solidFill>
              <a:srgbClr val="7030A0"/>
            </a:solidFill>
          </a:ln>
        </p:spPr>
        <p:txBody>
          <a:bodyPr wrap="square" rtlCol="0">
            <a:spAutoFit/>
          </a:bodyPr>
          <a:lstStyle/>
          <a:p>
            <a:r>
              <a:rPr lang="en-GB" i="1" dirty="0" smtClean="0"/>
              <a:t>The speech narrative below has been paragraphed for you, but nothing else. Let’s see if you can remember the capital letters, commas, full-stops, and speech marks. Write it out correctly punctuated keeping the paragraphs:</a:t>
            </a:r>
          </a:p>
          <a:p>
            <a:r>
              <a:rPr lang="en-GB" b="1" dirty="0" smtClean="0">
                <a:solidFill>
                  <a:srgbClr val="7030A0"/>
                </a:solidFill>
              </a:rPr>
              <a:t>the girl remarked this homework is too difficult</a:t>
            </a:r>
          </a:p>
          <a:p>
            <a:r>
              <a:rPr lang="en-GB" b="1" dirty="0" smtClean="0">
                <a:solidFill>
                  <a:srgbClr val="7030A0"/>
                </a:solidFill>
              </a:rPr>
              <a:t>     it’s not that bad i think it’s reasonable answered her friend</a:t>
            </a:r>
          </a:p>
          <a:p>
            <a:r>
              <a:rPr lang="en-GB" b="1" dirty="0" smtClean="0">
                <a:solidFill>
                  <a:srgbClr val="7030A0"/>
                </a:solidFill>
              </a:rPr>
              <a:t>     well interrupted another pupil it’s the topic which is confusing</a:t>
            </a:r>
          </a:p>
          <a:p>
            <a:r>
              <a:rPr lang="en-GB" b="1" dirty="0" smtClean="0">
                <a:solidFill>
                  <a:srgbClr val="7030A0"/>
                </a:solidFill>
              </a:rPr>
              <a:t>     the teacher looked at them in disbelief there are lots of books on the subject she stated</a:t>
            </a:r>
          </a:p>
          <a:p>
            <a:r>
              <a:rPr lang="en-GB" b="1" dirty="0" smtClean="0">
                <a:solidFill>
                  <a:srgbClr val="7030A0"/>
                </a:solidFill>
              </a:rPr>
              <a:t>     oh so you’ve read loads of books on Indonesian spiders then Miss moaned the girl </a:t>
            </a:r>
            <a:r>
              <a:rPr lang="en-GB" i="1" dirty="0" smtClean="0"/>
              <a:t>    (There are 33 marks!)</a:t>
            </a:r>
            <a:endParaRPr lang="en-GB" i="1" dirty="0"/>
          </a:p>
        </p:txBody>
      </p:sp>
      <p:sp>
        <p:nvSpPr>
          <p:cNvPr id="7" name="Rectangular Callout 6"/>
          <p:cNvSpPr/>
          <p:nvPr/>
        </p:nvSpPr>
        <p:spPr>
          <a:xfrm>
            <a:off x="1763688" y="1124744"/>
            <a:ext cx="5904656" cy="3240360"/>
          </a:xfrm>
          <a:prstGeom prst="wedgeRectCallout">
            <a:avLst>
              <a:gd name="adj1" fmla="val -51805"/>
              <a:gd name="adj2" fmla="val 75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00"/>
                </a:solidFill>
              </a:rPr>
              <a:t>ANSWERS:</a:t>
            </a:r>
          </a:p>
          <a:p>
            <a:r>
              <a:rPr lang="en-GB" b="1" dirty="0" smtClean="0">
                <a:solidFill>
                  <a:srgbClr val="FF00FF"/>
                </a:solidFill>
              </a:rPr>
              <a:t>T</a:t>
            </a:r>
            <a:r>
              <a:rPr lang="en-GB" b="1" dirty="0" smtClean="0">
                <a:solidFill>
                  <a:schemeClr val="bg1"/>
                </a:solidFill>
              </a:rPr>
              <a:t>he girl remarked</a:t>
            </a:r>
            <a:r>
              <a:rPr lang="en-GB" b="1" dirty="0" smtClean="0">
                <a:solidFill>
                  <a:srgbClr val="FF00FF"/>
                </a:solidFill>
              </a:rPr>
              <a:t>, ‘T</a:t>
            </a:r>
            <a:r>
              <a:rPr lang="en-GB" b="1" dirty="0" smtClean="0">
                <a:solidFill>
                  <a:schemeClr val="bg1"/>
                </a:solidFill>
              </a:rPr>
              <a:t>his homework is too difficult</a:t>
            </a:r>
            <a:r>
              <a:rPr lang="en-GB" b="1" dirty="0" smtClean="0">
                <a:solidFill>
                  <a:srgbClr val="FF00FF"/>
                </a:solidFill>
              </a:rPr>
              <a:t>.’</a:t>
            </a:r>
          </a:p>
          <a:p>
            <a:r>
              <a:rPr lang="en-GB" b="1" dirty="0" smtClean="0">
                <a:solidFill>
                  <a:schemeClr val="bg1"/>
                </a:solidFill>
              </a:rPr>
              <a:t>     </a:t>
            </a:r>
            <a:r>
              <a:rPr lang="en-GB" b="1" dirty="0" smtClean="0">
                <a:solidFill>
                  <a:srgbClr val="FF00FF"/>
                </a:solidFill>
              </a:rPr>
              <a:t>‘I</a:t>
            </a:r>
            <a:r>
              <a:rPr lang="en-GB" b="1" dirty="0" smtClean="0">
                <a:solidFill>
                  <a:schemeClr val="bg1"/>
                </a:solidFill>
              </a:rPr>
              <a:t>t’s not that bad</a:t>
            </a:r>
            <a:r>
              <a:rPr lang="en-GB" b="1" dirty="0" smtClean="0">
                <a:solidFill>
                  <a:srgbClr val="FF00FF"/>
                </a:solidFill>
              </a:rPr>
              <a:t>. I</a:t>
            </a:r>
            <a:r>
              <a:rPr lang="en-GB" b="1" dirty="0" smtClean="0">
                <a:solidFill>
                  <a:schemeClr val="bg1"/>
                </a:solidFill>
              </a:rPr>
              <a:t> think it’s reasonable</a:t>
            </a:r>
            <a:r>
              <a:rPr lang="en-GB" b="1" dirty="0" smtClean="0">
                <a:solidFill>
                  <a:srgbClr val="FF00FF"/>
                </a:solidFill>
              </a:rPr>
              <a:t>,’</a:t>
            </a:r>
            <a:r>
              <a:rPr lang="en-GB" b="1" dirty="0" smtClean="0">
                <a:solidFill>
                  <a:schemeClr val="bg1"/>
                </a:solidFill>
              </a:rPr>
              <a:t> answered her friend</a:t>
            </a:r>
            <a:r>
              <a:rPr lang="en-GB" b="1" dirty="0" smtClean="0">
                <a:solidFill>
                  <a:srgbClr val="FF00FF"/>
                </a:solidFill>
              </a:rPr>
              <a:t>.</a:t>
            </a:r>
          </a:p>
          <a:p>
            <a:r>
              <a:rPr lang="en-GB" b="1" dirty="0" smtClean="0">
                <a:solidFill>
                  <a:srgbClr val="FF00FF"/>
                </a:solidFill>
              </a:rPr>
              <a:t>     ‘W</a:t>
            </a:r>
            <a:r>
              <a:rPr lang="en-GB" b="1" dirty="0" smtClean="0">
                <a:solidFill>
                  <a:schemeClr val="bg1"/>
                </a:solidFill>
              </a:rPr>
              <a:t>ell</a:t>
            </a:r>
            <a:r>
              <a:rPr lang="en-GB" b="1" dirty="0" smtClean="0">
                <a:solidFill>
                  <a:srgbClr val="FF00FF"/>
                </a:solidFill>
              </a:rPr>
              <a:t>,’ </a:t>
            </a:r>
            <a:r>
              <a:rPr lang="en-GB" b="1" dirty="0" smtClean="0">
                <a:solidFill>
                  <a:schemeClr val="bg1"/>
                </a:solidFill>
              </a:rPr>
              <a:t>interrupted another pupil</a:t>
            </a:r>
            <a:r>
              <a:rPr lang="en-GB" b="1" dirty="0" smtClean="0">
                <a:solidFill>
                  <a:srgbClr val="FF00FF"/>
                </a:solidFill>
              </a:rPr>
              <a:t>, ‘</a:t>
            </a:r>
            <a:r>
              <a:rPr lang="en-GB" b="1" dirty="0" smtClean="0">
                <a:solidFill>
                  <a:schemeClr val="bg1"/>
                </a:solidFill>
              </a:rPr>
              <a:t>it’s the topic which is confusing</a:t>
            </a:r>
            <a:r>
              <a:rPr lang="en-GB" b="1" dirty="0" smtClean="0">
                <a:solidFill>
                  <a:srgbClr val="FF00FF"/>
                </a:solidFill>
              </a:rPr>
              <a:t>.’</a:t>
            </a:r>
          </a:p>
          <a:p>
            <a:r>
              <a:rPr lang="en-GB" b="1" dirty="0" smtClean="0">
                <a:solidFill>
                  <a:schemeClr val="bg1"/>
                </a:solidFill>
              </a:rPr>
              <a:t>     </a:t>
            </a:r>
            <a:r>
              <a:rPr lang="en-GB" b="1" dirty="0" smtClean="0">
                <a:solidFill>
                  <a:srgbClr val="FF00FF"/>
                </a:solidFill>
              </a:rPr>
              <a:t>T</a:t>
            </a:r>
            <a:r>
              <a:rPr lang="en-GB" b="1" dirty="0" smtClean="0">
                <a:solidFill>
                  <a:schemeClr val="bg1"/>
                </a:solidFill>
              </a:rPr>
              <a:t>he teacher looked at them in disbelief</a:t>
            </a:r>
            <a:r>
              <a:rPr lang="en-GB" b="1" dirty="0" smtClean="0">
                <a:solidFill>
                  <a:srgbClr val="FF00FF"/>
                </a:solidFill>
              </a:rPr>
              <a:t>. ‘T</a:t>
            </a:r>
            <a:r>
              <a:rPr lang="en-GB" b="1" dirty="0" smtClean="0">
                <a:solidFill>
                  <a:schemeClr val="bg1"/>
                </a:solidFill>
              </a:rPr>
              <a:t>here are lots of books on the subject</a:t>
            </a:r>
            <a:r>
              <a:rPr lang="en-GB" b="1" dirty="0" smtClean="0">
                <a:solidFill>
                  <a:srgbClr val="FF00FF"/>
                </a:solidFill>
              </a:rPr>
              <a:t>,’</a:t>
            </a:r>
            <a:r>
              <a:rPr lang="en-GB" b="1" dirty="0" smtClean="0">
                <a:solidFill>
                  <a:schemeClr val="bg1"/>
                </a:solidFill>
              </a:rPr>
              <a:t> she stated</a:t>
            </a:r>
            <a:r>
              <a:rPr lang="en-GB" b="1" dirty="0" smtClean="0">
                <a:solidFill>
                  <a:srgbClr val="FF00FF"/>
                </a:solidFill>
              </a:rPr>
              <a:t>.</a:t>
            </a:r>
          </a:p>
          <a:p>
            <a:r>
              <a:rPr lang="en-GB" b="1" dirty="0" smtClean="0">
                <a:solidFill>
                  <a:srgbClr val="FF00FF"/>
                </a:solidFill>
              </a:rPr>
              <a:t>     ‘O</a:t>
            </a:r>
            <a:r>
              <a:rPr lang="en-GB" b="1" dirty="0" smtClean="0">
                <a:solidFill>
                  <a:schemeClr val="bg1"/>
                </a:solidFill>
              </a:rPr>
              <a:t>h so you’ve read loads of books on Indonesian spiders then Miss</a:t>
            </a:r>
            <a:r>
              <a:rPr lang="en-GB" b="1" dirty="0" smtClean="0">
                <a:solidFill>
                  <a:srgbClr val="FF00FF"/>
                </a:solidFill>
              </a:rPr>
              <a:t>,’</a:t>
            </a:r>
            <a:r>
              <a:rPr lang="en-GB" b="1" dirty="0" smtClean="0">
                <a:solidFill>
                  <a:schemeClr val="bg1"/>
                </a:solidFill>
              </a:rPr>
              <a:t> moaned the girl</a:t>
            </a:r>
            <a:r>
              <a:rPr lang="en-GB" b="1" dirty="0" smtClean="0">
                <a:solidFill>
                  <a:srgbClr val="FF00FF"/>
                </a:solidFill>
              </a:rPr>
              <a:t>.</a:t>
            </a:r>
            <a:endParaRPr lang="en-GB" b="1" dirty="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80">
                                          <p:stCondLst>
                                            <p:cond delay="0"/>
                                          </p:stCondLst>
                                        </p:cTn>
                                        <p:tgtEl>
                                          <p:spTgt spid="5"/>
                                        </p:tgtEl>
                                      </p:cBhvr>
                                    </p:animEffect>
                                    <p:anim calcmode="lin" valueType="num">
                                      <p:cBhvr>
                                        <p:cTn id="3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4" dur="26">
                                          <p:stCondLst>
                                            <p:cond delay="650"/>
                                          </p:stCondLst>
                                        </p:cTn>
                                        <p:tgtEl>
                                          <p:spTgt spid="5"/>
                                        </p:tgtEl>
                                      </p:cBhvr>
                                      <p:to x="100000" y="60000"/>
                                    </p:animScale>
                                    <p:animScale>
                                      <p:cBhvr>
                                        <p:cTn id="45" dur="166" decel="50000">
                                          <p:stCondLst>
                                            <p:cond delay="676"/>
                                          </p:stCondLst>
                                        </p:cTn>
                                        <p:tgtEl>
                                          <p:spTgt spid="5"/>
                                        </p:tgtEl>
                                      </p:cBhvr>
                                      <p:to x="100000" y="100000"/>
                                    </p:animScale>
                                    <p:animScale>
                                      <p:cBhvr>
                                        <p:cTn id="46" dur="26">
                                          <p:stCondLst>
                                            <p:cond delay="1312"/>
                                          </p:stCondLst>
                                        </p:cTn>
                                        <p:tgtEl>
                                          <p:spTgt spid="5"/>
                                        </p:tgtEl>
                                      </p:cBhvr>
                                      <p:to x="100000" y="80000"/>
                                    </p:animScale>
                                    <p:animScale>
                                      <p:cBhvr>
                                        <p:cTn id="47" dur="166" decel="50000">
                                          <p:stCondLst>
                                            <p:cond delay="1338"/>
                                          </p:stCondLst>
                                        </p:cTn>
                                        <p:tgtEl>
                                          <p:spTgt spid="5"/>
                                        </p:tgtEl>
                                      </p:cBhvr>
                                      <p:to x="100000" y="100000"/>
                                    </p:animScale>
                                    <p:animScale>
                                      <p:cBhvr>
                                        <p:cTn id="48" dur="26">
                                          <p:stCondLst>
                                            <p:cond delay="1642"/>
                                          </p:stCondLst>
                                        </p:cTn>
                                        <p:tgtEl>
                                          <p:spTgt spid="5"/>
                                        </p:tgtEl>
                                      </p:cBhvr>
                                      <p:to x="100000" y="90000"/>
                                    </p:animScale>
                                    <p:animScale>
                                      <p:cBhvr>
                                        <p:cTn id="49" dur="166" decel="50000">
                                          <p:stCondLst>
                                            <p:cond delay="1668"/>
                                          </p:stCondLst>
                                        </p:cTn>
                                        <p:tgtEl>
                                          <p:spTgt spid="5"/>
                                        </p:tgtEl>
                                      </p:cBhvr>
                                      <p:to x="100000" y="100000"/>
                                    </p:animScale>
                                    <p:animScale>
                                      <p:cBhvr>
                                        <p:cTn id="50" dur="26">
                                          <p:stCondLst>
                                            <p:cond delay="1808"/>
                                          </p:stCondLst>
                                        </p:cTn>
                                        <p:tgtEl>
                                          <p:spTgt spid="5"/>
                                        </p:tgtEl>
                                      </p:cBhvr>
                                      <p:to x="100000" y="95000"/>
                                    </p:animScale>
                                    <p:animScale>
                                      <p:cBhvr>
                                        <p:cTn id="51" dur="166" decel="50000">
                                          <p:stCondLst>
                                            <p:cond delay="1834"/>
                                          </p:stCondLst>
                                        </p:cTn>
                                        <p:tgtEl>
                                          <p:spTgt spid="5"/>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checkerboard(across)">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FF00FF"/>
                </a:solidFill>
              </a:rPr>
              <a:t>(61) Punctuation – 11:</a:t>
            </a:r>
            <a:r>
              <a:rPr lang="en-GB" dirty="0" smtClean="0"/>
              <a:t/>
            </a:r>
            <a:br>
              <a:rPr lang="en-GB" dirty="0" smtClean="0"/>
            </a:br>
            <a:r>
              <a:rPr lang="en-GB" b="1" dirty="0" smtClean="0">
                <a:solidFill>
                  <a:schemeClr val="bg2">
                    <a:lumMod val="50000"/>
                  </a:schemeClr>
                </a:solidFill>
              </a:rPr>
              <a:t>Hyphen or Dash?</a:t>
            </a:r>
            <a:endParaRPr lang="en-GB" b="1" dirty="0">
              <a:solidFill>
                <a:schemeClr val="bg2">
                  <a:lumMod val="50000"/>
                </a:schemeClr>
              </a:solidFill>
            </a:endParaRPr>
          </a:p>
        </p:txBody>
      </p:sp>
      <p:sp>
        <p:nvSpPr>
          <p:cNvPr id="3" name="TextBox 2"/>
          <p:cNvSpPr txBox="1"/>
          <p:nvPr/>
        </p:nvSpPr>
        <p:spPr>
          <a:xfrm>
            <a:off x="5724128" y="1556792"/>
            <a:ext cx="3312368"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recognise the difference between similar punctuation marks and use them accurately</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876256" y="3212976"/>
            <a:ext cx="1512168" cy="3096344"/>
          </a:xfrm>
          <a:prstGeom prst="rect">
            <a:avLst/>
          </a:prstGeom>
          <a:noFill/>
          <a:ln w="9525">
            <a:noFill/>
            <a:miter lim="800000"/>
            <a:headEnd/>
            <a:tailEnd/>
          </a:ln>
        </p:spPr>
      </p:pic>
      <p:sp>
        <p:nvSpPr>
          <p:cNvPr id="5" name="TextBox 4"/>
          <p:cNvSpPr txBox="1"/>
          <p:nvPr/>
        </p:nvSpPr>
        <p:spPr>
          <a:xfrm>
            <a:off x="107504" y="1556792"/>
            <a:ext cx="5472608" cy="2585323"/>
          </a:xfrm>
          <a:prstGeom prst="rect">
            <a:avLst/>
          </a:prstGeom>
          <a:noFill/>
          <a:ln w="57150">
            <a:solidFill>
              <a:srgbClr val="00B050"/>
            </a:solidFill>
          </a:ln>
        </p:spPr>
        <p:txBody>
          <a:bodyPr wrap="square" rtlCol="0">
            <a:spAutoFit/>
          </a:bodyPr>
          <a:lstStyle/>
          <a:p>
            <a:r>
              <a:rPr lang="en-GB" dirty="0" smtClean="0"/>
              <a:t>The </a:t>
            </a:r>
            <a:r>
              <a:rPr lang="en-GB" b="1" dirty="0" smtClean="0">
                <a:solidFill>
                  <a:srgbClr val="00B050"/>
                </a:solidFill>
              </a:rPr>
              <a:t>hyphen</a:t>
            </a:r>
            <a:r>
              <a:rPr lang="en-GB" dirty="0" smtClean="0"/>
              <a:t> and the </a:t>
            </a:r>
            <a:r>
              <a:rPr lang="en-GB" b="1" dirty="0" smtClean="0">
                <a:solidFill>
                  <a:srgbClr val="00B050"/>
                </a:solidFill>
              </a:rPr>
              <a:t>dash</a:t>
            </a:r>
            <a:r>
              <a:rPr lang="en-GB" dirty="0" smtClean="0"/>
              <a:t> are similar to look at. Actually, the hyphen is slightly shorter, not that most people would notice. It is the difference in function which is important. The hyphen joins words together, or signifies when you write a word which has to be split across a line (in which case, you split it at a sensible place: after the prefix, suffix or syllable). The dash signifies interrupted or appended thoughts or afterthoughts. This starter will concentrate on the hyphen.</a:t>
            </a:r>
            <a:endParaRPr lang="en-GB" dirty="0"/>
          </a:p>
        </p:txBody>
      </p:sp>
      <p:sp>
        <p:nvSpPr>
          <p:cNvPr id="8" name="TextBox 7"/>
          <p:cNvSpPr txBox="1"/>
          <p:nvPr/>
        </p:nvSpPr>
        <p:spPr>
          <a:xfrm>
            <a:off x="107504" y="4293096"/>
            <a:ext cx="6696744" cy="2308324"/>
          </a:xfrm>
          <a:prstGeom prst="rect">
            <a:avLst/>
          </a:prstGeom>
          <a:noFill/>
          <a:ln w="38100">
            <a:solidFill>
              <a:srgbClr val="7030A0"/>
            </a:solidFill>
          </a:ln>
        </p:spPr>
        <p:txBody>
          <a:bodyPr wrap="square" rtlCol="0">
            <a:spAutoFit/>
          </a:bodyPr>
          <a:lstStyle/>
          <a:p>
            <a:r>
              <a:rPr lang="en-GB" i="1" dirty="0" smtClean="0"/>
              <a:t>Write out the following groups of words and decide which need hyphens because they are compound words and which do not:</a:t>
            </a:r>
          </a:p>
          <a:p>
            <a:pPr marL="342900" indent="-342900">
              <a:buAutoNum type="arabicParenBoth"/>
            </a:pPr>
            <a:r>
              <a:rPr lang="en-GB" b="1" dirty="0" smtClean="0">
                <a:solidFill>
                  <a:srgbClr val="7030A0"/>
                </a:solidFill>
              </a:rPr>
              <a:t>one sided (2) two people (3) nine year old (4) nine years old </a:t>
            </a:r>
          </a:p>
          <a:p>
            <a:pPr marL="342900" indent="-342900"/>
            <a:r>
              <a:rPr lang="en-GB" b="1" dirty="0" smtClean="0">
                <a:solidFill>
                  <a:srgbClr val="7030A0"/>
                </a:solidFill>
              </a:rPr>
              <a:t>(5) mother in law (6) mothers talking (7) good looking (8) good work</a:t>
            </a:r>
          </a:p>
          <a:p>
            <a:pPr marL="342900" indent="-342900"/>
            <a:r>
              <a:rPr lang="en-GB" b="1" dirty="0" smtClean="0">
                <a:solidFill>
                  <a:srgbClr val="7030A0"/>
                </a:solidFill>
              </a:rPr>
              <a:t>(9) fair hair (10) fair haired (11) power driven (12) custom built </a:t>
            </a:r>
          </a:p>
          <a:p>
            <a:pPr marL="342900" indent="-342900"/>
            <a:r>
              <a:rPr lang="en-GB" b="1" dirty="0" smtClean="0">
                <a:solidFill>
                  <a:srgbClr val="7030A0"/>
                </a:solidFill>
              </a:rPr>
              <a:t>(13) open wide (14) open mouthed (15) sugar cube (16) sugar free</a:t>
            </a:r>
          </a:p>
          <a:p>
            <a:pPr marL="342900" indent="-342900"/>
            <a:r>
              <a:rPr lang="en-GB" b="1" dirty="0" smtClean="0">
                <a:solidFill>
                  <a:srgbClr val="7030A0"/>
                </a:solidFill>
              </a:rPr>
              <a:t>(17) middle of the street (18) middle of the road (19) middle child</a:t>
            </a:r>
          </a:p>
          <a:p>
            <a:pPr marL="342900" indent="-342900"/>
            <a:r>
              <a:rPr lang="en-GB" b="1" dirty="0" smtClean="0">
                <a:solidFill>
                  <a:srgbClr val="7030A0"/>
                </a:solidFill>
              </a:rPr>
              <a:t>(20) middle aged (21) up to date (22) well known (22) well said</a:t>
            </a:r>
            <a:endParaRPr lang="en-GB" b="1" dirty="0">
              <a:solidFill>
                <a:srgbClr val="7030A0"/>
              </a:solidFill>
            </a:endParaRPr>
          </a:p>
        </p:txBody>
      </p:sp>
      <p:sp>
        <p:nvSpPr>
          <p:cNvPr id="9" name="Rectangular Callout 8"/>
          <p:cNvSpPr/>
          <p:nvPr/>
        </p:nvSpPr>
        <p:spPr>
          <a:xfrm>
            <a:off x="827584" y="1916832"/>
            <a:ext cx="6768752" cy="2592288"/>
          </a:xfrm>
          <a:prstGeom prst="wedgeRectCallout">
            <a:avLst>
              <a:gd name="adj1" fmla="val -42062"/>
              <a:gd name="adj2" fmla="val 8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r>
              <a:rPr lang="en-GB" b="1" dirty="0" smtClean="0">
                <a:solidFill>
                  <a:schemeClr val="bg1"/>
                </a:solidFill>
              </a:rPr>
              <a:t>(1) one-sided (2) two people (3) nine-year-old (4) nine years old </a:t>
            </a:r>
          </a:p>
          <a:p>
            <a:pPr marL="342900" indent="-342900"/>
            <a:r>
              <a:rPr lang="en-GB" b="1" dirty="0" smtClean="0">
                <a:solidFill>
                  <a:schemeClr val="bg1"/>
                </a:solidFill>
              </a:rPr>
              <a:t>(5) mother-in-law (6) mothers talking (7) good-looking (8) good work</a:t>
            </a:r>
          </a:p>
          <a:p>
            <a:pPr marL="342900" indent="-342900"/>
            <a:r>
              <a:rPr lang="en-GB" b="1" dirty="0" smtClean="0">
                <a:solidFill>
                  <a:schemeClr val="bg1"/>
                </a:solidFill>
              </a:rPr>
              <a:t>(9) fair hair (10) fair-haired (11) power-driven (12) custom- built </a:t>
            </a:r>
          </a:p>
          <a:p>
            <a:pPr marL="342900" indent="-342900"/>
            <a:r>
              <a:rPr lang="en-GB" b="1" dirty="0" smtClean="0">
                <a:solidFill>
                  <a:schemeClr val="bg1"/>
                </a:solidFill>
              </a:rPr>
              <a:t>(13) open wide (14) open-mouthed (15) sugar cube (16) sugar-free</a:t>
            </a:r>
          </a:p>
          <a:p>
            <a:pPr marL="342900" indent="-342900"/>
            <a:r>
              <a:rPr lang="en-GB" b="1" dirty="0" smtClean="0">
                <a:solidFill>
                  <a:schemeClr val="bg1"/>
                </a:solidFill>
              </a:rPr>
              <a:t>(17) middle of the street (18) middle-of- the-road (19) middle child</a:t>
            </a:r>
          </a:p>
          <a:p>
            <a:pPr marL="342900" indent="-342900"/>
            <a:r>
              <a:rPr lang="en-GB" b="1" dirty="0" smtClean="0">
                <a:solidFill>
                  <a:schemeClr val="bg1"/>
                </a:solidFill>
              </a:rPr>
              <a:t>(20) middle-aged (21) up-to-date (22) well- known (22) well said</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(62) Punctuation - 12</a:t>
            </a:r>
            <a:r>
              <a:rPr lang="en-GB" dirty="0" smtClean="0"/>
              <a:t>:</a:t>
            </a:r>
            <a:br>
              <a:rPr lang="en-GB" dirty="0" smtClean="0"/>
            </a:br>
            <a:r>
              <a:rPr lang="en-GB" b="1" dirty="0" smtClean="0">
                <a:solidFill>
                  <a:schemeClr val="bg2">
                    <a:lumMod val="50000"/>
                  </a:schemeClr>
                </a:solidFill>
              </a:rPr>
              <a:t>Hyphen or Dash? - II</a:t>
            </a:r>
            <a:endParaRPr lang="en-GB" b="1" dirty="0">
              <a:solidFill>
                <a:schemeClr val="bg2">
                  <a:lumMod val="50000"/>
                </a:schemeClr>
              </a:solidFill>
            </a:endParaRPr>
          </a:p>
        </p:txBody>
      </p:sp>
      <p:sp>
        <p:nvSpPr>
          <p:cNvPr id="3" name="Rectangle 2"/>
          <p:cNvSpPr/>
          <p:nvPr/>
        </p:nvSpPr>
        <p:spPr>
          <a:xfrm>
            <a:off x="6084168" y="1556792"/>
            <a:ext cx="2880320"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recognise the difference between similar punctuation marks and use them accurately</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7631832" y="3212976"/>
            <a:ext cx="1512168" cy="3096344"/>
          </a:xfrm>
          <a:prstGeom prst="rect">
            <a:avLst/>
          </a:prstGeom>
          <a:noFill/>
          <a:ln w="9525">
            <a:noFill/>
            <a:miter lim="800000"/>
            <a:headEnd/>
            <a:tailEnd/>
          </a:ln>
        </p:spPr>
      </p:pic>
      <p:sp>
        <p:nvSpPr>
          <p:cNvPr id="5" name="TextBox 4"/>
          <p:cNvSpPr txBox="1"/>
          <p:nvPr/>
        </p:nvSpPr>
        <p:spPr>
          <a:xfrm>
            <a:off x="179512" y="1556792"/>
            <a:ext cx="5688632" cy="2585323"/>
          </a:xfrm>
          <a:prstGeom prst="rect">
            <a:avLst/>
          </a:prstGeom>
          <a:noFill/>
          <a:ln w="57150">
            <a:solidFill>
              <a:srgbClr val="00B050"/>
            </a:solidFill>
          </a:ln>
        </p:spPr>
        <p:txBody>
          <a:bodyPr wrap="square" rtlCol="0">
            <a:spAutoFit/>
          </a:bodyPr>
          <a:lstStyle/>
          <a:p>
            <a:r>
              <a:rPr lang="en-GB" b="1" dirty="0" smtClean="0">
                <a:solidFill>
                  <a:srgbClr val="00B050"/>
                </a:solidFill>
              </a:rPr>
              <a:t>Dashes</a:t>
            </a:r>
            <a:r>
              <a:rPr lang="en-GB" dirty="0" smtClean="0"/>
              <a:t> are different to </a:t>
            </a:r>
            <a:r>
              <a:rPr lang="en-GB" b="1" dirty="0" smtClean="0">
                <a:solidFill>
                  <a:srgbClr val="00B050"/>
                </a:solidFill>
              </a:rPr>
              <a:t>hyphens</a:t>
            </a:r>
            <a:r>
              <a:rPr lang="en-GB" dirty="0" smtClean="0"/>
              <a:t>. They are usually used to indicate separate thoughts or asides which are additional to or interrupt the flow of the main sentence. Look at this:</a:t>
            </a:r>
          </a:p>
          <a:p>
            <a:r>
              <a:rPr lang="en-GB" dirty="0" smtClean="0"/>
              <a:t>     </a:t>
            </a:r>
            <a:r>
              <a:rPr lang="en-GB" b="1" dirty="0" smtClean="0"/>
              <a:t>The man </a:t>
            </a:r>
            <a:r>
              <a:rPr lang="en-GB" b="1" dirty="0" smtClean="0">
                <a:solidFill>
                  <a:srgbClr val="00B050"/>
                </a:solidFill>
              </a:rPr>
              <a:t>–</a:t>
            </a:r>
            <a:r>
              <a:rPr lang="en-GB" b="1" dirty="0" smtClean="0"/>
              <a:t> if you could call him that </a:t>
            </a:r>
            <a:r>
              <a:rPr lang="en-GB" b="1" dirty="0" smtClean="0">
                <a:solidFill>
                  <a:srgbClr val="00B050"/>
                </a:solidFill>
              </a:rPr>
              <a:t>–</a:t>
            </a:r>
            <a:r>
              <a:rPr lang="en-GB" b="1" dirty="0" smtClean="0"/>
              <a:t> was  </a:t>
            </a:r>
          </a:p>
          <a:p>
            <a:r>
              <a:rPr lang="en-GB" b="1" dirty="0" smtClean="0"/>
              <a:t>                 wearing stilettos.</a:t>
            </a:r>
          </a:p>
          <a:p>
            <a:r>
              <a:rPr lang="en-GB" dirty="0" smtClean="0"/>
              <a:t>Here the actual comment within the dashes, is a personal remark so it is more effective to use dashes than commas. Sometimes, dashes add effect to a list of 3 adjectives:</a:t>
            </a:r>
          </a:p>
          <a:p>
            <a:r>
              <a:rPr lang="en-GB" dirty="0" smtClean="0"/>
              <a:t>     </a:t>
            </a:r>
            <a:r>
              <a:rPr lang="en-GB" b="1" dirty="0" smtClean="0"/>
              <a:t>The beach was utter desolation </a:t>
            </a:r>
            <a:r>
              <a:rPr lang="en-GB" b="1" dirty="0" smtClean="0">
                <a:solidFill>
                  <a:srgbClr val="00B050"/>
                </a:solidFill>
              </a:rPr>
              <a:t>–</a:t>
            </a:r>
            <a:r>
              <a:rPr lang="en-GB" b="1" dirty="0" smtClean="0"/>
              <a:t> cold, bleak, lifeless.</a:t>
            </a:r>
            <a:endParaRPr lang="en-GB" b="1" dirty="0"/>
          </a:p>
        </p:txBody>
      </p:sp>
      <p:sp>
        <p:nvSpPr>
          <p:cNvPr id="7" name="TextBox 6"/>
          <p:cNvSpPr txBox="1"/>
          <p:nvPr/>
        </p:nvSpPr>
        <p:spPr>
          <a:xfrm>
            <a:off x="179512" y="4293096"/>
            <a:ext cx="7272808" cy="2308324"/>
          </a:xfrm>
          <a:prstGeom prst="rect">
            <a:avLst/>
          </a:prstGeom>
          <a:noFill/>
          <a:ln w="38100">
            <a:solidFill>
              <a:srgbClr val="7030A0"/>
            </a:solidFill>
          </a:ln>
        </p:spPr>
        <p:txBody>
          <a:bodyPr wrap="square" rtlCol="0">
            <a:spAutoFit/>
          </a:bodyPr>
          <a:lstStyle/>
          <a:p>
            <a:r>
              <a:rPr lang="en-GB" i="1" dirty="0" smtClean="0"/>
              <a:t>Add appropriate dashes to the following:</a:t>
            </a:r>
          </a:p>
          <a:p>
            <a:pPr marL="342900" indent="-342900">
              <a:buAutoNum type="arabicParenBoth"/>
            </a:pPr>
            <a:r>
              <a:rPr lang="en-GB" b="1" dirty="0" smtClean="0">
                <a:solidFill>
                  <a:srgbClr val="7030A0"/>
                </a:solidFill>
              </a:rPr>
              <a:t>The dog lay abandoned hungry, feeble, desperate.</a:t>
            </a:r>
          </a:p>
          <a:p>
            <a:pPr marL="342900" indent="-342900">
              <a:buAutoNum type="arabicParenBoth"/>
            </a:pPr>
            <a:r>
              <a:rPr lang="en-GB" b="1" dirty="0" smtClean="0">
                <a:solidFill>
                  <a:srgbClr val="7030A0"/>
                </a:solidFill>
              </a:rPr>
              <a:t>The boy like many in that crazy town enjoyed vandalising phone boxes.</a:t>
            </a:r>
          </a:p>
          <a:p>
            <a:pPr marL="342900" indent="-342900">
              <a:buAutoNum type="arabicParenBoth"/>
            </a:pPr>
            <a:r>
              <a:rPr lang="en-GB" b="1" dirty="0" smtClean="0">
                <a:solidFill>
                  <a:srgbClr val="7030A0"/>
                </a:solidFill>
              </a:rPr>
              <a:t>The joke I didn’t find it in the slightest funny went down well.</a:t>
            </a:r>
          </a:p>
          <a:p>
            <a:pPr marL="342900" indent="-342900">
              <a:buAutoNum type="arabicParenBoth"/>
            </a:pPr>
            <a:r>
              <a:rPr lang="en-GB" b="1" dirty="0" smtClean="0">
                <a:solidFill>
                  <a:srgbClr val="7030A0"/>
                </a:solidFill>
              </a:rPr>
              <a:t>The old man slept on undisturbed, fearful, lonely.</a:t>
            </a:r>
          </a:p>
          <a:p>
            <a:pPr marL="342900" indent="-342900">
              <a:buAutoNum type="arabicParenBoth"/>
            </a:pPr>
            <a:r>
              <a:rPr lang="en-GB" b="1" dirty="0" smtClean="0">
                <a:solidFill>
                  <a:srgbClr val="7030A0"/>
                </a:solidFill>
              </a:rPr>
              <a:t>The Will Smith movie I’m sure you’ll agree was entertaining.</a:t>
            </a:r>
          </a:p>
          <a:p>
            <a:pPr marL="342900" indent="-342900">
              <a:buAutoNum type="arabicParenBoth"/>
            </a:pPr>
            <a:r>
              <a:rPr lang="en-GB" b="1" dirty="0" smtClean="0">
                <a:solidFill>
                  <a:srgbClr val="7030A0"/>
                </a:solidFill>
              </a:rPr>
              <a:t>The confident rabbit yes I had one once escaped from its cage.</a:t>
            </a:r>
          </a:p>
          <a:p>
            <a:pPr marL="342900" indent="-342900">
              <a:buAutoNum type="arabicParenBoth"/>
            </a:pPr>
            <a:r>
              <a:rPr lang="en-GB" b="1" dirty="0" smtClean="0">
                <a:solidFill>
                  <a:srgbClr val="7030A0"/>
                </a:solidFill>
              </a:rPr>
              <a:t>The lawns looked inviting verdant, tidy, organised.</a:t>
            </a:r>
            <a:endParaRPr lang="en-GB" b="1" dirty="0">
              <a:solidFill>
                <a:srgbClr val="7030A0"/>
              </a:solidFill>
            </a:endParaRPr>
          </a:p>
        </p:txBody>
      </p:sp>
      <p:sp>
        <p:nvSpPr>
          <p:cNvPr id="8" name="Rectangular Callout 7"/>
          <p:cNvSpPr/>
          <p:nvPr/>
        </p:nvSpPr>
        <p:spPr>
          <a:xfrm>
            <a:off x="179512" y="2348880"/>
            <a:ext cx="7776864" cy="2736304"/>
          </a:xfrm>
          <a:prstGeom prst="wedgeRectCallout">
            <a:avLst>
              <a:gd name="adj1" fmla="val -39598"/>
              <a:gd name="adj2" fmla="val 90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The dog lay abandoned -  hungry, feeble, desperate.</a:t>
            </a:r>
          </a:p>
          <a:p>
            <a:pPr marL="342900" indent="-342900">
              <a:buAutoNum type="arabicParenBoth"/>
            </a:pPr>
            <a:r>
              <a:rPr lang="en-GB" b="1" dirty="0" smtClean="0">
                <a:solidFill>
                  <a:schemeClr val="bg1"/>
                </a:solidFill>
              </a:rPr>
              <a:t>The boy -  like many in that crazy town - enjoyed vandalising phone boxes.</a:t>
            </a:r>
          </a:p>
          <a:p>
            <a:pPr marL="342900" indent="-342900">
              <a:buAutoNum type="arabicParenBoth"/>
            </a:pPr>
            <a:r>
              <a:rPr lang="en-GB" b="1" dirty="0" smtClean="0">
                <a:solidFill>
                  <a:schemeClr val="bg1"/>
                </a:solidFill>
              </a:rPr>
              <a:t>The joke - I didn’t find it in the slightest funny - went down well.</a:t>
            </a:r>
          </a:p>
          <a:p>
            <a:pPr marL="342900" indent="-342900">
              <a:buAutoNum type="arabicParenBoth"/>
            </a:pPr>
            <a:r>
              <a:rPr lang="en-GB" b="1" dirty="0" smtClean="0">
                <a:solidFill>
                  <a:schemeClr val="bg1"/>
                </a:solidFill>
              </a:rPr>
              <a:t>The old man slept on – undisturbed, fearful, lonely.</a:t>
            </a:r>
          </a:p>
          <a:p>
            <a:pPr marL="342900" indent="-342900">
              <a:buAutoNum type="arabicParenBoth"/>
            </a:pPr>
            <a:r>
              <a:rPr lang="en-GB" b="1" dirty="0" smtClean="0">
                <a:solidFill>
                  <a:schemeClr val="bg1"/>
                </a:solidFill>
              </a:rPr>
              <a:t>The Will Smith movie - I’m sure you’ll agree - was entertaining.</a:t>
            </a:r>
          </a:p>
          <a:p>
            <a:pPr marL="342900" indent="-342900">
              <a:buAutoNum type="arabicParenBoth"/>
            </a:pPr>
            <a:r>
              <a:rPr lang="en-GB" b="1" dirty="0" smtClean="0">
                <a:solidFill>
                  <a:schemeClr val="bg1"/>
                </a:solidFill>
              </a:rPr>
              <a:t>The confident rabbit - yes I had one once - escaped from its cage.</a:t>
            </a:r>
          </a:p>
          <a:p>
            <a:pPr marL="342900" indent="-342900">
              <a:buAutoNum type="arabicParenBoth"/>
            </a:pPr>
            <a:r>
              <a:rPr lang="en-GB" b="1" dirty="0" smtClean="0">
                <a:solidFill>
                  <a:schemeClr val="bg1"/>
                </a:solidFill>
              </a:rPr>
              <a:t>The lawns looked inviting - verdant, tidy, organised.</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80">
                                          <p:stCondLst>
                                            <p:cond delay="0"/>
                                          </p:stCondLst>
                                        </p:cTn>
                                        <p:tgtEl>
                                          <p:spTgt spid="4"/>
                                        </p:tgtEl>
                                      </p:cBhvr>
                                    </p:animEffect>
                                    <p:anim calcmode="lin" valueType="num">
                                      <p:cBhvr>
                                        <p:cTn id="3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4" dur="26">
                                          <p:stCondLst>
                                            <p:cond delay="650"/>
                                          </p:stCondLst>
                                        </p:cTn>
                                        <p:tgtEl>
                                          <p:spTgt spid="4"/>
                                        </p:tgtEl>
                                      </p:cBhvr>
                                      <p:to x="100000" y="60000"/>
                                    </p:animScale>
                                    <p:animScale>
                                      <p:cBhvr>
                                        <p:cTn id="45" dur="166" decel="50000">
                                          <p:stCondLst>
                                            <p:cond delay="676"/>
                                          </p:stCondLst>
                                        </p:cTn>
                                        <p:tgtEl>
                                          <p:spTgt spid="4"/>
                                        </p:tgtEl>
                                      </p:cBhvr>
                                      <p:to x="100000" y="100000"/>
                                    </p:animScale>
                                    <p:animScale>
                                      <p:cBhvr>
                                        <p:cTn id="46" dur="26">
                                          <p:stCondLst>
                                            <p:cond delay="1312"/>
                                          </p:stCondLst>
                                        </p:cTn>
                                        <p:tgtEl>
                                          <p:spTgt spid="4"/>
                                        </p:tgtEl>
                                      </p:cBhvr>
                                      <p:to x="100000" y="80000"/>
                                    </p:animScale>
                                    <p:animScale>
                                      <p:cBhvr>
                                        <p:cTn id="47" dur="166" decel="50000">
                                          <p:stCondLst>
                                            <p:cond delay="1338"/>
                                          </p:stCondLst>
                                        </p:cTn>
                                        <p:tgtEl>
                                          <p:spTgt spid="4"/>
                                        </p:tgtEl>
                                      </p:cBhvr>
                                      <p:to x="100000" y="100000"/>
                                    </p:animScale>
                                    <p:animScale>
                                      <p:cBhvr>
                                        <p:cTn id="48" dur="26">
                                          <p:stCondLst>
                                            <p:cond delay="1642"/>
                                          </p:stCondLst>
                                        </p:cTn>
                                        <p:tgtEl>
                                          <p:spTgt spid="4"/>
                                        </p:tgtEl>
                                      </p:cBhvr>
                                      <p:to x="100000" y="90000"/>
                                    </p:animScale>
                                    <p:animScale>
                                      <p:cBhvr>
                                        <p:cTn id="49" dur="166" decel="50000">
                                          <p:stCondLst>
                                            <p:cond delay="1668"/>
                                          </p:stCondLst>
                                        </p:cTn>
                                        <p:tgtEl>
                                          <p:spTgt spid="4"/>
                                        </p:tgtEl>
                                      </p:cBhvr>
                                      <p:to x="100000" y="100000"/>
                                    </p:animScale>
                                    <p:animScale>
                                      <p:cBhvr>
                                        <p:cTn id="50" dur="26">
                                          <p:stCondLst>
                                            <p:cond delay="1808"/>
                                          </p:stCondLst>
                                        </p:cTn>
                                        <p:tgtEl>
                                          <p:spTgt spid="4"/>
                                        </p:tgtEl>
                                      </p:cBhvr>
                                      <p:to x="100000" y="95000"/>
                                    </p:animScale>
                                    <p:animScale>
                                      <p:cBhvr>
                                        <p:cTn id="51" dur="166" decel="50000">
                                          <p:stCondLst>
                                            <p:cond delay="1834"/>
                                          </p:stCondLst>
                                        </p:cTn>
                                        <p:tgtEl>
                                          <p:spTgt spid="4"/>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checkerboard(across)">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00FF"/>
                </a:solidFill>
              </a:rPr>
              <a:t>(63) Punctuation - 13</a:t>
            </a:r>
            <a:r>
              <a:rPr lang="en-GB" dirty="0" smtClean="0"/>
              <a:t>:</a:t>
            </a:r>
            <a:br>
              <a:rPr lang="en-GB" dirty="0" smtClean="0"/>
            </a:br>
            <a:r>
              <a:rPr lang="en-GB" b="1" dirty="0" smtClean="0">
                <a:solidFill>
                  <a:schemeClr val="bg2">
                    <a:lumMod val="50000"/>
                  </a:schemeClr>
                </a:solidFill>
              </a:rPr>
              <a:t>How to use the Colon (:)</a:t>
            </a:r>
            <a:endParaRPr lang="en-GB" b="1" dirty="0">
              <a:solidFill>
                <a:schemeClr val="bg2">
                  <a:lumMod val="50000"/>
                </a:schemeClr>
              </a:solidFill>
            </a:endParaRPr>
          </a:p>
        </p:txBody>
      </p:sp>
      <p:sp>
        <p:nvSpPr>
          <p:cNvPr id="3" name="TextBox 2"/>
          <p:cNvSpPr txBox="1"/>
          <p:nvPr/>
        </p:nvSpPr>
        <p:spPr>
          <a:xfrm>
            <a:off x="6012160" y="1556792"/>
            <a:ext cx="3024336"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practise using higher level punctuation marks accurately and effectively</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7631832" y="2924944"/>
            <a:ext cx="1512168" cy="3096344"/>
          </a:xfrm>
          <a:prstGeom prst="rect">
            <a:avLst/>
          </a:prstGeom>
          <a:noFill/>
          <a:ln w="9525">
            <a:noFill/>
            <a:miter lim="800000"/>
            <a:headEnd/>
            <a:tailEnd/>
          </a:ln>
        </p:spPr>
      </p:pic>
      <p:sp>
        <p:nvSpPr>
          <p:cNvPr id="5" name="TextBox 4"/>
          <p:cNvSpPr txBox="1"/>
          <p:nvPr/>
        </p:nvSpPr>
        <p:spPr>
          <a:xfrm>
            <a:off x="179512" y="1646798"/>
            <a:ext cx="5688632" cy="2585323"/>
          </a:xfrm>
          <a:prstGeom prst="rect">
            <a:avLst/>
          </a:prstGeom>
          <a:noFill/>
          <a:ln w="57150">
            <a:solidFill>
              <a:srgbClr val="00B050"/>
            </a:solidFill>
          </a:ln>
        </p:spPr>
        <p:txBody>
          <a:bodyPr wrap="square" rtlCol="0">
            <a:spAutoFit/>
          </a:bodyPr>
          <a:lstStyle/>
          <a:p>
            <a:r>
              <a:rPr lang="en-GB" dirty="0" smtClean="0"/>
              <a:t>The </a:t>
            </a:r>
            <a:r>
              <a:rPr lang="en-GB" b="1" dirty="0" smtClean="0">
                <a:solidFill>
                  <a:srgbClr val="00B050"/>
                </a:solidFill>
              </a:rPr>
              <a:t>colon</a:t>
            </a:r>
            <a:r>
              <a:rPr lang="en-GB" dirty="0" smtClean="0"/>
              <a:t> has 3 main uses.</a:t>
            </a:r>
          </a:p>
          <a:p>
            <a:pPr marL="342900" indent="-342900">
              <a:buAutoNum type="arabicParenBoth"/>
            </a:pPr>
            <a:r>
              <a:rPr lang="en-GB" dirty="0" smtClean="0"/>
              <a:t>To introduce a list - </a:t>
            </a:r>
          </a:p>
          <a:p>
            <a:pPr marL="342900" indent="-342900"/>
            <a:r>
              <a:rPr lang="en-GB" dirty="0" smtClean="0"/>
              <a:t>        </a:t>
            </a:r>
            <a:r>
              <a:rPr lang="en-GB" b="1" dirty="0" smtClean="0"/>
              <a:t>The job requires particular skill areas</a:t>
            </a:r>
            <a:r>
              <a:rPr lang="en-GB" b="1" dirty="0" smtClean="0">
                <a:solidFill>
                  <a:srgbClr val="00B050"/>
                </a:solidFill>
              </a:rPr>
              <a:t>:</a:t>
            </a:r>
            <a:r>
              <a:rPr lang="en-GB" b="1" dirty="0" smtClean="0"/>
              <a:t> proofing, editing and working with data bases.</a:t>
            </a:r>
          </a:p>
          <a:p>
            <a:pPr marL="342900" indent="-342900"/>
            <a:r>
              <a:rPr lang="en-GB" dirty="0" smtClean="0"/>
              <a:t>(2) To introduce a longer quotation – </a:t>
            </a:r>
          </a:p>
          <a:p>
            <a:pPr marL="342900" indent="-342900"/>
            <a:r>
              <a:rPr lang="en-GB" dirty="0" smtClean="0"/>
              <a:t>        </a:t>
            </a:r>
            <a:r>
              <a:rPr lang="en-GB" b="1" dirty="0" smtClean="0"/>
              <a:t>Steinbeck describes Curley’s character in the following way</a:t>
            </a:r>
            <a:r>
              <a:rPr lang="en-GB" b="1" dirty="0" smtClean="0">
                <a:solidFill>
                  <a:srgbClr val="00B050"/>
                </a:solidFill>
              </a:rPr>
              <a:t>:</a:t>
            </a:r>
            <a:r>
              <a:rPr lang="en-GB" b="1" dirty="0" smtClean="0"/>
              <a:t> ‘ ...............’</a:t>
            </a:r>
          </a:p>
          <a:p>
            <a:pPr marL="342900" indent="-342900"/>
            <a:r>
              <a:rPr lang="en-GB" dirty="0" smtClean="0"/>
              <a:t>(3) To separate 2 main clauses, the 2</a:t>
            </a:r>
            <a:r>
              <a:rPr lang="en-GB" baseline="30000" dirty="0" smtClean="0"/>
              <a:t>nd</a:t>
            </a:r>
            <a:r>
              <a:rPr lang="en-GB" dirty="0" smtClean="0"/>
              <a:t> explaining the 1</a:t>
            </a:r>
            <a:r>
              <a:rPr lang="en-GB" baseline="30000" dirty="0" smtClean="0"/>
              <a:t>st</a:t>
            </a:r>
            <a:r>
              <a:rPr lang="en-GB" dirty="0" smtClean="0"/>
              <a:t> – </a:t>
            </a:r>
          </a:p>
          <a:p>
            <a:pPr marL="342900" indent="-342900"/>
            <a:r>
              <a:rPr lang="en-GB" dirty="0" smtClean="0"/>
              <a:t>       </a:t>
            </a:r>
            <a:r>
              <a:rPr lang="en-GB" b="1" dirty="0" smtClean="0"/>
              <a:t>The secret of life is simple</a:t>
            </a:r>
            <a:r>
              <a:rPr lang="en-GB" b="1" dirty="0" smtClean="0">
                <a:solidFill>
                  <a:srgbClr val="00B050"/>
                </a:solidFill>
              </a:rPr>
              <a:t>:</a:t>
            </a:r>
            <a:r>
              <a:rPr lang="en-GB" b="1" dirty="0" smtClean="0"/>
              <a:t> always do the unexpected.</a:t>
            </a:r>
          </a:p>
        </p:txBody>
      </p:sp>
      <p:sp>
        <p:nvSpPr>
          <p:cNvPr id="6" name="TextBox 5"/>
          <p:cNvSpPr txBox="1"/>
          <p:nvPr/>
        </p:nvSpPr>
        <p:spPr>
          <a:xfrm>
            <a:off x="179512" y="4365104"/>
            <a:ext cx="7488832" cy="2308324"/>
          </a:xfrm>
          <a:prstGeom prst="rect">
            <a:avLst/>
          </a:prstGeom>
          <a:noFill/>
          <a:ln w="38100">
            <a:solidFill>
              <a:srgbClr val="7030A0"/>
            </a:solidFill>
          </a:ln>
        </p:spPr>
        <p:txBody>
          <a:bodyPr wrap="square" rtlCol="0">
            <a:spAutoFit/>
          </a:bodyPr>
          <a:lstStyle/>
          <a:p>
            <a:r>
              <a:rPr lang="en-GB" i="1" dirty="0" smtClean="0"/>
              <a:t>Put the colons in the appropriate places in these sentences:</a:t>
            </a:r>
          </a:p>
          <a:p>
            <a:r>
              <a:rPr lang="en-GB" dirty="0" smtClean="0"/>
              <a:t>(1) </a:t>
            </a:r>
            <a:r>
              <a:rPr lang="en-GB" b="1" dirty="0" smtClean="0">
                <a:solidFill>
                  <a:srgbClr val="7030A0"/>
                </a:solidFill>
              </a:rPr>
              <a:t>The price includes the following flights, accommodation and meals.</a:t>
            </a:r>
          </a:p>
          <a:p>
            <a:pPr marL="342900" indent="-342900">
              <a:buAutoNum type="arabicParenBoth" startAt="2"/>
            </a:pPr>
            <a:r>
              <a:rPr lang="en-GB" b="1" dirty="0" smtClean="0">
                <a:solidFill>
                  <a:srgbClr val="7030A0"/>
                </a:solidFill>
              </a:rPr>
              <a:t>My sister is accident-prone luck is never on her side.</a:t>
            </a:r>
          </a:p>
          <a:p>
            <a:pPr marL="342900" indent="-342900">
              <a:buAutoNum type="arabicParenBoth" startAt="2"/>
            </a:pPr>
            <a:r>
              <a:rPr lang="en-GB" b="1" dirty="0" smtClean="0">
                <a:solidFill>
                  <a:srgbClr val="7030A0"/>
                </a:solidFill>
              </a:rPr>
              <a:t>The headline read ‘Giant Waves Down Funnel.’</a:t>
            </a:r>
          </a:p>
          <a:p>
            <a:pPr marL="342900" indent="-342900">
              <a:buAutoNum type="arabicParenBoth" startAt="2"/>
            </a:pPr>
            <a:r>
              <a:rPr lang="en-GB" b="1" dirty="0" smtClean="0">
                <a:solidFill>
                  <a:srgbClr val="7030A0"/>
                </a:solidFill>
              </a:rPr>
              <a:t>I love reading Agatha Christie novels are my favourite.</a:t>
            </a:r>
          </a:p>
          <a:p>
            <a:pPr marL="342900" indent="-342900">
              <a:buAutoNum type="arabicParenBoth" startAt="2"/>
            </a:pPr>
            <a:r>
              <a:rPr lang="en-GB" b="1" dirty="0" smtClean="0">
                <a:solidFill>
                  <a:srgbClr val="7030A0"/>
                </a:solidFill>
              </a:rPr>
              <a:t>Please bring the following clothing a rain coat, umbrella, boots and hat.</a:t>
            </a:r>
          </a:p>
          <a:p>
            <a:pPr marL="342900" indent="-342900">
              <a:buAutoNum type="arabicParenBoth" startAt="2"/>
            </a:pPr>
            <a:r>
              <a:rPr lang="en-GB" b="1" dirty="0" smtClean="0">
                <a:solidFill>
                  <a:srgbClr val="7030A0"/>
                </a:solidFill>
              </a:rPr>
              <a:t>The author introduces her in an interesting way ‘she stood in the gloom of the forest floor, her body shivering in the icy breeze.’</a:t>
            </a:r>
            <a:endParaRPr lang="en-GB" b="1" dirty="0">
              <a:solidFill>
                <a:srgbClr val="7030A0"/>
              </a:solidFill>
            </a:endParaRPr>
          </a:p>
        </p:txBody>
      </p:sp>
      <p:sp>
        <p:nvSpPr>
          <p:cNvPr id="7" name="Rectangular Callout 6"/>
          <p:cNvSpPr/>
          <p:nvPr/>
        </p:nvSpPr>
        <p:spPr>
          <a:xfrm>
            <a:off x="179512" y="1916832"/>
            <a:ext cx="7488832" cy="2304256"/>
          </a:xfrm>
          <a:prstGeom prst="wedgeRectCallout">
            <a:avLst>
              <a:gd name="adj1" fmla="val -41183"/>
              <a:gd name="adj2" fmla="val 10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00"/>
                </a:solidFill>
              </a:rPr>
              <a:t>ANSWERS:</a:t>
            </a:r>
          </a:p>
          <a:p>
            <a:r>
              <a:rPr lang="en-GB" b="1" dirty="0" smtClean="0">
                <a:solidFill>
                  <a:schemeClr val="bg1"/>
                </a:solidFill>
              </a:rPr>
              <a:t>(1) The price includes the following: flights, accommodation and meals.</a:t>
            </a:r>
          </a:p>
          <a:p>
            <a:pPr marL="342900" indent="-342900">
              <a:buAutoNum type="arabicParenBoth" startAt="2"/>
            </a:pPr>
            <a:r>
              <a:rPr lang="en-GB" b="1" dirty="0" smtClean="0">
                <a:solidFill>
                  <a:schemeClr val="bg1"/>
                </a:solidFill>
              </a:rPr>
              <a:t>My sister is accident-prone: luck is never on her side.</a:t>
            </a:r>
          </a:p>
          <a:p>
            <a:pPr marL="342900" indent="-342900">
              <a:buAutoNum type="arabicParenBoth" startAt="2"/>
            </a:pPr>
            <a:r>
              <a:rPr lang="en-GB" b="1" dirty="0" smtClean="0">
                <a:solidFill>
                  <a:schemeClr val="bg1"/>
                </a:solidFill>
              </a:rPr>
              <a:t>The headline read: ‘Giant Waves Down Funnel.’</a:t>
            </a:r>
          </a:p>
          <a:p>
            <a:pPr marL="342900" indent="-342900">
              <a:buAutoNum type="arabicParenBoth" startAt="2"/>
            </a:pPr>
            <a:r>
              <a:rPr lang="en-GB" b="1" dirty="0" smtClean="0">
                <a:solidFill>
                  <a:schemeClr val="bg1"/>
                </a:solidFill>
              </a:rPr>
              <a:t>I love reading: Agatha Christie novels are my favourite.</a:t>
            </a:r>
          </a:p>
          <a:p>
            <a:pPr marL="342900" indent="-342900">
              <a:buAutoNum type="arabicParenBoth" startAt="2"/>
            </a:pPr>
            <a:r>
              <a:rPr lang="en-GB" b="1" dirty="0" smtClean="0">
                <a:solidFill>
                  <a:schemeClr val="bg1"/>
                </a:solidFill>
              </a:rPr>
              <a:t>Please bring the following clothing: a rain coat, umbrella, boots and hat.</a:t>
            </a:r>
          </a:p>
          <a:p>
            <a:pPr marL="342900" indent="-342900">
              <a:buAutoNum type="arabicParenBoth" startAt="2"/>
            </a:pPr>
            <a:r>
              <a:rPr lang="en-GB" b="1" dirty="0" smtClean="0">
                <a:solidFill>
                  <a:schemeClr val="bg1"/>
                </a:solidFill>
              </a:rPr>
              <a:t>The author introduces her in an interesting way: ‘she stood in the gloom of the forest floor, her body shivering in the icy breeze.’</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FF00FF"/>
                </a:solidFill>
              </a:rPr>
              <a:t>(64) Punctuation – 14:</a:t>
            </a:r>
            <a:r>
              <a:rPr lang="en-GB" dirty="0" smtClean="0"/>
              <a:t/>
            </a:r>
            <a:br>
              <a:rPr lang="en-GB" dirty="0" smtClean="0"/>
            </a:br>
            <a:r>
              <a:rPr lang="en-GB" b="1" dirty="0" smtClean="0">
                <a:solidFill>
                  <a:schemeClr val="bg2">
                    <a:lumMod val="50000"/>
                  </a:schemeClr>
                </a:solidFill>
              </a:rPr>
              <a:t>Using the Semi-Colon Properly</a:t>
            </a:r>
            <a:endParaRPr lang="en-GB" b="1" dirty="0">
              <a:solidFill>
                <a:schemeClr val="bg2">
                  <a:lumMod val="50000"/>
                </a:schemeClr>
              </a:solidFill>
            </a:endParaRPr>
          </a:p>
        </p:txBody>
      </p:sp>
      <p:sp>
        <p:nvSpPr>
          <p:cNvPr id="3" name="Rectangle 2"/>
          <p:cNvSpPr/>
          <p:nvPr/>
        </p:nvSpPr>
        <p:spPr>
          <a:xfrm>
            <a:off x="5796136" y="1556792"/>
            <a:ext cx="3168352"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practise using higher level punctuation marks accurately and effectively</a:t>
            </a:r>
            <a:endParaRPr lang="en-GB" dirty="0"/>
          </a:p>
        </p:txBody>
      </p:sp>
      <p:sp>
        <p:nvSpPr>
          <p:cNvPr id="4" name="TextBox 3"/>
          <p:cNvSpPr txBox="1"/>
          <p:nvPr/>
        </p:nvSpPr>
        <p:spPr>
          <a:xfrm>
            <a:off x="107504" y="1556792"/>
            <a:ext cx="5544616" cy="1754326"/>
          </a:xfrm>
          <a:prstGeom prst="rect">
            <a:avLst/>
          </a:prstGeom>
          <a:noFill/>
          <a:ln w="57150">
            <a:solidFill>
              <a:srgbClr val="00B050"/>
            </a:solidFill>
          </a:ln>
        </p:spPr>
        <p:txBody>
          <a:bodyPr wrap="square" rtlCol="0">
            <a:spAutoFit/>
          </a:bodyPr>
          <a:lstStyle/>
          <a:p>
            <a:r>
              <a:rPr lang="en-GB" dirty="0" smtClean="0"/>
              <a:t>The semi-colon is used in a similar way to a full-stop but there is a difference. You never use a capital letter after a semi-colon unless it is the word ‘I’ or a name. The sentence after the semi-colon must be a direct result of the first. Both sentences either side of it MUST make complete sense. They are in effect 2 main clauses</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7631832" y="2852936"/>
            <a:ext cx="1512168" cy="3096344"/>
          </a:xfrm>
          <a:prstGeom prst="rect">
            <a:avLst/>
          </a:prstGeom>
          <a:noFill/>
          <a:ln w="9525">
            <a:noFill/>
            <a:miter lim="800000"/>
            <a:headEnd/>
            <a:tailEnd/>
          </a:ln>
        </p:spPr>
      </p:pic>
      <p:sp>
        <p:nvSpPr>
          <p:cNvPr id="6" name="TextBox 5"/>
          <p:cNvSpPr txBox="1"/>
          <p:nvPr/>
        </p:nvSpPr>
        <p:spPr>
          <a:xfrm>
            <a:off x="107504" y="3501008"/>
            <a:ext cx="7560840" cy="2862322"/>
          </a:xfrm>
          <a:prstGeom prst="rect">
            <a:avLst/>
          </a:prstGeom>
          <a:noFill/>
          <a:ln w="57150">
            <a:solidFill>
              <a:srgbClr val="7030A0"/>
            </a:solidFill>
          </a:ln>
        </p:spPr>
        <p:txBody>
          <a:bodyPr wrap="square" rtlCol="0">
            <a:spAutoFit/>
          </a:bodyPr>
          <a:lstStyle/>
          <a:p>
            <a:r>
              <a:rPr lang="en-GB" i="1" dirty="0" smtClean="0"/>
              <a:t>Look at the following pairs. Write out the sentences which would best fit a semi-colon rather than a full-stop:</a:t>
            </a:r>
          </a:p>
          <a:p>
            <a:pPr marL="342900" indent="-342900">
              <a:buAutoNum type="arabicParenBoth"/>
            </a:pPr>
            <a:r>
              <a:rPr lang="en-GB" b="1" dirty="0" smtClean="0">
                <a:solidFill>
                  <a:srgbClr val="7030A0"/>
                </a:solidFill>
              </a:rPr>
              <a:t>The man phoned his friend. They decided to go out for a drink.</a:t>
            </a:r>
          </a:p>
          <a:p>
            <a:pPr marL="342900" indent="-342900">
              <a:buAutoNum type="arabicParenBoth"/>
            </a:pPr>
            <a:r>
              <a:rPr lang="en-GB" b="1" dirty="0" smtClean="0">
                <a:solidFill>
                  <a:srgbClr val="7030A0"/>
                </a:solidFill>
              </a:rPr>
              <a:t>The haircut was finished. It was a disaster.</a:t>
            </a:r>
          </a:p>
          <a:p>
            <a:pPr marL="342900" indent="-342900">
              <a:buAutoNum type="arabicParenBoth"/>
            </a:pPr>
            <a:r>
              <a:rPr lang="en-GB" b="1" dirty="0" smtClean="0">
                <a:solidFill>
                  <a:srgbClr val="7030A0"/>
                </a:solidFill>
              </a:rPr>
              <a:t>The school holidays were approaching. I was going to Spain with friends.</a:t>
            </a:r>
          </a:p>
          <a:p>
            <a:pPr marL="342900" indent="-342900">
              <a:buAutoNum type="arabicParenBoth"/>
            </a:pPr>
            <a:r>
              <a:rPr lang="en-GB" b="1" dirty="0" smtClean="0">
                <a:solidFill>
                  <a:srgbClr val="7030A0"/>
                </a:solidFill>
              </a:rPr>
              <a:t>The final exam was over. I was free.</a:t>
            </a:r>
          </a:p>
          <a:p>
            <a:pPr marL="342900" indent="-342900">
              <a:buAutoNum type="arabicParenBoth"/>
            </a:pPr>
            <a:r>
              <a:rPr lang="en-GB" b="1" dirty="0" smtClean="0">
                <a:solidFill>
                  <a:srgbClr val="7030A0"/>
                </a:solidFill>
              </a:rPr>
              <a:t>Saturdays are the best. Saturdays mean football.</a:t>
            </a:r>
          </a:p>
          <a:p>
            <a:pPr marL="342900" indent="-342900">
              <a:buAutoNum type="arabicParenBoth"/>
            </a:pPr>
            <a:r>
              <a:rPr lang="en-GB" b="1" dirty="0" smtClean="0">
                <a:solidFill>
                  <a:srgbClr val="7030A0"/>
                </a:solidFill>
              </a:rPr>
              <a:t>The tennis ball lay unclaimed. No doubt the caretaker would find it.</a:t>
            </a:r>
          </a:p>
          <a:p>
            <a:pPr marL="342900" indent="-342900">
              <a:buAutoNum type="arabicParenBoth"/>
            </a:pPr>
            <a:r>
              <a:rPr lang="en-GB" b="1" dirty="0" smtClean="0">
                <a:solidFill>
                  <a:srgbClr val="7030A0"/>
                </a:solidFill>
              </a:rPr>
              <a:t>The supermarket held no surprises. The bargain shelf was empty.</a:t>
            </a:r>
          </a:p>
          <a:p>
            <a:pPr marL="342900" indent="-342900">
              <a:buAutoNum type="arabicParenBoth"/>
            </a:pPr>
            <a:r>
              <a:rPr lang="en-GB" b="1" dirty="0" smtClean="0">
                <a:solidFill>
                  <a:srgbClr val="7030A0"/>
                </a:solidFill>
              </a:rPr>
              <a:t>I spotted my friend, the one I’d had the argument with.</a:t>
            </a:r>
            <a:endParaRPr lang="en-GB" b="1" dirty="0">
              <a:solidFill>
                <a:srgbClr val="7030A0"/>
              </a:solidFill>
            </a:endParaRPr>
          </a:p>
        </p:txBody>
      </p:sp>
      <p:sp>
        <p:nvSpPr>
          <p:cNvPr id="7" name="Rectangular Callout 6"/>
          <p:cNvSpPr/>
          <p:nvPr/>
        </p:nvSpPr>
        <p:spPr>
          <a:xfrm>
            <a:off x="107504" y="1772816"/>
            <a:ext cx="7776864" cy="2808312"/>
          </a:xfrm>
          <a:prstGeom prst="wedgeRectCallout">
            <a:avLst>
              <a:gd name="adj1" fmla="val -38190"/>
              <a:gd name="adj2" fmla="val 79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r>
              <a:rPr lang="en-GB" b="1" dirty="0" smtClean="0">
                <a:solidFill>
                  <a:schemeClr val="bg1"/>
                </a:solidFill>
              </a:rPr>
              <a:t>(1) The man phoned his friend. They decided to go out for a drink. </a:t>
            </a:r>
            <a:r>
              <a:rPr lang="en-GB" b="1" dirty="0" smtClean="0">
                <a:solidFill>
                  <a:srgbClr val="FFFF00"/>
                </a:solidFill>
              </a:rPr>
              <a:t>X</a:t>
            </a:r>
          </a:p>
          <a:p>
            <a:pPr marL="342900" indent="-342900"/>
            <a:r>
              <a:rPr lang="en-GB" b="1" dirty="0" smtClean="0">
                <a:solidFill>
                  <a:schemeClr val="bg1"/>
                </a:solidFill>
              </a:rPr>
              <a:t>(2) The haircut was finished; it was a disaster.  </a:t>
            </a:r>
            <a:r>
              <a:rPr lang="en-GB" b="1" dirty="0" smtClean="0">
                <a:solidFill>
                  <a:srgbClr val="FFFF00"/>
                </a:solidFill>
              </a:rPr>
              <a:t>/</a:t>
            </a:r>
          </a:p>
          <a:p>
            <a:pPr marL="342900" indent="-342900"/>
            <a:r>
              <a:rPr lang="en-GB" b="1" dirty="0" smtClean="0">
                <a:solidFill>
                  <a:schemeClr val="bg1"/>
                </a:solidFill>
              </a:rPr>
              <a:t>(3)The school holidays were approaching. I was going to Spain with friends. </a:t>
            </a:r>
            <a:r>
              <a:rPr lang="en-GB" b="1" dirty="0" smtClean="0">
                <a:solidFill>
                  <a:srgbClr val="FFFF00"/>
                </a:solidFill>
              </a:rPr>
              <a:t>X</a:t>
            </a:r>
          </a:p>
          <a:p>
            <a:pPr marL="342900" indent="-342900"/>
            <a:r>
              <a:rPr lang="en-GB" b="1" dirty="0" smtClean="0">
                <a:solidFill>
                  <a:schemeClr val="bg1"/>
                </a:solidFill>
              </a:rPr>
              <a:t>(4) The final exam was over; I was free.  </a:t>
            </a:r>
            <a:r>
              <a:rPr lang="en-GB" b="1" dirty="0" smtClean="0">
                <a:solidFill>
                  <a:srgbClr val="FFFF00"/>
                </a:solidFill>
              </a:rPr>
              <a:t>/</a:t>
            </a:r>
          </a:p>
          <a:p>
            <a:pPr marL="342900" indent="-342900"/>
            <a:r>
              <a:rPr lang="en-GB" b="1" dirty="0" smtClean="0">
                <a:solidFill>
                  <a:schemeClr val="bg1"/>
                </a:solidFill>
              </a:rPr>
              <a:t>(5) Saturdays are the best; Saturdays mean football.  </a:t>
            </a:r>
            <a:r>
              <a:rPr lang="en-GB" b="1" dirty="0" smtClean="0">
                <a:solidFill>
                  <a:srgbClr val="FFFF00"/>
                </a:solidFill>
              </a:rPr>
              <a:t>/ (or even  : )</a:t>
            </a:r>
          </a:p>
          <a:p>
            <a:pPr marL="342900" indent="-342900"/>
            <a:r>
              <a:rPr lang="en-GB" b="1" dirty="0" smtClean="0">
                <a:solidFill>
                  <a:schemeClr val="bg1"/>
                </a:solidFill>
              </a:rPr>
              <a:t>(6) The tennis ball lay unclaimed. No doubt the caretaker would find it.  </a:t>
            </a:r>
            <a:r>
              <a:rPr lang="en-GB" b="1" dirty="0" smtClean="0">
                <a:solidFill>
                  <a:srgbClr val="FFFF00"/>
                </a:solidFill>
              </a:rPr>
              <a:t>X</a:t>
            </a:r>
          </a:p>
          <a:p>
            <a:pPr marL="342900" indent="-342900"/>
            <a:r>
              <a:rPr lang="en-GB" b="1" dirty="0" smtClean="0">
                <a:solidFill>
                  <a:schemeClr val="bg1"/>
                </a:solidFill>
              </a:rPr>
              <a:t>(7) The supermarket held no surprises; the bargain shelf was empty.  </a:t>
            </a:r>
            <a:r>
              <a:rPr lang="en-GB" b="1" dirty="0" smtClean="0">
                <a:solidFill>
                  <a:srgbClr val="FFFF00"/>
                </a:solidFill>
              </a:rPr>
              <a:t>/</a:t>
            </a:r>
          </a:p>
          <a:p>
            <a:pPr marL="342900" indent="-342900"/>
            <a:r>
              <a:rPr lang="en-GB" b="1" dirty="0" smtClean="0">
                <a:solidFill>
                  <a:schemeClr val="bg1"/>
                </a:solidFill>
              </a:rPr>
              <a:t>(8) I spotted my friend, the one I’d had the argument with.  </a:t>
            </a:r>
            <a:r>
              <a:rPr lang="en-GB" b="1" dirty="0" smtClean="0">
                <a:solidFill>
                  <a:srgbClr val="FFFF00"/>
                </a:solidFill>
              </a:rPr>
              <a:t>X</a:t>
            </a:r>
            <a:endParaRPr lang="en-GB"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FF00FF"/>
                </a:solidFill>
              </a:rPr>
              <a:t>(65) Punctuation – 15</a:t>
            </a:r>
            <a:r>
              <a:rPr lang="en-GB" dirty="0" smtClean="0"/>
              <a:t>:</a:t>
            </a:r>
            <a:br>
              <a:rPr lang="en-GB" dirty="0" smtClean="0"/>
            </a:br>
            <a:r>
              <a:rPr lang="en-GB" b="1" dirty="0" smtClean="0">
                <a:solidFill>
                  <a:schemeClr val="bg2">
                    <a:lumMod val="50000"/>
                  </a:schemeClr>
                </a:solidFill>
              </a:rPr>
              <a:t>Revision of Direct Speech Punctuation</a:t>
            </a:r>
            <a:endParaRPr lang="en-GB" b="1" dirty="0">
              <a:solidFill>
                <a:schemeClr val="bg2">
                  <a:lumMod val="50000"/>
                </a:schemeClr>
              </a:solidFill>
            </a:endParaRPr>
          </a:p>
        </p:txBody>
      </p:sp>
      <p:sp>
        <p:nvSpPr>
          <p:cNvPr id="3" name="TextBox 2"/>
          <p:cNvSpPr txBox="1"/>
          <p:nvPr/>
        </p:nvSpPr>
        <p:spPr>
          <a:xfrm>
            <a:off x="6156176" y="1556792"/>
            <a:ext cx="2808312" cy="1477328"/>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be able to remember the key skills in paragraphing and punctuating direct speech</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7452320" y="3429000"/>
            <a:ext cx="1512168" cy="3096344"/>
          </a:xfrm>
          <a:prstGeom prst="rect">
            <a:avLst/>
          </a:prstGeom>
          <a:noFill/>
          <a:ln w="9525">
            <a:noFill/>
            <a:miter lim="800000"/>
            <a:headEnd/>
            <a:tailEnd/>
          </a:ln>
        </p:spPr>
      </p:pic>
      <p:sp>
        <p:nvSpPr>
          <p:cNvPr id="5" name="TextBox 4"/>
          <p:cNvSpPr txBox="1"/>
          <p:nvPr/>
        </p:nvSpPr>
        <p:spPr>
          <a:xfrm>
            <a:off x="179512" y="1556792"/>
            <a:ext cx="5832648" cy="2308324"/>
          </a:xfrm>
          <a:prstGeom prst="rect">
            <a:avLst/>
          </a:prstGeom>
          <a:noFill/>
          <a:ln w="57150">
            <a:solidFill>
              <a:srgbClr val="00B050"/>
            </a:solidFill>
          </a:ln>
        </p:spPr>
        <p:txBody>
          <a:bodyPr wrap="square" rtlCol="0">
            <a:spAutoFit/>
          </a:bodyPr>
          <a:lstStyle/>
          <a:p>
            <a:r>
              <a:rPr lang="en-GB" dirty="0" smtClean="0"/>
              <a:t>This exercise will encourage you to remember the key areas to remember in writing narrative with direct speech. Think about punctuation marks like commas and full-stops, especially in interrupted speech, and whether they come inside or outside the speech marks. Remember other punctuation like question/exclamation marks. Remember to indent lines as new paragraphs every time the other person speaks.</a:t>
            </a:r>
            <a:endParaRPr lang="en-GB" dirty="0"/>
          </a:p>
        </p:txBody>
      </p:sp>
      <p:sp>
        <p:nvSpPr>
          <p:cNvPr id="7" name="TextBox 6"/>
          <p:cNvSpPr txBox="1"/>
          <p:nvPr/>
        </p:nvSpPr>
        <p:spPr>
          <a:xfrm>
            <a:off x="107504" y="4005064"/>
            <a:ext cx="7416824" cy="2308324"/>
          </a:xfrm>
          <a:prstGeom prst="rect">
            <a:avLst/>
          </a:prstGeom>
          <a:noFill/>
          <a:ln w="57150">
            <a:solidFill>
              <a:srgbClr val="7030A0"/>
            </a:solidFill>
          </a:ln>
        </p:spPr>
        <p:txBody>
          <a:bodyPr wrap="square" rtlCol="0">
            <a:spAutoFit/>
          </a:bodyPr>
          <a:lstStyle/>
          <a:p>
            <a:r>
              <a:rPr lang="en-GB" i="1" dirty="0" smtClean="0"/>
              <a:t>Write out the following, properly paragraphed and punctuated:</a:t>
            </a:r>
          </a:p>
          <a:p>
            <a:r>
              <a:rPr lang="en-GB" b="1" dirty="0" smtClean="0">
                <a:solidFill>
                  <a:srgbClr val="7030A0"/>
                </a:solidFill>
              </a:rPr>
              <a:t>How much is that doggie in the window asked the girl which one replied the shop keeper looking at her down his spectacles the girl continued the one on the left-hand side which is not in the cage you cannot insisted the man possibly buy that one why ever not queried the surprised girl i’ll tell you why it’s stuffed but I’m sure I saw something move commented the girl, who was by this time looking decidedly puzzled that’s probably the fleas smirked the shop keeper i had it stuffed years ago</a:t>
            </a:r>
            <a:endParaRPr lang="en-GB" b="1" dirty="0">
              <a:solidFill>
                <a:srgbClr val="7030A0"/>
              </a:solidFill>
            </a:endParaRPr>
          </a:p>
        </p:txBody>
      </p:sp>
      <p:sp>
        <p:nvSpPr>
          <p:cNvPr id="8" name="Rectangular Callout 7"/>
          <p:cNvSpPr/>
          <p:nvPr/>
        </p:nvSpPr>
        <p:spPr>
          <a:xfrm>
            <a:off x="0" y="1772816"/>
            <a:ext cx="8172400" cy="3600400"/>
          </a:xfrm>
          <a:prstGeom prst="wedgeRectCallout">
            <a:avLst>
              <a:gd name="adj1" fmla="val -39215"/>
              <a:gd name="adj2" fmla="val 588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00"/>
                </a:solidFill>
              </a:rPr>
              <a:t>ANSWER:</a:t>
            </a:r>
          </a:p>
          <a:p>
            <a:r>
              <a:rPr lang="en-GB" b="1" dirty="0" smtClean="0">
                <a:solidFill>
                  <a:srgbClr val="FFFF00"/>
                </a:solidFill>
              </a:rPr>
              <a:t>‘H</a:t>
            </a:r>
            <a:r>
              <a:rPr lang="en-GB" b="1" dirty="0" smtClean="0">
                <a:solidFill>
                  <a:schemeClr val="bg1"/>
                </a:solidFill>
              </a:rPr>
              <a:t>ow much is that doggie in the window</a:t>
            </a:r>
            <a:r>
              <a:rPr lang="en-GB" b="1" dirty="0" smtClean="0">
                <a:solidFill>
                  <a:srgbClr val="FFFF00"/>
                </a:solidFill>
              </a:rPr>
              <a:t>?’</a:t>
            </a:r>
            <a:r>
              <a:rPr lang="en-GB" b="1" dirty="0" smtClean="0">
                <a:solidFill>
                  <a:schemeClr val="bg1"/>
                </a:solidFill>
              </a:rPr>
              <a:t> asked the girl</a:t>
            </a:r>
            <a:r>
              <a:rPr lang="en-GB" b="1" dirty="0" smtClean="0">
                <a:solidFill>
                  <a:srgbClr val="FFFF00"/>
                </a:solidFill>
              </a:rPr>
              <a:t>.</a:t>
            </a:r>
          </a:p>
          <a:p>
            <a:r>
              <a:rPr lang="en-GB" b="1" dirty="0" smtClean="0">
                <a:solidFill>
                  <a:schemeClr val="bg1"/>
                </a:solidFill>
              </a:rPr>
              <a:t>     </a:t>
            </a:r>
            <a:r>
              <a:rPr lang="en-GB" b="1" dirty="0" smtClean="0">
                <a:solidFill>
                  <a:srgbClr val="FFFF00"/>
                </a:solidFill>
              </a:rPr>
              <a:t>‘ W</a:t>
            </a:r>
            <a:r>
              <a:rPr lang="en-GB" b="1" dirty="0" smtClean="0">
                <a:solidFill>
                  <a:schemeClr val="bg1"/>
                </a:solidFill>
              </a:rPr>
              <a:t>hich one</a:t>
            </a:r>
            <a:r>
              <a:rPr lang="en-GB" b="1" dirty="0" smtClean="0">
                <a:solidFill>
                  <a:srgbClr val="FFFF00"/>
                </a:solidFill>
              </a:rPr>
              <a:t>?’</a:t>
            </a:r>
            <a:r>
              <a:rPr lang="en-GB" b="1" dirty="0" smtClean="0">
                <a:solidFill>
                  <a:schemeClr val="bg1"/>
                </a:solidFill>
              </a:rPr>
              <a:t> replied the shop keeper</a:t>
            </a:r>
            <a:r>
              <a:rPr lang="en-GB" b="1" dirty="0" smtClean="0">
                <a:solidFill>
                  <a:srgbClr val="FFFF00"/>
                </a:solidFill>
              </a:rPr>
              <a:t>,</a:t>
            </a:r>
            <a:r>
              <a:rPr lang="en-GB" b="1" dirty="0" smtClean="0">
                <a:solidFill>
                  <a:schemeClr val="bg1"/>
                </a:solidFill>
              </a:rPr>
              <a:t> looking at her down his spectacles</a:t>
            </a:r>
            <a:r>
              <a:rPr lang="en-GB" b="1" dirty="0" smtClean="0">
                <a:solidFill>
                  <a:srgbClr val="FFFF00"/>
                </a:solidFill>
              </a:rPr>
              <a:t>.</a:t>
            </a:r>
          </a:p>
          <a:p>
            <a:r>
              <a:rPr lang="en-GB" b="1" dirty="0" smtClean="0">
                <a:solidFill>
                  <a:srgbClr val="FFFF00"/>
                </a:solidFill>
              </a:rPr>
              <a:t>     T</a:t>
            </a:r>
            <a:r>
              <a:rPr lang="en-GB" b="1" dirty="0" smtClean="0">
                <a:solidFill>
                  <a:schemeClr val="bg1"/>
                </a:solidFill>
              </a:rPr>
              <a:t>he girl continued</a:t>
            </a:r>
            <a:r>
              <a:rPr lang="en-GB" b="1" dirty="0" smtClean="0">
                <a:solidFill>
                  <a:srgbClr val="FFFF00"/>
                </a:solidFill>
              </a:rPr>
              <a:t>, ‘T</a:t>
            </a:r>
            <a:r>
              <a:rPr lang="en-GB" b="1" dirty="0" smtClean="0">
                <a:solidFill>
                  <a:schemeClr val="bg1"/>
                </a:solidFill>
              </a:rPr>
              <a:t>he one on the left-hand side which is not in the cage</a:t>
            </a:r>
            <a:r>
              <a:rPr lang="en-GB" b="1" dirty="0" smtClean="0">
                <a:solidFill>
                  <a:srgbClr val="FFFF00"/>
                </a:solidFill>
              </a:rPr>
              <a:t>.’</a:t>
            </a:r>
            <a:r>
              <a:rPr lang="en-GB" b="1" dirty="0" smtClean="0">
                <a:solidFill>
                  <a:schemeClr val="bg1"/>
                </a:solidFill>
              </a:rPr>
              <a:t>   </a:t>
            </a:r>
          </a:p>
          <a:p>
            <a:r>
              <a:rPr lang="en-GB" b="1" dirty="0" smtClean="0">
                <a:solidFill>
                  <a:schemeClr val="bg1"/>
                </a:solidFill>
              </a:rPr>
              <a:t>     </a:t>
            </a:r>
            <a:r>
              <a:rPr lang="en-GB" b="1" dirty="0" smtClean="0">
                <a:solidFill>
                  <a:srgbClr val="FFFF00"/>
                </a:solidFill>
              </a:rPr>
              <a:t>‘Y</a:t>
            </a:r>
            <a:r>
              <a:rPr lang="en-GB" b="1" dirty="0" smtClean="0">
                <a:solidFill>
                  <a:schemeClr val="bg1"/>
                </a:solidFill>
              </a:rPr>
              <a:t>ou cannot</a:t>
            </a:r>
            <a:r>
              <a:rPr lang="en-GB" b="1" dirty="0" smtClean="0">
                <a:solidFill>
                  <a:srgbClr val="FFFF00"/>
                </a:solidFill>
              </a:rPr>
              <a:t>,’</a:t>
            </a:r>
            <a:r>
              <a:rPr lang="en-GB" b="1" dirty="0" smtClean="0">
                <a:solidFill>
                  <a:schemeClr val="bg1"/>
                </a:solidFill>
              </a:rPr>
              <a:t> insisted the man</a:t>
            </a:r>
            <a:r>
              <a:rPr lang="en-GB" b="1" dirty="0" smtClean="0">
                <a:solidFill>
                  <a:srgbClr val="FFFF00"/>
                </a:solidFill>
              </a:rPr>
              <a:t>, ‘</a:t>
            </a:r>
            <a:r>
              <a:rPr lang="en-GB" b="1" dirty="0" smtClean="0">
                <a:solidFill>
                  <a:schemeClr val="bg1"/>
                </a:solidFill>
              </a:rPr>
              <a:t>possibly buy that one</a:t>
            </a:r>
            <a:r>
              <a:rPr lang="en-GB" b="1" dirty="0" smtClean="0">
                <a:solidFill>
                  <a:srgbClr val="FFFF00"/>
                </a:solidFill>
              </a:rPr>
              <a:t>.’</a:t>
            </a:r>
          </a:p>
          <a:p>
            <a:r>
              <a:rPr lang="en-GB" b="1" dirty="0" smtClean="0">
                <a:solidFill>
                  <a:srgbClr val="FFFF00"/>
                </a:solidFill>
              </a:rPr>
              <a:t>     ‘ W</a:t>
            </a:r>
            <a:r>
              <a:rPr lang="en-GB" b="1" dirty="0" smtClean="0">
                <a:solidFill>
                  <a:schemeClr val="bg1"/>
                </a:solidFill>
              </a:rPr>
              <a:t>hy ever not</a:t>
            </a:r>
            <a:r>
              <a:rPr lang="en-GB" b="1" dirty="0" smtClean="0">
                <a:solidFill>
                  <a:srgbClr val="FFFF00"/>
                </a:solidFill>
              </a:rPr>
              <a:t>?’</a:t>
            </a:r>
            <a:r>
              <a:rPr lang="en-GB" b="1" dirty="0" smtClean="0">
                <a:solidFill>
                  <a:schemeClr val="bg1"/>
                </a:solidFill>
              </a:rPr>
              <a:t> queried the surprised girl</a:t>
            </a:r>
            <a:r>
              <a:rPr lang="en-GB" b="1" dirty="0" smtClean="0">
                <a:solidFill>
                  <a:srgbClr val="FFFF00"/>
                </a:solidFill>
              </a:rPr>
              <a:t>.</a:t>
            </a:r>
            <a:r>
              <a:rPr lang="en-GB" b="1" dirty="0" smtClean="0">
                <a:solidFill>
                  <a:schemeClr val="bg1"/>
                </a:solidFill>
              </a:rPr>
              <a:t> </a:t>
            </a:r>
          </a:p>
          <a:p>
            <a:r>
              <a:rPr lang="en-GB" b="1" dirty="0" smtClean="0">
                <a:solidFill>
                  <a:srgbClr val="FFFF00"/>
                </a:solidFill>
              </a:rPr>
              <a:t>     ‘I</a:t>
            </a:r>
            <a:r>
              <a:rPr lang="en-GB" b="1" dirty="0" smtClean="0">
                <a:solidFill>
                  <a:schemeClr val="bg1"/>
                </a:solidFill>
              </a:rPr>
              <a:t>’ll tell you why</a:t>
            </a:r>
            <a:r>
              <a:rPr lang="en-GB" b="1" dirty="0" smtClean="0">
                <a:solidFill>
                  <a:srgbClr val="FFFF00"/>
                </a:solidFill>
              </a:rPr>
              <a:t>. I</a:t>
            </a:r>
            <a:r>
              <a:rPr lang="en-GB" b="1" dirty="0" smtClean="0">
                <a:solidFill>
                  <a:schemeClr val="bg1"/>
                </a:solidFill>
              </a:rPr>
              <a:t>t’s stuffed</a:t>
            </a:r>
            <a:r>
              <a:rPr lang="en-GB" b="1" dirty="0" smtClean="0">
                <a:solidFill>
                  <a:srgbClr val="FFFF00"/>
                </a:solidFill>
              </a:rPr>
              <a:t>.’</a:t>
            </a:r>
          </a:p>
          <a:p>
            <a:r>
              <a:rPr lang="en-GB" b="1" dirty="0" smtClean="0">
                <a:solidFill>
                  <a:schemeClr val="bg1"/>
                </a:solidFill>
              </a:rPr>
              <a:t>     </a:t>
            </a:r>
            <a:r>
              <a:rPr lang="en-GB" b="1" dirty="0" smtClean="0">
                <a:solidFill>
                  <a:srgbClr val="FFFF00"/>
                </a:solidFill>
              </a:rPr>
              <a:t>‘B</a:t>
            </a:r>
            <a:r>
              <a:rPr lang="en-GB" b="1" dirty="0" smtClean="0">
                <a:solidFill>
                  <a:schemeClr val="bg1"/>
                </a:solidFill>
              </a:rPr>
              <a:t>ut I’m sure I saw something move</a:t>
            </a:r>
            <a:r>
              <a:rPr lang="en-GB" b="1" dirty="0" smtClean="0">
                <a:solidFill>
                  <a:srgbClr val="FFFF00"/>
                </a:solidFill>
              </a:rPr>
              <a:t>,’</a:t>
            </a:r>
            <a:r>
              <a:rPr lang="en-GB" b="1" dirty="0" smtClean="0">
                <a:solidFill>
                  <a:schemeClr val="bg1"/>
                </a:solidFill>
              </a:rPr>
              <a:t> commented the girl</a:t>
            </a:r>
            <a:r>
              <a:rPr lang="en-GB" b="1" i="1" dirty="0" smtClean="0">
                <a:solidFill>
                  <a:schemeClr val="bg1"/>
                </a:solidFill>
              </a:rPr>
              <a:t>,</a:t>
            </a:r>
            <a:r>
              <a:rPr lang="en-GB" b="1" dirty="0" smtClean="0">
                <a:solidFill>
                  <a:schemeClr val="bg1"/>
                </a:solidFill>
              </a:rPr>
              <a:t> who was by this time looking decidedly puzzled</a:t>
            </a:r>
            <a:r>
              <a:rPr lang="en-GB" b="1" dirty="0" smtClean="0">
                <a:solidFill>
                  <a:srgbClr val="FFFF00"/>
                </a:solidFill>
              </a:rPr>
              <a:t>.</a:t>
            </a:r>
          </a:p>
          <a:p>
            <a:r>
              <a:rPr lang="en-GB" b="1" dirty="0" smtClean="0">
                <a:solidFill>
                  <a:srgbClr val="FFFF00"/>
                </a:solidFill>
              </a:rPr>
              <a:t>      ‘T</a:t>
            </a:r>
            <a:r>
              <a:rPr lang="en-GB" b="1" dirty="0" smtClean="0">
                <a:solidFill>
                  <a:schemeClr val="bg1"/>
                </a:solidFill>
              </a:rPr>
              <a:t>hat’s probably the fleas</a:t>
            </a:r>
            <a:r>
              <a:rPr lang="en-GB" b="1" dirty="0" smtClean="0">
                <a:solidFill>
                  <a:srgbClr val="FFFF00"/>
                </a:solidFill>
              </a:rPr>
              <a:t>,’</a:t>
            </a:r>
            <a:r>
              <a:rPr lang="en-GB" b="1" dirty="0" smtClean="0">
                <a:solidFill>
                  <a:schemeClr val="bg1"/>
                </a:solidFill>
              </a:rPr>
              <a:t> smirked the shop keeper</a:t>
            </a:r>
            <a:r>
              <a:rPr lang="en-GB" b="1" dirty="0" smtClean="0">
                <a:solidFill>
                  <a:srgbClr val="FFFF00"/>
                </a:solidFill>
              </a:rPr>
              <a:t>. ‘I</a:t>
            </a:r>
            <a:r>
              <a:rPr lang="en-GB" b="1" dirty="0" smtClean="0">
                <a:solidFill>
                  <a:schemeClr val="bg1"/>
                </a:solidFill>
              </a:rPr>
              <a:t> had it stuffed years ago</a:t>
            </a:r>
            <a:r>
              <a:rPr lang="en-GB" b="1" dirty="0" smtClean="0">
                <a:solidFill>
                  <a:srgbClr val="FFFF00"/>
                </a:solidFill>
              </a:rPr>
              <a:t>.’</a:t>
            </a:r>
            <a:endParaRPr lang="en-GB"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(6)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477328"/>
          </a:xfrm>
          <a:prstGeom prst="rect">
            <a:avLst/>
          </a:prstGeom>
          <a:noFill/>
          <a:ln w="57150">
            <a:solidFill>
              <a:srgbClr val="00B050"/>
            </a:solidFill>
          </a:ln>
        </p:spPr>
        <p:txBody>
          <a:bodyPr wrap="square" rtlCol="0">
            <a:spAutoFit/>
          </a:bodyPr>
          <a:lstStyle/>
          <a:p>
            <a:r>
              <a:rPr lang="en-GB" b="1" u="sng" dirty="0" smtClean="0">
                <a:solidFill>
                  <a:srgbClr val="00B050"/>
                </a:solidFill>
              </a:rPr>
              <a:t>SAID</a:t>
            </a:r>
            <a:r>
              <a:rPr lang="en-GB" dirty="0" smtClean="0"/>
              <a:t> is not a very descriptive word as it doesn’t tell us how something is actually spoken. There is no emotion in the word. If we take the letter s,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‘I want my pocket money!’ s________ the impatient child.</a:t>
            </a:r>
          </a:p>
          <a:p>
            <a:pPr marL="342900" indent="-342900">
              <a:buAutoNum type="arabicParenBoth"/>
            </a:pPr>
            <a:r>
              <a:rPr lang="en-GB" dirty="0" smtClean="0"/>
              <a:t>‘Well you’re not having it!’ her mother s_______ back.</a:t>
            </a:r>
          </a:p>
          <a:p>
            <a:pPr marL="342900" indent="-342900">
              <a:buAutoNum type="arabicParenBoth"/>
            </a:pPr>
            <a:r>
              <a:rPr lang="en-GB" dirty="0" smtClean="0"/>
              <a:t>‘Will you stop talking,’ s_______ the irritated teacher.</a:t>
            </a:r>
          </a:p>
          <a:p>
            <a:pPr marL="342900" indent="-342900">
              <a:buAutoNum type="arabicParenBoth"/>
            </a:pPr>
            <a:r>
              <a:rPr lang="en-GB" dirty="0" smtClean="0"/>
              <a:t>‘You can’t escape now,’ s________ the threatening bully.</a:t>
            </a:r>
          </a:p>
          <a:p>
            <a:pPr marL="342900" indent="-342900">
              <a:buAutoNum type="arabicParenBoth"/>
            </a:pPr>
            <a:r>
              <a:rPr lang="en-GB" dirty="0" smtClean="0"/>
              <a:t>‘I fell into a clump of nettles,’ s_______ the distressed child.</a:t>
            </a:r>
          </a:p>
          <a:p>
            <a:pPr marL="342900" indent="-342900">
              <a:buAutoNum type="arabicParenBoth"/>
            </a:pPr>
            <a:r>
              <a:rPr lang="en-GB" dirty="0" smtClean="0"/>
              <a:t>‘I, I, I’m r-r-r-really s-s-s-scared,’ s________ the nervous boy.</a:t>
            </a:r>
          </a:p>
          <a:p>
            <a:pPr marL="342900" indent="-342900">
              <a:buAutoNum type="arabicParenBoth"/>
            </a:pPr>
            <a:r>
              <a:rPr lang="en-GB" dirty="0" smtClean="0"/>
              <a:t>‘We’ve revised the rules,’ s______ the cocky head teacher.</a:t>
            </a:r>
          </a:p>
          <a:p>
            <a:pPr marL="342900" indent="-342900">
              <a:buAutoNum type="arabicParenBoth"/>
            </a:pPr>
            <a:r>
              <a:rPr lang="en-GB" dirty="0" smtClean="0"/>
              <a:t>We need to look at the map,’ s_________ the group leader.</a:t>
            </a:r>
          </a:p>
          <a:p>
            <a:pPr marL="342900" indent="-342900">
              <a:buAutoNum type="arabicParenBoth"/>
            </a:pPr>
            <a:r>
              <a:rPr lang="en-GB" dirty="0" smtClean="0"/>
              <a:t>‘That lead singer is so gorgeous,’ s_______ the young fan.</a:t>
            </a:r>
          </a:p>
          <a:p>
            <a:pPr marL="342900" indent="-342900">
              <a:buAutoNum type="arabicParenBoth"/>
            </a:pPr>
            <a:r>
              <a:rPr lang="en-GB" dirty="0"/>
              <a:t> </a:t>
            </a:r>
            <a:r>
              <a:rPr lang="en-GB" dirty="0" smtClean="0"/>
              <a:t>‘You won’t escape this time,’ s_______ the bully again.</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resmaced</a:t>
            </a:r>
          </a:p>
          <a:p>
            <a:r>
              <a:rPr lang="en-GB" sz="1400" b="1" dirty="0" smtClean="0">
                <a:solidFill>
                  <a:srgbClr val="7030A0"/>
                </a:solidFill>
              </a:rPr>
              <a:t>2. hirkseed</a:t>
            </a:r>
          </a:p>
          <a:p>
            <a:r>
              <a:rPr lang="en-GB" sz="1400" b="1" dirty="0" smtClean="0">
                <a:solidFill>
                  <a:srgbClr val="7030A0"/>
                </a:solidFill>
              </a:rPr>
              <a:t>3. napsped</a:t>
            </a:r>
          </a:p>
          <a:p>
            <a:r>
              <a:rPr lang="en-GB" sz="1400" b="1" dirty="0" smtClean="0">
                <a:solidFill>
                  <a:srgbClr val="7030A0"/>
                </a:solidFill>
              </a:rPr>
              <a:t>4. ransled</a:t>
            </a:r>
          </a:p>
          <a:p>
            <a:r>
              <a:rPr lang="en-GB" sz="1400" b="1" dirty="0" smtClean="0">
                <a:solidFill>
                  <a:srgbClr val="7030A0"/>
                </a:solidFill>
              </a:rPr>
              <a:t>5. bosbed</a:t>
            </a:r>
          </a:p>
          <a:p>
            <a:r>
              <a:rPr lang="en-GB" sz="1400" b="1" dirty="0" smtClean="0">
                <a:solidFill>
                  <a:srgbClr val="7030A0"/>
                </a:solidFill>
              </a:rPr>
              <a:t>6. trutsteed</a:t>
            </a:r>
          </a:p>
          <a:p>
            <a:r>
              <a:rPr lang="en-GB" sz="1400" b="1" dirty="0" smtClean="0">
                <a:solidFill>
                  <a:srgbClr val="7030A0"/>
                </a:solidFill>
              </a:rPr>
              <a:t>7. tatsed</a:t>
            </a:r>
          </a:p>
          <a:p>
            <a:r>
              <a:rPr lang="en-GB" sz="1400" b="1" dirty="0" smtClean="0">
                <a:solidFill>
                  <a:srgbClr val="7030A0"/>
                </a:solidFill>
              </a:rPr>
              <a:t>8. setgugsed</a:t>
            </a:r>
          </a:p>
          <a:p>
            <a:r>
              <a:rPr lang="en-GB" sz="1400" b="1" dirty="0" smtClean="0">
                <a:solidFill>
                  <a:srgbClr val="7030A0"/>
                </a:solidFill>
              </a:rPr>
              <a:t>9. gished</a:t>
            </a:r>
          </a:p>
          <a:p>
            <a:r>
              <a:rPr lang="en-GB" sz="1400" b="1" dirty="0" smtClean="0">
                <a:solidFill>
                  <a:srgbClr val="7030A0"/>
                </a:solidFill>
              </a:rPr>
              <a:t>10. renesed</a:t>
            </a:r>
          </a:p>
          <a:p>
            <a:endParaRPr lang="en-GB" sz="1400" dirty="0" smtClean="0"/>
          </a:p>
          <a:p>
            <a:endParaRPr lang="en-GB" dirty="0"/>
          </a:p>
        </p:txBody>
      </p:sp>
      <p:sp>
        <p:nvSpPr>
          <p:cNvPr id="11" name="Rectangular Callout 10"/>
          <p:cNvSpPr/>
          <p:nvPr/>
        </p:nvSpPr>
        <p:spPr>
          <a:xfrm>
            <a:off x="3059832" y="0"/>
            <a:ext cx="2232248" cy="3212976"/>
          </a:xfrm>
          <a:prstGeom prst="wedgeRectCallout">
            <a:avLst>
              <a:gd name="adj1" fmla="val -119340"/>
              <a:gd name="adj2" fmla="val 144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screamed</a:t>
            </a:r>
          </a:p>
          <a:p>
            <a:pPr marL="342900" indent="-342900" algn="ctr">
              <a:buAutoNum type="arabicPeriod"/>
            </a:pPr>
            <a:r>
              <a:rPr lang="en-GB" b="1" dirty="0" smtClean="0"/>
              <a:t>shrieked</a:t>
            </a:r>
          </a:p>
          <a:p>
            <a:pPr marL="342900" indent="-342900" algn="ctr">
              <a:buAutoNum type="arabicPeriod"/>
            </a:pPr>
            <a:r>
              <a:rPr lang="en-GB" b="1" dirty="0" smtClean="0"/>
              <a:t>snapped</a:t>
            </a:r>
          </a:p>
          <a:p>
            <a:pPr marL="342900" indent="-342900" algn="ctr">
              <a:buAutoNum type="arabicPeriod"/>
            </a:pPr>
            <a:r>
              <a:rPr lang="en-GB" b="1" dirty="0" smtClean="0"/>
              <a:t>snarled</a:t>
            </a:r>
          </a:p>
          <a:p>
            <a:pPr marL="342900" indent="-342900" algn="ctr">
              <a:buAutoNum type="arabicPeriod"/>
            </a:pPr>
            <a:r>
              <a:rPr lang="en-GB" b="1" dirty="0" smtClean="0"/>
              <a:t>sobbed</a:t>
            </a:r>
          </a:p>
          <a:p>
            <a:pPr marL="342900" indent="-342900" algn="ctr">
              <a:buAutoNum type="arabicPeriod"/>
            </a:pPr>
            <a:r>
              <a:rPr lang="en-GB" b="1" dirty="0" smtClean="0"/>
              <a:t>stuttered</a:t>
            </a:r>
          </a:p>
          <a:p>
            <a:pPr marL="342900" indent="-342900" algn="ctr">
              <a:buAutoNum type="arabicPeriod"/>
            </a:pPr>
            <a:r>
              <a:rPr lang="en-GB" b="1" dirty="0" smtClean="0"/>
              <a:t>stated</a:t>
            </a:r>
          </a:p>
          <a:p>
            <a:pPr marL="342900" indent="-342900" algn="ctr">
              <a:buAutoNum type="arabicPeriod"/>
            </a:pPr>
            <a:r>
              <a:rPr lang="en-GB" b="1" dirty="0" smtClean="0"/>
              <a:t>suggested</a:t>
            </a:r>
          </a:p>
          <a:p>
            <a:pPr marL="342900" indent="-342900" algn="ctr">
              <a:buAutoNum type="arabicPeriod"/>
            </a:pPr>
            <a:r>
              <a:rPr lang="en-GB" b="1" dirty="0" smtClean="0"/>
              <a:t>sighed</a:t>
            </a:r>
          </a:p>
          <a:p>
            <a:pPr marL="342900" indent="-342900" algn="ctr">
              <a:buAutoNum type="arabicPeriod"/>
            </a:pPr>
            <a:r>
              <a:rPr lang="en-GB" b="1" dirty="0" smtClean="0"/>
              <a:t>sneered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a:blipFill>
            <a:blip r:embed="rId2" cstate="print"/>
            <a:tile tx="0" ty="0" sx="100000" sy="100000" flip="none" algn="tl"/>
          </a:blipFill>
        </p:spPr>
        <p:txBody>
          <a:bodyPr>
            <a:normAutofit fontScale="90000"/>
          </a:bodyPr>
          <a:lstStyle/>
          <a:p>
            <a:r>
              <a:rPr lang="en-GB" b="1" dirty="0" smtClean="0">
                <a:solidFill>
                  <a:srgbClr val="00B0F0"/>
                </a:solidFill>
              </a:rPr>
              <a:t>(66) Back to Words - 1</a:t>
            </a:r>
            <a:r>
              <a:rPr lang="en-GB" dirty="0" smtClean="0"/>
              <a:t>:</a:t>
            </a:r>
            <a:br>
              <a:rPr lang="en-GB" dirty="0" smtClean="0"/>
            </a:br>
            <a:r>
              <a:rPr lang="en-GB" b="1" dirty="0" smtClean="0">
                <a:solidFill>
                  <a:srgbClr val="7030A0"/>
                </a:solidFill>
              </a:rPr>
              <a:t>Thinking about Word Forms</a:t>
            </a:r>
            <a:endParaRPr lang="en-GB" b="1" dirty="0">
              <a:solidFill>
                <a:srgbClr val="7030A0"/>
              </a:solidFill>
            </a:endParaRPr>
          </a:p>
        </p:txBody>
      </p:sp>
      <p:sp>
        <p:nvSpPr>
          <p:cNvPr id="3" name="TextBox 2"/>
          <p:cNvSpPr txBox="1"/>
          <p:nvPr/>
        </p:nvSpPr>
        <p:spPr>
          <a:xfrm>
            <a:off x="6516216" y="1556792"/>
            <a:ext cx="2520280"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recognise how word types can be changed to suit their function</a:t>
            </a:r>
            <a:endParaRPr lang="en-GB" dirty="0"/>
          </a:p>
        </p:txBody>
      </p:sp>
      <p:sp>
        <p:nvSpPr>
          <p:cNvPr id="4" name="TextBox 3"/>
          <p:cNvSpPr txBox="1"/>
          <p:nvPr/>
        </p:nvSpPr>
        <p:spPr>
          <a:xfrm>
            <a:off x="107504" y="1556792"/>
            <a:ext cx="6264696" cy="2031325"/>
          </a:xfrm>
          <a:prstGeom prst="rect">
            <a:avLst/>
          </a:prstGeom>
          <a:noFill/>
          <a:ln w="57150">
            <a:solidFill>
              <a:srgbClr val="00B050"/>
            </a:solidFill>
          </a:ln>
        </p:spPr>
        <p:txBody>
          <a:bodyPr wrap="square" rtlCol="0">
            <a:spAutoFit/>
          </a:bodyPr>
          <a:lstStyle/>
          <a:p>
            <a:r>
              <a:rPr lang="en-GB" dirty="0" smtClean="0"/>
              <a:t>In an earlier starter, we saw how the same word could be used as a </a:t>
            </a:r>
            <a:r>
              <a:rPr lang="en-GB" b="1" dirty="0" smtClean="0">
                <a:solidFill>
                  <a:srgbClr val="00B050"/>
                </a:solidFill>
              </a:rPr>
              <a:t>noun</a:t>
            </a:r>
            <a:r>
              <a:rPr lang="en-GB" dirty="0" smtClean="0"/>
              <a:t> or a </a:t>
            </a:r>
            <a:r>
              <a:rPr lang="en-GB" b="1" dirty="0" smtClean="0">
                <a:solidFill>
                  <a:srgbClr val="00B050"/>
                </a:solidFill>
              </a:rPr>
              <a:t>verb</a:t>
            </a:r>
            <a:r>
              <a:rPr lang="en-GB" dirty="0" smtClean="0"/>
              <a:t> depending on where you put the stress. But we can change the endings of words to make them nouns, verbs or </a:t>
            </a:r>
            <a:r>
              <a:rPr lang="en-GB" b="1" dirty="0" smtClean="0">
                <a:solidFill>
                  <a:srgbClr val="00B050"/>
                </a:solidFill>
              </a:rPr>
              <a:t>adjectives</a:t>
            </a:r>
            <a:r>
              <a:rPr lang="en-GB" dirty="0" smtClean="0"/>
              <a:t> (and </a:t>
            </a:r>
            <a:r>
              <a:rPr lang="en-GB" b="1" dirty="0" smtClean="0">
                <a:solidFill>
                  <a:srgbClr val="00B050"/>
                </a:solidFill>
              </a:rPr>
              <a:t>adverbs</a:t>
            </a:r>
            <a:r>
              <a:rPr lang="en-GB" dirty="0" smtClean="0"/>
              <a:t> if you add </a:t>
            </a:r>
            <a:r>
              <a:rPr lang="en-GB" b="1" dirty="0" smtClean="0">
                <a:solidFill>
                  <a:srgbClr val="00B050"/>
                </a:solidFill>
              </a:rPr>
              <a:t>–ly </a:t>
            </a:r>
            <a:r>
              <a:rPr lang="en-GB" dirty="0" smtClean="0"/>
              <a:t>to the adjective). Take the </a:t>
            </a:r>
            <a:r>
              <a:rPr lang="en-GB" b="1" dirty="0" smtClean="0">
                <a:solidFill>
                  <a:srgbClr val="00B050"/>
                </a:solidFill>
              </a:rPr>
              <a:t>word family </a:t>
            </a:r>
            <a:r>
              <a:rPr lang="en-GB" b="1" dirty="0" smtClean="0"/>
              <a:t>ACT-</a:t>
            </a:r>
            <a:r>
              <a:rPr lang="en-GB" dirty="0" smtClean="0"/>
              <a:t> : you can ‘</a:t>
            </a:r>
            <a:r>
              <a:rPr lang="en-GB" b="1" dirty="0" smtClean="0">
                <a:solidFill>
                  <a:srgbClr val="00B050"/>
                </a:solidFill>
              </a:rPr>
              <a:t>act</a:t>
            </a:r>
            <a:r>
              <a:rPr lang="en-GB" dirty="0" smtClean="0"/>
              <a:t>’ which is a verb; you can be ‘</a:t>
            </a:r>
            <a:r>
              <a:rPr lang="en-GB" b="1" dirty="0" smtClean="0">
                <a:solidFill>
                  <a:srgbClr val="00B050"/>
                </a:solidFill>
              </a:rPr>
              <a:t>active</a:t>
            </a:r>
            <a:r>
              <a:rPr lang="en-GB" dirty="0" smtClean="0"/>
              <a:t>’ which is an adjective; or can engage in ‘</a:t>
            </a:r>
            <a:r>
              <a:rPr lang="en-GB" b="1" dirty="0" smtClean="0">
                <a:solidFill>
                  <a:srgbClr val="00B050"/>
                </a:solidFill>
              </a:rPr>
              <a:t>activity</a:t>
            </a:r>
            <a:r>
              <a:rPr lang="en-GB" dirty="0" smtClean="0"/>
              <a:t>’ which is a noun. Fill in the table for the word forms below:</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6732240" y="3140968"/>
            <a:ext cx="2232248" cy="2592288"/>
          </a:xfrm>
          <a:prstGeom prst="rect">
            <a:avLst/>
          </a:prstGeom>
          <a:noFill/>
          <a:ln w="9525">
            <a:noFill/>
            <a:miter lim="800000"/>
            <a:headEnd/>
            <a:tailEnd/>
          </a:ln>
        </p:spPr>
      </p:pic>
      <p:graphicFrame>
        <p:nvGraphicFramePr>
          <p:cNvPr id="6" name="Table 5"/>
          <p:cNvGraphicFramePr>
            <a:graphicFrameLocks noGrp="1"/>
          </p:cNvGraphicFramePr>
          <p:nvPr/>
        </p:nvGraphicFramePr>
        <p:xfrm>
          <a:off x="251520" y="378904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smtClean="0"/>
                        <a:t>VERB</a:t>
                      </a:r>
                      <a:endParaRPr lang="en-GB" dirty="0"/>
                    </a:p>
                  </a:txBody>
                  <a:tcPr/>
                </a:tc>
                <a:tc>
                  <a:txBody>
                    <a:bodyPr/>
                    <a:lstStyle/>
                    <a:p>
                      <a:r>
                        <a:rPr lang="en-GB" dirty="0" smtClean="0"/>
                        <a:t>ADJECTIVE</a:t>
                      </a:r>
                      <a:endParaRPr lang="en-GB" dirty="0"/>
                    </a:p>
                  </a:txBody>
                  <a:tcPr/>
                </a:tc>
                <a:tc>
                  <a:txBody>
                    <a:bodyPr/>
                    <a:lstStyle/>
                    <a:p>
                      <a:r>
                        <a:rPr lang="en-GB" dirty="0" smtClean="0"/>
                        <a:t>NOUN</a:t>
                      </a:r>
                      <a:endParaRPr lang="en-GB" dirty="0"/>
                    </a:p>
                  </a:txBody>
                  <a:tcPr/>
                </a:tc>
              </a:tr>
              <a:tr h="370840">
                <a:tc>
                  <a:txBody>
                    <a:bodyPr/>
                    <a:lstStyle/>
                    <a:p>
                      <a:r>
                        <a:rPr lang="en-GB" dirty="0" smtClean="0"/>
                        <a:t>to</a:t>
                      </a:r>
                      <a:r>
                        <a:rPr lang="en-GB" baseline="0" dirty="0" smtClean="0"/>
                        <a:t> add</a:t>
                      </a:r>
                      <a:endParaRPr lang="en-GB" dirty="0"/>
                    </a:p>
                  </a:txBody>
                  <a:tcPr/>
                </a:tc>
                <a:tc>
                  <a:txBody>
                    <a:bodyPr/>
                    <a:lstStyle/>
                    <a:p>
                      <a:endParaRPr lang="en-GB" dirty="0"/>
                    </a:p>
                  </a:txBody>
                  <a:tcPr/>
                </a:tc>
                <a:tc>
                  <a:txBody>
                    <a:bodyPr/>
                    <a:lstStyle/>
                    <a:p>
                      <a:endParaRPr lang="en-GB"/>
                    </a:p>
                  </a:txBody>
                  <a:tcPr/>
                </a:tc>
              </a:tr>
              <a:tr h="370840">
                <a:tc>
                  <a:txBody>
                    <a:bodyPr/>
                    <a:lstStyle/>
                    <a:p>
                      <a:endParaRPr lang="en-GB"/>
                    </a:p>
                  </a:txBody>
                  <a:tcPr/>
                </a:tc>
                <a:tc>
                  <a:txBody>
                    <a:bodyPr/>
                    <a:lstStyle/>
                    <a:p>
                      <a:r>
                        <a:rPr lang="en-GB" dirty="0" smtClean="0"/>
                        <a:t>attractive</a:t>
                      </a:r>
                      <a:endParaRPr lang="en-GB" dirty="0"/>
                    </a:p>
                  </a:txBody>
                  <a:tcPr/>
                </a:tc>
                <a:tc>
                  <a:txBody>
                    <a:bodyPr/>
                    <a:lstStyle/>
                    <a:p>
                      <a:endParaRPr lang="en-GB" dirty="0"/>
                    </a:p>
                  </a:txBody>
                  <a:tcPr/>
                </a:tc>
              </a:tr>
              <a:tr h="370840">
                <a:tc>
                  <a:txBody>
                    <a:bodyPr/>
                    <a:lstStyle/>
                    <a:p>
                      <a:endParaRPr lang="en-GB"/>
                    </a:p>
                  </a:txBody>
                  <a:tcPr/>
                </a:tc>
                <a:tc>
                  <a:txBody>
                    <a:bodyPr/>
                    <a:lstStyle/>
                    <a:p>
                      <a:endParaRPr lang="en-GB"/>
                    </a:p>
                  </a:txBody>
                  <a:tcPr/>
                </a:tc>
                <a:tc>
                  <a:txBody>
                    <a:bodyPr/>
                    <a:lstStyle/>
                    <a:p>
                      <a:r>
                        <a:rPr lang="en-GB" dirty="0" smtClean="0"/>
                        <a:t>collection</a:t>
                      </a:r>
                      <a:endParaRPr lang="en-GB" dirty="0"/>
                    </a:p>
                  </a:txBody>
                  <a:tcPr/>
                </a:tc>
              </a:tr>
              <a:tr h="370840">
                <a:tc>
                  <a:txBody>
                    <a:bodyPr/>
                    <a:lstStyle/>
                    <a:p>
                      <a:r>
                        <a:rPr lang="en-GB" dirty="0" smtClean="0"/>
                        <a:t>to</a:t>
                      </a:r>
                      <a:r>
                        <a:rPr lang="en-GB" baseline="0" dirty="0" smtClean="0"/>
                        <a:t> consider</a:t>
                      </a:r>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a:p>
                  </a:txBody>
                  <a:tcPr/>
                </a:tc>
                <a:tc>
                  <a:txBody>
                    <a:bodyPr/>
                    <a:lstStyle/>
                    <a:p>
                      <a:r>
                        <a:rPr lang="en-GB" dirty="0" smtClean="0"/>
                        <a:t>disturbing</a:t>
                      </a:r>
                      <a:endParaRPr lang="en-GB" dirty="0"/>
                    </a:p>
                  </a:txBody>
                  <a:tcPr/>
                </a:tc>
                <a:tc>
                  <a:txBody>
                    <a:bodyPr/>
                    <a:lstStyle/>
                    <a:p>
                      <a:endParaRPr lang="en-GB" dirty="0"/>
                    </a:p>
                  </a:txBody>
                  <a:tcPr/>
                </a:tc>
              </a:tr>
              <a:tr h="370840">
                <a:tc>
                  <a:txBody>
                    <a:bodyPr/>
                    <a:lstStyle/>
                    <a:p>
                      <a:endParaRPr lang="en-GB"/>
                    </a:p>
                  </a:txBody>
                  <a:tcPr/>
                </a:tc>
                <a:tc>
                  <a:txBody>
                    <a:bodyPr/>
                    <a:lstStyle/>
                    <a:p>
                      <a:endParaRPr lang="en-GB"/>
                    </a:p>
                  </a:txBody>
                  <a:tcPr/>
                </a:tc>
                <a:tc>
                  <a:txBody>
                    <a:bodyPr/>
                    <a:lstStyle/>
                    <a:p>
                      <a:r>
                        <a:rPr lang="en-GB" dirty="0" smtClean="0"/>
                        <a:t>fantasy</a:t>
                      </a:r>
                      <a:endParaRPr lang="en-GB" dirty="0"/>
                    </a:p>
                  </a:txBody>
                  <a:tcPr/>
                </a:tc>
              </a:tr>
            </a:tbl>
          </a:graphicData>
        </a:graphic>
      </p:graphicFrame>
      <p:sp>
        <p:nvSpPr>
          <p:cNvPr id="7" name="Rectangular Callout 6"/>
          <p:cNvSpPr/>
          <p:nvPr/>
        </p:nvSpPr>
        <p:spPr>
          <a:xfrm>
            <a:off x="179512" y="1844824"/>
            <a:ext cx="6480720" cy="3384376"/>
          </a:xfrm>
          <a:prstGeom prst="wedgeRectCallout">
            <a:avLst>
              <a:gd name="adj1" fmla="val -37650"/>
              <a:gd name="adj2" fmla="val 66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 name="Table 7"/>
          <p:cNvGraphicFramePr>
            <a:graphicFrameLocks noGrp="1"/>
          </p:cNvGraphicFramePr>
          <p:nvPr/>
        </p:nvGraphicFramePr>
        <p:xfrm>
          <a:off x="467544" y="2132856"/>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smtClean="0">
                          <a:solidFill>
                            <a:srgbClr val="FFFF00"/>
                          </a:solidFill>
                        </a:rPr>
                        <a:t>VERB</a:t>
                      </a:r>
                      <a:endParaRPr lang="en-GB" dirty="0">
                        <a:solidFill>
                          <a:srgbClr val="FFFF00"/>
                        </a:solidFill>
                      </a:endParaRPr>
                    </a:p>
                  </a:txBody>
                  <a:tcPr/>
                </a:tc>
                <a:tc>
                  <a:txBody>
                    <a:bodyPr/>
                    <a:lstStyle/>
                    <a:p>
                      <a:r>
                        <a:rPr lang="en-GB" dirty="0" smtClean="0">
                          <a:solidFill>
                            <a:srgbClr val="FFFF00"/>
                          </a:solidFill>
                        </a:rPr>
                        <a:t>ADJECTIVE</a:t>
                      </a:r>
                      <a:endParaRPr lang="en-GB" dirty="0">
                        <a:solidFill>
                          <a:srgbClr val="FFFF00"/>
                        </a:solidFill>
                      </a:endParaRPr>
                    </a:p>
                  </a:txBody>
                  <a:tcPr/>
                </a:tc>
                <a:tc>
                  <a:txBody>
                    <a:bodyPr/>
                    <a:lstStyle/>
                    <a:p>
                      <a:r>
                        <a:rPr lang="en-GB" dirty="0" smtClean="0">
                          <a:solidFill>
                            <a:srgbClr val="FFFF00"/>
                          </a:solidFill>
                        </a:rPr>
                        <a:t>NOUN</a:t>
                      </a:r>
                      <a:endParaRPr lang="en-GB" dirty="0">
                        <a:solidFill>
                          <a:srgbClr val="FFFF00"/>
                        </a:solidFill>
                      </a:endParaRPr>
                    </a:p>
                  </a:txBody>
                  <a:tcPr/>
                </a:tc>
              </a:tr>
              <a:tr h="370840">
                <a:tc>
                  <a:txBody>
                    <a:bodyPr/>
                    <a:lstStyle/>
                    <a:p>
                      <a:r>
                        <a:rPr lang="en-GB" dirty="0" smtClean="0"/>
                        <a:t>to</a:t>
                      </a:r>
                      <a:r>
                        <a:rPr lang="en-GB" baseline="0" dirty="0" smtClean="0"/>
                        <a:t> add</a:t>
                      </a:r>
                      <a:endParaRPr lang="en-GB" dirty="0"/>
                    </a:p>
                  </a:txBody>
                  <a:tcPr/>
                </a:tc>
                <a:tc>
                  <a:txBody>
                    <a:bodyPr/>
                    <a:lstStyle/>
                    <a:p>
                      <a:r>
                        <a:rPr lang="en-GB" dirty="0" smtClean="0">
                          <a:solidFill>
                            <a:srgbClr val="FF0000"/>
                          </a:solidFill>
                        </a:rPr>
                        <a:t>additional</a:t>
                      </a:r>
                      <a:endParaRPr lang="en-GB" dirty="0">
                        <a:solidFill>
                          <a:srgbClr val="FF0000"/>
                        </a:solidFill>
                      </a:endParaRPr>
                    </a:p>
                  </a:txBody>
                  <a:tcPr/>
                </a:tc>
                <a:tc>
                  <a:txBody>
                    <a:bodyPr/>
                    <a:lstStyle/>
                    <a:p>
                      <a:r>
                        <a:rPr lang="en-GB" dirty="0" smtClean="0">
                          <a:solidFill>
                            <a:srgbClr val="FF0000"/>
                          </a:solidFill>
                        </a:rPr>
                        <a:t>addition</a:t>
                      </a:r>
                      <a:endParaRPr lang="en-GB" dirty="0">
                        <a:solidFill>
                          <a:srgbClr val="FF0000"/>
                        </a:solidFill>
                      </a:endParaRPr>
                    </a:p>
                  </a:txBody>
                  <a:tcPr/>
                </a:tc>
              </a:tr>
              <a:tr h="370840">
                <a:tc>
                  <a:txBody>
                    <a:bodyPr/>
                    <a:lstStyle/>
                    <a:p>
                      <a:r>
                        <a:rPr lang="en-GB" dirty="0" smtClean="0">
                          <a:solidFill>
                            <a:srgbClr val="FF0000"/>
                          </a:solidFill>
                        </a:rPr>
                        <a:t>to attract</a:t>
                      </a:r>
                      <a:endParaRPr lang="en-GB" dirty="0">
                        <a:solidFill>
                          <a:srgbClr val="FF0000"/>
                        </a:solidFill>
                      </a:endParaRPr>
                    </a:p>
                  </a:txBody>
                  <a:tcPr/>
                </a:tc>
                <a:tc>
                  <a:txBody>
                    <a:bodyPr/>
                    <a:lstStyle/>
                    <a:p>
                      <a:r>
                        <a:rPr lang="en-GB" dirty="0" smtClean="0"/>
                        <a:t>attractive</a:t>
                      </a:r>
                      <a:endParaRPr lang="en-GB" dirty="0"/>
                    </a:p>
                  </a:txBody>
                  <a:tcPr/>
                </a:tc>
                <a:tc>
                  <a:txBody>
                    <a:bodyPr/>
                    <a:lstStyle/>
                    <a:p>
                      <a:r>
                        <a:rPr lang="en-GB" dirty="0" smtClean="0">
                          <a:solidFill>
                            <a:srgbClr val="FF0000"/>
                          </a:solidFill>
                        </a:rPr>
                        <a:t>attraction</a:t>
                      </a:r>
                      <a:endParaRPr lang="en-GB" dirty="0">
                        <a:solidFill>
                          <a:srgbClr val="FF0000"/>
                        </a:solidFill>
                      </a:endParaRPr>
                    </a:p>
                  </a:txBody>
                  <a:tcPr/>
                </a:tc>
              </a:tr>
              <a:tr h="370840">
                <a:tc>
                  <a:txBody>
                    <a:bodyPr/>
                    <a:lstStyle/>
                    <a:p>
                      <a:r>
                        <a:rPr lang="en-GB" dirty="0" smtClean="0">
                          <a:solidFill>
                            <a:srgbClr val="FF0000"/>
                          </a:solidFill>
                        </a:rPr>
                        <a:t>to collect</a:t>
                      </a:r>
                      <a:endParaRPr lang="en-GB" dirty="0">
                        <a:solidFill>
                          <a:srgbClr val="FF0000"/>
                        </a:solidFill>
                      </a:endParaRPr>
                    </a:p>
                  </a:txBody>
                  <a:tcPr/>
                </a:tc>
                <a:tc>
                  <a:txBody>
                    <a:bodyPr/>
                    <a:lstStyle/>
                    <a:p>
                      <a:r>
                        <a:rPr lang="en-GB" dirty="0" smtClean="0">
                          <a:solidFill>
                            <a:srgbClr val="FF0000"/>
                          </a:solidFill>
                        </a:rPr>
                        <a:t>collective</a:t>
                      </a:r>
                      <a:endParaRPr lang="en-GB" dirty="0">
                        <a:solidFill>
                          <a:srgbClr val="FF0000"/>
                        </a:solidFill>
                      </a:endParaRPr>
                    </a:p>
                  </a:txBody>
                  <a:tcPr/>
                </a:tc>
                <a:tc>
                  <a:txBody>
                    <a:bodyPr/>
                    <a:lstStyle/>
                    <a:p>
                      <a:r>
                        <a:rPr lang="en-GB" dirty="0" smtClean="0"/>
                        <a:t>collection</a:t>
                      </a:r>
                      <a:endParaRPr lang="en-GB" dirty="0"/>
                    </a:p>
                  </a:txBody>
                  <a:tcPr/>
                </a:tc>
              </a:tr>
              <a:tr h="370840">
                <a:tc>
                  <a:txBody>
                    <a:bodyPr/>
                    <a:lstStyle/>
                    <a:p>
                      <a:r>
                        <a:rPr lang="en-GB" dirty="0" smtClean="0"/>
                        <a:t>to</a:t>
                      </a:r>
                      <a:r>
                        <a:rPr lang="en-GB" baseline="0" dirty="0" smtClean="0"/>
                        <a:t> consider</a:t>
                      </a:r>
                      <a:endParaRPr lang="en-GB" dirty="0"/>
                    </a:p>
                  </a:txBody>
                  <a:tcPr/>
                </a:tc>
                <a:tc>
                  <a:txBody>
                    <a:bodyPr/>
                    <a:lstStyle/>
                    <a:p>
                      <a:r>
                        <a:rPr lang="en-GB" dirty="0" smtClean="0">
                          <a:solidFill>
                            <a:srgbClr val="FF0000"/>
                          </a:solidFill>
                        </a:rPr>
                        <a:t>considerate</a:t>
                      </a:r>
                      <a:endParaRPr lang="en-GB" dirty="0">
                        <a:solidFill>
                          <a:srgbClr val="FF0000"/>
                        </a:solidFill>
                      </a:endParaRPr>
                    </a:p>
                  </a:txBody>
                  <a:tcPr/>
                </a:tc>
                <a:tc>
                  <a:txBody>
                    <a:bodyPr/>
                    <a:lstStyle/>
                    <a:p>
                      <a:r>
                        <a:rPr lang="en-GB" dirty="0" smtClean="0">
                          <a:solidFill>
                            <a:srgbClr val="FF0000"/>
                          </a:solidFill>
                        </a:rPr>
                        <a:t>consideration</a:t>
                      </a:r>
                      <a:endParaRPr lang="en-GB" dirty="0">
                        <a:solidFill>
                          <a:srgbClr val="FF0000"/>
                        </a:solidFill>
                      </a:endParaRPr>
                    </a:p>
                  </a:txBody>
                  <a:tcPr/>
                </a:tc>
              </a:tr>
              <a:tr h="370840">
                <a:tc>
                  <a:txBody>
                    <a:bodyPr/>
                    <a:lstStyle/>
                    <a:p>
                      <a:r>
                        <a:rPr lang="en-GB" dirty="0" smtClean="0">
                          <a:solidFill>
                            <a:srgbClr val="FF0000"/>
                          </a:solidFill>
                        </a:rPr>
                        <a:t>to disturb</a:t>
                      </a:r>
                      <a:endParaRPr lang="en-GB" dirty="0">
                        <a:solidFill>
                          <a:srgbClr val="FF0000"/>
                        </a:solidFill>
                      </a:endParaRPr>
                    </a:p>
                  </a:txBody>
                  <a:tcPr/>
                </a:tc>
                <a:tc>
                  <a:txBody>
                    <a:bodyPr/>
                    <a:lstStyle/>
                    <a:p>
                      <a:r>
                        <a:rPr lang="en-GB" dirty="0" smtClean="0"/>
                        <a:t>disturbing</a:t>
                      </a:r>
                      <a:endParaRPr lang="en-GB" dirty="0"/>
                    </a:p>
                  </a:txBody>
                  <a:tcPr/>
                </a:tc>
                <a:tc>
                  <a:txBody>
                    <a:bodyPr/>
                    <a:lstStyle/>
                    <a:p>
                      <a:r>
                        <a:rPr lang="en-GB" dirty="0" smtClean="0">
                          <a:solidFill>
                            <a:srgbClr val="FF0000"/>
                          </a:solidFill>
                        </a:rPr>
                        <a:t>disturbance</a:t>
                      </a:r>
                      <a:endParaRPr lang="en-GB" dirty="0">
                        <a:solidFill>
                          <a:srgbClr val="FF0000"/>
                        </a:solidFill>
                      </a:endParaRPr>
                    </a:p>
                  </a:txBody>
                  <a:tcPr/>
                </a:tc>
              </a:tr>
              <a:tr h="370840">
                <a:tc>
                  <a:txBody>
                    <a:bodyPr/>
                    <a:lstStyle/>
                    <a:p>
                      <a:r>
                        <a:rPr lang="en-GB" dirty="0" smtClean="0">
                          <a:solidFill>
                            <a:srgbClr val="FF0000"/>
                          </a:solidFill>
                        </a:rPr>
                        <a:t>to fantasise</a:t>
                      </a:r>
                      <a:endParaRPr lang="en-GB" dirty="0">
                        <a:solidFill>
                          <a:srgbClr val="FF0000"/>
                        </a:solidFill>
                      </a:endParaRPr>
                    </a:p>
                  </a:txBody>
                  <a:tcPr/>
                </a:tc>
                <a:tc>
                  <a:txBody>
                    <a:bodyPr/>
                    <a:lstStyle/>
                    <a:p>
                      <a:r>
                        <a:rPr lang="en-GB" dirty="0" smtClean="0">
                          <a:solidFill>
                            <a:srgbClr val="FF0000"/>
                          </a:solidFill>
                        </a:rPr>
                        <a:t>fantastic</a:t>
                      </a:r>
                      <a:endParaRPr lang="en-GB" dirty="0">
                        <a:solidFill>
                          <a:srgbClr val="FF0000"/>
                        </a:solidFill>
                      </a:endParaRPr>
                    </a:p>
                  </a:txBody>
                  <a:tcPr/>
                </a:tc>
                <a:tc>
                  <a:txBody>
                    <a:bodyPr/>
                    <a:lstStyle/>
                    <a:p>
                      <a:r>
                        <a:rPr lang="en-GB" dirty="0" smtClean="0"/>
                        <a:t>fantasy</a:t>
                      </a:r>
                      <a:endParaRPr lang="en-GB"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00B0F0"/>
                </a:solidFill>
              </a:rPr>
              <a:t>(67) Back to Words - 2</a:t>
            </a:r>
            <a:r>
              <a:rPr lang="en-GB" dirty="0" smtClean="0"/>
              <a:t>:</a:t>
            </a:r>
            <a:br>
              <a:rPr lang="en-GB" dirty="0" smtClean="0"/>
            </a:br>
            <a:r>
              <a:rPr lang="en-GB" b="1" dirty="0" smtClean="0">
                <a:solidFill>
                  <a:srgbClr val="7030A0"/>
                </a:solidFill>
              </a:rPr>
              <a:t>Thinking about Word Forms 2</a:t>
            </a:r>
            <a:endParaRPr lang="en-GB" b="1" dirty="0">
              <a:solidFill>
                <a:srgbClr val="7030A0"/>
              </a:solidFill>
            </a:endParaRPr>
          </a:p>
        </p:txBody>
      </p:sp>
      <p:sp>
        <p:nvSpPr>
          <p:cNvPr id="3" name="Rectangle 2"/>
          <p:cNvSpPr/>
          <p:nvPr/>
        </p:nvSpPr>
        <p:spPr>
          <a:xfrm>
            <a:off x="5148064" y="1556792"/>
            <a:ext cx="3816424"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recognise how word types can be changed to suit their function</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6911752" y="2780928"/>
            <a:ext cx="2232248" cy="2592288"/>
          </a:xfrm>
          <a:prstGeom prst="rect">
            <a:avLst/>
          </a:prstGeom>
          <a:noFill/>
          <a:ln w="9525">
            <a:noFill/>
            <a:miter lim="800000"/>
            <a:headEnd/>
            <a:tailEnd/>
          </a:ln>
        </p:spPr>
      </p:pic>
      <p:sp>
        <p:nvSpPr>
          <p:cNvPr id="5" name="TextBox 4"/>
          <p:cNvSpPr txBox="1"/>
          <p:nvPr/>
        </p:nvSpPr>
        <p:spPr>
          <a:xfrm>
            <a:off x="251520" y="1556792"/>
            <a:ext cx="4752528" cy="1477328"/>
          </a:xfrm>
          <a:prstGeom prst="rect">
            <a:avLst/>
          </a:prstGeom>
          <a:noFill/>
          <a:ln w="57150">
            <a:solidFill>
              <a:srgbClr val="00B050"/>
            </a:solidFill>
          </a:ln>
        </p:spPr>
        <p:txBody>
          <a:bodyPr wrap="square" rtlCol="0">
            <a:spAutoFit/>
          </a:bodyPr>
          <a:lstStyle/>
          <a:p>
            <a:r>
              <a:rPr lang="en-GB" dirty="0" smtClean="0"/>
              <a:t>Let’s consolidate your understanding from last time. </a:t>
            </a:r>
            <a:r>
              <a:rPr lang="en-GB" b="1" dirty="0" smtClean="0">
                <a:solidFill>
                  <a:srgbClr val="00B050"/>
                </a:solidFill>
              </a:rPr>
              <a:t>BEAUTY (noun)</a:t>
            </a:r>
            <a:r>
              <a:rPr lang="en-GB" dirty="0" smtClean="0"/>
              <a:t> is something </a:t>
            </a:r>
            <a:r>
              <a:rPr lang="en-GB" b="1" dirty="0" smtClean="0">
                <a:solidFill>
                  <a:srgbClr val="00B050"/>
                </a:solidFill>
              </a:rPr>
              <a:t>BEAUTIFUL (adjective)</a:t>
            </a:r>
            <a:r>
              <a:rPr lang="en-GB" dirty="0" smtClean="0"/>
              <a:t> which has been </a:t>
            </a:r>
            <a:r>
              <a:rPr lang="en-GB" b="1" dirty="0" smtClean="0">
                <a:solidFill>
                  <a:srgbClr val="00B050"/>
                </a:solidFill>
              </a:rPr>
              <a:t>BEAUTIFIED (verb)</a:t>
            </a:r>
            <a:r>
              <a:rPr lang="en-GB" dirty="0" smtClean="0"/>
              <a:t>! Here we can see how the root </a:t>
            </a:r>
            <a:r>
              <a:rPr lang="en-GB" b="1" dirty="0" smtClean="0">
                <a:solidFill>
                  <a:srgbClr val="00B050"/>
                </a:solidFill>
              </a:rPr>
              <a:t>BEAUT-</a:t>
            </a:r>
            <a:r>
              <a:rPr lang="en-GB" dirty="0" smtClean="0"/>
              <a:t> can be transformed into different types of word.</a:t>
            </a:r>
            <a:endParaRPr lang="en-GB" dirty="0"/>
          </a:p>
        </p:txBody>
      </p:sp>
      <p:sp>
        <p:nvSpPr>
          <p:cNvPr id="6" name="TextBox 5"/>
          <p:cNvSpPr txBox="1"/>
          <p:nvPr/>
        </p:nvSpPr>
        <p:spPr>
          <a:xfrm>
            <a:off x="107504" y="3284984"/>
            <a:ext cx="3096344" cy="3139321"/>
          </a:xfrm>
          <a:prstGeom prst="rect">
            <a:avLst/>
          </a:prstGeom>
          <a:noFill/>
          <a:ln w="57150">
            <a:solidFill>
              <a:srgbClr val="7030A0"/>
            </a:solidFill>
          </a:ln>
        </p:spPr>
        <p:txBody>
          <a:bodyPr wrap="square" rtlCol="0">
            <a:spAutoFit/>
          </a:bodyPr>
          <a:lstStyle/>
          <a:p>
            <a:r>
              <a:rPr lang="en-GB" i="1" dirty="0" smtClean="0"/>
              <a:t>Turn these 10 nouns into verbs:</a:t>
            </a:r>
          </a:p>
          <a:p>
            <a:pPr marL="342900" indent="-342900">
              <a:buAutoNum type="arabicParenBoth"/>
            </a:pPr>
            <a:r>
              <a:rPr lang="en-GB" b="1" dirty="0" smtClean="0">
                <a:solidFill>
                  <a:srgbClr val="7030A0"/>
                </a:solidFill>
              </a:rPr>
              <a:t>enthusiasm = to _______</a:t>
            </a:r>
          </a:p>
          <a:p>
            <a:pPr marL="342900" indent="-342900">
              <a:buAutoNum type="arabicParenBoth"/>
            </a:pPr>
            <a:r>
              <a:rPr lang="en-GB" b="1" dirty="0" smtClean="0">
                <a:solidFill>
                  <a:srgbClr val="7030A0"/>
                </a:solidFill>
              </a:rPr>
              <a:t>height = to _________</a:t>
            </a:r>
          </a:p>
          <a:p>
            <a:pPr marL="342900" indent="-342900">
              <a:buAutoNum type="arabicParenBoth"/>
            </a:pPr>
            <a:r>
              <a:rPr lang="en-GB" b="1" dirty="0" smtClean="0">
                <a:solidFill>
                  <a:srgbClr val="7030A0"/>
                </a:solidFill>
              </a:rPr>
              <a:t>location = _________</a:t>
            </a:r>
          </a:p>
          <a:p>
            <a:pPr marL="342900" indent="-342900">
              <a:buAutoNum type="arabicParenBoth"/>
            </a:pPr>
            <a:r>
              <a:rPr lang="en-GB" b="1" dirty="0" smtClean="0">
                <a:solidFill>
                  <a:srgbClr val="7030A0"/>
                </a:solidFill>
              </a:rPr>
              <a:t>practice = to __________</a:t>
            </a:r>
          </a:p>
          <a:p>
            <a:pPr marL="342900" indent="-342900">
              <a:buAutoNum type="arabicParenBoth"/>
            </a:pPr>
            <a:r>
              <a:rPr lang="en-GB" b="1" dirty="0" smtClean="0">
                <a:solidFill>
                  <a:srgbClr val="7030A0"/>
                </a:solidFill>
              </a:rPr>
              <a:t>implication = to ________</a:t>
            </a:r>
          </a:p>
          <a:p>
            <a:pPr marL="342900" indent="-342900">
              <a:buAutoNum type="arabicParenBoth"/>
            </a:pPr>
            <a:r>
              <a:rPr lang="en-GB" b="1" dirty="0" smtClean="0">
                <a:solidFill>
                  <a:srgbClr val="7030A0"/>
                </a:solidFill>
              </a:rPr>
              <a:t>resolution = to ________</a:t>
            </a:r>
          </a:p>
          <a:p>
            <a:pPr marL="342900" indent="-342900">
              <a:buAutoNum type="arabicParenBoth"/>
            </a:pPr>
            <a:r>
              <a:rPr lang="en-GB" b="1" dirty="0" smtClean="0">
                <a:solidFill>
                  <a:srgbClr val="7030A0"/>
                </a:solidFill>
              </a:rPr>
              <a:t>confusion = to ________</a:t>
            </a:r>
          </a:p>
          <a:p>
            <a:pPr marL="342900" indent="-342900">
              <a:buAutoNum type="arabicParenBoth"/>
            </a:pPr>
            <a:r>
              <a:rPr lang="en-GB" b="1" dirty="0" smtClean="0">
                <a:solidFill>
                  <a:srgbClr val="7030A0"/>
                </a:solidFill>
              </a:rPr>
              <a:t>entrance = to ________</a:t>
            </a:r>
          </a:p>
          <a:p>
            <a:pPr marL="342900" indent="-342900">
              <a:buAutoNum type="arabicParenBoth"/>
            </a:pPr>
            <a:r>
              <a:rPr lang="en-GB" b="1" dirty="0" smtClean="0">
                <a:solidFill>
                  <a:srgbClr val="7030A0"/>
                </a:solidFill>
              </a:rPr>
              <a:t>reply = to ________</a:t>
            </a:r>
          </a:p>
          <a:p>
            <a:pPr marL="342900" indent="-342900">
              <a:buAutoNum type="arabicParenBoth"/>
            </a:pPr>
            <a:r>
              <a:rPr lang="en-GB" b="1" dirty="0" smtClean="0">
                <a:solidFill>
                  <a:srgbClr val="7030A0"/>
                </a:solidFill>
              </a:rPr>
              <a:t> exit = to ________</a:t>
            </a:r>
          </a:p>
        </p:txBody>
      </p:sp>
      <p:sp>
        <p:nvSpPr>
          <p:cNvPr id="7" name="TextBox 6"/>
          <p:cNvSpPr txBox="1"/>
          <p:nvPr/>
        </p:nvSpPr>
        <p:spPr>
          <a:xfrm>
            <a:off x="3347864" y="3284984"/>
            <a:ext cx="3384376" cy="3139321"/>
          </a:xfrm>
          <a:prstGeom prst="rect">
            <a:avLst/>
          </a:prstGeom>
          <a:noFill/>
          <a:ln w="57150">
            <a:solidFill>
              <a:srgbClr val="7030A0"/>
            </a:solidFill>
          </a:ln>
        </p:spPr>
        <p:txBody>
          <a:bodyPr wrap="square" rtlCol="0">
            <a:spAutoFit/>
          </a:bodyPr>
          <a:lstStyle/>
          <a:p>
            <a:r>
              <a:rPr lang="en-GB" i="1" dirty="0" smtClean="0"/>
              <a:t>Turn these nouns into adjectives:</a:t>
            </a:r>
          </a:p>
          <a:p>
            <a:pPr marL="342900" indent="-342900">
              <a:buAutoNum type="arabicParenBoth"/>
            </a:pPr>
            <a:r>
              <a:rPr lang="en-GB" b="1" dirty="0" smtClean="0">
                <a:solidFill>
                  <a:srgbClr val="7030A0"/>
                </a:solidFill>
              </a:rPr>
              <a:t>peace = </a:t>
            </a:r>
          </a:p>
          <a:p>
            <a:pPr marL="342900" indent="-342900">
              <a:buAutoNum type="arabicParenBoth"/>
            </a:pPr>
            <a:r>
              <a:rPr lang="en-GB" b="1" dirty="0" smtClean="0">
                <a:solidFill>
                  <a:srgbClr val="7030A0"/>
                </a:solidFill>
              </a:rPr>
              <a:t>luck = </a:t>
            </a:r>
          </a:p>
          <a:p>
            <a:pPr marL="342900" indent="-342900">
              <a:buAutoNum type="arabicParenBoth"/>
            </a:pPr>
            <a:r>
              <a:rPr lang="en-GB" b="1" dirty="0" smtClean="0">
                <a:solidFill>
                  <a:srgbClr val="7030A0"/>
                </a:solidFill>
              </a:rPr>
              <a:t>reason =</a:t>
            </a:r>
          </a:p>
          <a:p>
            <a:pPr marL="342900" indent="-342900">
              <a:buAutoNum type="arabicParenBoth"/>
            </a:pPr>
            <a:r>
              <a:rPr lang="en-GB" b="1" dirty="0" smtClean="0">
                <a:solidFill>
                  <a:srgbClr val="7030A0"/>
                </a:solidFill>
              </a:rPr>
              <a:t>safety =</a:t>
            </a:r>
          </a:p>
          <a:p>
            <a:pPr marL="342900" indent="-342900">
              <a:buAutoNum type="arabicParenBoth"/>
            </a:pPr>
            <a:r>
              <a:rPr lang="en-GB" b="1" dirty="0" smtClean="0">
                <a:solidFill>
                  <a:srgbClr val="7030A0"/>
                </a:solidFill>
              </a:rPr>
              <a:t>society =</a:t>
            </a:r>
          </a:p>
          <a:p>
            <a:pPr marL="342900" indent="-342900">
              <a:buAutoNum type="arabicParenBoth"/>
            </a:pPr>
            <a:r>
              <a:rPr lang="en-GB" b="1" dirty="0" smtClean="0">
                <a:solidFill>
                  <a:srgbClr val="7030A0"/>
                </a:solidFill>
              </a:rPr>
              <a:t>enthusiasm =</a:t>
            </a:r>
          </a:p>
          <a:p>
            <a:pPr marL="342900" indent="-342900">
              <a:buAutoNum type="arabicParenBoth"/>
            </a:pPr>
            <a:r>
              <a:rPr lang="en-GB" b="1" dirty="0" smtClean="0">
                <a:solidFill>
                  <a:srgbClr val="7030A0"/>
                </a:solidFill>
              </a:rPr>
              <a:t>height =</a:t>
            </a:r>
          </a:p>
          <a:p>
            <a:pPr marL="342900" indent="-342900">
              <a:buAutoNum type="arabicParenBoth"/>
            </a:pPr>
            <a:r>
              <a:rPr lang="en-GB" b="1" dirty="0" smtClean="0">
                <a:solidFill>
                  <a:srgbClr val="7030A0"/>
                </a:solidFill>
              </a:rPr>
              <a:t>practice =</a:t>
            </a:r>
          </a:p>
          <a:p>
            <a:pPr marL="342900" indent="-342900">
              <a:buAutoNum type="arabicParenBoth"/>
            </a:pPr>
            <a:r>
              <a:rPr lang="en-GB" b="1" dirty="0" smtClean="0">
                <a:solidFill>
                  <a:srgbClr val="7030A0"/>
                </a:solidFill>
              </a:rPr>
              <a:t>favour =</a:t>
            </a:r>
          </a:p>
          <a:p>
            <a:pPr marL="342900" indent="-342900">
              <a:buAutoNum type="arabicParenBoth"/>
            </a:pPr>
            <a:r>
              <a:rPr lang="en-GB" b="1" dirty="0" smtClean="0">
                <a:solidFill>
                  <a:srgbClr val="7030A0"/>
                </a:solidFill>
              </a:rPr>
              <a:t> theme =</a:t>
            </a:r>
          </a:p>
        </p:txBody>
      </p:sp>
      <p:sp>
        <p:nvSpPr>
          <p:cNvPr id="8" name="Oval Callout 7"/>
          <p:cNvSpPr/>
          <p:nvPr/>
        </p:nvSpPr>
        <p:spPr>
          <a:xfrm>
            <a:off x="1187624" y="1772816"/>
            <a:ext cx="1728192" cy="3960440"/>
          </a:xfrm>
          <a:prstGeom prst="wedgeEllipseCallout">
            <a:avLst>
              <a:gd name="adj1" fmla="val -85502"/>
              <a:gd name="adj2" fmla="val 57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b="1" dirty="0" smtClean="0"/>
              <a:t>:enthuse, </a:t>
            </a:r>
          </a:p>
          <a:p>
            <a:pPr algn="ctr"/>
            <a:r>
              <a:rPr lang="en-GB" b="1" dirty="0" smtClean="0"/>
              <a:t>heighten,</a:t>
            </a:r>
          </a:p>
          <a:p>
            <a:pPr algn="ctr"/>
            <a:r>
              <a:rPr lang="en-GB" b="1" dirty="0" smtClean="0"/>
              <a:t>locate’</a:t>
            </a:r>
          </a:p>
          <a:p>
            <a:pPr algn="ctr"/>
            <a:r>
              <a:rPr lang="en-GB" b="1" dirty="0" smtClean="0"/>
              <a:t>practise,</a:t>
            </a:r>
          </a:p>
          <a:p>
            <a:pPr algn="ctr"/>
            <a:r>
              <a:rPr lang="en-GB" b="1" dirty="0" smtClean="0"/>
              <a:t>imply,</a:t>
            </a:r>
          </a:p>
          <a:p>
            <a:pPr algn="ctr"/>
            <a:r>
              <a:rPr lang="en-GB" b="1" dirty="0" smtClean="0"/>
              <a:t>resolve,</a:t>
            </a:r>
          </a:p>
          <a:p>
            <a:pPr algn="ctr"/>
            <a:r>
              <a:rPr lang="en-GB" b="1" dirty="0" smtClean="0"/>
              <a:t>confuse,</a:t>
            </a:r>
          </a:p>
          <a:p>
            <a:pPr algn="ctr"/>
            <a:r>
              <a:rPr lang="en-GB" b="1" dirty="0" smtClean="0"/>
              <a:t>reply,</a:t>
            </a:r>
          </a:p>
          <a:p>
            <a:pPr algn="ctr"/>
            <a:r>
              <a:rPr lang="en-GB" b="1" dirty="0" smtClean="0"/>
              <a:t>exit</a:t>
            </a:r>
          </a:p>
          <a:p>
            <a:pPr algn="ctr"/>
            <a:endParaRPr lang="en-GB" b="1" dirty="0"/>
          </a:p>
        </p:txBody>
      </p:sp>
      <p:sp>
        <p:nvSpPr>
          <p:cNvPr id="9" name="Oval Callout 8"/>
          <p:cNvSpPr/>
          <p:nvPr/>
        </p:nvSpPr>
        <p:spPr>
          <a:xfrm>
            <a:off x="4644008" y="1700808"/>
            <a:ext cx="2016224" cy="3888432"/>
          </a:xfrm>
          <a:prstGeom prst="wedgeEllipseCallout">
            <a:avLst>
              <a:gd name="adj1" fmla="val -87533"/>
              <a:gd name="adj2" fmla="val 57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algn="ctr"/>
            <a:r>
              <a:rPr lang="en-GB" b="1" dirty="0" smtClean="0"/>
              <a:t>peaceful,</a:t>
            </a:r>
          </a:p>
          <a:p>
            <a:pPr algn="ctr"/>
            <a:r>
              <a:rPr lang="en-GB" b="1" dirty="0" smtClean="0"/>
              <a:t>lucky,</a:t>
            </a:r>
          </a:p>
          <a:p>
            <a:pPr algn="ctr"/>
            <a:r>
              <a:rPr lang="en-GB" b="1" dirty="0" smtClean="0"/>
              <a:t>reasonable,</a:t>
            </a:r>
          </a:p>
          <a:p>
            <a:pPr algn="ctr"/>
            <a:r>
              <a:rPr lang="en-GB" b="1" dirty="0" smtClean="0"/>
              <a:t>safe,</a:t>
            </a:r>
          </a:p>
          <a:p>
            <a:pPr algn="ctr"/>
            <a:r>
              <a:rPr lang="en-GB" b="1" dirty="0" smtClean="0"/>
              <a:t>social, </a:t>
            </a:r>
          </a:p>
          <a:p>
            <a:pPr algn="ctr"/>
            <a:r>
              <a:rPr lang="en-GB" b="1" dirty="0" smtClean="0"/>
              <a:t>enthusiastic,</a:t>
            </a:r>
          </a:p>
          <a:p>
            <a:pPr algn="ctr"/>
            <a:r>
              <a:rPr lang="en-GB" b="1" dirty="0" smtClean="0"/>
              <a:t>high,</a:t>
            </a:r>
          </a:p>
          <a:p>
            <a:pPr algn="ctr"/>
            <a:r>
              <a:rPr lang="en-GB" b="1" dirty="0" smtClean="0"/>
              <a:t>practical,</a:t>
            </a:r>
          </a:p>
          <a:p>
            <a:pPr algn="ctr"/>
            <a:r>
              <a:rPr lang="en-GB" b="1" dirty="0" smtClean="0"/>
              <a:t>favourable,</a:t>
            </a:r>
          </a:p>
          <a:p>
            <a:pPr algn="ctr"/>
            <a:r>
              <a:rPr lang="en-GB" b="1" dirty="0" smtClean="0"/>
              <a:t>thematic</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00B0F0"/>
                </a:solidFill>
              </a:rPr>
              <a:t>(68) Looking at Words - 3</a:t>
            </a:r>
            <a:r>
              <a:rPr lang="en-GB" dirty="0" smtClean="0"/>
              <a:t>:</a:t>
            </a:r>
            <a:br>
              <a:rPr lang="en-GB" dirty="0" smtClean="0"/>
            </a:br>
            <a:r>
              <a:rPr lang="en-GB" b="1" dirty="0" smtClean="0">
                <a:solidFill>
                  <a:srgbClr val="7030A0"/>
                </a:solidFill>
              </a:rPr>
              <a:t>Adjectives to Adverbs</a:t>
            </a:r>
            <a:endParaRPr lang="en-GB" b="1" dirty="0">
              <a:solidFill>
                <a:srgbClr val="7030A0"/>
              </a:solidFill>
            </a:endParaRPr>
          </a:p>
        </p:txBody>
      </p:sp>
      <p:sp>
        <p:nvSpPr>
          <p:cNvPr id="3" name="TextBox 2"/>
          <p:cNvSpPr txBox="1"/>
          <p:nvPr/>
        </p:nvSpPr>
        <p:spPr>
          <a:xfrm>
            <a:off x="5652120" y="1556792"/>
            <a:ext cx="3312368"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be able to spell words correctly when turning adjectives into adverbs</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6911752" y="2780928"/>
            <a:ext cx="2232248" cy="2592288"/>
          </a:xfrm>
          <a:prstGeom prst="rect">
            <a:avLst/>
          </a:prstGeom>
          <a:noFill/>
          <a:ln w="9525">
            <a:noFill/>
            <a:miter lim="800000"/>
            <a:headEnd/>
            <a:tailEnd/>
          </a:ln>
        </p:spPr>
      </p:pic>
      <p:sp>
        <p:nvSpPr>
          <p:cNvPr id="5" name="TextBox 4"/>
          <p:cNvSpPr txBox="1"/>
          <p:nvPr/>
        </p:nvSpPr>
        <p:spPr>
          <a:xfrm>
            <a:off x="107504" y="1556792"/>
            <a:ext cx="5400600" cy="2308324"/>
          </a:xfrm>
          <a:prstGeom prst="rect">
            <a:avLst/>
          </a:prstGeom>
          <a:noFill/>
          <a:ln w="57150">
            <a:solidFill>
              <a:srgbClr val="00B050"/>
            </a:solidFill>
          </a:ln>
        </p:spPr>
        <p:txBody>
          <a:bodyPr wrap="square" rtlCol="0">
            <a:spAutoFit/>
          </a:bodyPr>
          <a:lstStyle/>
          <a:p>
            <a:r>
              <a:rPr lang="en-GB" dirty="0" smtClean="0"/>
              <a:t>An </a:t>
            </a:r>
            <a:r>
              <a:rPr lang="en-GB" b="1" dirty="0" smtClean="0">
                <a:solidFill>
                  <a:srgbClr val="00B050"/>
                </a:solidFill>
              </a:rPr>
              <a:t>adjective</a:t>
            </a:r>
            <a:r>
              <a:rPr lang="en-GB" dirty="0" smtClean="0"/>
              <a:t> describes a </a:t>
            </a:r>
            <a:r>
              <a:rPr lang="en-GB" b="1" dirty="0" smtClean="0">
                <a:solidFill>
                  <a:srgbClr val="00B0F0"/>
                </a:solidFill>
              </a:rPr>
              <a:t>noun</a:t>
            </a:r>
            <a:r>
              <a:rPr lang="en-GB" dirty="0" smtClean="0"/>
              <a:t>: </a:t>
            </a:r>
            <a:r>
              <a:rPr lang="en-GB" b="1" dirty="0" smtClean="0"/>
              <a:t>the </a:t>
            </a:r>
            <a:r>
              <a:rPr lang="en-GB" b="1" dirty="0" smtClean="0">
                <a:solidFill>
                  <a:srgbClr val="00B050"/>
                </a:solidFill>
              </a:rPr>
              <a:t>peaceful</a:t>
            </a:r>
            <a:r>
              <a:rPr lang="en-GB" b="1" dirty="0" smtClean="0"/>
              <a:t> </a:t>
            </a:r>
            <a:r>
              <a:rPr lang="en-GB" b="1" dirty="0" smtClean="0">
                <a:solidFill>
                  <a:srgbClr val="00B0F0"/>
                </a:solidFill>
              </a:rPr>
              <a:t>classroom</a:t>
            </a:r>
            <a:r>
              <a:rPr lang="en-GB" dirty="0" smtClean="0"/>
              <a:t>.</a:t>
            </a:r>
          </a:p>
          <a:p>
            <a:r>
              <a:rPr lang="en-GB" dirty="0" smtClean="0"/>
              <a:t>An </a:t>
            </a:r>
            <a:r>
              <a:rPr lang="en-GB" b="1" dirty="0" smtClean="0">
                <a:solidFill>
                  <a:srgbClr val="00B050"/>
                </a:solidFill>
              </a:rPr>
              <a:t>adverb</a:t>
            </a:r>
            <a:r>
              <a:rPr lang="en-GB" dirty="0" smtClean="0"/>
              <a:t> describes a </a:t>
            </a:r>
            <a:r>
              <a:rPr lang="en-GB" b="1" dirty="0" smtClean="0">
                <a:solidFill>
                  <a:srgbClr val="00B0F0"/>
                </a:solidFill>
              </a:rPr>
              <a:t>verb</a:t>
            </a:r>
            <a:r>
              <a:rPr lang="en-GB" dirty="0" smtClean="0"/>
              <a:t>: </a:t>
            </a:r>
            <a:r>
              <a:rPr lang="en-GB" b="1" dirty="0" smtClean="0"/>
              <a:t>he </a:t>
            </a:r>
            <a:r>
              <a:rPr lang="en-GB" b="1" dirty="0" smtClean="0">
                <a:solidFill>
                  <a:srgbClr val="00B0F0"/>
                </a:solidFill>
              </a:rPr>
              <a:t>slept</a:t>
            </a:r>
            <a:r>
              <a:rPr lang="en-GB" b="1" dirty="0" smtClean="0"/>
              <a:t> </a:t>
            </a:r>
            <a:r>
              <a:rPr lang="en-GB" b="1" dirty="0" smtClean="0">
                <a:solidFill>
                  <a:srgbClr val="00B050"/>
                </a:solidFill>
              </a:rPr>
              <a:t>peacefully</a:t>
            </a:r>
            <a:r>
              <a:rPr lang="en-GB" dirty="0" smtClean="0"/>
              <a:t>. </a:t>
            </a:r>
          </a:p>
          <a:p>
            <a:r>
              <a:rPr lang="en-GB" dirty="0" smtClean="0"/>
              <a:t>To turn an adjective into an adverb, there are at least 4 spelling suffixes, all of them featuring </a:t>
            </a:r>
            <a:r>
              <a:rPr lang="en-GB" b="1" dirty="0" smtClean="0">
                <a:solidFill>
                  <a:srgbClr val="00B050"/>
                </a:solidFill>
              </a:rPr>
              <a:t>–LY </a:t>
            </a:r>
            <a:r>
              <a:rPr lang="en-GB" dirty="0" smtClean="0"/>
              <a:t>at the end:</a:t>
            </a:r>
          </a:p>
          <a:p>
            <a:pPr marL="342900" indent="-342900"/>
            <a:r>
              <a:rPr lang="en-GB" b="1" dirty="0" smtClean="0">
                <a:solidFill>
                  <a:srgbClr val="00B050"/>
                </a:solidFill>
              </a:rPr>
              <a:t>          1.</a:t>
            </a:r>
            <a:r>
              <a:rPr lang="en-GB" dirty="0" smtClean="0"/>
              <a:t> </a:t>
            </a:r>
            <a:r>
              <a:rPr lang="en-GB" b="1" dirty="0" smtClean="0">
                <a:solidFill>
                  <a:srgbClr val="FF0000"/>
                </a:solidFill>
              </a:rPr>
              <a:t>Just + ly</a:t>
            </a:r>
          </a:p>
          <a:p>
            <a:pPr marL="342900" indent="-342900"/>
            <a:r>
              <a:rPr lang="en-GB" b="1" dirty="0" smtClean="0">
                <a:solidFill>
                  <a:srgbClr val="00B050"/>
                </a:solidFill>
              </a:rPr>
              <a:t>          2.</a:t>
            </a:r>
            <a:r>
              <a:rPr lang="en-GB" dirty="0" smtClean="0"/>
              <a:t> </a:t>
            </a:r>
            <a:r>
              <a:rPr lang="en-GB" b="1" dirty="0" smtClean="0">
                <a:solidFill>
                  <a:srgbClr val="FF0000"/>
                </a:solidFill>
              </a:rPr>
              <a:t>Remove the final y, replace with i + ly</a:t>
            </a:r>
          </a:p>
          <a:p>
            <a:pPr marL="342900" indent="-342900"/>
            <a:r>
              <a:rPr lang="en-GB" b="1" dirty="0" smtClean="0">
                <a:solidFill>
                  <a:srgbClr val="00B050"/>
                </a:solidFill>
              </a:rPr>
              <a:t>          3.</a:t>
            </a:r>
            <a:r>
              <a:rPr lang="en-GB" dirty="0" smtClean="0"/>
              <a:t> </a:t>
            </a:r>
            <a:r>
              <a:rPr lang="en-GB" b="1" dirty="0" smtClean="0">
                <a:solidFill>
                  <a:srgbClr val="FF0000"/>
                </a:solidFill>
              </a:rPr>
              <a:t>Remove the final e + y</a:t>
            </a:r>
          </a:p>
          <a:p>
            <a:pPr marL="342900" indent="-342900"/>
            <a:r>
              <a:rPr lang="en-GB" b="1" dirty="0" smtClean="0">
                <a:solidFill>
                  <a:srgbClr val="00B050"/>
                </a:solidFill>
              </a:rPr>
              <a:t>          4. </a:t>
            </a:r>
            <a:r>
              <a:rPr lang="en-GB" b="1" dirty="0" smtClean="0">
                <a:solidFill>
                  <a:srgbClr val="FF0000"/>
                </a:solidFill>
              </a:rPr>
              <a:t>+ -ally</a:t>
            </a:r>
            <a:endParaRPr lang="en-GB" b="1" dirty="0">
              <a:solidFill>
                <a:srgbClr val="FF0000"/>
              </a:solidFill>
            </a:endParaRPr>
          </a:p>
        </p:txBody>
      </p:sp>
      <p:sp>
        <p:nvSpPr>
          <p:cNvPr id="6" name="TextBox 5"/>
          <p:cNvSpPr txBox="1"/>
          <p:nvPr/>
        </p:nvSpPr>
        <p:spPr>
          <a:xfrm>
            <a:off x="107504" y="4005064"/>
            <a:ext cx="6696744" cy="1754326"/>
          </a:xfrm>
          <a:prstGeom prst="rect">
            <a:avLst/>
          </a:prstGeom>
          <a:noFill/>
          <a:ln w="57150">
            <a:solidFill>
              <a:srgbClr val="7030A0"/>
            </a:solidFill>
          </a:ln>
        </p:spPr>
        <p:txBody>
          <a:bodyPr wrap="square" rtlCol="0">
            <a:spAutoFit/>
          </a:bodyPr>
          <a:lstStyle/>
          <a:p>
            <a:r>
              <a:rPr lang="en-GB" i="1" dirty="0" smtClean="0"/>
              <a:t>Turn the following adjectives into adverbs, and according to how the ending is spelt, draw a table and place each in the correct column as shown below:</a:t>
            </a:r>
          </a:p>
          <a:p>
            <a:r>
              <a:rPr lang="en-GB" b="1" dirty="0" smtClean="0">
                <a:solidFill>
                  <a:srgbClr val="7030A0"/>
                </a:solidFill>
              </a:rPr>
              <a:t>safe, chaotic, nasty, academic, feeble, high, hasty, energetic, favourable, slow, jerky, believable, thematic, quick, suitable, lucky,</a:t>
            </a:r>
          </a:p>
          <a:p>
            <a:r>
              <a:rPr lang="en-GB" b="1" dirty="0" smtClean="0">
                <a:solidFill>
                  <a:srgbClr val="7030A0"/>
                </a:solidFill>
              </a:rPr>
              <a:t>peaceful, enthusiastic, reasonable, dainty</a:t>
            </a:r>
            <a:endParaRPr lang="en-GB" b="1" dirty="0">
              <a:solidFill>
                <a:srgbClr val="7030A0"/>
              </a:solidFill>
            </a:endParaRPr>
          </a:p>
        </p:txBody>
      </p:sp>
      <p:graphicFrame>
        <p:nvGraphicFramePr>
          <p:cNvPr id="7" name="Table 6"/>
          <p:cNvGraphicFramePr>
            <a:graphicFrameLocks noGrp="1"/>
          </p:cNvGraphicFramePr>
          <p:nvPr/>
        </p:nvGraphicFramePr>
        <p:xfrm>
          <a:off x="179512" y="5949280"/>
          <a:ext cx="7416824" cy="736600"/>
        </p:xfrm>
        <a:graphic>
          <a:graphicData uri="http://schemas.openxmlformats.org/drawingml/2006/table">
            <a:tbl>
              <a:tblPr firstRow="1" bandRow="1">
                <a:tableStyleId>{5C22544A-7EE6-4342-B048-85BDC9FD1C3A}</a:tableStyleId>
              </a:tblPr>
              <a:tblGrid>
                <a:gridCol w="1944216"/>
                <a:gridCol w="1944216"/>
                <a:gridCol w="1584176"/>
                <a:gridCol w="1944216"/>
              </a:tblGrid>
              <a:tr h="139040">
                <a:tc>
                  <a:txBody>
                    <a:bodyPr/>
                    <a:lstStyle/>
                    <a:p>
                      <a:r>
                        <a:rPr lang="en-GB" dirty="0" smtClean="0"/>
                        <a:t>+LY</a:t>
                      </a:r>
                      <a:endParaRPr lang="en-GB" dirty="0"/>
                    </a:p>
                  </a:txBody>
                  <a:tcPr/>
                </a:tc>
                <a:tc>
                  <a:txBody>
                    <a:bodyPr/>
                    <a:lstStyle/>
                    <a:p>
                      <a:r>
                        <a:rPr lang="en-GB" dirty="0" smtClean="0"/>
                        <a:t>Y to</a:t>
                      </a:r>
                      <a:r>
                        <a:rPr lang="en-GB" baseline="0" dirty="0" smtClean="0"/>
                        <a:t> I +LY</a:t>
                      </a:r>
                      <a:endParaRPr lang="en-GB" dirty="0"/>
                    </a:p>
                  </a:txBody>
                  <a:tcPr/>
                </a:tc>
                <a:tc>
                  <a:txBody>
                    <a:bodyPr/>
                    <a:lstStyle/>
                    <a:p>
                      <a:r>
                        <a:rPr lang="en-GB" dirty="0" smtClean="0"/>
                        <a:t>Omit E +Y</a:t>
                      </a:r>
                      <a:endParaRPr lang="en-GB" dirty="0"/>
                    </a:p>
                  </a:txBody>
                  <a:tcPr/>
                </a:tc>
                <a:tc>
                  <a:txBody>
                    <a:bodyPr/>
                    <a:lstStyle/>
                    <a:p>
                      <a:r>
                        <a:rPr lang="en-GB" dirty="0" smtClean="0"/>
                        <a:t>+ALLY</a:t>
                      </a:r>
                      <a:endParaRPr lang="en-GB" dirty="0"/>
                    </a:p>
                  </a:txBody>
                  <a:tcPr/>
                </a:tc>
              </a:tr>
              <a:tr h="370840">
                <a:tc>
                  <a:txBody>
                    <a:bodyPr/>
                    <a:lstStyle/>
                    <a:p>
                      <a:r>
                        <a:rPr lang="en-GB" b="1" dirty="0" smtClean="0"/>
                        <a:t>proud</a:t>
                      </a:r>
                      <a:r>
                        <a:rPr lang="en-GB" baseline="0" dirty="0" smtClean="0"/>
                        <a:t> - </a:t>
                      </a:r>
                      <a:r>
                        <a:rPr lang="en-GB" b="1" dirty="0" smtClean="0">
                          <a:solidFill>
                            <a:srgbClr val="7030A0"/>
                          </a:solidFill>
                        </a:rPr>
                        <a:t>proudly</a:t>
                      </a:r>
                      <a:endParaRPr lang="en-GB" b="1" dirty="0">
                        <a:solidFill>
                          <a:srgbClr val="7030A0"/>
                        </a:solidFill>
                      </a:endParaRPr>
                    </a:p>
                  </a:txBody>
                  <a:tcPr/>
                </a:tc>
                <a:tc>
                  <a:txBody>
                    <a:bodyPr/>
                    <a:lstStyle/>
                    <a:p>
                      <a:r>
                        <a:rPr lang="en-GB" b="1" dirty="0" smtClean="0"/>
                        <a:t>heavy</a:t>
                      </a:r>
                      <a:r>
                        <a:rPr lang="en-GB" dirty="0" smtClean="0"/>
                        <a:t> - </a:t>
                      </a:r>
                      <a:r>
                        <a:rPr lang="en-GB" b="1" dirty="0" smtClean="0">
                          <a:solidFill>
                            <a:srgbClr val="7030A0"/>
                          </a:solidFill>
                        </a:rPr>
                        <a:t>heavily</a:t>
                      </a:r>
                      <a:endParaRPr lang="en-GB" b="1" dirty="0">
                        <a:solidFill>
                          <a:srgbClr val="7030A0"/>
                        </a:solidFill>
                      </a:endParaRPr>
                    </a:p>
                  </a:txBody>
                  <a:tcPr/>
                </a:tc>
                <a:tc>
                  <a:txBody>
                    <a:bodyPr/>
                    <a:lstStyle/>
                    <a:p>
                      <a:r>
                        <a:rPr lang="en-GB" b="1" dirty="0" smtClean="0"/>
                        <a:t>able</a:t>
                      </a:r>
                      <a:r>
                        <a:rPr lang="en-GB" dirty="0" smtClean="0"/>
                        <a:t> - </a:t>
                      </a:r>
                      <a:r>
                        <a:rPr lang="en-GB" b="1" dirty="0" smtClean="0">
                          <a:solidFill>
                            <a:srgbClr val="7030A0"/>
                          </a:solidFill>
                        </a:rPr>
                        <a:t>ably</a:t>
                      </a:r>
                      <a:endParaRPr lang="en-GB" b="1" dirty="0">
                        <a:solidFill>
                          <a:srgbClr val="7030A0"/>
                        </a:solidFill>
                      </a:endParaRPr>
                    </a:p>
                  </a:txBody>
                  <a:tcPr/>
                </a:tc>
                <a:tc>
                  <a:txBody>
                    <a:bodyPr/>
                    <a:lstStyle/>
                    <a:p>
                      <a:r>
                        <a:rPr lang="en-GB" b="1" dirty="0" smtClean="0"/>
                        <a:t>tragic</a:t>
                      </a:r>
                      <a:r>
                        <a:rPr lang="en-GB" dirty="0" smtClean="0"/>
                        <a:t> - </a:t>
                      </a:r>
                      <a:r>
                        <a:rPr lang="en-GB" b="1" dirty="0" smtClean="0">
                          <a:solidFill>
                            <a:srgbClr val="7030A0"/>
                          </a:solidFill>
                        </a:rPr>
                        <a:t>tragically</a:t>
                      </a:r>
                      <a:endParaRPr lang="en-GB" b="1" dirty="0">
                        <a:solidFill>
                          <a:srgbClr val="7030A0"/>
                        </a:solidFill>
                      </a:endParaRPr>
                    </a:p>
                  </a:txBody>
                  <a:tcPr/>
                </a:tc>
              </a:tr>
            </a:tbl>
          </a:graphicData>
        </a:graphic>
      </p:graphicFrame>
      <p:sp>
        <p:nvSpPr>
          <p:cNvPr id="8" name="Rectangular Callout 7"/>
          <p:cNvSpPr/>
          <p:nvPr/>
        </p:nvSpPr>
        <p:spPr>
          <a:xfrm>
            <a:off x="683568" y="1340768"/>
            <a:ext cx="6408712" cy="2232248"/>
          </a:xfrm>
          <a:prstGeom prst="wedgeRectCallout">
            <a:avLst>
              <a:gd name="adj1" fmla="val -44613"/>
              <a:gd name="adj2" fmla="val 108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algn="ctr"/>
            <a:r>
              <a:rPr lang="en-GB" b="1" dirty="0" smtClean="0">
                <a:solidFill>
                  <a:srgbClr val="FFC000"/>
                </a:solidFill>
              </a:rPr>
              <a:t>+LY</a:t>
            </a:r>
            <a:r>
              <a:rPr lang="en-GB" dirty="0" smtClean="0"/>
              <a:t>: </a:t>
            </a:r>
            <a:r>
              <a:rPr lang="en-GB" b="1" dirty="0" smtClean="0"/>
              <a:t>peacefully, quickly, slowly, safely, highly</a:t>
            </a:r>
          </a:p>
          <a:p>
            <a:pPr algn="ctr"/>
            <a:r>
              <a:rPr lang="en-GB" b="1" dirty="0" smtClean="0">
                <a:solidFill>
                  <a:srgbClr val="FFC000"/>
                </a:solidFill>
              </a:rPr>
              <a:t>Y to I +LY</a:t>
            </a:r>
            <a:r>
              <a:rPr lang="en-GB" dirty="0" smtClean="0"/>
              <a:t>: </a:t>
            </a:r>
            <a:r>
              <a:rPr lang="en-GB" b="1" dirty="0" smtClean="0"/>
              <a:t>luckily, jerkily, nastily, hastily, daintily</a:t>
            </a:r>
          </a:p>
          <a:p>
            <a:pPr algn="ctr"/>
            <a:r>
              <a:rPr lang="en-GB" b="1" dirty="0" smtClean="0">
                <a:solidFill>
                  <a:srgbClr val="FFC000"/>
                </a:solidFill>
              </a:rPr>
              <a:t>Omit E +Y</a:t>
            </a:r>
            <a:r>
              <a:rPr lang="en-GB" b="1" dirty="0" smtClean="0"/>
              <a:t>: feebly, reasonably, favourably, suitably, believably</a:t>
            </a:r>
          </a:p>
          <a:p>
            <a:pPr algn="ctr"/>
            <a:r>
              <a:rPr lang="en-GB" b="1" dirty="0" smtClean="0">
                <a:solidFill>
                  <a:srgbClr val="FFC000"/>
                </a:solidFill>
              </a:rPr>
              <a:t>+ALLY</a:t>
            </a:r>
            <a:r>
              <a:rPr lang="en-GB" b="1" dirty="0" smtClean="0"/>
              <a:t>: energetically, chaotically, enthusiastically, thematically,</a:t>
            </a:r>
          </a:p>
          <a:p>
            <a:pPr algn="ctr"/>
            <a:r>
              <a:rPr lang="en-GB" b="1" dirty="0" smtClean="0"/>
              <a:t>academically</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00B0F0"/>
                </a:solidFill>
              </a:rPr>
              <a:t>(69) Looking at Words – 4</a:t>
            </a:r>
            <a:r>
              <a:rPr lang="en-GB" dirty="0" smtClean="0"/>
              <a:t>:</a:t>
            </a:r>
            <a:br>
              <a:rPr lang="en-GB" dirty="0" smtClean="0"/>
            </a:br>
            <a:r>
              <a:rPr lang="en-GB" b="1" dirty="0" smtClean="0">
                <a:solidFill>
                  <a:srgbClr val="7030A0"/>
                </a:solidFill>
              </a:rPr>
              <a:t>Words Concerning Colours</a:t>
            </a:r>
            <a:endParaRPr lang="en-GB" b="1" dirty="0">
              <a:solidFill>
                <a:srgbClr val="7030A0"/>
              </a:solidFill>
            </a:endParaRPr>
          </a:p>
        </p:txBody>
      </p:sp>
      <p:sp>
        <p:nvSpPr>
          <p:cNvPr id="3" name="TextBox 2"/>
          <p:cNvSpPr txBox="1"/>
          <p:nvPr/>
        </p:nvSpPr>
        <p:spPr>
          <a:xfrm>
            <a:off x="5652120" y="1556792"/>
            <a:ext cx="3312368"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extend vocabulary for creative writing</a:t>
            </a:r>
            <a:endParaRPr lang="en-GB" dirty="0"/>
          </a:p>
        </p:txBody>
      </p:sp>
      <p:sp>
        <p:nvSpPr>
          <p:cNvPr id="4" name="TextBox 3"/>
          <p:cNvSpPr txBox="1"/>
          <p:nvPr/>
        </p:nvSpPr>
        <p:spPr>
          <a:xfrm>
            <a:off x="107504" y="1556792"/>
            <a:ext cx="5400600" cy="1754326"/>
          </a:xfrm>
          <a:prstGeom prst="rect">
            <a:avLst/>
          </a:prstGeom>
          <a:noFill/>
          <a:ln w="57150">
            <a:solidFill>
              <a:srgbClr val="00B050"/>
            </a:solidFill>
          </a:ln>
        </p:spPr>
        <p:txBody>
          <a:bodyPr wrap="square" rtlCol="0">
            <a:spAutoFit/>
          </a:bodyPr>
          <a:lstStyle/>
          <a:p>
            <a:r>
              <a:rPr lang="en-GB" dirty="0" smtClean="0"/>
              <a:t>When writing descriptions, the priority for the writer is to paint a picture in the mind of the reader, by choosing visually effective words. Rather than referring to ‘</a:t>
            </a:r>
            <a:r>
              <a:rPr lang="en-GB" b="1" dirty="0" smtClean="0"/>
              <a:t>the blue skies of high summer</a:t>
            </a:r>
            <a:r>
              <a:rPr lang="en-GB" dirty="0" smtClean="0"/>
              <a:t>,’ which not very original, you could write, ‘</a:t>
            </a:r>
            <a:r>
              <a:rPr lang="en-GB" b="1" dirty="0" smtClean="0"/>
              <a:t>the </a:t>
            </a:r>
            <a:r>
              <a:rPr lang="en-GB" b="1" dirty="0" smtClean="0">
                <a:solidFill>
                  <a:srgbClr val="00B050"/>
                </a:solidFill>
              </a:rPr>
              <a:t>azure</a:t>
            </a:r>
            <a:r>
              <a:rPr lang="en-GB" b="1" dirty="0" smtClean="0"/>
              <a:t> skies of high summer</a:t>
            </a:r>
            <a:r>
              <a:rPr lang="en-GB" dirty="0" smtClean="0"/>
              <a:t>,’ using a more interesting word to depict the colour blue.</a:t>
            </a:r>
            <a:endParaRPr lang="en-GB" dirty="0"/>
          </a:p>
        </p:txBody>
      </p:sp>
      <p:pic>
        <p:nvPicPr>
          <p:cNvPr id="5" name="Picture 2"/>
          <p:cNvPicPr>
            <a:picLocks noChangeAspect="1" noChangeArrowheads="1"/>
          </p:cNvPicPr>
          <p:nvPr/>
        </p:nvPicPr>
        <p:blipFill>
          <a:blip r:embed="rId4" cstate="print"/>
          <a:srcRect/>
          <a:stretch>
            <a:fillRect/>
          </a:stretch>
        </p:blipFill>
        <p:spPr bwMode="auto">
          <a:xfrm>
            <a:off x="7380312" y="2636912"/>
            <a:ext cx="1656184" cy="2592288"/>
          </a:xfrm>
          <a:prstGeom prst="rect">
            <a:avLst/>
          </a:prstGeom>
          <a:noFill/>
          <a:ln w="9525">
            <a:noFill/>
            <a:miter lim="800000"/>
            <a:headEnd/>
            <a:tailEnd/>
          </a:ln>
        </p:spPr>
      </p:pic>
      <p:sp>
        <p:nvSpPr>
          <p:cNvPr id="6" name="TextBox 5"/>
          <p:cNvSpPr txBox="1"/>
          <p:nvPr/>
        </p:nvSpPr>
        <p:spPr>
          <a:xfrm>
            <a:off x="107504" y="3645024"/>
            <a:ext cx="2952328" cy="3139321"/>
          </a:xfrm>
          <a:prstGeom prst="rect">
            <a:avLst/>
          </a:prstGeom>
          <a:noFill/>
          <a:ln w="57150">
            <a:solidFill>
              <a:srgbClr val="7030A0"/>
            </a:solidFill>
          </a:ln>
        </p:spPr>
        <p:txBody>
          <a:bodyPr wrap="square" rtlCol="0">
            <a:spAutoFit/>
          </a:bodyPr>
          <a:lstStyle/>
          <a:p>
            <a:r>
              <a:rPr lang="en-GB" i="1" dirty="0" smtClean="0"/>
              <a:t>What colours do the following suggest? Use the right-hand panel to help you:</a:t>
            </a:r>
          </a:p>
          <a:p>
            <a:pPr marL="342900" indent="-342900">
              <a:buAutoNum type="arabicParenBoth"/>
            </a:pPr>
            <a:r>
              <a:rPr lang="en-GB" b="1" dirty="0" smtClean="0">
                <a:solidFill>
                  <a:srgbClr val="7030A0"/>
                </a:solidFill>
              </a:rPr>
              <a:t>azure = blue</a:t>
            </a:r>
          </a:p>
          <a:p>
            <a:pPr marL="342900" indent="-342900">
              <a:buAutoNum type="arabicParenBoth"/>
            </a:pPr>
            <a:r>
              <a:rPr lang="en-GB" b="1" dirty="0" smtClean="0">
                <a:solidFill>
                  <a:srgbClr val="7030A0"/>
                </a:solidFill>
              </a:rPr>
              <a:t>verdant =</a:t>
            </a:r>
          </a:p>
          <a:p>
            <a:pPr marL="342900" indent="-342900">
              <a:buAutoNum type="arabicParenBoth"/>
            </a:pPr>
            <a:r>
              <a:rPr lang="en-GB" b="1" dirty="0" smtClean="0">
                <a:solidFill>
                  <a:srgbClr val="7030A0"/>
                </a:solidFill>
              </a:rPr>
              <a:t>brazen =</a:t>
            </a:r>
          </a:p>
          <a:p>
            <a:pPr marL="342900" indent="-342900">
              <a:buAutoNum type="arabicParenBoth"/>
            </a:pPr>
            <a:r>
              <a:rPr lang="en-GB" b="1" dirty="0" smtClean="0">
                <a:solidFill>
                  <a:srgbClr val="7030A0"/>
                </a:solidFill>
              </a:rPr>
              <a:t>cerise =</a:t>
            </a:r>
          </a:p>
          <a:p>
            <a:pPr marL="342900" indent="-342900">
              <a:buAutoNum type="arabicParenBoth"/>
            </a:pPr>
            <a:r>
              <a:rPr lang="en-GB" b="1" dirty="0" smtClean="0">
                <a:solidFill>
                  <a:srgbClr val="7030A0"/>
                </a:solidFill>
              </a:rPr>
              <a:t>cerulean =</a:t>
            </a:r>
          </a:p>
          <a:p>
            <a:pPr marL="342900" indent="-342900">
              <a:buAutoNum type="arabicParenBoth"/>
            </a:pPr>
            <a:r>
              <a:rPr lang="en-GB" b="1" dirty="0" smtClean="0">
                <a:solidFill>
                  <a:srgbClr val="7030A0"/>
                </a:solidFill>
              </a:rPr>
              <a:t>crimson =</a:t>
            </a:r>
          </a:p>
          <a:p>
            <a:pPr marL="342900" indent="-342900">
              <a:buAutoNum type="arabicParenBoth"/>
            </a:pPr>
            <a:r>
              <a:rPr lang="en-GB" b="1" dirty="0" smtClean="0">
                <a:solidFill>
                  <a:srgbClr val="7030A0"/>
                </a:solidFill>
              </a:rPr>
              <a:t>ebony =</a:t>
            </a:r>
          </a:p>
          <a:p>
            <a:pPr marL="342900" indent="-342900">
              <a:buAutoNum type="arabicParenBoth"/>
            </a:pPr>
            <a:r>
              <a:rPr lang="en-GB" b="1" dirty="0" smtClean="0">
                <a:solidFill>
                  <a:srgbClr val="7030A0"/>
                </a:solidFill>
              </a:rPr>
              <a:t>emerald =</a:t>
            </a:r>
            <a:endParaRPr lang="en-GB" b="1" dirty="0">
              <a:solidFill>
                <a:srgbClr val="7030A0"/>
              </a:solidFill>
            </a:endParaRPr>
          </a:p>
        </p:txBody>
      </p:sp>
      <p:sp>
        <p:nvSpPr>
          <p:cNvPr id="7" name="TextBox 6"/>
          <p:cNvSpPr txBox="1"/>
          <p:nvPr/>
        </p:nvSpPr>
        <p:spPr>
          <a:xfrm>
            <a:off x="3203848" y="3429000"/>
            <a:ext cx="4032448" cy="2308324"/>
          </a:xfrm>
          <a:prstGeom prst="rect">
            <a:avLst/>
          </a:prstGeom>
          <a:noFill/>
          <a:ln w="57150">
            <a:solidFill>
              <a:srgbClr val="7030A0"/>
            </a:solidFill>
          </a:ln>
        </p:spPr>
        <p:txBody>
          <a:bodyPr wrap="square" rtlCol="0">
            <a:spAutoFit/>
          </a:bodyPr>
          <a:lstStyle/>
          <a:p>
            <a:pPr>
              <a:buFontTx/>
              <a:buChar char="-"/>
            </a:pPr>
            <a:r>
              <a:rPr lang="en-GB" b="1" i="1" dirty="0" smtClean="0"/>
              <a:t>ebenos</a:t>
            </a:r>
            <a:r>
              <a:rPr lang="en-GB" i="1" dirty="0" smtClean="0"/>
              <a:t>: Greek (black ebony tree)</a:t>
            </a:r>
          </a:p>
          <a:p>
            <a:pPr>
              <a:buFontTx/>
              <a:buChar char="-"/>
            </a:pPr>
            <a:r>
              <a:rPr lang="en-GB" b="1" i="1" dirty="0" smtClean="0"/>
              <a:t>azur</a:t>
            </a:r>
            <a:r>
              <a:rPr lang="en-GB" i="1" dirty="0" smtClean="0"/>
              <a:t>: Old French (blue)</a:t>
            </a:r>
          </a:p>
          <a:p>
            <a:pPr>
              <a:buFontTx/>
              <a:buChar char="-"/>
            </a:pPr>
            <a:r>
              <a:rPr lang="en-GB" b="1" i="1" dirty="0" smtClean="0"/>
              <a:t>caelum</a:t>
            </a:r>
            <a:r>
              <a:rPr lang="en-GB" i="1" dirty="0" smtClean="0"/>
              <a:t>: Latin (sky)</a:t>
            </a:r>
          </a:p>
          <a:p>
            <a:pPr>
              <a:buFontTx/>
              <a:buChar char="-"/>
            </a:pPr>
            <a:r>
              <a:rPr lang="en-GB" b="1" i="1" dirty="0" smtClean="0"/>
              <a:t>Kermes</a:t>
            </a:r>
            <a:r>
              <a:rPr lang="en-GB" i="1" dirty="0" smtClean="0"/>
              <a:t>: Arabic (insect releasing red dye)</a:t>
            </a:r>
          </a:p>
          <a:p>
            <a:pPr>
              <a:buFontTx/>
              <a:buChar char="-"/>
            </a:pPr>
            <a:r>
              <a:rPr lang="en-GB" b="1" i="1" dirty="0" smtClean="0"/>
              <a:t>verdeant</a:t>
            </a:r>
            <a:r>
              <a:rPr lang="en-GB" i="1" dirty="0" smtClean="0"/>
              <a:t>: Old French (be green)</a:t>
            </a:r>
          </a:p>
          <a:p>
            <a:pPr>
              <a:buFontTx/>
              <a:buChar char="-"/>
            </a:pPr>
            <a:r>
              <a:rPr lang="en-GB" b="1" i="1" dirty="0" smtClean="0"/>
              <a:t>esmeraud</a:t>
            </a:r>
            <a:r>
              <a:rPr lang="en-GB" i="1" dirty="0" smtClean="0"/>
              <a:t>: Old French (bright green)</a:t>
            </a:r>
          </a:p>
          <a:p>
            <a:pPr>
              <a:buFontTx/>
              <a:buChar char="-"/>
            </a:pPr>
            <a:r>
              <a:rPr lang="en-GB" i="1" dirty="0" smtClean="0"/>
              <a:t>from the Old English (made of brass)</a:t>
            </a:r>
          </a:p>
          <a:p>
            <a:pPr>
              <a:buFontTx/>
              <a:buChar char="-"/>
            </a:pPr>
            <a:r>
              <a:rPr lang="en-GB" i="1" dirty="0" smtClean="0"/>
              <a:t>from French (cherry)</a:t>
            </a:r>
            <a:endParaRPr lang="en-GB" i="1" dirty="0"/>
          </a:p>
        </p:txBody>
      </p:sp>
      <p:sp>
        <p:nvSpPr>
          <p:cNvPr id="8" name="Rectangular Callout 7"/>
          <p:cNvSpPr/>
          <p:nvPr/>
        </p:nvSpPr>
        <p:spPr>
          <a:xfrm>
            <a:off x="3347864" y="2204864"/>
            <a:ext cx="2664296" cy="2664296"/>
          </a:xfrm>
          <a:prstGeom prst="wedgeRectCallout">
            <a:avLst>
              <a:gd name="adj1" fmla="val -94786"/>
              <a:gd name="adj2" fmla="val 63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azure = blue</a:t>
            </a:r>
          </a:p>
          <a:p>
            <a:pPr marL="342900" indent="-342900" algn="ctr">
              <a:buAutoNum type="arabicParenBoth"/>
            </a:pPr>
            <a:r>
              <a:rPr lang="en-GB" b="1" dirty="0" smtClean="0"/>
              <a:t>verdant = green</a:t>
            </a:r>
          </a:p>
          <a:p>
            <a:pPr marL="342900" indent="-342900" algn="ctr">
              <a:buAutoNum type="arabicParenBoth"/>
            </a:pPr>
            <a:r>
              <a:rPr lang="en-GB" b="1" dirty="0" smtClean="0"/>
              <a:t>brazen = yellow</a:t>
            </a:r>
          </a:p>
          <a:p>
            <a:pPr marL="342900" indent="-342900" algn="ctr">
              <a:buAutoNum type="arabicParenBoth"/>
            </a:pPr>
            <a:r>
              <a:rPr lang="en-GB" b="1" dirty="0" smtClean="0"/>
              <a:t>cerise = pink</a:t>
            </a:r>
          </a:p>
          <a:p>
            <a:pPr marL="342900" indent="-342900" algn="ctr">
              <a:buAutoNum type="arabicParenBoth"/>
            </a:pPr>
            <a:r>
              <a:rPr lang="en-GB" b="1" dirty="0" smtClean="0"/>
              <a:t>cerulean = sky-blue</a:t>
            </a:r>
          </a:p>
          <a:p>
            <a:pPr marL="342900" indent="-342900" algn="ctr"/>
            <a:r>
              <a:rPr lang="en-GB" b="1" dirty="0" smtClean="0"/>
              <a:t>(6) crimson = deep red</a:t>
            </a:r>
          </a:p>
          <a:p>
            <a:pPr marL="342900" indent="-342900" algn="ctr"/>
            <a:r>
              <a:rPr lang="en-GB" b="1" dirty="0" smtClean="0"/>
              <a:t>(7) ebony = black</a:t>
            </a:r>
          </a:p>
          <a:p>
            <a:pPr marL="342900" indent="-342900" algn="ctr"/>
            <a:r>
              <a:rPr lang="en-GB" b="1" dirty="0" smtClean="0"/>
              <a:t>(8) emerald = green </a:t>
            </a:r>
            <a:endParaRPr lang="en-GB" b="1" dirty="0"/>
          </a:p>
        </p:txBody>
      </p:sp>
      <p:sp>
        <p:nvSpPr>
          <p:cNvPr id="9" name="TextBox 8"/>
          <p:cNvSpPr txBox="1"/>
          <p:nvPr/>
        </p:nvSpPr>
        <p:spPr>
          <a:xfrm>
            <a:off x="3203848" y="5877272"/>
            <a:ext cx="5688632" cy="646331"/>
          </a:xfrm>
          <a:prstGeom prst="rect">
            <a:avLst/>
          </a:prstGeom>
          <a:noFill/>
          <a:ln w="57150">
            <a:solidFill>
              <a:srgbClr val="C00000"/>
            </a:solidFill>
          </a:ln>
        </p:spPr>
        <p:txBody>
          <a:bodyPr wrap="square" rtlCol="0">
            <a:spAutoFit/>
          </a:bodyPr>
          <a:lstStyle/>
          <a:p>
            <a:r>
              <a:rPr lang="en-GB" b="1" dirty="0" smtClean="0">
                <a:solidFill>
                  <a:srgbClr val="FF0000"/>
                </a:solidFill>
              </a:rPr>
              <a:t>Now write 8 descriptive sentences featuring your 8 new colour words, using them as adjectives.</a:t>
            </a:r>
            <a:endParaRPr lang="en-GB"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00B0F0"/>
                </a:solidFill>
              </a:rPr>
              <a:t>(70) Looking at Words – 5</a:t>
            </a:r>
            <a:r>
              <a:rPr lang="en-GB" dirty="0" smtClean="0"/>
              <a:t>:</a:t>
            </a:r>
            <a:br>
              <a:rPr lang="en-GB" dirty="0" smtClean="0"/>
            </a:br>
            <a:r>
              <a:rPr lang="en-GB" b="1" dirty="0" smtClean="0">
                <a:solidFill>
                  <a:srgbClr val="7030A0"/>
                </a:solidFill>
              </a:rPr>
              <a:t>Words Concerning Colours II</a:t>
            </a:r>
            <a:endParaRPr lang="en-GB" b="1" dirty="0">
              <a:solidFill>
                <a:srgbClr val="7030A0"/>
              </a:solidFill>
            </a:endParaRPr>
          </a:p>
        </p:txBody>
      </p:sp>
      <p:sp>
        <p:nvSpPr>
          <p:cNvPr id="3" name="Rectangle 2"/>
          <p:cNvSpPr/>
          <p:nvPr/>
        </p:nvSpPr>
        <p:spPr>
          <a:xfrm>
            <a:off x="5292080" y="1556792"/>
            <a:ext cx="3600400"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creative writing</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7487816" y="3140968"/>
            <a:ext cx="1656184" cy="2592288"/>
          </a:xfrm>
          <a:prstGeom prst="rect">
            <a:avLst/>
          </a:prstGeom>
          <a:noFill/>
          <a:ln w="9525">
            <a:noFill/>
            <a:miter lim="800000"/>
            <a:headEnd/>
            <a:tailEnd/>
          </a:ln>
        </p:spPr>
      </p:pic>
      <p:sp>
        <p:nvSpPr>
          <p:cNvPr id="5" name="TextBox 4"/>
          <p:cNvSpPr txBox="1"/>
          <p:nvPr/>
        </p:nvSpPr>
        <p:spPr>
          <a:xfrm flipH="1">
            <a:off x="184729" y="1556792"/>
            <a:ext cx="4963333" cy="1200329"/>
          </a:xfrm>
          <a:prstGeom prst="rect">
            <a:avLst/>
          </a:prstGeom>
          <a:noFill/>
          <a:ln w="57150">
            <a:solidFill>
              <a:srgbClr val="00B050"/>
            </a:solidFill>
          </a:ln>
        </p:spPr>
        <p:txBody>
          <a:bodyPr wrap="square" rtlCol="0">
            <a:spAutoFit/>
          </a:bodyPr>
          <a:lstStyle/>
          <a:p>
            <a:r>
              <a:rPr lang="en-GB" dirty="0" smtClean="0"/>
              <a:t>Using better, more sophisticated vocabulary when portraying visual descriptions helps you to write more original ideas. Here are 8 more </a:t>
            </a:r>
            <a:r>
              <a:rPr lang="en-GB" smtClean="0"/>
              <a:t>colour-related words for </a:t>
            </a:r>
            <a:r>
              <a:rPr lang="en-GB" dirty="0" smtClean="0"/>
              <a:t>you to identify:</a:t>
            </a:r>
            <a:endParaRPr lang="en-GB" dirty="0"/>
          </a:p>
        </p:txBody>
      </p:sp>
      <p:sp>
        <p:nvSpPr>
          <p:cNvPr id="7" name="TextBox 6"/>
          <p:cNvSpPr txBox="1"/>
          <p:nvPr/>
        </p:nvSpPr>
        <p:spPr>
          <a:xfrm>
            <a:off x="179512" y="2924944"/>
            <a:ext cx="3312368" cy="3139321"/>
          </a:xfrm>
          <a:prstGeom prst="rect">
            <a:avLst/>
          </a:prstGeom>
          <a:noFill/>
          <a:ln w="57150">
            <a:solidFill>
              <a:srgbClr val="7030A0"/>
            </a:solidFill>
          </a:ln>
        </p:spPr>
        <p:txBody>
          <a:bodyPr wrap="square" rtlCol="0">
            <a:spAutoFit/>
          </a:bodyPr>
          <a:lstStyle/>
          <a:p>
            <a:r>
              <a:rPr lang="en-GB" i="1" dirty="0" smtClean="0"/>
              <a:t>One again, write these out with the colour they suggest, using the right-hand panel to help:</a:t>
            </a:r>
          </a:p>
          <a:p>
            <a:pPr marL="342900" indent="-342900">
              <a:buAutoNum type="arabicParenBoth"/>
            </a:pPr>
            <a:r>
              <a:rPr lang="en-GB" b="1" dirty="0" smtClean="0">
                <a:solidFill>
                  <a:srgbClr val="7030A0"/>
                </a:solidFill>
              </a:rPr>
              <a:t>maroon =</a:t>
            </a:r>
          </a:p>
          <a:p>
            <a:pPr marL="342900" indent="-342900">
              <a:buAutoNum type="arabicParenBoth"/>
            </a:pPr>
            <a:r>
              <a:rPr lang="en-GB" b="1" dirty="0" smtClean="0">
                <a:solidFill>
                  <a:srgbClr val="7030A0"/>
                </a:solidFill>
              </a:rPr>
              <a:t>rosy =</a:t>
            </a:r>
          </a:p>
          <a:p>
            <a:pPr marL="342900" indent="-342900">
              <a:buAutoNum type="arabicParenBoth"/>
            </a:pPr>
            <a:r>
              <a:rPr lang="en-GB" b="1" dirty="0" smtClean="0">
                <a:solidFill>
                  <a:srgbClr val="7030A0"/>
                </a:solidFill>
              </a:rPr>
              <a:t>russet =</a:t>
            </a:r>
          </a:p>
          <a:p>
            <a:pPr marL="342900" indent="-342900">
              <a:buAutoNum type="arabicParenBoth"/>
            </a:pPr>
            <a:r>
              <a:rPr lang="en-GB" b="1" dirty="0" smtClean="0">
                <a:solidFill>
                  <a:srgbClr val="7030A0"/>
                </a:solidFill>
              </a:rPr>
              <a:t>aquamarine =</a:t>
            </a:r>
          </a:p>
          <a:p>
            <a:pPr marL="342900" indent="-342900">
              <a:buAutoNum type="arabicParenBoth"/>
            </a:pPr>
            <a:r>
              <a:rPr lang="en-GB" b="1" dirty="0" smtClean="0">
                <a:solidFill>
                  <a:srgbClr val="7030A0"/>
                </a:solidFill>
              </a:rPr>
              <a:t>ultramarine =</a:t>
            </a:r>
          </a:p>
          <a:p>
            <a:pPr marL="342900" indent="-342900">
              <a:buAutoNum type="arabicParenBoth"/>
            </a:pPr>
            <a:r>
              <a:rPr lang="en-GB" b="1" dirty="0" smtClean="0">
                <a:solidFill>
                  <a:srgbClr val="7030A0"/>
                </a:solidFill>
              </a:rPr>
              <a:t>claret =</a:t>
            </a:r>
          </a:p>
          <a:p>
            <a:pPr marL="342900" indent="-342900">
              <a:buAutoNum type="arabicParenBoth"/>
            </a:pPr>
            <a:r>
              <a:rPr lang="en-GB" b="1" dirty="0" smtClean="0">
                <a:solidFill>
                  <a:srgbClr val="7030A0"/>
                </a:solidFill>
              </a:rPr>
              <a:t>khaki =</a:t>
            </a:r>
          </a:p>
          <a:p>
            <a:pPr marL="342900" indent="-342900">
              <a:buAutoNum type="arabicParenBoth"/>
            </a:pPr>
            <a:r>
              <a:rPr lang="en-GB" b="1" dirty="0" smtClean="0">
                <a:solidFill>
                  <a:srgbClr val="7030A0"/>
                </a:solidFill>
              </a:rPr>
              <a:t>umber =</a:t>
            </a:r>
            <a:endParaRPr lang="en-GB" b="1" dirty="0">
              <a:solidFill>
                <a:srgbClr val="7030A0"/>
              </a:solidFill>
            </a:endParaRPr>
          </a:p>
        </p:txBody>
      </p:sp>
      <p:sp>
        <p:nvSpPr>
          <p:cNvPr id="8" name="TextBox 7"/>
          <p:cNvSpPr txBox="1"/>
          <p:nvPr/>
        </p:nvSpPr>
        <p:spPr>
          <a:xfrm>
            <a:off x="3635896" y="2924944"/>
            <a:ext cx="3744416" cy="2308324"/>
          </a:xfrm>
          <a:prstGeom prst="rect">
            <a:avLst/>
          </a:prstGeom>
          <a:noFill/>
          <a:ln w="57150">
            <a:solidFill>
              <a:srgbClr val="7030A0"/>
            </a:solidFill>
          </a:ln>
        </p:spPr>
        <p:txBody>
          <a:bodyPr wrap="square" rtlCol="0">
            <a:spAutoFit/>
          </a:bodyPr>
          <a:lstStyle/>
          <a:p>
            <a:pPr>
              <a:buFontTx/>
              <a:buChar char="-"/>
            </a:pPr>
            <a:r>
              <a:rPr lang="en-GB" dirty="0" smtClean="0"/>
              <a:t> </a:t>
            </a:r>
            <a:r>
              <a:rPr lang="en-GB" b="1" i="1" dirty="0" smtClean="0"/>
              <a:t>aqua marina</a:t>
            </a:r>
            <a:r>
              <a:rPr lang="en-GB" i="1" dirty="0" smtClean="0"/>
              <a:t>: Latin (sea water)</a:t>
            </a:r>
          </a:p>
          <a:p>
            <a:pPr>
              <a:buFontTx/>
              <a:buChar char="-"/>
            </a:pPr>
            <a:r>
              <a:rPr lang="en-GB" i="1" dirty="0" smtClean="0"/>
              <a:t> </a:t>
            </a:r>
            <a:r>
              <a:rPr lang="en-GB" b="1" i="1" dirty="0" smtClean="0"/>
              <a:t>rousset</a:t>
            </a:r>
            <a:r>
              <a:rPr lang="en-GB" i="1" dirty="0" smtClean="0"/>
              <a:t>: Old French (red)</a:t>
            </a:r>
          </a:p>
          <a:p>
            <a:r>
              <a:rPr lang="en-GB" i="1" dirty="0" smtClean="0"/>
              <a:t>- </a:t>
            </a:r>
            <a:r>
              <a:rPr lang="en-GB" b="1" i="1" dirty="0" smtClean="0"/>
              <a:t>claratum vinum</a:t>
            </a:r>
            <a:r>
              <a:rPr lang="en-GB" i="1" dirty="0" smtClean="0"/>
              <a:t>: Latin (clear wine)</a:t>
            </a:r>
          </a:p>
          <a:p>
            <a:r>
              <a:rPr lang="en-GB" i="1" dirty="0" smtClean="0"/>
              <a:t>- </a:t>
            </a:r>
            <a:r>
              <a:rPr lang="en-GB" b="1" i="1" dirty="0" smtClean="0"/>
              <a:t>khaki</a:t>
            </a:r>
            <a:r>
              <a:rPr lang="en-GB" i="1" dirty="0" smtClean="0"/>
              <a:t>: Urdu (dust-coloured)</a:t>
            </a:r>
          </a:p>
          <a:p>
            <a:pPr>
              <a:buFontTx/>
              <a:buChar char="-"/>
            </a:pPr>
            <a:r>
              <a:rPr lang="en-GB" i="1" dirty="0" smtClean="0"/>
              <a:t> </a:t>
            </a:r>
            <a:r>
              <a:rPr lang="en-GB" b="1" i="1" dirty="0" smtClean="0"/>
              <a:t>ultramarinus</a:t>
            </a:r>
            <a:r>
              <a:rPr lang="en-GB" i="1" dirty="0" smtClean="0"/>
              <a:t>: Latin (beyond the sea)</a:t>
            </a:r>
          </a:p>
          <a:p>
            <a:pPr>
              <a:buFontTx/>
              <a:buChar char="-"/>
            </a:pPr>
            <a:r>
              <a:rPr lang="en-GB" i="1" dirty="0" smtClean="0"/>
              <a:t> </a:t>
            </a:r>
            <a:r>
              <a:rPr lang="en-GB" b="1" i="1" dirty="0" smtClean="0"/>
              <a:t>marron</a:t>
            </a:r>
            <a:r>
              <a:rPr lang="en-GB" i="1" dirty="0" smtClean="0"/>
              <a:t>: French (chestnut)</a:t>
            </a:r>
          </a:p>
          <a:p>
            <a:pPr>
              <a:buFontTx/>
              <a:buChar char="-"/>
            </a:pPr>
            <a:r>
              <a:rPr lang="en-GB" b="1" i="1" dirty="0" smtClean="0"/>
              <a:t> ombra</a:t>
            </a:r>
            <a:r>
              <a:rPr lang="en-GB" i="1" dirty="0" smtClean="0"/>
              <a:t>: Italian (shadowy, earthy)</a:t>
            </a:r>
          </a:p>
          <a:p>
            <a:pPr>
              <a:buFontTx/>
              <a:buChar char="-"/>
            </a:pPr>
            <a:r>
              <a:rPr lang="en-GB" i="1" dirty="0" smtClean="0"/>
              <a:t> </a:t>
            </a:r>
            <a:r>
              <a:rPr lang="en-GB" b="1" i="1" dirty="0" smtClean="0"/>
              <a:t>rose</a:t>
            </a:r>
            <a:r>
              <a:rPr lang="en-GB" i="1" dirty="0" smtClean="0"/>
              <a:t>: French (pink)</a:t>
            </a:r>
          </a:p>
        </p:txBody>
      </p:sp>
      <p:sp>
        <p:nvSpPr>
          <p:cNvPr id="9" name="Rectangle 8"/>
          <p:cNvSpPr/>
          <p:nvPr/>
        </p:nvSpPr>
        <p:spPr>
          <a:xfrm>
            <a:off x="3635896" y="5367989"/>
            <a:ext cx="3744416" cy="923330"/>
          </a:xfrm>
          <a:prstGeom prst="rect">
            <a:avLst/>
          </a:prstGeom>
          <a:ln w="28575">
            <a:solidFill>
              <a:srgbClr val="C00000"/>
            </a:solidFill>
          </a:ln>
        </p:spPr>
        <p:txBody>
          <a:bodyPr wrap="square">
            <a:spAutoFit/>
          </a:bodyPr>
          <a:lstStyle/>
          <a:p>
            <a:r>
              <a:rPr lang="en-GB" b="1" dirty="0" smtClean="0">
                <a:solidFill>
                  <a:srgbClr val="FF0000"/>
                </a:solidFill>
              </a:rPr>
              <a:t>Now write 8 descriptive sentences featuring your 8 new colour words, using them as adjectives.</a:t>
            </a:r>
            <a:endParaRPr lang="en-GB" b="1" dirty="0">
              <a:solidFill>
                <a:srgbClr val="FF0000"/>
              </a:solidFill>
            </a:endParaRPr>
          </a:p>
        </p:txBody>
      </p:sp>
      <p:sp>
        <p:nvSpPr>
          <p:cNvPr id="10" name="Rectangular Callout 9"/>
          <p:cNvSpPr/>
          <p:nvPr/>
        </p:nvSpPr>
        <p:spPr>
          <a:xfrm>
            <a:off x="4067944" y="476672"/>
            <a:ext cx="3096344" cy="3168352"/>
          </a:xfrm>
          <a:prstGeom prst="wedgeRectCallout">
            <a:avLst>
              <a:gd name="adj1" fmla="val -123491"/>
              <a:gd name="adj2" fmla="val 77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maroon = dark red</a:t>
            </a:r>
          </a:p>
          <a:p>
            <a:pPr marL="342900" indent="-342900">
              <a:buAutoNum type="arabicParenBoth"/>
            </a:pPr>
            <a:r>
              <a:rPr lang="en-GB" b="1" dirty="0" smtClean="0">
                <a:solidFill>
                  <a:schemeClr val="bg1"/>
                </a:solidFill>
              </a:rPr>
              <a:t>rosy = pinky red</a:t>
            </a:r>
          </a:p>
          <a:p>
            <a:pPr marL="342900" indent="-342900">
              <a:buAutoNum type="arabicParenBoth"/>
            </a:pPr>
            <a:r>
              <a:rPr lang="en-GB" b="1" dirty="0" smtClean="0">
                <a:solidFill>
                  <a:schemeClr val="bg1"/>
                </a:solidFill>
              </a:rPr>
              <a:t>russet = red-brown</a:t>
            </a:r>
          </a:p>
          <a:p>
            <a:pPr marL="342900" indent="-342900">
              <a:buAutoNum type="arabicParenBoth"/>
            </a:pPr>
            <a:r>
              <a:rPr lang="en-GB" b="1" dirty="0" smtClean="0">
                <a:solidFill>
                  <a:schemeClr val="bg1"/>
                </a:solidFill>
              </a:rPr>
              <a:t>aquamarine = bluish-green</a:t>
            </a:r>
          </a:p>
          <a:p>
            <a:pPr marL="342900" indent="-342900">
              <a:buAutoNum type="arabicParenBoth"/>
            </a:pPr>
            <a:r>
              <a:rPr lang="en-GB" b="1" dirty="0" smtClean="0">
                <a:solidFill>
                  <a:schemeClr val="bg1"/>
                </a:solidFill>
              </a:rPr>
              <a:t>ultramarine = deep blue</a:t>
            </a:r>
          </a:p>
          <a:p>
            <a:pPr marL="342900" indent="-342900">
              <a:buAutoNum type="arabicParenBoth"/>
            </a:pPr>
            <a:r>
              <a:rPr lang="en-GB" b="1" dirty="0" smtClean="0">
                <a:solidFill>
                  <a:schemeClr val="bg1"/>
                </a:solidFill>
              </a:rPr>
              <a:t>claret = reddish-purple</a:t>
            </a:r>
          </a:p>
          <a:p>
            <a:pPr marL="342900" indent="-342900">
              <a:buAutoNum type="arabicParenBoth"/>
            </a:pPr>
            <a:r>
              <a:rPr lang="en-GB" b="1" dirty="0" smtClean="0">
                <a:solidFill>
                  <a:schemeClr val="bg1"/>
                </a:solidFill>
              </a:rPr>
              <a:t>khaki = light brown</a:t>
            </a:r>
          </a:p>
          <a:p>
            <a:pPr marL="342900" indent="-342900">
              <a:buAutoNum type="arabicParenBoth"/>
            </a:pPr>
            <a:r>
              <a:rPr lang="en-GB" b="1" dirty="0" smtClean="0">
                <a:solidFill>
                  <a:schemeClr val="bg1"/>
                </a:solidFill>
              </a:rPr>
              <a:t>umber = brown</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(71) Prefixes – 1</a:t>
            </a:r>
            <a:r>
              <a:rPr lang="en-GB" dirty="0" smtClean="0"/>
              <a:t>:</a:t>
            </a:r>
            <a:br>
              <a:rPr lang="en-GB" dirty="0" smtClean="0"/>
            </a:br>
            <a:r>
              <a:rPr lang="en-GB" b="1" dirty="0" smtClean="0">
                <a:solidFill>
                  <a:srgbClr val="FF9900"/>
                </a:solidFill>
              </a:rPr>
              <a:t>AUTO-</a:t>
            </a:r>
            <a:endParaRPr lang="en-GB" b="1" dirty="0">
              <a:solidFill>
                <a:srgbClr val="FF9900"/>
              </a:solidFill>
            </a:endParaRPr>
          </a:p>
        </p:txBody>
      </p:sp>
      <p:sp>
        <p:nvSpPr>
          <p:cNvPr id="3" name="Rectangle 2"/>
          <p:cNvSpPr/>
          <p:nvPr/>
        </p:nvSpPr>
        <p:spPr>
          <a:xfrm>
            <a:off x="5364088" y="1556793"/>
            <a:ext cx="352839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purposes</a:t>
            </a:r>
            <a:endParaRPr lang="en-GB" dirty="0"/>
          </a:p>
        </p:txBody>
      </p:sp>
      <p:sp>
        <p:nvSpPr>
          <p:cNvPr id="4" name="TextBox 3"/>
          <p:cNvSpPr txBox="1"/>
          <p:nvPr/>
        </p:nvSpPr>
        <p:spPr>
          <a:xfrm>
            <a:off x="395536" y="1556792"/>
            <a:ext cx="4824536" cy="1200329"/>
          </a:xfrm>
          <a:prstGeom prst="rect">
            <a:avLst/>
          </a:prstGeom>
          <a:noFill/>
          <a:ln w="57150">
            <a:solidFill>
              <a:srgbClr val="00B050"/>
            </a:solidFill>
          </a:ln>
        </p:spPr>
        <p:txBody>
          <a:bodyPr wrap="square" rtlCol="0">
            <a:spAutoFit/>
          </a:bodyPr>
          <a:lstStyle/>
          <a:p>
            <a:r>
              <a:rPr lang="en-GB" dirty="0" smtClean="0"/>
              <a:t>Many words in English begin with a prefix, a word part which starts off many words </a:t>
            </a:r>
            <a:r>
              <a:rPr lang="en-GB" b="1" dirty="0" smtClean="0">
                <a:solidFill>
                  <a:srgbClr val="00B050"/>
                </a:solidFill>
              </a:rPr>
              <a:t>AUTO- </a:t>
            </a:r>
            <a:r>
              <a:rPr lang="en-GB" dirty="0" smtClean="0"/>
              <a:t>is a popular one, coming from the Greek word </a:t>
            </a:r>
            <a:r>
              <a:rPr lang="en-GB" i="1" dirty="0" smtClean="0"/>
              <a:t>autos</a:t>
            </a:r>
            <a:r>
              <a:rPr lang="en-GB" dirty="0" smtClean="0"/>
              <a:t>, meaning </a:t>
            </a:r>
            <a:r>
              <a:rPr lang="en-GB" b="1" dirty="0" smtClean="0">
                <a:solidFill>
                  <a:srgbClr val="00B050"/>
                </a:solidFill>
              </a:rPr>
              <a:t>SELF</a:t>
            </a:r>
            <a:r>
              <a:rPr lang="en-GB" dirty="0" smtClean="0"/>
              <a:t>.</a:t>
            </a:r>
            <a:endParaRPr lang="en-GB" dirty="0"/>
          </a:p>
        </p:txBody>
      </p:sp>
      <p:pic>
        <p:nvPicPr>
          <p:cNvPr id="5" name="Picture 2" descr="http://www.cutecliparts.com/wp-content/uploads/2015/10/Smiling-Pencil-Swank-Clip-Art.jpg"/>
          <p:cNvPicPr>
            <a:picLocks noChangeAspect="1" noChangeArrowheads="1"/>
          </p:cNvPicPr>
          <p:nvPr/>
        </p:nvPicPr>
        <p:blipFill>
          <a:blip r:embed="rId3" cstate="print"/>
          <a:srcRect/>
          <a:stretch>
            <a:fillRect/>
          </a:stretch>
        </p:blipFill>
        <p:spPr bwMode="auto">
          <a:xfrm>
            <a:off x="6732240" y="2708920"/>
            <a:ext cx="2016224" cy="1872208"/>
          </a:xfrm>
          <a:prstGeom prst="rect">
            <a:avLst/>
          </a:prstGeom>
          <a:noFill/>
        </p:spPr>
      </p:pic>
      <p:sp>
        <p:nvSpPr>
          <p:cNvPr id="6" name="TextBox 5"/>
          <p:cNvSpPr txBox="1"/>
          <p:nvPr/>
        </p:nvSpPr>
        <p:spPr>
          <a:xfrm>
            <a:off x="395536" y="2924944"/>
            <a:ext cx="6192688" cy="3416320"/>
          </a:xfrm>
          <a:prstGeom prst="rect">
            <a:avLst/>
          </a:prstGeom>
          <a:noFill/>
          <a:ln w="57150">
            <a:solidFill>
              <a:srgbClr val="7030A0"/>
            </a:solidFill>
          </a:ln>
        </p:spPr>
        <p:txBody>
          <a:bodyPr wrap="square" rtlCol="0">
            <a:spAutoFit/>
          </a:bodyPr>
          <a:lstStyle/>
          <a:p>
            <a:r>
              <a:rPr lang="en-GB" i="1" dirty="0" smtClean="0"/>
              <a:t>Let’s see if you can work out these AUTO- words. Use the definitions to help you:</a:t>
            </a:r>
          </a:p>
          <a:p>
            <a:pPr marL="342900" indent="-342900">
              <a:buAutoNum type="arabicParenBoth"/>
            </a:pPr>
            <a:r>
              <a:rPr lang="en-GB" b="1" dirty="0" smtClean="0">
                <a:solidFill>
                  <a:srgbClr val="7030A0"/>
                </a:solidFill>
              </a:rPr>
              <a:t>AUTO______ = a dictator</a:t>
            </a:r>
          </a:p>
          <a:p>
            <a:pPr marL="342900" indent="-342900">
              <a:buAutoNum type="arabicParenBoth"/>
            </a:pPr>
            <a:r>
              <a:rPr lang="en-GB" b="1" dirty="0" smtClean="0">
                <a:solidFill>
                  <a:srgbClr val="7030A0"/>
                </a:solidFill>
              </a:rPr>
              <a:t>AUTO______ = a personalised signature</a:t>
            </a:r>
          </a:p>
          <a:p>
            <a:pPr marL="342900" indent="-342900">
              <a:buAutoNum type="arabicParenBoth"/>
            </a:pPr>
            <a:r>
              <a:rPr lang="en-GB" b="1" dirty="0" smtClean="0">
                <a:solidFill>
                  <a:srgbClr val="7030A0"/>
                </a:solidFill>
              </a:rPr>
              <a:t>AUTO______ = works by itself</a:t>
            </a:r>
          </a:p>
          <a:p>
            <a:pPr marL="342900" indent="-342900">
              <a:buAutoNum type="arabicParenBoth"/>
            </a:pPr>
            <a:r>
              <a:rPr lang="en-GB" b="1" dirty="0" smtClean="0">
                <a:solidFill>
                  <a:srgbClr val="7030A0"/>
                </a:solidFill>
              </a:rPr>
              <a:t>AUTO______ = robot</a:t>
            </a:r>
          </a:p>
          <a:p>
            <a:pPr marL="342900" indent="-342900">
              <a:buAutoNum type="arabicParenBoth"/>
            </a:pPr>
            <a:r>
              <a:rPr lang="en-GB" b="1" dirty="0" smtClean="0">
                <a:solidFill>
                  <a:srgbClr val="7030A0"/>
                </a:solidFill>
              </a:rPr>
              <a:t>AUTO______ = car</a:t>
            </a:r>
          </a:p>
          <a:p>
            <a:pPr marL="342900" indent="-342900">
              <a:buAutoNum type="arabicParenBoth"/>
            </a:pPr>
            <a:r>
              <a:rPr lang="en-GB" b="1" dirty="0" smtClean="0">
                <a:solidFill>
                  <a:srgbClr val="7030A0"/>
                </a:solidFill>
              </a:rPr>
              <a:t>AUTO______ = freedom to self-rule</a:t>
            </a:r>
          </a:p>
          <a:p>
            <a:pPr marL="342900" indent="-342900">
              <a:buAutoNum type="arabicParenBoth"/>
            </a:pPr>
            <a:r>
              <a:rPr lang="en-GB" b="1" dirty="0" smtClean="0">
                <a:solidFill>
                  <a:srgbClr val="7030A0"/>
                </a:solidFill>
              </a:rPr>
              <a:t>AUTO______ = replaces person flying plane</a:t>
            </a:r>
          </a:p>
          <a:p>
            <a:pPr marL="342900" indent="-342900">
              <a:buAutoNum type="arabicParenBoth"/>
            </a:pPr>
            <a:r>
              <a:rPr lang="en-GB" b="1" dirty="0" smtClean="0">
                <a:solidFill>
                  <a:srgbClr val="7030A0"/>
                </a:solidFill>
              </a:rPr>
              <a:t>AUTO______ = personal examination of causes of death</a:t>
            </a:r>
          </a:p>
          <a:p>
            <a:pPr marL="342900" indent="-342900">
              <a:buAutoNum type="arabicParenBoth"/>
            </a:pPr>
            <a:r>
              <a:rPr lang="en-GB" b="1" dirty="0" smtClean="0">
                <a:solidFill>
                  <a:srgbClr val="7030A0"/>
                </a:solidFill>
              </a:rPr>
              <a:t>AUTO______ = French motorway</a:t>
            </a:r>
          </a:p>
          <a:p>
            <a:pPr marL="342900" indent="-342900">
              <a:buAutoNum type="arabicParenBoth"/>
            </a:pPr>
            <a:r>
              <a:rPr lang="en-GB" b="1" dirty="0" smtClean="0">
                <a:solidFill>
                  <a:srgbClr val="7030A0"/>
                </a:solidFill>
              </a:rPr>
              <a:t>AUTO______ = gives TV reader the script to speak</a:t>
            </a:r>
            <a:endParaRPr lang="en-GB" b="1" dirty="0">
              <a:solidFill>
                <a:srgbClr val="7030A0"/>
              </a:solidFill>
            </a:endParaRPr>
          </a:p>
        </p:txBody>
      </p:sp>
      <p:sp>
        <p:nvSpPr>
          <p:cNvPr id="7" name="Rectangular Callout 6"/>
          <p:cNvSpPr/>
          <p:nvPr/>
        </p:nvSpPr>
        <p:spPr>
          <a:xfrm>
            <a:off x="2483768" y="1124744"/>
            <a:ext cx="1872208" cy="3528392"/>
          </a:xfrm>
          <a:prstGeom prst="wedgeRectCallout">
            <a:avLst>
              <a:gd name="adj1" fmla="val -93354"/>
              <a:gd name="adj2" fmla="val 71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AUTOCRAT</a:t>
            </a:r>
          </a:p>
          <a:p>
            <a:pPr marL="342900" indent="-342900">
              <a:buAutoNum type="arabicParenBoth"/>
            </a:pPr>
            <a:r>
              <a:rPr lang="en-GB" b="1" dirty="0" smtClean="0">
                <a:solidFill>
                  <a:schemeClr val="bg1"/>
                </a:solidFill>
              </a:rPr>
              <a:t>AUTOGRAPH</a:t>
            </a:r>
          </a:p>
          <a:p>
            <a:pPr marL="342900" indent="-342900">
              <a:buAutoNum type="arabicParenBoth"/>
            </a:pPr>
            <a:r>
              <a:rPr lang="en-GB" b="1" dirty="0" smtClean="0">
                <a:solidFill>
                  <a:schemeClr val="bg1"/>
                </a:solidFill>
              </a:rPr>
              <a:t>AUTOMATIC</a:t>
            </a:r>
          </a:p>
          <a:p>
            <a:pPr marL="342900" indent="-342900">
              <a:buAutoNum type="arabicParenBoth"/>
            </a:pPr>
            <a:r>
              <a:rPr lang="en-GB" b="1" dirty="0" smtClean="0">
                <a:solidFill>
                  <a:schemeClr val="bg1"/>
                </a:solidFill>
              </a:rPr>
              <a:t>AUTOMATON</a:t>
            </a:r>
          </a:p>
          <a:p>
            <a:pPr marL="342900" indent="-342900">
              <a:buAutoNum type="arabicParenBoth"/>
            </a:pPr>
            <a:r>
              <a:rPr lang="en-GB" b="1" dirty="0" smtClean="0">
                <a:solidFill>
                  <a:schemeClr val="bg1"/>
                </a:solidFill>
              </a:rPr>
              <a:t>AUTOMOBILE</a:t>
            </a:r>
          </a:p>
          <a:p>
            <a:pPr marL="342900" indent="-342900">
              <a:buAutoNum type="arabicParenBoth"/>
            </a:pPr>
            <a:r>
              <a:rPr lang="en-GB" b="1" dirty="0" smtClean="0">
                <a:solidFill>
                  <a:schemeClr val="bg1"/>
                </a:solidFill>
              </a:rPr>
              <a:t>AUTONOMY</a:t>
            </a:r>
          </a:p>
          <a:p>
            <a:pPr marL="342900" indent="-342900">
              <a:buAutoNum type="arabicParenBoth"/>
            </a:pPr>
            <a:r>
              <a:rPr lang="en-GB" b="1" dirty="0" smtClean="0">
                <a:solidFill>
                  <a:schemeClr val="bg1"/>
                </a:solidFill>
              </a:rPr>
              <a:t>AUTOPILOT</a:t>
            </a:r>
          </a:p>
          <a:p>
            <a:pPr marL="342900" indent="-342900">
              <a:buAutoNum type="arabicParenBoth"/>
            </a:pPr>
            <a:r>
              <a:rPr lang="en-GB" b="1" dirty="0" smtClean="0">
                <a:solidFill>
                  <a:schemeClr val="bg1"/>
                </a:solidFill>
              </a:rPr>
              <a:t>AUTOPSY </a:t>
            </a:r>
          </a:p>
          <a:p>
            <a:pPr marL="342900" indent="-342900">
              <a:buAutoNum type="arabicParenBoth"/>
            </a:pPr>
            <a:r>
              <a:rPr lang="en-GB" b="1" dirty="0" smtClean="0">
                <a:solidFill>
                  <a:schemeClr val="bg1"/>
                </a:solidFill>
              </a:rPr>
              <a:t>AUTOROUTE</a:t>
            </a:r>
          </a:p>
          <a:p>
            <a:pPr marL="342900" indent="-342900">
              <a:buAutoNum type="arabicParenBoth"/>
            </a:pPr>
            <a:r>
              <a:rPr lang="en-GB" b="1" dirty="0" smtClean="0">
                <a:solidFill>
                  <a:schemeClr val="bg1"/>
                </a:solidFill>
              </a:rPr>
              <a:t>AUTOCUE</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80">
                                          <p:stCondLst>
                                            <p:cond delay="0"/>
                                          </p:stCondLst>
                                        </p:cTn>
                                        <p:tgtEl>
                                          <p:spTgt spid="5"/>
                                        </p:tgtEl>
                                      </p:cBhvr>
                                    </p:animEffect>
                                    <p:anim calcmode="lin" valueType="num">
                                      <p:cBhvr>
                                        <p:cTn id="3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4" dur="26">
                                          <p:stCondLst>
                                            <p:cond delay="650"/>
                                          </p:stCondLst>
                                        </p:cTn>
                                        <p:tgtEl>
                                          <p:spTgt spid="5"/>
                                        </p:tgtEl>
                                      </p:cBhvr>
                                      <p:to x="100000" y="60000"/>
                                    </p:animScale>
                                    <p:animScale>
                                      <p:cBhvr>
                                        <p:cTn id="45" dur="166" decel="50000">
                                          <p:stCondLst>
                                            <p:cond delay="676"/>
                                          </p:stCondLst>
                                        </p:cTn>
                                        <p:tgtEl>
                                          <p:spTgt spid="5"/>
                                        </p:tgtEl>
                                      </p:cBhvr>
                                      <p:to x="100000" y="100000"/>
                                    </p:animScale>
                                    <p:animScale>
                                      <p:cBhvr>
                                        <p:cTn id="46" dur="26">
                                          <p:stCondLst>
                                            <p:cond delay="1312"/>
                                          </p:stCondLst>
                                        </p:cTn>
                                        <p:tgtEl>
                                          <p:spTgt spid="5"/>
                                        </p:tgtEl>
                                      </p:cBhvr>
                                      <p:to x="100000" y="80000"/>
                                    </p:animScale>
                                    <p:animScale>
                                      <p:cBhvr>
                                        <p:cTn id="47" dur="166" decel="50000">
                                          <p:stCondLst>
                                            <p:cond delay="1338"/>
                                          </p:stCondLst>
                                        </p:cTn>
                                        <p:tgtEl>
                                          <p:spTgt spid="5"/>
                                        </p:tgtEl>
                                      </p:cBhvr>
                                      <p:to x="100000" y="100000"/>
                                    </p:animScale>
                                    <p:animScale>
                                      <p:cBhvr>
                                        <p:cTn id="48" dur="26">
                                          <p:stCondLst>
                                            <p:cond delay="1642"/>
                                          </p:stCondLst>
                                        </p:cTn>
                                        <p:tgtEl>
                                          <p:spTgt spid="5"/>
                                        </p:tgtEl>
                                      </p:cBhvr>
                                      <p:to x="100000" y="90000"/>
                                    </p:animScale>
                                    <p:animScale>
                                      <p:cBhvr>
                                        <p:cTn id="49" dur="166" decel="50000">
                                          <p:stCondLst>
                                            <p:cond delay="1668"/>
                                          </p:stCondLst>
                                        </p:cTn>
                                        <p:tgtEl>
                                          <p:spTgt spid="5"/>
                                        </p:tgtEl>
                                      </p:cBhvr>
                                      <p:to x="100000" y="100000"/>
                                    </p:animScale>
                                    <p:animScale>
                                      <p:cBhvr>
                                        <p:cTn id="50" dur="26">
                                          <p:stCondLst>
                                            <p:cond delay="1808"/>
                                          </p:stCondLst>
                                        </p:cTn>
                                        <p:tgtEl>
                                          <p:spTgt spid="5"/>
                                        </p:tgtEl>
                                      </p:cBhvr>
                                      <p:to x="100000" y="95000"/>
                                    </p:animScale>
                                    <p:animScale>
                                      <p:cBhvr>
                                        <p:cTn id="51" dur="166" decel="50000">
                                          <p:stCondLst>
                                            <p:cond delay="1834"/>
                                          </p:stCondLst>
                                        </p:cTn>
                                        <p:tgtEl>
                                          <p:spTgt spid="5"/>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checkerboard(across)">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(72) Prefixes – 2:</a:t>
            </a:r>
            <a:br>
              <a:rPr lang="en-GB" b="1" dirty="0" smtClean="0">
                <a:solidFill>
                  <a:srgbClr val="FFFF00"/>
                </a:solidFill>
              </a:rPr>
            </a:br>
            <a:r>
              <a:rPr lang="en-GB" b="1" dirty="0" smtClean="0">
                <a:solidFill>
                  <a:srgbClr val="FFC000"/>
                </a:solidFill>
              </a:rPr>
              <a:t>ANTI-</a:t>
            </a:r>
            <a:endParaRPr lang="en-GB" b="1" dirty="0">
              <a:solidFill>
                <a:srgbClr val="FFC000"/>
              </a:solidFill>
            </a:endParaRPr>
          </a:p>
        </p:txBody>
      </p:sp>
      <p:sp>
        <p:nvSpPr>
          <p:cNvPr id="3" name="Rectangle 2"/>
          <p:cNvSpPr/>
          <p:nvPr/>
        </p:nvSpPr>
        <p:spPr>
          <a:xfrm>
            <a:off x="4932040" y="1556792"/>
            <a:ext cx="4032448"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purposes</a:t>
            </a:r>
            <a:endParaRPr lang="en-GB" dirty="0"/>
          </a:p>
        </p:txBody>
      </p:sp>
      <p:sp>
        <p:nvSpPr>
          <p:cNvPr id="4" name="TextBox 3"/>
          <p:cNvSpPr txBox="1"/>
          <p:nvPr/>
        </p:nvSpPr>
        <p:spPr>
          <a:xfrm>
            <a:off x="179512" y="1556792"/>
            <a:ext cx="4608512" cy="646331"/>
          </a:xfrm>
          <a:prstGeom prst="rect">
            <a:avLst/>
          </a:prstGeom>
          <a:noFill/>
          <a:ln w="57150">
            <a:solidFill>
              <a:srgbClr val="00B050"/>
            </a:solidFill>
          </a:ln>
        </p:spPr>
        <p:txBody>
          <a:bodyPr wrap="square" rtlCol="0">
            <a:spAutoFit/>
          </a:bodyPr>
          <a:lstStyle/>
          <a:p>
            <a:r>
              <a:rPr lang="en-GB" dirty="0" smtClean="0"/>
              <a:t>Another popular prefix is </a:t>
            </a:r>
            <a:r>
              <a:rPr lang="en-GB" b="1" dirty="0" smtClean="0">
                <a:solidFill>
                  <a:srgbClr val="00B050"/>
                </a:solidFill>
              </a:rPr>
              <a:t>ANTI-</a:t>
            </a:r>
            <a:r>
              <a:rPr lang="en-GB" dirty="0" smtClean="0"/>
              <a:t> , from the Greek word meaning </a:t>
            </a:r>
            <a:r>
              <a:rPr lang="en-GB" b="1" dirty="0" smtClean="0">
                <a:solidFill>
                  <a:srgbClr val="00B050"/>
                </a:solidFill>
              </a:rPr>
              <a:t>AGAINST</a:t>
            </a:r>
            <a:r>
              <a:rPr lang="en-GB" dirty="0" smtClean="0"/>
              <a:t>. </a:t>
            </a:r>
            <a:endParaRPr lang="en-GB" dirty="0"/>
          </a:p>
        </p:txBody>
      </p:sp>
      <p:sp>
        <p:nvSpPr>
          <p:cNvPr id="5" name="Rectangle 4"/>
          <p:cNvSpPr/>
          <p:nvPr/>
        </p:nvSpPr>
        <p:spPr>
          <a:xfrm>
            <a:off x="179512" y="2708921"/>
            <a:ext cx="6840760" cy="3416320"/>
          </a:xfrm>
          <a:prstGeom prst="rect">
            <a:avLst/>
          </a:prstGeom>
          <a:ln w="57150">
            <a:solidFill>
              <a:srgbClr val="7030A0"/>
            </a:solidFill>
          </a:ln>
        </p:spPr>
        <p:txBody>
          <a:bodyPr wrap="square">
            <a:spAutoFit/>
          </a:bodyPr>
          <a:lstStyle/>
          <a:p>
            <a:r>
              <a:rPr lang="en-GB" i="1" dirty="0" smtClean="0"/>
              <a:t>Let’s see if you can work out these AUTO- words. Use the definitions to help you:</a:t>
            </a:r>
          </a:p>
          <a:p>
            <a:pPr marL="342900" indent="-342900">
              <a:buAutoNum type="arabicParenBoth"/>
            </a:pPr>
            <a:r>
              <a:rPr lang="en-GB" b="1" dirty="0" smtClean="0">
                <a:solidFill>
                  <a:srgbClr val="7030A0"/>
                </a:solidFill>
              </a:rPr>
              <a:t>ANTI_______ = fights against bacterial infection</a:t>
            </a:r>
          </a:p>
          <a:p>
            <a:pPr marL="342900" indent="-342900">
              <a:buAutoNum type="arabicParenBoth"/>
            </a:pPr>
            <a:r>
              <a:rPr lang="en-GB" b="1" dirty="0" smtClean="0">
                <a:solidFill>
                  <a:srgbClr val="7030A0"/>
                </a:solidFill>
              </a:rPr>
              <a:t>ANTI_______ = a let-down after an exciting build-up</a:t>
            </a:r>
          </a:p>
          <a:p>
            <a:pPr marL="342900" indent="-342900">
              <a:buAutoNum type="arabicParenBoth"/>
            </a:pPr>
            <a:r>
              <a:rPr lang="en-GB" b="1" dirty="0" smtClean="0">
                <a:solidFill>
                  <a:srgbClr val="7030A0"/>
                </a:solidFill>
              </a:rPr>
              <a:t>ANTI_______ = against the positive feelings of others</a:t>
            </a:r>
          </a:p>
          <a:p>
            <a:pPr marL="342900" indent="-342900">
              <a:buAutoNum type="arabicParenBoth"/>
            </a:pPr>
            <a:r>
              <a:rPr lang="en-GB" b="1" dirty="0" smtClean="0">
                <a:solidFill>
                  <a:srgbClr val="7030A0"/>
                </a:solidFill>
              </a:rPr>
              <a:t>ANTI_______ = the complete opposite of</a:t>
            </a:r>
          </a:p>
          <a:p>
            <a:pPr marL="342900" indent="-342900">
              <a:buAutoNum type="arabicParenBoth"/>
            </a:pPr>
            <a:r>
              <a:rPr lang="en-GB" b="1" dirty="0" smtClean="0">
                <a:solidFill>
                  <a:srgbClr val="7030A0"/>
                </a:solidFill>
              </a:rPr>
              <a:t>ANTI_______ = destroys the effects of poison/venom</a:t>
            </a:r>
          </a:p>
          <a:p>
            <a:pPr marL="342900" indent="-342900">
              <a:buAutoNum type="arabicParenBoth"/>
            </a:pPr>
            <a:r>
              <a:rPr lang="en-GB" b="1" dirty="0" smtClean="0">
                <a:solidFill>
                  <a:srgbClr val="7030A0"/>
                </a:solidFill>
              </a:rPr>
              <a:t>ANTI_______ = acts against germs</a:t>
            </a:r>
          </a:p>
          <a:p>
            <a:pPr marL="342900" indent="-342900">
              <a:buAutoNum type="arabicParenBoth"/>
            </a:pPr>
            <a:r>
              <a:rPr lang="en-GB" b="1" dirty="0" smtClean="0">
                <a:solidFill>
                  <a:srgbClr val="7030A0"/>
                </a:solidFill>
              </a:rPr>
              <a:t>ANTI_______ = working against society</a:t>
            </a:r>
          </a:p>
          <a:p>
            <a:pPr marL="342900" indent="-342900">
              <a:buAutoNum type="arabicParenBoth"/>
            </a:pPr>
            <a:r>
              <a:rPr lang="en-GB" b="1" dirty="0" smtClean="0">
                <a:solidFill>
                  <a:srgbClr val="7030A0"/>
                </a:solidFill>
              </a:rPr>
              <a:t>ANTI_______ = another word for villain</a:t>
            </a:r>
          </a:p>
          <a:p>
            <a:pPr marL="342900" indent="-342900">
              <a:buAutoNum type="arabicParenBoth"/>
            </a:pPr>
            <a:r>
              <a:rPr lang="en-GB" b="1" dirty="0" smtClean="0">
                <a:solidFill>
                  <a:srgbClr val="7030A0"/>
                </a:solidFill>
              </a:rPr>
              <a:t>ANTI_______ = contained in blood to work against harmful germs</a:t>
            </a:r>
          </a:p>
          <a:p>
            <a:pPr marL="342900" indent="-342900">
              <a:buAutoNum type="arabicParenBoth"/>
            </a:pPr>
            <a:r>
              <a:rPr lang="en-GB" b="1" dirty="0" smtClean="0">
                <a:solidFill>
                  <a:srgbClr val="7030A0"/>
                </a:solidFill>
              </a:rPr>
              <a:t>ANTI_______ = opposite of clock face direction</a:t>
            </a:r>
          </a:p>
        </p:txBody>
      </p:sp>
      <p:pic>
        <p:nvPicPr>
          <p:cNvPr id="6" name="Picture 2" descr="http://www.cutecliparts.com/wp-content/uploads/2015/10/Smiling-Pencil-Swank-Clip-Art.jpg"/>
          <p:cNvPicPr>
            <a:picLocks noChangeAspect="1" noChangeArrowheads="1"/>
          </p:cNvPicPr>
          <p:nvPr/>
        </p:nvPicPr>
        <p:blipFill>
          <a:blip r:embed="rId3" cstate="print"/>
          <a:srcRect/>
          <a:stretch>
            <a:fillRect/>
          </a:stretch>
        </p:blipFill>
        <p:spPr bwMode="auto">
          <a:xfrm>
            <a:off x="7127776" y="3068960"/>
            <a:ext cx="2016224" cy="1872208"/>
          </a:xfrm>
          <a:prstGeom prst="rect">
            <a:avLst/>
          </a:prstGeom>
          <a:noFill/>
        </p:spPr>
      </p:pic>
      <p:sp>
        <p:nvSpPr>
          <p:cNvPr id="7" name="Rectangular Callout 6"/>
          <p:cNvSpPr/>
          <p:nvPr/>
        </p:nvSpPr>
        <p:spPr>
          <a:xfrm>
            <a:off x="3923928" y="620688"/>
            <a:ext cx="2160240" cy="3816424"/>
          </a:xfrm>
          <a:prstGeom prst="wedgeRectCallout">
            <a:avLst>
              <a:gd name="adj1" fmla="val -130686"/>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Antibiotic</a:t>
            </a:r>
          </a:p>
          <a:p>
            <a:pPr marL="342900" indent="-342900" algn="ctr">
              <a:buAutoNum type="arabicParenBoth"/>
            </a:pPr>
            <a:r>
              <a:rPr lang="en-GB" b="1" dirty="0" smtClean="0"/>
              <a:t>Anticlimax</a:t>
            </a:r>
          </a:p>
          <a:p>
            <a:pPr marL="342900" indent="-342900" algn="ctr">
              <a:buAutoNum type="arabicParenBoth"/>
            </a:pPr>
            <a:r>
              <a:rPr lang="en-GB" b="1" dirty="0" smtClean="0"/>
              <a:t>Antipathy</a:t>
            </a:r>
          </a:p>
          <a:p>
            <a:pPr marL="342900" indent="-342900" algn="ctr">
              <a:buAutoNum type="arabicParenBoth"/>
            </a:pPr>
            <a:r>
              <a:rPr lang="en-GB" b="1" dirty="0" smtClean="0"/>
              <a:t>Antithesis</a:t>
            </a:r>
          </a:p>
          <a:p>
            <a:pPr marL="342900" indent="-342900" algn="ctr">
              <a:buAutoNum type="arabicParenBoth"/>
            </a:pPr>
            <a:r>
              <a:rPr lang="en-GB" b="1" dirty="0" smtClean="0"/>
              <a:t>Antidote</a:t>
            </a:r>
          </a:p>
          <a:p>
            <a:pPr marL="342900" indent="-342900" algn="ctr">
              <a:buAutoNum type="arabicParenBoth"/>
            </a:pPr>
            <a:r>
              <a:rPr lang="en-GB" b="1" dirty="0" smtClean="0"/>
              <a:t>Antiseptic</a:t>
            </a:r>
          </a:p>
          <a:p>
            <a:pPr marL="342900" indent="-342900" algn="ctr">
              <a:buAutoNum type="arabicParenBoth"/>
            </a:pPr>
            <a:r>
              <a:rPr lang="en-GB" b="1" dirty="0" smtClean="0"/>
              <a:t>Antisocial</a:t>
            </a:r>
          </a:p>
          <a:p>
            <a:pPr marL="342900" indent="-342900" algn="ctr">
              <a:buAutoNum type="arabicParenBoth"/>
            </a:pPr>
            <a:r>
              <a:rPr lang="en-GB" b="1" dirty="0" smtClean="0"/>
              <a:t>Antihero</a:t>
            </a:r>
          </a:p>
          <a:p>
            <a:pPr marL="342900" indent="-342900" algn="ctr">
              <a:buAutoNum type="arabicParenBoth"/>
            </a:pPr>
            <a:r>
              <a:rPr lang="en-GB" b="1" dirty="0" smtClean="0"/>
              <a:t>Antibody</a:t>
            </a:r>
          </a:p>
          <a:p>
            <a:pPr marL="342900" indent="-342900" algn="ctr">
              <a:buAutoNum type="arabicParenBoth"/>
            </a:pPr>
            <a:r>
              <a:rPr lang="en-GB" b="1" dirty="0" smtClean="0"/>
              <a:t>anticlockwise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(73) Prefixes – 3:</a:t>
            </a:r>
            <a:br>
              <a:rPr lang="en-GB" b="1" dirty="0" smtClean="0">
                <a:solidFill>
                  <a:srgbClr val="FFFF00"/>
                </a:solidFill>
              </a:rPr>
            </a:br>
            <a:r>
              <a:rPr lang="en-GB" dirty="0" smtClean="0">
                <a:solidFill>
                  <a:srgbClr val="FFC000"/>
                </a:solidFill>
              </a:rPr>
              <a:t>BI-</a:t>
            </a:r>
            <a:endParaRPr lang="en-GB" dirty="0">
              <a:solidFill>
                <a:srgbClr val="FFC000"/>
              </a:solidFill>
            </a:endParaRPr>
          </a:p>
        </p:txBody>
      </p:sp>
      <p:sp>
        <p:nvSpPr>
          <p:cNvPr id="3" name="Rectangle 2"/>
          <p:cNvSpPr/>
          <p:nvPr/>
        </p:nvSpPr>
        <p:spPr>
          <a:xfrm>
            <a:off x="5436096" y="1556793"/>
            <a:ext cx="352839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sp>
        <p:nvSpPr>
          <p:cNvPr id="4" name="TextBox 3"/>
          <p:cNvSpPr txBox="1"/>
          <p:nvPr/>
        </p:nvSpPr>
        <p:spPr>
          <a:xfrm>
            <a:off x="179512" y="1556792"/>
            <a:ext cx="5112568" cy="646331"/>
          </a:xfrm>
          <a:prstGeom prst="rect">
            <a:avLst/>
          </a:prstGeom>
          <a:noFill/>
          <a:ln w="57150">
            <a:solidFill>
              <a:srgbClr val="00B050"/>
            </a:solidFill>
          </a:ln>
        </p:spPr>
        <p:txBody>
          <a:bodyPr wrap="square" rtlCol="0">
            <a:spAutoFit/>
          </a:bodyPr>
          <a:lstStyle/>
          <a:p>
            <a:r>
              <a:rPr lang="en-GB" dirty="0" smtClean="0"/>
              <a:t>The prefixes </a:t>
            </a:r>
            <a:r>
              <a:rPr lang="en-GB" b="1" dirty="0" smtClean="0">
                <a:solidFill>
                  <a:srgbClr val="00B050"/>
                </a:solidFill>
              </a:rPr>
              <a:t>BI-</a:t>
            </a:r>
            <a:r>
              <a:rPr lang="en-GB" dirty="0" smtClean="0"/>
              <a:t> and </a:t>
            </a:r>
            <a:r>
              <a:rPr lang="en-GB" b="1" dirty="0" smtClean="0">
                <a:solidFill>
                  <a:srgbClr val="00B050"/>
                </a:solidFill>
              </a:rPr>
              <a:t>DI-</a:t>
            </a:r>
            <a:r>
              <a:rPr lang="en-GB" dirty="0" smtClean="0"/>
              <a:t> both refer to the number 2. The Latin prefix is BI- (the DI- being Greek).</a:t>
            </a:r>
            <a:endParaRPr lang="en-GB" dirty="0"/>
          </a:p>
        </p:txBody>
      </p:sp>
      <p:sp>
        <p:nvSpPr>
          <p:cNvPr id="6" name="TextBox 5"/>
          <p:cNvSpPr txBox="1"/>
          <p:nvPr/>
        </p:nvSpPr>
        <p:spPr>
          <a:xfrm>
            <a:off x="179512" y="2420888"/>
            <a:ext cx="5112568" cy="3416320"/>
          </a:xfrm>
          <a:prstGeom prst="rect">
            <a:avLst/>
          </a:prstGeom>
          <a:noFill/>
          <a:ln w="57150">
            <a:solidFill>
              <a:srgbClr val="7030A0"/>
            </a:solidFill>
          </a:ln>
        </p:spPr>
        <p:txBody>
          <a:bodyPr wrap="square" rtlCol="0">
            <a:spAutoFit/>
          </a:bodyPr>
          <a:lstStyle/>
          <a:p>
            <a:r>
              <a:rPr lang="en-GB" i="1" dirty="0" smtClean="0"/>
              <a:t>Let’s see if you can work out the following BI- words, looking carefully at the clues to help you</a:t>
            </a:r>
            <a:r>
              <a:rPr lang="en-GB" dirty="0" smtClean="0"/>
              <a:t>:</a:t>
            </a:r>
          </a:p>
          <a:p>
            <a:pPr marL="342900" indent="-342900">
              <a:buAutoNum type="arabicParenBoth"/>
            </a:pPr>
            <a:r>
              <a:rPr lang="en-GB" b="1" dirty="0" smtClean="0">
                <a:solidFill>
                  <a:srgbClr val="7030A0"/>
                </a:solidFill>
              </a:rPr>
              <a:t>BI_______ = with two wheels</a:t>
            </a:r>
          </a:p>
          <a:p>
            <a:pPr marL="342900" indent="-342900">
              <a:buAutoNum type="arabicParenBoth"/>
            </a:pPr>
            <a:r>
              <a:rPr lang="en-GB" b="1" dirty="0" smtClean="0">
                <a:solidFill>
                  <a:srgbClr val="7030A0"/>
                </a:solidFill>
              </a:rPr>
              <a:t>BI_______ = muscles with double attachment</a:t>
            </a:r>
          </a:p>
          <a:p>
            <a:pPr marL="342900" indent="-342900">
              <a:buAutoNum type="arabicParenBoth"/>
            </a:pPr>
            <a:r>
              <a:rPr lang="en-GB" b="1" dirty="0" smtClean="0">
                <a:solidFill>
                  <a:srgbClr val="7030A0"/>
                </a:solidFill>
              </a:rPr>
              <a:t>BI_______ = two-hundred-year celebration</a:t>
            </a:r>
          </a:p>
          <a:p>
            <a:pPr marL="342900" indent="-342900">
              <a:buAutoNum type="arabicParenBoth"/>
            </a:pPr>
            <a:r>
              <a:rPr lang="en-GB" b="1" dirty="0" smtClean="0">
                <a:solidFill>
                  <a:srgbClr val="7030A0"/>
                </a:solidFill>
              </a:rPr>
              <a:t>BI_______ = pair of eye magnifiers</a:t>
            </a:r>
          </a:p>
          <a:p>
            <a:pPr marL="342900" indent="-342900">
              <a:buAutoNum type="arabicParenBoth"/>
            </a:pPr>
            <a:r>
              <a:rPr lang="en-GB" b="1" dirty="0" smtClean="0">
                <a:solidFill>
                  <a:srgbClr val="7030A0"/>
                </a:solidFill>
              </a:rPr>
              <a:t>BI_______ = walks on two feet</a:t>
            </a:r>
          </a:p>
          <a:p>
            <a:pPr marL="342900" indent="-342900">
              <a:buAutoNum type="arabicParenBoth"/>
            </a:pPr>
            <a:r>
              <a:rPr lang="en-GB" b="1" dirty="0" smtClean="0">
                <a:solidFill>
                  <a:srgbClr val="7030A0"/>
                </a:solidFill>
              </a:rPr>
              <a:t>BI_______ = one thousand million</a:t>
            </a:r>
          </a:p>
          <a:p>
            <a:pPr marL="342900" indent="-342900">
              <a:buAutoNum type="arabicParenBoth"/>
            </a:pPr>
            <a:r>
              <a:rPr lang="en-GB" b="1" dirty="0" smtClean="0">
                <a:solidFill>
                  <a:srgbClr val="7030A0"/>
                </a:solidFill>
              </a:rPr>
              <a:t>BI_______ = can speak 2 languages</a:t>
            </a:r>
          </a:p>
          <a:p>
            <a:pPr marL="342900" indent="-342900">
              <a:buAutoNum type="arabicParenBoth"/>
            </a:pPr>
            <a:r>
              <a:rPr lang="en-GB" b="1" dirty="0" smtClean="0">
                <a:solidFill>
                  <a:srgbClr val="7030A0"/>
                </a:solidFill>
              </a:rPr>
              <a:t>BI_______ = a plant which only lasts for 2 years</a:t>
            </a:r>
          </a:p>
          <a:p>
            <a:pPr marL="342900" indent="-342900">
              <a:buAutoNum type="arabicParenBoth"/>
            </a:pPr>
            <a:r>
              <a:rPr lang="en-GB" b="1" dirty="0" smtClean="0">
                <a:solidFill>
                  <a:srgbClr val="7030A0"/>
                </a:solidFill>
              </a:rPr>
              <a:t>BI_______ = occurring twice a year</a:t>
            </a:r>
          </a:p>
          <a:p>
            <a:pPr marL="342900" indent="-342900">
              <a:buAutoNum type="arabicParenBoth"/>
            </a:pPr>
            <a:r>
              <a:rPr lang="en-GB" b="1" dirty="0" smtClean="0">
                <a:solidFill>
                  <a:srgbClr val="7030A0"/>
                </a:solidFill>
              </a:rPr>
              <a:t>BI_______ = being married to 2 people</a:t>
            </a:r>
            <a:endParaRPr lang="en-GB" b="1" dirty="0">
              <a:solidFill>
                <a:srgbClr val="7030A0"/>
              </a:solidFill>
            </a:endParaRPr>
          </a:p>
        </p:txBody>
      </p:sp>
      <p:pic>
        <p:nvPicPr>
          <p:cNvPr id="7" name="Picture 2" descr="http://www.cutecliparts.com/wp-content/uploads/2015/10/Smiling-Pencil-Swank-Clip-Art.jpg"/>
          <p:cNvPicPr>
            <a:picLocks noChangeAspect="1" noChangeArrowheads="1"/>
          </p:cNvPicPr>
          <p:nvPr/>
        </p:nvPicPr>
        <p:blipFill>
          <a:blip r:embed="rId3" cstate="print"/>
          <a:srcRect/>
          <a:stretch>
            <a:fillRect/>
          </a:stretch>
        </p:blipFill>
        <p:spPr bwMode="auto">
          <a:xfrm>
            <a:off x="6300192" y="2924944"/>
            <a:ext cx="2016224" cy="1872208"/>
          </a:xfrm>
          <a:prstGeom prst="rect">
            <a:avLst/>
          </a:prstGeom>
          <a:noFill/>
        </p:spPr>
      </p:pic>
      <p:sp>
        <p:nvSpPr>
          <p:cNvPr id="8" name="Rectangular Callout 7"/>
          <p:cNvSpPr/>
          <p:nvPr/>
        </p:nvSpPr>
        <p:spPr>
          <a:xfrm>
            <a:off x="2195736" y="836712"/>
            <a:ext cx="2232248" cy="3744416"/>
          </a:xfrm>
          <a:prstGeom prst="wedgeRectCallout">
            <a:avLst>
              <a:gd name="adj1" fmla="val -95725"/>
              <a:gd name="adj2" fmla="val 546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bicycle</a:t>
            </a:r>
          </a:p>
          <a:p>
            <a:pPr marL="342900" indent="-342900" algn="ctr">
              <a:buAutoNum type="arabicParenBoth"/>
            </a:pPr>
            <a:r>
              <a:rPr lang="en-GB" b="1" dirty="0" smtClean="0"/>
              <a:t>biceps</a:t>
            </a:r>
          </a:p>
          <a:p>
            <a:pPr marL="342900" indent="-342900" algn="ctr">
              <a:buAutoNum type="arabicParenBoth"/>
            </a:pPr>
            <a:r>
              <a:rPr lang="en-GB" b="1" dirty="0" smtClean="0"/>
              <a:t>bicentenary</a:t>
            </a:r>
          </a:p>
          <a:p>
            <a:pPr marL="342900" indent="-342900" algn="ctr">
              <a:buAutoNum type="arabicParenBoth"/>
            </a:pPr>
            <a:r>
              <a:rPr lang="en-GB" b="1" dirty="0" smtClean="0"/>
              <a:t>binoculars</a:t>
            </a:r>
          </a:p>
          <a:p>
            <a:pPr marL="342900" indent="-342900" algn="ctr">
              <a:buAutoNum type="arabicParenBoth"/>
            </a:pPr>
            <a:r>
              <a:rPr lang="en-GB" b="1" dirty="0" smtClean="0"/>
              <a:t>biped</a:t>
            </a:r>
          </a:p>
          <a:p>
            <a:pPr marL="342900" indent="-342900" algn="ctr">
              <a:buAutoNum type="arabicParenBoth"/>
            </a:pPr>
            <a:r>
              <a:rPr lang="en-GB" b="1" dirty="0" smtClean="0"/>
              <a:t>billion</a:t>
            </a:r>
          </a:p>
          <a:p>
            <a:pPr marL="342900" indent="-342900" algn="ctr">
              <a:buAutoNum type="arabicParenBoth"/>
            </a:pPr>
            <a:r>
              <a:rPr lang="en-GB" b="1" dirty="0" smtClean="0"/>
              <a:t>bilingual</a:t>
            </a:r>
          </a:p>
          <a:p>
            <a:pPr marL="342900" indent="-342900" algn="ctr">
              <a:buAutoNum type="arabicParenBoth"/>
            </a:pPr>
            <a:r>
              <a:rPr lang="en-GB" b="1" dirty="0" smtClean="0"/>
              <a:t>biennial</a:t>
            </a:r>
          </a:p>
          <a:p>
            <a:pPr marL="342900" indent="-342900" algn="ctr">
              <a:buAutoNum type="arabicParenBoth"/>
            </a:pPr>
            <a:r>
              <a:rPr lang="en-GB" b="1" dirty="0" smtClean="0"/>
              <a:t>biannual</a:t>
            </a:r>
          </a:p>
          <a:p>
            <a:pPr marL="342900" indent="-342900" algn="ctr">
              <a:buAutoNum type="arabicParenBoth"/>
            </a:pPr>
            <a:r>
              <a:rPr lang="en-GB" b="1" dirty="0" smtClean="0"/>
              <a:t>bigamy</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(74) Prefixes – 4:</a:t>
            </a:r>
            <a:br>
              <a:rPr lang="en-GB" b="1" dirty="0" smtClean="0">
                <a:solidFill>
                  <a:srgbClr val="FFFF00"/>
                </a:solidFill>
              </a:rPr>
            </a:br>
            <a:r>
              <a:rPr lang="en-GB" b="1" dirty="0" smtClean="0">
                <a:solidFill>
                  <a:srgbClr val="FFC000"/>
                </a:solidFill>
              </a:rPr>
              <a:t>MONO-</a:t>
            </a:r>
            <a:endParaRPr lang="en-GB" b="1" dirty="0">
              <a:solidFill>
                <a:srgbClr val="FFC000"/>
              </a:solidFill>
            </a:endParaRPr>
          </a:p>
        </p:txBody>
      </p:sp>
      <p:sp>
        <p:nvSpPr>
          <p:cNvPr id="3" name="Rectangle 2"/>
          <p:cNvSpPr/>
          <p:nvPr/>
        </p:nvSpPr>
        <p:spPr>
          <a:xfrm>
            <a:off x="4860032" y="1628801"/>
            <a:ext cx="4032448" cy="646331"/>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pic>
        <p:nvPicPr>
          <p:cNvPr id="4" name="Picture 2" descr="http://www.cutecliparts.com/wp-content/uploads/2015/10/Smiling-Pencil-Swank-Clip-Art.jpg"/>
          <p:cNvPicPr>
            <a:picLocks noChangeAspect="1" noChangeArrowheads="1"/>
          </p:cNvPicPr>
          <p:nvPr/>
        </p:nvPicPr>
        <p:blipFill>
          <a:blip r:embed="rId3" cstate="print"/>
          <a:srcRect/>
          <a:stretch>
            <a:fillRect/>
          </a:stretch>
        </p:blipFill>
        <p:spPr bwMode="auto">
          <a:xfrm>
            <a:off x="6804248" y="2780928"/>
            <a:ext cx="2016224" cy="1872208"/>
          </a:xfrm>
          <a:prstGeom prst="rect">
            <a:avLst/>
          </a:prstGeom>
          <a:noFill/>
        </p:spPr>
      </p:pic>
      <p:sp>
        <p:nvSpPr>
          <p:cNvPr id="5" name="TextBox 4"/>
          <p:cNvSpPr txBox="1"/>
          <p:nvPr/>
        </p:nvSpPr>
        <p:spPr>
          <a:xfrm>
            <a:off x="323528" y="1628800"/>
            <a:ext cx="4320480" cy="923330"/>
          </a:xfrm>
          <a:prstGeom prst="rect">
            <a:avLst/>
          </a:prstGeom>
          <a:noFill/>
          <a:ln w="57150">
            <a:solidFill>
              <a:srgbClr val="00B050"/>
            </a:solidFill>
          </a:ln>
        </p:spPr>
        <p:txBody>
          <a:bodyPr wrap="square" rtlCol="0">
            <a:spAutoFit/>
          </a:bodyPr>
          <a:lstStyle/>
          <a:p>
            <a:r>
              <a:rPr lang="en-GB" dirty="0" smtClean="0"/>
              <a:t>Again, </a:t>
            </a:r>
            <a:r>
              <a:rPr lang="en-GB" b="1" dirty="0" smtClean="0">
                <a:solidFill>
                  <a:srgbClr val="00B050"/>
                </a:solidFill>
              </a:rPr>
              <a:t>MONO-</a:t>
            </a:r>
            <a:r>
              <a:rPr lang="en-GB" dirty="0" smtClean="0"/>
              <a:t> is a very popular prefix, meaning </a:t>
            </a:r>
            <a:r>
              <a:rPr lang="en-GB" b="1" dirty="0" smtClean="0">
                <a:solidFill>
                  <a:srgbClr val="00B050"/>
                </a:solidFill>
              </a:rPr>
              <a:t>ONE</a:t>
            </a:r>
            <a:r>
              <a:rPr lang="en-GB" dirty="0" smtClean="0"/>
              <a:t>, coming from the Greek word ‘</a:t>
            </a:r>
            <a:r>
              <a:rPr lang="en-GB" i="1" dirty="0" smtClean="0"/>
              <a:t>monos</a:t>
            </a:r>
            <a:r>
              <a:rPr lang="en-GB" dirty="0" smtClean="0"/>
              <a:t>’ (meaning ‘alone’).</a:t>
            </a:r>
            <a:endParaRPr lang="en-GB" dirty="0"/>
          </a:p>
        </p:txBody>
      </p:sp>
      <p:sp>
        <p:nvSpPr>
          <p:cNvPr id="6" name="TextBox 5"/>
          <p:cNvSpPr txBox="1"/>
          <p:nvPr/>
        </p:nvSpPr>
        <p:spPr>
          <a:xfrm>
            <a:off x="251520" y="2708920"/>
            <a:ext cx="6408712" cy="3416320"/>
          </a:xfrm>
          <a:prstGeom prst="rect">
            <a:avLst/>
          </a:prstGeom>
          <a:noFill/>
          <a:ln w="57150">
            <a:solidFill>
              <a:srgbClr val="7030A0"/>
            </a:solidFill>
          </a:ln>
        </p:spPr>
        <p:txBody>
          <a:bodyPr wrap="square" rtlCol="0">
            <a:spAutoFit/>
          </a:bodyPr>
          <a:lstStyle/>
          <a:p>
            <a:r>
              <a:rPr lang="en-GB" i="1" dirty="0" smtClean="0"/>
              <a:t>Let’s see if you can work out the following MONO- words, looking carefully at the clues to help you</a:t>
            </a:r>
            <a:r>
              <a:rPr lang="en-GB" dirty="0" smtClean="0"/>
              <a:t>:</a:t>
            </a:r>
          </a:p>
          <a:p>
            <a:pPr marL="342900" indent="-342900">
              <a:buAutoNum type="arabicParenBoth"/>
            </a:pPr>
            <a:r>
              <a:rPr lang="en-GB" b="1" dirty="0" smtClean="0">
                <a:solidFill>
                  <a:srgbClr val="7030A0"/>
                </a:solidFill>
              </a:rPr>
              <a:t>MONO_______ = black and white</a:t>
            </a:r>
          </a:p>
          <a:p>
            <a:pPr marL="342900" indent="-342900">
              <a:buAutoNum type="arabicParenBoth"/>
            </a:pPr>
            <a:r>
              <a:rPr lang="en-GB" b="1" dirty="0" smtClean="0">
                <a:solidFill>
                  <a:srgbClr val="7030A0"/>
                </a:solidFill>
              </a:rPr>
              <a:t>MONO_______ = a lens eye-piece for one eye only</a:t>
            </a:r>
          </a:p>
          <a:p>
            <a:pPr marL="342900" indent="-342900">
              <a:buAutoNum type="arabicParenBoth"/>
            </a:pPr>
            <a:r>
              <a:rPr lang="en-GB" b="1" dirty="0" smtClean="0">
                <a:solidFill>
                  <a:srgbClr val="7030A0"/>
                </a:solidFill>
              </a:rPr>
              <a:t>MONO_______ = a large single block standing upright</a:t>
            </a:r>
          </a:p>
          <a:p>
            <a:pPr marL="342900" indent="-342900">
              <a:buAutoNum type="arabicParenBoth"/>
            </a:pPr>
            <a:r>
              <a:rPr lang="en-GB" b="1" dirty="0" smtClean="0">
                <a:solidFill>
                  <a:srgbClr val="7030A0"/>
                </a:solidFill>
              </a:rPr>
              <a:t>MONO_______ = one character speaking out their thoughts</a:t>
            </a:r>
          </a:p>
          <a:p>
            <a:pPr marL="342900" indent="-342900">
              <a:buAutoNum type="arabicParenBoth"/>
            </a:pPr>
            <a:r>
              <a:rPr lang="en-GB" b="1" dirty="0" smtClean="0">
                <a:solidFill>
                  <a:srgbClr val="7030A0"/>
                </a:solidFill>
              </a:rPr>
              <a:t>MONO_______ = single control over the business market</a:t>
            </a:r>
          </a:p>
          <a:p>
            <a:pPr marL="342900" indent="-342900">
              <a:buAutoNum type="arabicParenBoth"/>
            </a:pPr>
            <a:r>
              <a:rPr lang="en-GB" b="1" dirty="0" smtClean="0">
                <a:solidFill>
                  <a:srgbClr val="7030A0"/>
                </a:solidFill>
              </a:rPr>
              <a:t>MONO_______ = single-rail track</a:t>
            </a:r>
          </a:p>
          <a:p>
            <a:pPr marL="342900" indent="-342900">
              <a:buAutoNum type="arabicParenBoth"/>
            </a:pPr>
            <a:r>
              <a:rPr lang="en-GB" b="1" dirty="0" smtClean="0">
                <a:solidFill>
                  <a:srgbClr val="7030A0"/>
                </a:solidFill>
              </a:rPr>
              <a:t>MONO_______ = a boring voice speaking in one pitch</a:t>
            </a:r>
          </a:p>
          <a:p>
            <a:pPr marL="342900" indent="-342900">
              <a:buAutoNum type="arabicParenBoth"/>
            </a:pPr>
            <a:r>
              <a:rPr lang="en-GB" b="1" dirty="0" smtClean="0">
                <a:solidFill>
                  <a:srgbClr val="7030A0"/>
                </a:solidFill>
              </a:rPr>
              <a:t>MONO_______ = a word of one syllable</a:t>
            </a:r>
          </a:p>
          <a:p>
            <a:pPr marL="342900" indent="-342900">
              <a:buAutoNum type="arabicParenBoth"/>
            </a:pPr>
            <a:r>
              <a:rPr lang="en-GB" b="1" dirty="0" smtClean="0">
                <a:solidFill>
                  <a:srgbClr val="7030A0"/>
                </a:solidFill>
              </a:rPr>
              <a:t>MONO_______ = speaking only one language</a:t>
            </a:r>
          </a:p>
          <a:p>
            <a:pPr marL="342900" indent="-342900">
              <a:buAutoNum type="arabicParenBoth"/>
            </a:pPr>
            <a:r>
              <a:rPr lang="en-GB" b="1" dirty="0" smtClean="0">
                <a:solidFill>
                  <a:srgbClr val="7030A0"/>
                </a:solidFill>
              </a:rPr>
              <a:t>MONO_______ = fear of being alone in isolation</a:t>
            </a:r>
          </a:p>
        </p:txBody>
      </p:sp>
      <p:sp>
        <p:nvSpPr>
          <p:cNvPr id="7" name="Rectangular Callout 6"/>
          <p:cNvSpPr/>
          <p:nvPr/>
        </p:nvSpPr>
        <p:spPr>
          <a:xfrm>
            <a:off x="3923928" y="1124744"/>
            <a:ext cx="2160240" cy="3600400"/>
          </a:xfrm>
          <a:prstGeom prst="wedgeRectCallout">
            <a:avLst>
              <a:gd name="adj1" fmla="val -120104"/>
              <a:gd name="adj2" fmla="val 56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monochrome</a:t>
            </a:r>
          </a:p>
          <a:p>
            <a:pPr marL="342900" indent="-342900" algn="ctr">
              <a:buAutoNum type="arabicParenBoth"/>
            </a:pPr>
            <a:r>
              <a:rPr lang="en-GB" b="1" dirty="0" smtClean="0"/>
              <a:t>monocle</a:t>
            </a:r>
          </a:p>
          <a:p>
            <a:pPr marL="342900" indent="-342900" algn="ctr">
              <a:buAutoNum type="arabicParenBoth"/>
            </a:pPr>
            <a:r>
              <a:rPr lang="en-GB" b="1" dirty="0" smtClean="0"/>
              <a:t>monolith</a:t>
            </a:r>
          </a:p>
          <a:p>
            <a:pPr marL="342900" indent="-342900" algn="ctr">
              <a:buAutoNum type="arabicParenBoth"/>
            </a:pPr>
            <a:r>
              <a:rPr lang="en-GB" b="1" dirty="0" smtClean="0"/>
              <a:t>monologue</a:t>
            </a:r>
          </a:p>
          <a:p>
            <a:pPr marL="342900" indent="-342900" algn="ctr">
              <a:buAutoNum type="arabicParenBoth"/>
            </a:pPr>
            <a:r>
              <a:rPr lang="en-GB" b="1" dirty="0" smtClean="0"/>
              <a:t>monopoly</a:t>
            </a:r>
          </a:p>
          <a:p>
            <a:pPr marL="342900" indent="-342900" algn="ctr">
              <a:buAutoNum type="arabicParenBoth"/>
            </a:pPr>
            <a:r>
              <a:rPr lang="en-GB" b="1" dirty="0" smtClean="0"/>
              <a:t>monorail</a:t>
            </a:r>
          </a:p>
          <a:p>
            <a:pPr marL="342900" indent="-342900" algn="ctr">
              <a:buAutoNum type="arabicParenBoth"/>
            </a:pPr>
            <a:r>
              <a:rPr lang="en-GB" b="1" dirty="0" smtClean="0"/>
              <a:t>monotone</a:t>
            </a:r>
          </a:p>
          <a:p>
            <a:pPr marL="342900" indent="-342900" algn="ctr">
              <a:buAutoNum type="arabicParenBoth"/>
            </a:pPr>
            <a:r>
              <a:rPr lang="en-GB" b="1" dirty="0" smtClean="0"/>
              <a:t>monosyllabic</a:t>
            </a:r>
          </a:p>
          <a:p>
            <a:pPr marL="342900" indent="-342900" algn="ctr">
              <a:buAutoNum type="arabicParenBoth"/>
            </a:pPr>
            <a:r>
              <a:rPr lang="en-GB" b="1" dirty="0" smtClean="0"/>
              <a:t>monolingual</a:t>
            </a:r>
          </a:p>
          <a:p>
            <a:pPr marL="342900" indent="-342900" algn="ctr">
              <a:buAutoNum type="arabicParenBoth"/>
            </a:pPr>
            <a:r>
              <a:rPr lang="en-GB" b="1" dirty="0" smtClean="0"/>
              <a:t>monophobia</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(75) Prefixes – 5:</a:t>
            </a:r>
            <a:br>
              <a:rPr lang="en-GB" b="1" dirty="0" smtClean="0">
                <a:solidFill>
                  <a:srgbClr val="FFFF00"/>
                </a:solidFill>
              </a:rPr>
            </a:br>
            <a:r>
              <a:rPr lang="en-GB" b="1" dirty="0" smtClean="0">
                <a:solidFill>
                  <a:srgbClr val="FFC000"/>
                </a:solidFill>
              </a:rPr>
              <a:t>MULTI-</a:t>
            </a:r>
            <a:endParaRPr lang="en-GB" b="1" dirty="0">
              <a:solidFill>
                <a:srgbClr val="FFC000"/>
              </a:solidFill>
            </a:endParaRPr>
          </a:p>
        </p:txBody>
      </p:sp>
      <p:sp>
        <p:nvSpPr>
          <p:cNvPr id="3" name="Rectangle 2"/>
          <p:cNvSpPr/>
          <p:nvPr/>
        </p:nvSpPr>
        <p:spPr>
          <a:xfrm>
            <a:off x="5724128" y="1556793"/>
            <a:ext cx="316835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pic>
        <p:nvPicPr>
          <p:cNvPr id="4" name="Picture 2" descr="http://www.cutecliparts.com/wp-content/uploads/2015/10/Smiling-Pencil-Swank-Clip-Art.jpg"/>
          <p:cNvPicPr>
            <a:picLocks noChangeAspect="1" noChangeArrowheads="1"/>
          </p:cNvPicPr>
          <p:nvPr/>
        </p:nvPicPr>
        <p:blipFill>
          <a:blip r:embed="rId3" cstate="print"/>
          <a:srcRect/>
          <a:stretch>
            <a:fillRect/>
          </a:stretch>
        </p:blipFill>
        <p:spPr bwMode="auto">
          <a:xfrm>
            <a:off x="6300192" y="2924944"/>
            <a:ext cx="2016224" cy="1872208"/>
          </a:xfrm>
          <a:prstGeom prst="rect">
            <a:avLst/>
          </a:prstGeom>
          <a:noFill/>
        </p:spPr>
      </p:pic>
      <p:sp>
        <p:nvSpPr>
          <p:cNvPr id="5" name="TextBox 4"/>
          <p:cNvSpPr txBox="1"/>
          <p:nvPr/>
        </p:nvSpPr>
        <p:spPr>
          <a:xfrm>
            <a:off x="251520" y="1556792"/>
            <a:ext cx="5328592" cy="1477328"/>
          </a:xfrm>
          <a:prstGeom prst="rect">
            <a:avLst/>
          </a:prstGeom>
          <a:noFill/>
          <a:ln w="57150">
            <a:solidFill>
              <a:srgbClr val="00B050"/>
            </a:solidFill>
          </a:ln>
        </p:spPr>
        <p:txBody>
          <a:bodyPr wrap="square" rtlCol="0">
            <a:spAutoFit/>
          </a:bodyPr>
          <a:lstStyle/>
          <a:p>
            <a:r>
              <a:rPr lang="en-GB" dirty="0" smtClean="0"/>
              <a:t>Let’s move to another popular prefix, this time of a Latin origin, from the Latin word ‘</a:t>
            </a:r>
            <a:r>
              <a:rPr lang="en-GB" i="1" dirty="0" smtClean="0"/>
              <a:t>multus</a:t>
            </a:r>
            <a:r>
              <a:rPr lang="en-GB" dirty="0" smtClean="0"/>
              <a:t>’ meaning </a:t>
            </a:r>
            <a:r>
              <a:rPr lang="en-GB" b="1" dirty="0" smtClean="0">
                <a:solidFill>
                  <a:srgbClr val="00B050"/>
                </a:solidFill>
              </a:rPr>
              <a:t>MUCH</a:t>
            </a:r>
            <a:r>
              <a:rPr lang="en-GB" dirty="0" smtClean="0"/>
              <a:t>. This forms the prefix </a:t>
            </a:r>
            <a:r>
              <a:rPr lang="en-GB" b="1" dirty="0" smtClean="0">
                <a:solidFill>
                  <a:srgbClr val="00B050"/>
                </a:solidFill>
              </a:rPr>
              <a:t>MULTI-</a:t>
            </a:r>
            <a:r>
              <a:rPr lang="en-GB" dirty="0" smtClean="0"/>
              <a:t> which we pronounce as an EE-sound but which Americans pronounce with the letter I-sound.</a:t>
            </a:r>
            <a:endParaRPr lang="en-GB" dirty="0"/>
          </a:p>
        </p:txBody>
      </p:sp>
      <p:sp>
        <p:nvSpPr>
          <p:cNvPr id="6" name="TextBox 5"/>
          <p:cNvSpPr txBox="1"/>
          <p:nvPr/>
        </p:nvSpPr>
        <p:spPr>
          <a:xfrm>
            <a:off x="251520" y="3212976"/>
            <a:ext cx="5976664" cy="3416320"/>
          </a:xfrm>
          <a:prstGeom prst="rect">
            <a:avLst/>
          </a:prstGeom>
          <a:noFill/>
          <a:ln w="57150">
            <a:solidFill>
              <a:srgbClr val="7030A0"/>
            </a:solidFill>
          </a:ln>
        </p:spPr>
        <p:txBody>
          <a:bodyPr wrap="square" rtlCol="0">
            <a:spAutoFit/>
          </a:bodyPr>
          <a:lstStyle/>
          <a:p>
            <a:r>
              <a:rPr lang="en-GB" i="1" dirty="0" smtClean="0"/>
              <a:t>Let’s see if you can work out the following MULTI- words, looking carefully at the clues to help you</a:t>
            </a:r>
            <a:r>
              <a:rPr lang="en-GB" dirty="0" smtClean="0"/>
              <a:t>:</a:t>
            </a:r>
          </a:p>
          <a:p>
            <a:pPr marL="342900" indent="-342900">
              <a:buAutoNum type="arabicParenBoth"/>
            </a:pPr>
            <a:r>
              <a:rPr lang="en-GB" dirty="0" smtClean="0"/>
              <a:t>MULTI_______ = comprising many units</a:t>
            </a:r>
          </a:p>
          <a:p>
            <a:pPr marL="342900" indent="-342900">
              <a:buAutoNum type="arabicParenBoth"/>
            </a:pPr>
            <a:r>
              <a:rPr lang="en-GB" dirty="0" smtClean="0"/>
              <a:t>MULTI_______ = embracing many cultures</a:t>
            </a:r>
          </a:p>
          <a:p>
            <a:pPr marL="342900" indent="-342900">
              <a:buAutoNum type="arabicParenBoth"/>
            </a:pPr>
            <a:r>
              <a:rPr lang="en-GB" dirty="0" smtClean="0"/>
              <a:t>MULTI_______ = many colours</a:t>
            </a:r>
          </a:p>
          <a:p>
            <a:pPr marL="342900" indent="-342900">
              <a:buAutoNum type="arabicParenBoth"/>
            </a:pPr>
            <a:r>
              <a:rPr lang="en-GB" dirty="0" smtClean="0"/>
              <a:t>MULTI_______ = many-celled</a:t>
            </a:r>
          </a:p>
          <a:p>
            <a:pPr marL="342900" indent="-342900">
              <a:buAutoNum type="arabicParenBoth"/>
            </a:pPr>
            <a:r>
              <a:rPr lang="en-GB" dirty="0" smtClean="0"/>
              <a:t>MULTI_______ = involving film, TV, newspapers etc.</a:t>
            </a:r>
          </a:p>
          <a:p>
            <a:pPr marL="342900" indent="-342900">
              <a:buAutoNum type="arabicParenBoth"/>
            </a:pPr>
            <a:r>
              <a:rPr lang="en-GB" dirty="0" smtClean="0"/>
              <a:t>MULTI_______ = a person worth many millions</a:t>
            </a:r>
          </a:p>
          <a:p>
            <a:pPr marL="342900" indent="-342900">
              <a:buAutoNum type="arabicParenBoth"/>
            </a:pPr>
            <a:r>
              <a:rPr lang="en-GB" dirty="0" smtClean="0"/>
              <a:t>MULTI_______ = to produce large numbers</a:t>
            </a:r>
          </a:p>
          <a:p>
            <a:pPr marL="342900" indent="-342900">
              <a:buAutoNum type="arabicParenBoth"/>
            </a:pPr>
            <a:r>
              <a:rPr lang="en-GB" dirty="0" smtClean="0"/>
              <a:t>MULTI_______ = a huge gathering of people</a:t>
            </a:r>
          </a:p>
          <a:p>
            <a:pPr marL="342900" indent="-342900">
              <a:buAutoNum type="arabicParenBoth"/>
            </a:pPr>
            <a:r>
              <a:rPr lang="en-GB" dirty="0" smtClean="0"/>
              <a:t>MULTI_______ = cinema with many screens</a:t>
            </a:r>
          </a:p>
          <a:p>
            <a:pPr marL="342900" indent="-342900">
              <a:buAutoNum type="arabicParenBoth"/>
            </a:pPr>
            <a:r>
              <a:rPr lang="en-GB" dirty="0" smtClean="0"/>
              <a:t>MULTI_______ = has many uses</a:t>
            </a:r>
          </a:p>
        </p:txBody>
      </p:sp>
      <p:sp>
        <p:nvSpPr>
          <p:cNvPr id="7" name="Rectangular Callout 6"/>
          <p:cNvSpPr/>
          <p:nvPr/>
        </p:nvSpPr>
        <p:spPr>
          <a:xfrm>
            <a:off x="3059832" y="1268760"/>
            <a:ext cx="2304256" cy="3600400"/>
          </a:xfrm>
          <a:prstGeom prst="wedgeRectCallout">
            <a:avLst>
              <a:gd name="adj1" fmla="val -93585"/>
              <a:gd name="adj2" fmla="val 60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dirty="0" smtClean="0"/>
              <a:t>multiple</a:t>
            </a:r>
          </a:p>
          <a:p>
            <a:pPr marL="342900" indent="-342900" algn="ctr">
              <a:buAutoNum type="arabicParenBoth"/>
            </a:pPr>
            <a:r>
              <a:rPr lang="en-GB" dirty="0" smtClean="0"/>
              <a:t>multicultural</a:t>
            </a:r>
          </a:p>
          <a:p>
            <a:pPr marL="342900" indent="-342900" algn="ctr">
              <a:buAutoNum type="arabicParenBoth"/>
            </a:pPr>
            <a:r>
              <a:rPr lang="en-GB" dirty="0" smtClean="0"/>
              <a:t>multicoloured</a:t>
            </a:r>
          </a:p>
          <a:p>
            <a:pPr marL="342900" indent="-342900" algn="ctr">
              <a:buAutoNum type="arabicParenBoth"/>
            </a:pPr>
            <a:r>
              <a:rPr lang="en-GB" dirty="0" smtClean="0"/>
              <a:t>multi-cellular</a:t>
            </a:r>
          </a:p>
          <a:p>
            <a:pPr marL="342900" indent="-342900" algn="ctr">
              <a:buAutoNum type="arabicParenBoth"/>
            </a:pPr>
            <a:r>
              <a:rPr lang="en-GB" dirty="0" smtClean="0"/>
              <a:t>multimedia</a:t>
            </a:r>
          </a:p>
          <a:p>
            <a:pPr marL="342900" indent="-342900" algn="ctr">
              <a:buAutoNum type="arabicParenBoth"/>
            </a:pPr>
            <a:r>
              <a:rPr lang="en-GB" dirty="0" smtClean="0"/>
              <a:t>multimillionaire</a:t>
            </a:r>
          </a:p>
          <a:p>
            <a:pPr marL="342900" indent="-342900" algn="ctr">
              <a:buAutoNum type="arabicParenBoth"/>
            </a:pPr>
            <a:r>
              <a:rPr lang="en-GB" dirty="0" smtClean="0"/>
              <a:t>multiply</a:t>
            </a:r>
          </a:p>
          <a:p>
            <a:pPr marL="342900" indent="-342900" algn="ctr">
              <a:buAutoNum type="arabicParenBoth"/>
            </a:pPr>
            <a:r>
              <a:rPr lang="en-GB" dirty="0" smtClean="0"/>
              <a:t>multitude</a:t>
            </a:r>
          </a:p>
          <a:p>
            <a:pPr marL="342900" indent="-342900" algn="ctr">
              <a:buAutoNum type="arabicParenBoth"/>
            </a:pPr>
            <a:r>
              <a:rPr lang="en-GB" dirty="0" smtClean="0"/>
              <a:t>multiplex</a:t>
            </a:r>
          </a:p>
          <a:p>
            <a:pPr marL="342900" indent="-342900" algn="ctr">
              <a:buAutoNum type="arabicParenBoth"/>
            </a:pPr>
            <a:r>
              <a:rPr lang="en-GB" dirty="0" smtClean="0"/>
              <a:t>multipurpose</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7030A0"/>
                </a:solidFill>
              </a:rPr>
              <a:t>(7) </a:t>
            </a:r>
            <a:r>
              <a:rPr lang="en-GB" dirty="0" smtClean="0"/>
              <a:t>Avoiding the Convenience Word: </a:t>
            </a:r>
            <a:r>
              <a:rPr lang="en-GB" dirty="0" smtClean="0">
                <a:solidFill>
                  <a:srgbClr val="FFFF00"/>
                </a:solidFill>
              </a:rPr>
              <a:t>SAID</a:t>
            </a:r>
            <a:endParaRPr lang="en-GB" dirty="0">
              <a:solidFill>
                <a:srgbClr val="FFFF0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pic>
        <p:nvPicPr>
          <p:cNvPr id="1028" name="Picture 4" descr="http://www.clipartsfree.net/vector/large/happy_pencil_Vector_Clipart.png"/>
          <p:cNvPicPr>
            <a:picLocks noChangeAspect="1" noChangeArrowheads="1"/>
          </p:cNvPicPr>
          <p:nvPr/>
        </p:nvPicPr>
        <p:blipFill>
          <a:blip r:embed="rId4" cstate="print"/>
          <a:srcRect/>
          <a:stretch>
            <a:fillRect/>
          </a:stretch>
        </p:blipFill>
        <p:spPr bwMode="auto">
          <a:xfrm>
            <a:off x="6660232" y="2708920"/>
            <a:ext cx="2016224" cy="1800200"/>
          </a:xfrm>
          <a:prstGeom prst="rect">
            <a:avLst/>
          </a:prstGeom>
          <a:noFill/>
        </p:spPr>
      </p:pic>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b="1" u="sng" dirty="0" smtClean="0">
                <a:solidFill>
                  <a:srgbClr val="00B050"/>
                </a:solidFill>
              </a:rPr>
              <a:t>SAID</a:t>
            </a:r>
            <a:r>
              <a:rPr lang="en-GB" dirty="0" smtClean="0"/>
              <a:t> is not a very descriptive word as it doesn’t tell us how something is actually spoken. There is no emotion in the word. Finally, if we take other letters in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lesson is so boring,’ w________ the child to her friend.</a:t>
            </a:r>
          </a:p>
          <a:p>
            <a:pPr marL="342900" indent="-342900">
              <a:buAutoNum type="arabicParenBoth"/>
            </a:pPr>
            <a:r>
              <a:rPr lang="en-GB" dirty="0" smtClean="0"/>
              <a:t>‘The tree’s falling!’ y_______ the wood cutter.</a:t>
            </a:r>
          </a:p>
          <a:p>
            <a:pPr marL="342900" indent="-342900">
              <a:buAutoNum type="arabicParenBoth"/>
            </a:pPr>
            <a:r>
              <a:rPr lang="en-GB" dirty="0" smtClean="0"/>
              <a:t>‘This lecture is really boring,’ y______ the tired student.</a:t>
            </a:r>
          </a:p>
          <a:p>
            <a:pPr marL="342900" indent="-342900">
              <a:buAutoNum type="arabicParenBoth"/>
            </a:pPr>
            <a:r>
              <a:rPr lang="en-GB" dirty="0" smtClean="0"/>
              <a:t>‘Stop complaining,’ h_______ her motivated friend.</a:t>
            </a:r>
          </a:p>
          <a:p>
            <a:pPr marL="342900" indent="-342900">
              <a:buAutoNum type="arabicParenBoth"/>
            </a:pPr>
            <a:r>
              <a:rPr lang="en-GB" dirty="0" smtClean="0"/>
              <a:t>‘And stop right now,’ i______________ the angry teacher.</a:t>
            </a:r>
          </a:p>
          <a:p>
            <a:pPr marL="342900" indent="-342900">
              <a:buAutoNum type="arabicParenBoth"/>
            </a:pPr>
            <a:r>
              <a:rPr lang="en-GB" dirty="0" smtClean="0"/>
              <a:t>The crowd r_______ in unison, ‘What a goal! What a goal!’</a:t>
            </a:r>
          </a:p>
          <a:p>
            <a:pPr marL="342900" indent="-342900">
              <a:buAutoNum type="arabicParenBoth"/>
            </a:pPr>
            <a:r>
              <a:rPr lang="en-GB" dirty="0" smtClean="0"/>
              <a:t>‘You’ll fail the exam if you don’t revise,’ w______ the tutor.</a:t>
            </a:r>
          </a:p>
          <a:p>
            <a:pPr marL="342900" indent="-342900">
              <a:buAutoNum type="arabicParenBoth"/>
            </a:pPr>
            <a:r>
              <a:rPr lang="en-GB" dirty="0" smtClean="0"/>
              <a:t>The kid w_______, ‘How much longer will the trip take?’</a:t>
            </a:r>
          </a:p>
          <a:p>
            <a:pPr marL="342900" indent="-342900">
              <a:buAutoNum type="arabicParenBoth"/>
            </a:pPr>
            <a:r>
              <a:rPr lang="en-GB" dirty="0" smtClean="0"/>
              <a:t>‘The ball was out!’ d_________ the angry tennis player.</a:t>
            </a:r>
          </a:p>
          <a:p>
            <a:pPr marL="342900" indent="-342900">
              <a:buAutoNum type="arabicParenBoth"/>
            </a:pPr>
            <a:r>
              <a:rPr lang="en-GB" dirty="0"/>
              <a:t> </a:t>
            </a:r>
            <a:r>
              <a:rPr lang="en-GB" dirty="0" smtClean="0"/>
              <a:t>‘You’ve done pretty well in your mocks,’ h_____ the teacher.</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1. phiwesred</a:t>
            </a:r>
          </a:p>
          <a:p>
            <a:r>
              <a:rPr lang="en-GB" sz="1400" b="1" dirty="0" smtClean="0">
                <a:solidFill>
                  <a:srgbClr val="7030A0"/>
                </a:solidFill>
              </a:rPr>
              <a:t>2. leyled</a:t>
            </a:r>
          </a:p>
          <a:p>
            <a:r>
              <a:rPr lang="en-GB" sz="1400" b="1" dirty="0" smtClean="0">
                <a:solidFill>
                  <a:srgbClr val="7030A0"/>
                </a:solidFill>
              </a:rPr>
              <a:t>3. wayned</a:t>
            </a:r>
          </a:p>
          <a:p>
            <a:r>
              <a:rPr lang="en-GB" sz="1400" b="1" dirty="0" smtClean="0">
                <a:solidFill>
                  <a:srgbClr val="7030A0"/>
                </a:solidFill>
              </a:rPr>
              <a:t>4. sished</a:t>
            </a:r>
          </a:p>
          <a:p>
            <a:r>
              <a:rPr lang="en-GB" sz="1400" b="1" dirty="0" smtClean="0">
                <a:solidFill>
                  <a:srgbClr val="7030A0"/>
                </a:solidFill>
              </a:rPr>
              <a:t>5. puretintred</a:t>
            </a:r>
          </a:p>
          <a:p>
            <a:r>
              <a:rPr lang="en-GB" sz="1400" b="1" dirty="0" smtClean="0">
                <a:solidFill>
                  <a:srgbClr val="7030A0"/>
                </a:solidFill>
              </a:rPr>
              <a:t>6. orared</a:t>
            </a:r>
          </a:p>
          <a:p>
            <a:r>
              <a:rPr lang="en-GB" sz="1400" b="1" dirty="0" smtClean="0">
                <a:solidFill>
                  <a:srgbClr val="7030A0"/>
                </a:solidFill>
              </a:rPr>
              <a:t>7. rawned</a:t>
            </a:r>
          </a:p>
          <a:p>
            <a:r>
              <a:rPr lang="en-GB" sz="1400" b="1" dirty="0" smtClean="0">
                <a:solidFill>
                  <a:srgbClr val="7030A0"/>
                </a:solidFill>
              </a:rPr>
              <a:t>8. nhiwed</a:t>
            </a:r>
          </a:p>
          <a:p>
            <a:r>
              <a:rPr lang="en-GB" sz="1400" b="1" dirty="0" smtClean="0">
                <a:solidFill>
                  <a:srgbClr val="7030A0"/>
                </a:solidFill>
              </a:rPr>
              <a:t>9. caledred</a:t>
            </a:r>
          </a:p>
          <a:p>
            <a:r>
              <a:rPr lang="en-GB" sz="1400" b="1" dirty="0" smtClean="0">
                <a:solidFill>
                  <a:srgbClr val="7030A0"/>
                </a:solidFill>
              </a:rPr>
              <a:t>10. thined</a:t>
            </a:r>
          </a:p>
          <a:p>
            <a:endParaRPr lang="en-GB" sz="1400" dirty="0" smtClean="0"/>
          </a:p>
          <a:p>
            <a:endParaRPr lang="en-GB" dirty="0"/>
          </a:p>
        </p:txBody>
      </p:sp>
      <p:sp>
        <p:nvSpPr>
          <p:cNvPr id="11" name="Rectangular Callout 10"/>
          <p:cNvSpPr/>
          <p:nvPr/>
        </p:nvSpPr>
        <p:spPr>
          <a:xfrm>
            <a:off x="3995936" y="1772816"/>
            <a:ext cx="1872208" cy="3312368"/>
          </a:xfrm>
          <a:prstGeom prst="wedgeRectCallout">
            <a:avLst>
              <a:gd name="adj1" fmla="val -205149"/>
              <a:gd name="adj2" fmla="val 85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whispered</a:t>
            </a:r>
          </a:p>
          <a:p>
            <a:pPr marL="342900" indent="-342900" algn="ctr">
              <a:buAutoNum type="arabicPeriod"/>
            </a:pPr>
            <a:r>
              <a:rPr lang="en-GB" b="1" dirty="0" smtClean="0"/>
              <a:t>yelled</a:t>
            </a:r>
          </a:p>
          <a:p>
            <a:pPr marL="342900" indent="-342900" algn="ctr">
              <a:buAutoNum type="arabicPeriod"/>
            </a:pPr>
            <a:r>
              <a:rPr lang="en-GB" b="1" dirty="0" smtClean="0"/>
              <a:t>yawned</a:t>
            </a:r>
          </a:p>
          <a:p>
            <a:pPr marL="342900" indent="-342900" algn="ctr">
              <a:buAutoNum type="arabicPeriod"/>
            </a:pPr>
            <a:r>
              <a:rPr lang="en-GB" b="1" dirty="0" smtClean="0"/>
              <a:t>hissed</a:t>
            </a:r>
          </a:p>
          <a:p>
            <a:pPr marL="342900" indent="-342900" algn="ctr">
              <a:buAutoNum type="arabicPeriod"/>
            </a:pPr>
            <a:r>
              <a:rPr lang="en-GB" b="1" dirty="0" smtClean="0"/>
              <a:t>interrupted</a:t>
            </a:r>
          </a:p>
          <a:p>
            <a:pPr marL="342900" indent="-342900" algn="ctr">
              <a:buAutoNum type="arabicPeriod"/>
            </a:pPr>
            <a:r>
              <a:rPr lang="en-GB" b="1" dirty="0" smtClean="0"/>
              <a:t>roared</a:t>
            </a:r>
          </a:p>
          <a:p>
            <a:pPr marL="342900" indent="-342900" algn="ctr">
              <a:buAutoNum type="arabicPeriod"/>
            </a:pPr>
            <a:r>
              <a:rPr lang="en-GB" b="1" dirty="0" smtClean="0"/>
              <a:t>warned</a:t>
            </a:r>
          </a:p>
          <a:p>
            <a:pPr marL="342900" indent="-342900" algn="ctr">
              <a:buAutoNum type="arabicPeriod"/>
            </a:pPr>
            <a:r>
              <a:rPr lang="en-GB" b="1" dirty="0" smtClean="0"/>
              <a:t>whined</a:t>
            </a:r>
          </a:p>
          <a:p>
            <a:pPr marL="342900" indent="-342900" algn="ctr">
              <a:buAutoNum type="arabicPeriod"/>
            </a:pPr>
            <a:r>
              <a:rPr lang="en-GB" b="1" dirty="0" smtClean="0"/>
              <a:t>declared</a:t>
            </a:r>
          </a:p>
          <a:p>
            <a:pPr marL="342900" indent="-342900" algn="ctr">
              <a:buAutoNum type="arabicPeriod"/>
            </a:pPr>
            <a:r>
              <a:rPr lang="en-GB" b="1" dirty="0" smtClean="0"/>
              <a:t>hinted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3" cstate="print"/>
            <a:tile tx="0" ty="0" sx="100000" sy="100000" flip="none" algn="tl"/>
          </a:blipFill>
        </p:spPr>
        <p:txBody>
          <a:bodyPr>
            <a:normAutofit fontScale="90000"/>
          </a:bodyPr>
          <a:lstStyle/>
          <a:p>
            <a:r>
              <a:rPr lang="en-GB" b="1" dirty="0" smtClean="0">
                <a:solidFill>
                  <a:srgbClr val="FFFF00"/>
                </a:solidFill>
              </a:rPr>
              <a:t>(76) Fun with Homographs – 1:</a:t>
            </a:r>
            <a:r>
              <a:rPr lang="en-GB" dirty="0" smtClean="0"/>
              <a:t/>
            </a:r>
            <a:br>
              <a:rPr lang="en-GB" dirty="0" smtClean="0"/>
            </a:br>
            <a:r>
              <a:rPr lang="en-GB" sz="3600" dirty="0" smtClean="0"/>
              <a:t>‘</a:t>
            </a:r>
            <a:r>
              <a:rPr lang="en-GB" sz="3600" b="1" dirty="0" smtClean="0">
                <a:solidFill>
                  <a:srgbClr val="FF9900"/>
                </a:solidFill>
              </a:rPr>
              <a:t>The Challenge of Speaking English’ </a:t>
            </a:r>
            <a:r>
              <a:rPr lang="en-GB" sz="3600" b="1" dirty="0" smtClean="0">
                <a:solidFill>
                  <a:srgbClr val="FF00FF"/>
                </a:solidFill>
              </a:rPr>
              <a:t>– Part 1</a:t>
            </a:r>
            <a:endParaRPr lang="en-GB" sz="3600" b="1" dirty="0">
              <a:solidFill>
                <a:srgbClr val="FF00FF"/>
              </a:solidFill>
            </a:endParaRPr>
          </a:p>
        </p:txBody>
      </p:sp>
      <p:sp>
        <p:nvSpPr>
          <p:cNvPr id="3" name="Rectangle 2"/>
          <p:cNvSpPr/>
          <p:nvPr/>
        </p:nvSpPr>
        <p:spPr>
          <a:xfrm>
            <a:off x="6300192" y="1412776"/>
            <a:ext cx="2592288" cy="1754326"/>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awareness of the issues involving the English language, and revise understanding of homographs.</a:t>
            </a:r>
            <a:endParaRPr lang="en-GB" dirty="0"/>
          </a:p>
        </p:txBody>
      </p:sp>
      <p:sp>
        <p:nvSpPr>
          <p:cNvPr id="5" name="TextBox 4"/>
          <p:cNvSpPr txBox="1"/>
          <p:nvPr/>
        </p:nvSpPr>
        <p:spPr>
          <a:xfrm>
            <a:off x="251520" y="1412776"/>
            <a:ext cx="5904656" cy="1754326"/>
          </a:xfrm>
          <a:prstGeom prst="rect">
            <a:avLst/>
          </a:prstGeom>
          <a:noFill/>
          <a:ln w="57150">
            <a:solidFill>
              <a:srgbClr val="00B050"/>
            </a:solidFill>
          </a:ln>
        </p:spPr>
        <p:txBody>
          <a:bodyPr wrap="square" rtlCol="0">
            <a:spAutoFit/>
          </a:bodyPr>
          <a:lstStyle/>
          <a:p>
            <a:r>
              <a:rPr lang="en-GB" dirty="0" smtClean="0"/>
              <a:t>English must be confusing for non-native speakers because so many words look the same on paper, with the same letters in the same order but are pronounced differently. In other languages, markings on letters (</a:t>
            </a:r>
            <a:r>
              <a:rPr lang="en-GB" b="1" dirty="0" smtClean="0">
                <a:solidFill>
                  <a:srgbClr val="00B050"/>
                </a:solidFill>
              </a:rPr>
              <a:t>diacritical marks</a:t>
            </a:r>
            <a:r>
              <a:rPr lang="en-GB" dirty="0" smtClean="0"/>
              <a:t>) give an indication of pronunciation, but not English! These words are called </a:t>
            </a:r>
            <a:r>
              <a:rPr lang="en-GB" b="1" dirty="0" smtClean="0">
                <a:solidFill>
                  <a:srgbClr val="00B050"/>
                </a:solidFill>
              </a:rPr>
              <a:t>HOMOGRAPHS</a:t>
            </a:r>
            <a:r>
              <a:rPr lang="en-GB" dirty="0" smtClean="0"/>
              <a:t>, literally meaning ‘</a:t>
            </a:r>
            <a:r>
              <a:rPr lang="en-GB" i="1" dirty="0" smtClean="0"/>
              <a:t>written the same</a:t>
            </a:r>
            <a:r>
              <a:rPr lang="en-GB" dirty="0" smtClean="0"/>
              <a:t>.’</a:t>
            </a:r>
            <a:endParaRPr lang="en-GB" dirty="0"/>
          </a:p>
        </p:txBody>
      </p:sp>
      <p:pic>
        <p:nvPicPr>
          <p:cNvPr id="6" name="Picture 2" descr="http://www.cutecliparts.com/wp-content/uploads/2015/10/Smiling-Pencil-Swank-Clip-Art.jpg"/>
          <p:cNvPicPr>
            <a:picLocks noChangeAspect="1" noChangeArrowheads="1"/>
          </p:cNvPicPr>
          <p:nvPr/>
        </p:nvPicPr>
        <p:blipFill>
          <a:blip r:embed="rId4" cstate="print"/>
          <a:srcRect/>
          <a:stretch>
            <a:fillRect/>
          </a:stretch>
        </p:blipFill>
        <p:spPr bwMode="auto">
          <a:xfrm>
            <a:off x="7127776" y="3717032"/>
            <a:ext cx="2016224" cy="1872208"/>
          </a:xfrm>
          <a:prstGeom prst="rect">
            <a:avLst/>
          </a:prstGeom>
          <a:noFill/>
        </p:spPr>
      </p:pic>
      <p:sp>
        <p:nvSpPr>
          <p:cNvPr id="7" name="TextBox 6"/>
          <p:cNvSpPr txBox="1"/>
          <p:nvPr/>
        </p:nvSpPr>
        <p:spPr>
          <a:xfrm>
            <a:off x="107504" y="3356992"/>
            <a:ext cx="7056784" cy="3416320"/>
          </a:xfrm>
          <a:prstGeom prst="rect">
            <a:avLst/>
          </a:prstGeom>
          <a:noFill/>
          <a:ln w="38100">
            <a:solidFill>
              <a:srgbClr val="7030A0"/>
            </a:solidFill>
          </a:ln>
        </p:spPr>
        <p:txBody>
          <a:bodyPr wrap="square" rtlCol="0">
            <a:spAutoFit/>
          </a:bodyPr>
          <a:lstStyle/>
          <a:p>
            <a:r>
              <a:rPr lang="en-GB" i="1" dirty="0" smtClean="0"/>
              <a:t>The following is Part I of a poem: </a:t>
            </a:r>
            <a:r>
              <a:rPr lang="en-GB" b="1" i="1" dirty="0" smtClean="0">
                <a:solidFill>
                  <a:srgbClr val="7030A0"/>
                </a:solidFill>
              </a:rPr>
              <a:t>‘The Challenge of Speaking English.’ </a:t>
            </a:r>
            <a:r>
              <a:rPr lang="en-GB" i="1" dirty="0" smtClean="0"/>
              <a:t>Write the pairs of homographs out, defining the differences:</a:t>
            </a:r>
          </a:p>
          <a:p>
            <a:pPr algn="ctr"/>
            <a:r>
              <a:rPr lang="en-GB" b="1" dirty="0" smtClean="0">
                <a:solidFill>
                  <a:srgbClr val="7030A0"/>
                </a:solidFill>
              </a:rPr>
              <a:t>We </a:t>
            </a:r>
            <a:r>
              <a:rPr lang="en-GB" b="1" i="1" dirty="0" smtClean="0">
                <a:solidFill>
                  <a:srgbClr val="7030A0"/>
                </a:solidFill>
              </a:rPr>
              <a:t>polish</a:t>
            </a:r>
            <a:r>
              <a:rPr lang="en-GB" b="1" dirty="0" smtClean="0">
                <a:solidFill>
                  <a:srgbClr val="7030A0"/>
                </a:solidFill>
              </a:rPr>
              <a:t> the </a:t>
            </a:r>
            <a:r>
              <a:rPr lang="en-GB" b="1" i="1" dirty="0" smtClean="0">
                <a:solidFill>
                  <a:srgbClr val="7030A0"/>
                </a:solidFill>
              </a:rPr>
              <a:t>Polish</a:t>
            </a:r>
            <a:r>
              <a:rPr lang="en-GB" b="1" dirty="0" smtClean="0">
                <a:solidFill>
                  <a:srgbClr val="7030A0"/>
                </a:solidFill>
              </a:rPr>
              <a:t> furniture,</a:t>
            </a:r>
          </a:p>
          <a:p>
            <a:pPr algn="ctr"/>
            <a:r>
              <a:rPr lang="en-GB" b="1" dirty="0" smtClean="0">
                <a:solidFill>
                  <a:srgbClr val="7030A0"/>
                </a:solidFill>
              </a:rPr>
              <a:t>He could </a:t>
            </a:r>
            <a:r>
              <a:rPr lang="en-GB" b="1" i="1" dirty="0" smtClean="0">
                <a:solidFill>
                  <a:srgbClr val="7030A0"/>
                </a:solidFill>
              </a:rPr>
              <a:t>lead</a:t>
            </a:r>
            <a:r>
              <a:rPr lang="en-GB" b="1" dirty="0" smtClean="0">
                <a:solidFill>
                  <a:srgbClr val="7030A0"/>
                </a:solidFill>
              </a:rPr>
              <a:t> the operation if the nurses could get the </a:t>
            </a:r>
            <a:r>
              <a:rPr lang="en-GB" b="1" i="1" dirty="0" smtClean="0">
                <a:solidFill>
                  <a:srgbClr val="7030A0"/>
                </a:solidFill>
              </a:rPr>
              <a:t>lead</a:t>
            </a:r>
            <a:r>
              <a:rPr lang="en-GB" b="1" dirty="0" smtClean="0">
                <a:solidFill>
                  <a:srgbClr val="7030A0"/>
                </a:solidFill>
              </a:rPr>
              <a:t> out,</a:t>
            </a:r>
          </a:p>
          <a:p>
            <a:pPr algn="ctr"/>
            <a:r>
              <a:rPr lang="en-GB" b="1" dirty="0" smtClean="0">
                <a:solidFill>
                  <a:srgbClr val="7030A0"/>
                </a:solidFill>
              </a:rPr>
              <a:t>A factory can </a:t>
            </a:r>
            <a:r>
              <a:rPr lang="en-GB" b="1" i="1" dirty="0" smtClean="0">
                <a:solidFill>
                  <a:srgbClr val="7030A0"/>
                </a:solidFill>
              </a:rPr>
              <a:t>produce produce</a:t>
            </a:r>
            <a:r>
              <a:rPr lang="en-GB" b="1" dirty="0" smtClean="0">
                <a:solidFill>
                  <a:srgbClr val="7030A0"/>
                </a:solidFill>
              </a:rPr>
              <a:t>,</a:t>
            </a:r>
          </a:p>
          <a:p>
            <a:pPr algn="ctr"/>
            <a:r>
              <a:rPr lang="en-GB" b="1" dirty="0" smtClean="0">
                <a:solidFill>
                  <a:srgbClr val="7030A0"/>
                </a:solidFill>
              </a:rPr>
              <a:t>The skip was so full that it had to </a:t>
            </a:r>
            <a:r>
              <a:rPr lang="en-GB" b="1" i="1" dirty="0" smtClean="0">
                <a:solidFill>
                  <a:srgbClr val="7030A0"/>
                </a:solidFill>
              </a:rPr>
              <a:t>refuse</a:t>
            </a:r>
            <a:r>
              <a:rPr lang="en-GB" b="1" dirty="0" smtClean="0">
                <a:solidFill>
                  <a:srgbClr val="7030A0"/>
                </a:solidFill>
              </a:rPr>
              <a:t> any more </a:t>
            </a:r>
            <a:r>
              <a:rPr lang="en-GB" b="1" i="1" dirty="0" smtClean="0">
                <a:solidFill>
                  <a:srgbClr val="7030A0"/>
                </a:solidFill>
              </a:rPr>
              <a:t>refuse</a:t>
            </a:r>
            <a:r>
              <a:rPr lang="en-GB" b="1" dirty="0" smtClean="0">
                <a:solidFill>
                  <a:srgbClr val="7030A0"/>
                </a:solidFill>
              </a:rPr>
              <a:t>,</a:t>
            </a:r>
          </a:p>
          <a:p>
            <a:pPr algn="ctr"/>
            <a:r>
              <a:rPr lang="en-GB" b="1" dirty="0" smtClean="0">
                <a:solidFill>
                  <a:srgbClr val="7030A0"/>
                </a:solidFill>
              </a:rPr>
              <a:t>The troops chose to </a:t>
            </a:r>
            <a:r>
              <a:rPr lang="en-GB" b="1" i="1" dirty="0" smtClean="0">
                <a:solidFill>
                  <a:srgbClr val="7030A0"/>
                </a:solidFill>
              </a:rPr>
              <a:t>desert</a:t>
            </a:r>
            <a:r>
              <a:rPr lang="en-GB" b="1" dirty="0" smtClean="0">
                <a:solidFill>
                  <a:srgbClr val="7030A0"/>
                </a:solidFill>
              </a:rPr>
              <a:t> in the </a:t>
            </a:r>
            <a:r>
              <a:rPr lang="en-GB" b="1" i="1" dirty="0" smtClean="0">
                <a:solidFill>
                  <a:srgbClr val="7030A0"/>
                </a:solidFill>
              </a:rPr>
              <a:t>desert</a:t>
            </a:r>
            <a:r>
              <a:rPr lang="en-GB" b="1" dirty="0" smtClean="0">
                <a:solidFill>
                  <a:srgbClr val="7030A0"/>
                </a:solidFill>
              </a:rPr>
              <a:t>,</a:t>
            </a:r>
          </a:p>
          <a:p>
            <a:pPr algn="ctr"/>
            <a:r>
              <a:rPr lang="en-GB" b="1" dirty="0" smtClean="0">
                <a:solidFill>
                  <a:srgbClr val="7030A0"/>
                </a:solidFill>
              </a:rPr>
              <a:t>The </a:t>
            </a:r>
            <a:r>
              <a:rPr lang="en-GB" b="1" i="1" dirty="0" smtClean="0">
                <a:solidFill>
                  <a:srgbClr val="7030A0"/>
                </a:solidFill>
              </a:rPr>
              <a:t>present</a:t>
            </a:r>
            <a:r>
              <a:rPr lang="en-GB" b="1" dirty="0" smtClean="0">
                <a:solidFill>
                  <a:srgbClr val="7030A0"/>
                </a:solidFill>
              </a:rPr>
              <a:t> is a fitting time to </a:t>
            </a:r>
            <a:r>
              <a:rPr lang="en-GB" b="1" i="1" dirty="0" smtClean="0">
                <a:solidFill>
                  <a:srgbClr val="7030A0"/>
                </a:solidFill>
              </a:rPr>
              <a:t>present</a:t>
            </a:r>
            <a:r>
              <a:rPr lang="en-GB" b="1" dirty="0" smtClean="0">
                <a:solidFill>
                  <a:srgbClr val="7030A0"/>
                </a:solidFill>
              </a:rPr>
              <a:t> the </a:t>
            </a:r>
            <a:r>
              <a:rPr lang="en-GB" b="1" i="1" dirty="0" smtClean="0">
                <a:solidFill>
                  <a:srgbClr val="7030A0"/>
                </a:solidFill>
              </a:rPr>
              <a:t>present</a:t>
            </a:r>
            <a:r>
              <a:rPr lang="en-GB" b="1" dirty="0" smtClean="0">
                <a:solidFill>
                  <a:srgbClr val="7030A0"/>
                </a:solidFill>
              </a:rPr>
              <a:t>,</a:t>
            </a:r>
          </a:p>
          <a:p>
            <a:pPr algn="ctr"/>
            <a:r>
              <a:rPr lang="en-GB" b="1" dirty="0" smtClean="0">
                <a:solidFill>
                  <a:srgbClr val="7030A0"/>
                </a:solidFill>
              </a:rPr>
              <a:t>A picture of a </a:t>
            </a:r>
            <a:r>
              <a:rPr lang="en-GB" b="1" i="1" dirty="0" smtClean="0">
                <a:solidFill>
                  <a:srgbClr val="7030A0"/>
                </a:solidFill>
              </a:rPr>
              <a:t>bass</a:t>
            </a:r>
            <a:r>
              <a:rPr lang="en-GB" b="1" dirty="0" smtClean="0">
                <a:solidFill>
                  <a:srgbClr val="7030A0"/>
                </a:solidFill>
              </a:rPr>
              <a:t> </a:t>
            </a:r>
            <a:r>
              <a:rPr lang="en-GB" i="1" dirty="0" smtClean="0"/>
              <a:t>(fish) </a:t>
            </a:r>
            <a:r>
              <a:rPr lang="en-GB" b="1" dirty="0" smtClean="0">
                <a:solidFill>
                  <a:srgbClr val="7030A0"/>
                </a:solidFill>
              </a:rPr>
              <a:t>was painted on a </a:t>
            </a:r>
            <a:r>
              <a:rPr lang="en-GB" b="1" i="1" dirty="0" smtClean="0">
                <a:solidFill>
                  <a:srgbClr val="7030A0"/>
                </a:solidFill>
              </a:rPr>
              <a:t>bass</a:t>
            </a:r>
            <a:r>
              <a:rPr lang="en-GB" b="1" dirty="0" smtClean="0">
                <a:solidFill>
                  <a:srgbClr val="7030A0"/>
                </a:solidFill>
              </a:rPr>
              <a:t> drum,</a:t>
            </a:r>
          </a:p>
          <a:p>
            <a:pPr algn="ctr"/>
            <a:r>
              <a:rPr lang="en-GB" b="1" dirty="0" smtClean="0">
                <a:solidFill>
                  <a:srgbClr val="7030A0"/>
                </a:solidFill>
              </a:rPr>
              <a:t>I couldn’t </a:t>
            </a:r>
            <a:r>
              <a:rPr lang="en-GB" b="1" i="1" dirty="0" smtClean="0">
                <a:solidFill>
                  <a:srgbClr val="7030A0"/>
                </a:solidFill>
              </a:rPr>
              <a:t>object</a:t>
            </a:r>
            <a:r>
              <a:rPr lang="en-GB" b="1" dirty="0" smtClean="0">
                <a:solidFill>
                  <a:srgbClr val="7030A0"/>
                </a:solidFill>
              </a:rPr>
              <a:t> to the </a:t>
            </a:r>
            <a:r>
              <a:rPr lang="en-GB" b="1" i="1" dirty="0" smtClean="0">
                <a:solidFill>
                  <a:srgbClr val="7030A0"/>
                </a:solidFill>
              </a:rPr>
              <a:t>object</a:t>
            </a:r>
            <a:r>
              <a:rPr lang="en-GB" b="1" dirty="0" smtClean="0">
                <a:solidFill>
                  <a:srgbClr val="7030A0"/>
                </a:solidFill>
              </a:rPr>
              <a:t>,</a:t>
            </a:r>
          </a:p>
          <a:p>
            <a:pPr algn="ctr"/>
            <a:r>
              <a:rPr lang="en-GB" b="1" dirty="0" smtClean="0">
                <a:solidFill>
                  <a:srgbClr val="7030A0"/>
                </a:solidFill>
              </a:rPr>
              <a:t>The insurance for the </a:t>
            </a:r>
            <a:r>
              <a:rPr lang="en-GB" b="1" i="1" dirty="0" smtClean="0">
                <a:solidFill>
                  <a:srgbClr val="7030A0"/>
                </a:solidFill>
              </a:rPr>
              <a:t>invalid</a:t>
            </a:r>
            <a:r>
              <a:rPr lang="en-GB" b="1" dirty="0" smtClean="0">
                <a:solidFill>
                  <a:srgbClr val="7030A0"/>
                </a:solidFill>
              </a:rPr>
              <a:t> was </a:t>
            </a:r>
            <a:r>
              <a:rPr lang="en-GB" b="1" i="1" dirty="0" smtClean="0">
                <a:solidFill>
                  <a:srgbClr val="7030A0"/>
                </a:solidFill>
              </a:rPr>
              <a:t>invalid</a:t>
            </a:r>
            <a:r>
              <a:rPr lang="en-GB" b="1" dirty="0" smtClean="0">
                <a:solidFill>
                  <a:srgbClr val="7030A0"/>
                </a:solidFill>
              </a:rPr>
              <a:t>,</a:t>
            </a:r>
          </a:p>
          <a:p>
            <a:pPr algn="ctr"/>
            <a:r>
              <a:rPr lang="en-GB" b="1" dirty="0" smtClean="0">
                <a:solidFill>
                  <a:srgbClr val="7030A0"/>
                </a:solidFill>
              </a:rPr>
              <a:t>The tight bandage was </a:t>
            </a:r>
            <a:r>
              <a:rPr lang="en-GB" b="1" i="1" dirty="0" smtClean="0">
                <a:solidFill>
                  <a:srgbClr val="7030A0"/>
                </a:solidFill>
              </a:rPr>
              <a:t>wound</a:t>
            </a:r>
            <a:r>
              <a:rPr lang="en-GB" b="1" dirty="0" smtClean="0">
                <a:solidFill>
                  <a:srgbClr val="7030A0"/>
                </a:solidFill>
              </a:rPr>
              <a:t> round the </a:t>
            </a:r>
            <a:r>
              <a:rPr lang="en-GB" b="1" i="1" dirty="0" smtClean="0">
                <a:solidFill>
                  <a:srgbClr val="7030A0"/>
                </a:solidFill>
              </a:rPr>
              <a:t>wound</a:t>
            </a:r>
            <a:r>
              <a:rPr lang="en-GB" b="1" dirty="0" smtClean="0">
                <a:solidFill>
                  <a:srgbClr val="7030A0"/>
                </a:solidFill>
              </a:rPr>
              <a:t>.</a:t>
            </a:r>
          </a:p>
        </p:txBody>
      </p:sp>
      <p:sp>
        <p:nvSpPr>
          <p:cNvPr id="8" name="Rectangular Callout 7"/>
          <p:cNvSpPr/>
          <p:nvPr/>
        </p:nvSpPr>
        <p:spPr>
          <a:xfrm>
            <a:off x="2555776" y="1484784"/>
            <a:ext cx="5256584" cy="3960440"/>
          </a:xfrm>
          <a:prstGeom prst="wedgeRectCallout">
            <a:avLst>
              <a:gd name="adj1" fmla="val -43180"/>
              <a:gd name="adj2" fmla="val 75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solidFill>
                  <a:srgbClr val="FF9900"/>
                </a:solidFill>
              </a:rPr>
              <a:t>polish</a:t>
            </a:r>
            <a:r>
              <a:rPr lang="en-GB" b="1" dirty="0" smtClean="0"/>
              <a:t> – to make shiny, </a:t>
            </a:r>
            <a:r>
              <a:rPr lang="en-GB" b="1" dirty="0" smtClean="0">
                <a:solidFill>
                  <a:srgbClr val="FF9900"/>
                </a:solidFill>
              </a:rPr>
              <a:t>Polish</a:t>
            </a:r>
            <a:r>
              <a:rPr lang="en-GB" b="1" dirty="0" smtClean="0"/>
              <a:t> – from Poland</a:t>
            </a:r>
          </a:p>
          <a:p>
            <a:pPr marL="342900" indent="-342900" algn="ctr">
              <a:buAutoNum type="arabicParenBoth"/>
            </a:pPr>
            <a:r>
              <a:rPr lang="en-GB" b="1" dirty="0" smtClean="0">
                <a:solidFill>
                  <a:srgbClr val="FF9900"/>
                </a:solidFill>
              </a:rPr>
              <a:t>lead </a:t>
            </a:r>
            <a:r>
              <a:rPr lang="en-GB" b="1" dirty="0" smtClean="0"/>
              <a:t>– take control, </a:t>
            </a:r>
            <a:r>
              <a:rPr lang="en-GB" b="1" dirty="0" smtClean="0">
                <a:solidFill>
                  <a:srgbClr val="FF9900"/>
                </a:solidFill>
              </a:rPr>
              <a:t>lead</a:t>
            </a:r>
            <a:r>
              <a:rPr lang="en-GB" b="1" dirty="0" smtClean="0"/>
              <a:t> – heavy metal</a:t>
            </a:r>
          </a:p>
          <a:p>
            <a:pPr marL="342900" indent="-342900" algn="ctr">
              <a:buAutoNum type="arabicParenBoth"/>
            </a:pPr>
            <a:r>
              <a:rPr lang="en-GB" b="1" dirty="0" smtClean="0">
                <a:solidFill>
                  <a:srgbClr val="FF9900"/>
                </a:solidFill>
              </a:rPr>
              <a:t>produce</a:t>
            </a:r>
            <a:r>
              <a:rPr lang="en-GB" b="1" dirty="0" smtClean="0"/>
              <a:t> – make, </a:t>
            </a:r>
            <a:r>
              <a:rPr lang="en-GB" b="1" dirty="0" smtClean="0">
                <a:solidFill>
                  <a:srgbClr val="FF9900"/>
                </a:solidFill>
              </a:rPr>
              <a:t>produce</a:t>
            </a:r>
            <a:r>
              <a:rPr lang="en-GB" b="1" dirty="0" smtClean="0"/>
              <a:t> – something made</a:t>
            </a:r>
          </a:p>
          <a:p>
            <a:pPr marL="342900" indent="-342900" algn="ctr">
              <a:buAutoNum type="arabicParenBoth"/>
            </a:pPr>
            <a:r>
              <a:rPr lang="en-GB" b="1" dirty="0" smtClean="0">
                <a:solidFill>
                  <a:srgbClr val="FF9900"/>
                </a:solidFill>
              </a:rPr>
              <a:t>refuse</a:t>
            </a:r>
            <a:r>
              <a:rPr lang="en-GB" b="1" dirty="0" smtClean="0"/>
              <a:t> – avoid doing, </a:t>
            </a:r>
            <a:r>
              <a:rPr lang="en-GB" b="1" dirty="0" smtClean="0">
                <a:solidFill>
                  <a:srgbClr val="FF9900"/>
                </a:solidFill>
              </a:rPr>
              <a:t>refuse</a:t>
            </a:r>
            <a:r>
              <a:rPr lang="en-GB" b="1" dirty="0" smtClean="0"/>
              <a:t> – rubbish</a:t>
            </a:r>
          </a:p>
          <a:p>
            <a:pPr marL="342900" indent="-342900" algn="ctr">
              <a:buAutoNum type="arabicParenBoth"/>
            </a:pPr>
            <a:r>
              <a:rPr lang="en-GB" b="1" dirty="0" smtClean="0">
                <a:solidFill>
                  <a:srgbClr val="FF9900"/>
                </a:solidFill>
              </a:rPr>
              <a:t>desert</a:t>
            </a:r>
            <a:r>
              <a:rPr lang="en-GB" b="1" dirty="0" smtClean="0"/>
              <a:t> – to leave without permission, </a:t>
            </a:r>
            <a:r>
              <a:rPr lang="en-GB" b="1" dirty="0" smtClean="0">
                <a:solidFill>
                  <a:srgbClr val="FF9900"/>
                </a:solidFill>
              </a:rPr>
              <a:t>desert</a:t>
            </a:r>
            <a:r>
              <a:rPr lang="en-GB" b="1" dirty="0" smtClean="0"/>
              <a:t> – sandy region</a:t>
            </a:r>
          </a:p>
          <a:p>
            <a:pPr marL="342900" indent="-342900" algn="ctr">
              <a:buAutoNum type="arabicParenBoth"/>
            </a:pPr>
            <a:r>
              <a:rPr lang="en-GB" b="1" dirty="0" smtClean="0">
                <a:solidFill>
                  <a:srgbClr val="FF9900"/>
                </a:solidFill>
              </a:rPr>
              <a:t>present </a:t>
            </a:r>
            <a:r>
              <a:rPr lang="en-GB" b="1" dirty="0" smtClean="0"/>
              <a:t>– now, </a:t>
            </a:r>
            <a:r>
              <a:rPr lang="en-GB" b="1" dirty="0" smtClean="0">
                <a:solidFill>
                  <a:srgbClr val="FF9900"/>
                </a:solidFill>
              </a:rPr>
              <a:t>present</a:t>
            </a:r>
            <a:r>
              <a:rPr lang="en-GB" b="1" dirty="0" smtClean="0"/>
              <a:t> – to give, </a:t>
            </a:r>
            <a:r>
              <a:rPr lang="en-GB" b="1" dirty="0" smtClean="0">
                <a:solidFill>
                  <a:srgbClr val="FF9900"/>
                </a:solidFill>
              </a:rPr>
              <a:t>present</a:t>
            </a:r>
            <a:r>
              <a:rPr lang="en-GB" b="1" dirty="0" smtClean="0"/>
              <a:t> – gift</a:t>
            </a:r>
          </a:p>
          <a:p>
            <a:pPr marL="342900" indent="-342900" algn="ctr">
              <a:buAutoNum type="arabicParenBoth"/>
            </a:pPr>
            <a:r>
              <a:rPr lang="en-GB" b="1" dirty="0" smtClean="0">
                <a:solidFill>
                  <a:srgbClr val="FF9900"/>
                </a:solidFill>
              </a:rPr>
              <a:t>bass</a:t>
            </a:r>
            <a:r>
              <a:rPr lang="en-GB" b="1" dirty="0" smtClean="0"/>
              <a:t> – fish, </a:t>
            </a:r>
            <a:r>
              <a:rPr lang="en-GB" b="1" dirty="0" smtClean="0">
                <a:solidFill>
                  <a:srgbClr val="FF9900"/>
                </a:solidFill>
              </a:rPr>
              <a:t>bass</a:t>
            </a:r>
            <a:r>
              <a:rPr lang="en-GB" b="1" dirty="0" smtClean="0"/>
              <a:t> – deep-sounding</a:t>
            </a:r>
          </a:p>
          <a:p>
            <a:pPr marL="342900" indent="-342900" algn="ctr">
              <a:buAutoNum type="arabicParenBoth"/>
            </a:pPr>
            <a:r>
              <a:rPr lang="en-GB" b="1" dirty="0" smtClean="0">
                <a:solidFill>
                  <a:srgbClr val="FF9900"/>
                </a:solidFill>
              </a:rPr>
              <a:t>object </a:t>
            </a:r>
            <a:r>
              <a:rPr lang="en-GB" b="1" dirty="0" smtClean="0"/>
              <a:t>– to take offence, </a:t>
            </a:r>
            <a:r>
              <a:rPr lang="en-GB" b="1" dirty="0" smtClean="0">
                <a:solidFill>
                  <a:srgbClr val="FF9900"/>
                </a:solidFill>
              </a:rPr>
              <a:t>object</a:t>
            </a:r>
            <a:r>
              <a:rPr lang="en-GB" b="1" dirty="0" smtClean="0"/>
              <a:t> – thing</a:t>
            </a:r>
          </a:p>
          <a:p>
            <a:pPr marL="342900" indent="-342900" algn="ctr">
              <a:buAutoNum type="arabicParenBoth"/>
            </a:pPr>
            <a:r>
              <a:rPr lang="en-GB" b="1" dirty="0" smtClean="0">
                <a:solidFill>
                  <a:srgbClr val="FF9900"/>
                </a:solidFill>
              </a:rPr>
              <a:t>invalid</a:t>
            </a:r>
            <a:r>
              <a:rPr lang="en-GB" b="1" dirty="0" smtClean="0"/>
              <a:t> – not legal, </a:t>
            </a:r>
            <a:r>
              <a:rPr lang="en-GB" b="1" dirty="0" smtClean="0">
                <a:solidFill>
                  <a:srgbClr val="FF9900"/>
                </a:solidFill>
              </a:rPr>
              <a:t>invalid</a:t>
            </a:r>
            <a:r>
              <a:rPr lang="en-GB" b="1" dirty="0" smtClean="0"/>
              <a:t> – disabled person</a:t>
            </a:r>
          </a:p>
          <a:p>
            <a:pPr marL="342900" indent="-342900" algn="ctr">
              <a:buAutoNum type="arabicParenBoth"/>
            </a:pPr>
            <a:r>
              <a:rPr lang="en-GB" b="1" dirty="0" smtClean="0">
                <a:solidFill>
                  <a:srgbClr val="FF9900"/>
                </a:solidFill>
              </a:rPr>
              <a:t>wound</a:t>
            </a:r>
            <a:r>
              <a:rPr lang="en-GB" b="1" dirty="0" smtClean="0"/>
              <a:t> – wrapped around, </a:t>
            </a:r>
            <a:r>
              <a:rPr lang="en-GB" b="1" dirty="0" smtClean="0">
                <a:solidFill>
                  <a:srgbClr val="FF9900"/>
                </a:solidFill>
              </a:rPr>
              <a:t>wound</a:t>
            </a:r>
            <a:r>
              <a:rPr lang="en-GB" b="1" dirty="0" smtClean="0"/>
              <a:t> – open cut</a:t>
            </a:r>
          </a:p>
          <a:p>
            <a:pPr marL="342900" indent="-342900" algn="ctr">
              <a:buAutoNum type="arabicParenBoth"/>
            </a:pP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2" cstate="print"/>
            <a:tile tx="0" ty="0" sx="100000" sy="100000" flip="none" algn="tl"/>
          </a:blipFill>
        </p:spPr>
        <p:txBody>
          <a:bodyPr>
            <a:normAutofit fontScale="90000"/>
          </a:bodyPr>
          <a:lstStyle/>
          <a:p>
            <a:r>
              <a:rPr lang="en-GB" b="1" dirty="0" smtClean="0">
                <a:solidFill>
                  <a:srgbClr val="FFFF00"/>
                </a:solidFill>
              </a:rPr>
              <a:t>(77) Fun with Homographs – 2:</a:t>
            </a:r>
            <a:r>
              <a:rPr lang="en-GB" dirty="0" smtClean="0"/>
              <a:t/>
            </a:r>
            <a:br>
              <a:rPr lang="en-GB" dirty="0" smtClean="0"/>
            </a:br>
            <a:r>
              <a:rPr lang="en-GB" sz="3600" dirty="0" smtClean="0"/>
              <a:t>‘</a:t>
            </a:r>
            <a:r>
              <a:rPr lang="en-GB" sz="3600" b="1" dirty="0" smtClean="0">
                <a:solidFill>
                  <a:srgbClr val="FF9900"/>
                </a:solidFill>
              </a:rPr>
              <a:t>The Challenge of Speaking English’ </a:t>
            </a:r>
            <a:r>
              <a:rPr lang="en-GB" sz="3600" b="1" dirty="0" smtClean="0">
                <a:solidFill>
                  <a:srgbClr val="FF00FF"/>
                </a:solidFill>
              </a:rPr>
              <a:t>– Part 2</a:t>
            </a:r>
            <a:endParaRPr lang="en-GB" sz="3600" dirty="0"/>
          </a:p>
        </p:txBody>
      </p:sp>
      <p:sp>
        <p:nvSpPr>
          <p:cNvPr id="3" name="Rectangle 2"/>
          <p:cNvSpPr/>
          <p:nvPr/>
        </p:nvSpPr>
        <p:spPr>
          <a:xfrm>
            <a:off x="6588224" y="1484784"/>
            <a:ext cx="2448272" cy="1754326"/>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awareness of the issues involving the English language, and revise understanding of homographs/</a:t>
            </a:r>
            <a:r>
              <a:rPr lang="en-GB" dirty="0" err="1" smtClean="0"/>
              <a:t>nyms</a:t>
            </a:r>
            <a:endParaRPr lang="en-GB" dirty="0"/>
          </a:p>
        </p:txBody>
      </p:sp>
      <p:sp>
        <p:nvSpPr>
          <p:cNvPr id="4" name="TextBox 3"/>
          <p:cNvSpPr txBox="1"/>
          <p:nvPr/>
        </p:nvSpPr>
        <p:spPr>
          <a:xfrm>
            <a:off x="107504" y="1412776"/>
            <a:ext cx="6336704" cy="2031325"/>
          </a:xfrm>
          <a:prstGeom prst="rect">
            <a:avLst/>
          </a:prstGeom>
          <a:noFill/>
          <a:ln w="57150">
            <a:solidFill>
              <a:srgbClr val="00B050"/>
            </a:solidFill>
          </a:ln>
        </p:spPr>
        <p:txBody>
          <a:bodyPr wrap="square" rtlCol="0">
            <a:spAutoFit/>
          </a:bodyPr>
          <a:lstStyle/>
          <a:p>
            <a:r>
              <a:rPr lang="en-GB" b="1" dirty="0" smtClean="0">
                <a:solidFill>
                  <a:srgbClr val="00B050"/>
                </a:solidFill>
              </a:rPr>
              <a:t>HOMOGRAPHS</a:t>
            </a:r>
            <a:r>
              <a:rPr lang="en-GB" dirty="0" smtClean="0"/>
              <a:t> can be confusing : words written the same but with a different meaning and pronunciation (Greek: </a:t>
            </a:r>
            <a:r>
              <a:rPr lang="en-GB" i="1" dirty="0" smtClean="0"/>
              <a:t>homoios</a:t>
            </a:r>
            <a:r>
              <a:rPr lang="en-GB" dirty="0" smtClean="0"/>
              <a:t> = like). ‘</a:t>
            </a:r>
            <a:r>
              <a:rPr lang="en-GB" b="1" dirty="0" smtClean="0"/>
              <a:t>Polish</a:t>
            </a:r>
            <a:r>
              <a:rPr lang="en-GB" dirty="0" smtClean="0"/>
              <a:t>’ (as in the race of people) looks the same as ‘</a:t>
            </a:r>
            <a:r>
              <a:rPr lang="en-GB" b="1" dirty="0" smtClean="0"/>
              <a:t>polish</a:t>
            </a:r>
            <a:r>
              <a:rPr lang="en-GB" dirty="0" smtClean="0"/>
              <a:t>’ (to make shiny) but is pronounced differently and has a different meaning, so it is a </a:t>
            </a:r>
            <a:r>
              <a:rPr lang="en-GB" b="1" dirty="0" smtClean="0">
                <a:solidFill>
                  <a:srgbClr val="00B050"/>
                </a:solidFill>
              </a:rPr>
              <a:t>HOMOGRAPH</a:t>
            </a:r>
            <a:r>
              <a:rPr lang="en-GB" dirty="0" smtClean="0"/>
              <a:t>. If a word looks the same, sounds the same but has a different meaning, then it’s a </a:t>
            </a:r>
            <a:r>
              <a:rPr lang="en-GB" b="1" dirty="0" smtClean="0">
                <a:solidFill>
                  <a:srgbClr val="00B050"/>
                </a:solidFill>
              </a:rPr>
              <a:t>HOMONYM</a:t>
            </a:r>
            <a:r>
              <a:rPr lang="en-GB" dirty="0" smtClean="0"/>
              <a:t>, like ‘</a:t>
            </a:r>
            <a:r>
              <a:rPr lang="en-GB" b="1" dirty="0" smtClean="0"/>
              <a:t>present</a:t>
            </a:r>
            <a:r>
              <a:rPr lang="en-GB" dirty="0" smtClean="0"/>
              <a:t>’ (the now) and ‘</a:t>
            </a:r>
            <a:r>
              <a:rPr lang="en-GB" b="1" dirty="0" smtClean="0"/>
              <a:t>present</a:t>
            </a:r>
            <a:r>
              <a:rPr lang="en-GB" dirty="0" smtClean="0"/>
              <a:t>’ (gift).</a:t>
            </a:r>
          </a:p>
        </p:txBody>
      </p:sp>
      <p:pic>
        <p:nvPicPr>
          <p:cNvPr id="5" name="Picture 2" descr="http://www.cutecliparts.com/wp-content/uploads/2015/10/Smiling-Pencil-Swank-Clip-Art.jpg"/>
          <p:cNvPicPr>
            <a:picLocks noChangeAspect="1" noChangeArrowheads="1"/>
          </p:cNvPicPr>
          <p:nvPr/>
        </p:nvPicPr>
        <p:blipFill>
          <a:blip r:embed="rId3" cstate="print"/>
          <a:srcRect/>
          <a:stretch>
            <a:fillRect/>
          </a:stretch>
        </p:blipFill>
        <p:spPr bwMode="auto">
          <a:xfrm>
            <a:off x="7092280" y="3284984"/>
            <a:ext cx="1656184" cy="1872208"/>
          </a:xfrm>
          <a:prstGeom prst="rect">
            <a:avLst/>
          </a:prstGeom>
          <a:noFill/>
        </p:spPr>
      </p:pic>
      <p:sp>
        <p:nvSpPr>
          <p:cNvPr id="6" name="TextBox 5"/>
          <p:cNvSpPr txBox="1"/>
          <p:nvPr/>
        </p:nvSpPr>
        <p:spPr>
          <a:xfrm>
            <a:off x="107504" y="3573016"/>
            <a:ext cx="6336704" cy="3139321"/>
          </a:xfrm>
          <a:prstGeom prst="rect">
            <a:avLst/>
          </a:prstGeom>
          <a:noFill/>
          <a:ln w="38100">
            <a:solidFill>
              <a:srgbClr val="7030A0"/>
            </a:solidFill>
          </a:ln>
        </p:spPr>
        <p:txBody>
          <a:bodyPr wrap="square" rtlCol="0">
            <a:spAutoFit/>
          </a:bodyPr>
          <a:lstStyle/>
          <a:p>
            <a:r>
              <a:rPr lang="en-GB" i="1" dirty="0" smtClean="0"/>
              <a:t>Ready for </a:t>
            </a:r>
            <a:r>
              <a:rPr lang="en-GB" b="1" i="1" dirty="0" smtClean="0">
                <a:solidFill>
                  <a:srgbClr val="7030A0"/>
                </a:solidFill>
              </a:rPr>
              <a:t>‘The Challenge of Speaking English’ </a:t>
            </a:r>
            <a:r>
              <a:rPr lang="en-GB" i="1" dirty="0" smtClean="0"/>
              <a:t>– Part 2?</a:t>
            </a:r>
          </a:p>
          <a:p>
            <a:r>
              <a:rPr lang="en-GB" b="1" dirty="0" smtClean="0">
                <a:solidFill>
                  <a:srgbClr val="7030A0"/>
                </a:solidFill>
              </a:rPr>
              <a:t>There was a massive </a:t>
            </a:r>
            <a:r>
              <a:rPr lang="en-GB" b="1" i="1" dirty="0" smtClean="0">
                <a:solidFill>
                  <a:srgbClr val="7030A0"/>
                </a:solidFill>
              </a:rPr>
              <a:t>row </a:t>
            </a:r>
            <a:r>
              <a:rPr lang="en-GB" b="1" dirty="0" smtClean="0">
                <a:solidFill>
                  <a:srgbClr val="7030A0"/>
                </a:solidFill>
              </a:rPr>
              <a:t>over how to </a:t>
            </a:r>
            <a:r>
              <a:rPr lang="en-GB" b="1" i="1" dirty="0" smtClean="0">
                <a:solidFill>
                  <a:srgbClr val="7030A0"/>
                </a:solidFill>
              </a:rPr>
              <a:t>row</a:t>
            </a:r>
            <a:r>
              <a:rPr lang="en-GB" b="1" dirty="0" smtClean="0">
                <a:solidFill>
                  <a:srgbClr val="7030A0"/>
                </a:solidFill>
              </a:rPr>
              <a:t> the boat,</a:t>
            </a:r>
          </a:p>
          <a:p>
            <a:r>
              <a:rPr lang="en-GB" b="1" dirty="0" smtClean="0">
                <a:solidFill>
                  <a:srgbClr val="7030A0"/>
                </a:solidFill>
              </a:rPr>
              <a:t>The girl was too </a:t>
            </a:r>
            <a:r>
              <a:rPr lang="en-GB" b="1" i="1" dirty="0" smtClean="0">
                <a:solidFill>
                  <a:srgbClr val="7030A0"/>
                </a:solidFill>
              </a:rPr>
              <a:t>close</a:t>
            </a:r>
            <a:r>
              <a:rPr lang="en-GB" b="1" dirty="0" smtClean="0">
                <a:solidFill>
                  <a:srgbClr val="7030A0"/>
                </a:solidFill>
              </a:rPr>
              <a:t> to the door to </a:t>
            </a:r>
            <a:r>
              <a:rPr lang="en-GB" b="1" i="1" dirty="0" smtClean="0">
                <a:solidFill>
                  <a:srgbClr val="7030A0"/>
                </a:solidFill>
              </a:rPr>
              <a:t>close</a:t>
            </a:r>
            <a:r>
              <a:rPr lang="en-GB" b="1" dirty="0" smtClean="0">
                <a:solidFill>
                  <a:srgbClr val="7030A0"/>
                </a:solidFill>
              </a:rPr>
              <a:t> it,</a:t>
            </a:r>
          </a:p>
          <a:p>
            <a:r>
              <a:rPr lang="en-GB" b="1" dirty="0" smtClean="0">
                <a:solidFill>
                  <a:srgbClr val="7030A0"/>
                </a:solidFill>
              </a:rPr>
              <a:t>The buck </a:t>
            </a:r>
            <a:r>
              <a:rPr lang="en-GB" b="1" i="1" dirty="0" smtClean="0">
                <a:solidFill>
                  <a:srgbClr val="7030A0"/>
                </a:solidFill>
              </a:rPr>
              <a:t>does</a:t>
            </a:r>
            <a:r>
              <a:rPr lang="en-GB" b="1" dirty="0" smtClean="0">
                <a:solidFill>
                  <a:srgbClr val="7030A0"/>
                </a:solidFill>
              </a:rPr>
              <a:t> crazy things when the </a:t>
            </a:r>
            <a:r>
              <a:rPr lang="en-GB" b="1" i="1" dirty="0" smtClean="0">
                <a:solidFill>
                  <a:srgbClr val="7030A0"/>
                </a:solidFill>
              </a:rPr>
              <a:t>does</a:t>
            </a:r>
            <a:r>
              <a:rPr lang="en-GB" b="1" dirty="0" smtClean="0">
                <a:solidFill>
                  <a:srgbClr val="7030A0"/>
                </a:solidFill>
              </a:rPr>
              <a:t> are near,</a:t>
            </a:r>
          </a:p>
          <a:p>
            <a:r>
              <a:rPr lang="en-GB" b="1" dirty="0" smtClean="0">
                <a:solidFill>
                  <a:srgbClr val="7030A0"/>
                </a:solidFill>
              </a:rPr>
              <a:t>The </a:t>
            </a:r>
            <a:r>
              <a:rPr lang="en-GB" b="1" i="1" dirty="0" smtClean="0">
                <a:solidFill>
                  <a:srgbClr val="7030A0"/>
                </a:solidFill>
              </a:rPr>
              <a:t>sewer</a:t>
            </a:r>
            <a:r>
              <a:rPr lang="en-GB" b="1" dirty="0" smtClean="0">
                <a:solidFill>
                  <a:srgbClr val="7030A0"/>
                </a:solidFill>
              </a:rPr>
              <a:t> stitched the material near the smelly </a:t>
            </a:r>
            <a:r>
              <a:rPr lang="en-GB" b="1" i="1" dirty="0" smtClean="0">
                <a:solidFill>
                  <a:srgbClr val="7030A0"/>
                </a:solidFill>
              </a:rPr>
              <a:t>sewer</a:t>
            </a:r>
            <a:r>
              <a:rPr lang="en-GB" b="1" dirty="0" smtClean="0">
                <a:solidFill>
                  <a:srgbClr val="7030A0"/>
                </a:solidFill>
              </a:rPr>
              <a:t>,</a:t>
            </a:r>
          </a:p>
          <a:p>
            <a:r>
              <a:rPr lang="en-GB" b="1" dirty="0" smtClean="0">
                <a:solidFill>
                  <a:srgbClr val="7030A0"/>
                </a:solidFill>
              </a:rPr>
              <a:t>The farmer taught his favourite </a:t>
            </a:r>
            <a:r>
              <a:rPr lang="en-GB" b="1" i="1" dirty="0" smtClean="0">
                <a:solidFill>
                  <a:srgbClr val="7030A0"/>
                </a:solidFill>
              </a:rPr>
              <a:t>sow</a:t>
            </a:r>
            <a:r>
              <a:rPr lang="en-GB" b="1" dirty="0" smtClean="0">
                <a:solidFill>
                  <a:srgbClr val="7030A0"/>
                </a:solidFill>
              </a:rPr>
              <a:t> how to </a:t>
            </a:r>
            <a:r>
              <a:rPr lang="en-GB" b="1" i="1" dirty="0" smtClean="0">
                <a:solidFill>
                  <a:srgbClr val="7030A0"/>
                </a:solidFill>
              </a:rPr>
              <a:t>sow</a:t>
            </a:r>
            <a:r>
              <a:rPr lang="en-GB" b="1" dirty="0" smtClean="0">
                <a:solidFill>
                  <a:srgbClr val="7030A0"/>
                </a:solidFill>
              </a:rPr>
              <a:t>,</a:t>
            </a:r>
          </a:p>
          <a:p>
            <a:r>
              <a:rPr lang="en-GB" b="1" dirty="0" smtClean="0">
                <a:solidFill>
                  <a:srgbClr val="7030A0"/>
                </a:solidFill>
              </a:rPr>
              <a:t>The </a:t>
            </a:r>
            <a:r>
              <a:rPr lang="en-GB" b="1" i="1" dirty="0" smtClean="0">
                <a:solidFill>
                  <a:srgbClr val="7030A0"/>
                </a:solidFill>
              </a:rPr>
              <a:t>wind</a:t>
            </a:r>
            <a:r>
              <a:rPr lang="en-GB" b="1" dirty="0" smtClean="0">
                <a:solidFill>
                  <a:srgbClr val="7030A0"/>
                </a:solidFill>
              </a:rPr>
              <a:t> was too strong to </a:t>
            </a:r>
            <a:r>
              <a:rPr lang="en-GB" b="1" i="1" dirty="0" smtClean="0">
                <a:solidFill>
                  <a:srgbClr val="7030A0"/>
                </a:solidFill>
              </a:rPr>
              <a:t>wind</a:t>
            </a:r>
            <a:r>
              <a:rPr lang="en-GB" b="1" dirty="0" smtClean="0">
                <a:solidFill>
                  <a:srgbClr val="7030A0"/>
                </a:solidFill>
              </a:rPr>
              <a:t> down the sail,</a:t>
            </a:r>
          </a:p>
          <a:p>
            <a:r>
              <a:rPr lang="en-GB" b="1" dirty="0" smtClean="0">
                <a:solidFill>
                  <a:srgbClr val="7030A0"/>
                </a:solidFill>
              </a:rPr>
              <a:t>After a </a:t>
            </a:r>
            <a:r>
              <a:rPr lang="en-GB" b="1" i="1" dirty="0" smtClean="0">
                <a:solidFill>
                  <a:srgbClr val="7030A0"/>
                </a:solidFill>
              </a:rPr>
              <a:t>number</a:t>
            </a:r>
            <a:r>
              <a:rPr lang="en-GB" b="1" dirty="0" smtClean="0">
                <a:solidFill>
                  <a:srgbClr val="7030A0"/>
                </a:solidFill>
              </a:rPr>
              <a:t> of injections, my mouth got </a:t>
            </a:r>
            <a:r>
              <a:rPr lang="en-GB" b="1" i="1" dirty="0" smtClean="0">
                <a:solidFill>
                  <a:srgbClr val="7030A0"/>
                </a:solidFill>
              </a:rPr>
              <a:t>number</a:t>
            </a:r>
            <a:r>
              <a:rPr lang="en-GB" b="1" dirty="0" smtClean="0">
                <a:solidFill>
                  <a:srgbClr val="7030A0"/>
                </a:solidFill>
              </a:rPr>
              <a:t>,</a:t>
            </a:r>
          </a:p>
          <a:p>
            <a:r>
              <a:rPr lang="en-GB" b="1" dirty="0" smtClean="0">
                <a:solidFill>
                  <a:srgbClr val="7030A0"/>
                </a:solidFill>
              </a:rPr>
              <a:t>I shed a </a:t>
            </a:r>
            <a:r>
              <a:rPr lang="en-GB" b="1" i="1" dirty="0" smtClean="0">
                <a:solidFill>
                  <a:srgbClr val="7030A0"/>
                </a:solidFill>
              </a:rPr>
              <a:t>tear</a:t>
            </a:r>
            <a:r>
              <a:rPr lang="en-GB" b="1" dirty="0" smtClean="0">
                <a:solidFill>
                  <a:srgbClr val="7030A0"/>
                </a:solidFill>
              </a:rPr>
              <a:t> when I saw the </a:t>
            </a:r>
            <a:r>
              <a:rPr lang="en-GB" b="1" i="1" dirty="0" smtClean="0">
                <a:solidFill>
                  <a:srgbClr val="7030A0"/>
                </a:solidFill>
              </a:rPr>
              <a:t>tear</a:t>
            </a:r>
            <a:r>
              <a:rPr lang="en-GB" b="1" dirty="0" smtClean="0">
                <a:solidFill>
                  <a:srgbClr val="7030A0"/>
                </a:solidFill>
              </a:rPr>
              <a:t> in my jeans,</a:t>
            </a:r>
          </a:p>
          <a:p>
            <a:r>
              <a:rPr lang="en-GB" b="1" dirty="0" smtClean="0">
                <a:solidFill>
                  <a:srgbClr val="7030A0"/>
                </a:solidFill>
              </a:rPr>
              <a:t>I had to </a:t>
            </a:r>
            <a:r>
              <a:rPr lang="en-GB" b="1" i="1" dirty="0" smtClean="0">
                <a:solidFill>
                  <a:srgbClr val="7030A0"/>
                </a:solidFill>
              </a:rPr>
              <a:t>subject</a:t>
            </a:r>
            <a:r>
              <a:rPr lang="en-GB" b="1" dirty="0" smtClean="0">
                <a:solidFill>
                  <a:srgbClr val="7030A0"/>
                </a:solidFill>
              </a:rPr>
              <a:t> the </a:t>
            </a:r>
            <a:r>
              <a:rPr lang="en-GB" b="1" i="1" dirty="0" smtClean="0">
                <a:solidFill>
                  <a:srgbClr val="7030A0"/>
                </a:solidFill>
              </a:rPr>
              <a:t>subject</a:t>
            </a:r>
            <a:r>
              <a:rPr lang="en-GB" b="1" dirty="0" smtClean="0">
                <a:solidFill>
                  <a:srgbClr val="7030A0"/>
                </a:solidFill>
              </a:rPr>
              <a:t> to numerous challenges,</a:t>
            </a:r>
          </a:p>
          <a:p>
            <a:r>
              <a:rPr lang="en-GB" b="1" dirty="0" smtClean="0">
                <a:solidFill>
                  <a:srgbClr val="7030A0"/>
                </a:solidFill>
              </a:rPr>
              <a:t>I spent the </a:t>
            </a:r>
            <a:r>
              <a:rPr lang="en-GB" b="1" i="1" dirty="0" smtClean="0">
                <a:solidFill>
                  <a:srgbClr val="7030A0"/>
                </a:solidFill>
              </a:rPr>
              <a:t>evening evening </a:t>
            </a:r>
            <a:r>
              <a:rPr lang="en-GB" b="1" dirty="0" smtClean="0">
                <a:solidFill>
                  <a:srgbClr val="7030A0"/>
                </a:solidFill>
              </a:rPr>
              <a:t>out the pile of soil.</a:t>
            </a:r>
            <a:endParaRPr lang="en-GB" b="1" dirty="0">
              <a:solidFill>
                <a:srgbClr val="7030A0"/>
              </a:solidFill>
            </a:endParaRPr>
          </a:p>
        </p:txBody>
      </p:sp>
      <p:sp>
        <p:nvSpPr>
          <p:cNvPr id="7" name="Rectangular Callout 6"/>
          <p:cNvSpPr/>
          <p:nvPr/>
        </p:nvSpPr>
        <p:spPr>
          <a:xfrm>
            <a:off x="1403648" y="692696"/>
            <a:ext cx="5472608" cy="3816424"/>
          </a:xfrm>
          <a:prstGeom prst="wedgeRectCallout">
            <a:avLst>
              <a:gd name="adj1" fmla="val -54250"/>
              <a:gd name="adj2" fmla="val 75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solidFill>
                  <a:srgbClr val="FFC000"/>
                </a:solidFill>
              </a:rPr>
              <a:t>row</a:t>
            </a:r>
            <a:r>
              <a:rPr lang="en-GB" b="1" dirty="0" smtClean="0"/>
              <a:t> – argument, </a:t>
            </a:r>
            <a:r>
              <a:rPr lang="en-GB" b="1" dirty="0" smtClean="0">
                <a:solidFill>
                  <a:srgbClr val="FFC000"/>
                </a:solidFill>
              </a:rPr>
              <a:t>row</a:t>
            </a:r>
            <a:r>
              <a:rPr lang="en-GB" b="1" dirty="0" smtClean="0"/>
              <a:t> – use oars</a:t>
            </a:r>
          </a:p>
          <a:p>
            <a:pPr marL="342900" indent="-342900" algn="ctr">
              <a:buAutoNum type="arabicParenBoth"/>
            </a:pPr>
            <a:r>
              <a:rPr lang="en-GB" b="1" dirty="0" smtClean="0">
                <a:solidFill>
                  <a:srgbClr val="FFC000"/>
                </a:solidFill>
              </a:rPr>
              <a:t>close</a:t>
            </a:r>
            <a:r>
              <a:rPr lang="en-GB" b="1" dirty="0" smtClean="0"/>
              <a:t> – near, </a:t>
            </a:r>
            <a:r>
              <a:rPr lang="en-GB" b="1" dirty="0" smtClean="0">
                <a:solidFill>
                  <a:srgbClr val="FFC000"/>
                </a:solidFill>
              </a:rPr>
              <a:t>close</a:t>
            </a:r>
            <a:r>
              <a:rPr lang="en-GB" b="1" dirty="0" smtClean="0"/>
              <a:t> – shut</a:t>
            </a:r>
          </a:p>
          <a:p>
            <a:pPr marL="342900" indent="-342900" algn="ctr">
              <a:buAutoNum type="arabicParenBoth"/>
            </a:pPr>
            <a:r>
              <a:rPr lang="en-GB" b="1" dirty="0" smtClean="0">
                <a:solidFill>
                  <a:srgbClr val="FFC000"/>
                </a:solidFill>
              </a:rPr>
              <a:t>does</a:t>
            </a:r>
            <a:r>
              <a:rPr lang="en-GB" b="1" dirty="0" smtClean="0"/>
              <a:t> – part of the verb ‘to do,’ </a:t>
            </a:r>
            <a:r>
              <a:rPr lang="en-GB" b="1" dirty="0" smtClean="0">
                <a:solidFill>
                  <a:srgbClr val="FFC000"/>
                </a:solidFill>
              </a:rPr>
              <a:t>does</a:t>
            </a:r>
            <a:r>
              <a:rPr lang="en-GB" b="1" dirty="0" smtClean="0"/>
              <a:t> – female deer</a:t>
            </a:r>
          </a:p>
          <a:p>
            <a:pPr marL="342900" indent="-342900" algn="ctr">
              <a:buAutoNum type="arabicParenBoth"/>
            </a:pPr>
            <a:r>
              <a:rPr lang="en-GB" b="1" dirty="0" smtClean="0">
                <a:solidFill>
                  <a:srgbClr val="FFC000"/>
                </a:solidFill>
              </a:rPr>
              <a:t>sewer</a:t>
            </a:r>
            <a:r>
              <a:rPr lang="en-GB" b="1" dirty="0" smtClean="0"/>
              <a:t> – someone who sews, </a:t>
            </a:r>
            <a:r>
              <a:rPr lang="en-GB" b="1" dirty="0" smtClean="0">
                <a:solidFill>
                  <a:srgbClr val="FFC000"/>
                </a:solidFill>
              </a:rPr>
              <a:t>sewer</a:t>
            </a:r>
            <a:r>
              <a:rPr lang="en-GB" b="1" dirty="0" smtClean="0"/>
              <a:t> – drain</a:t>
            </a:r>
          </a:p>
          <a:p>
            <a:pPr marL="342900" indent="-342900" algn="ctr">
              <a:buAutoNum type="arabicParenBoth"/>
            </a:pPr>
            <a:r>
              <a:rPr lang="en-GB" b="1" dirty="0" smtClean="0">
                <a:solidFill>
                  <a:srgbClr val="FFC000"/>
                </a:solidFill>
              </a:rPr>
              <a:t>sow</a:t>
            </a:r>
            <a:r>
              <a:rPr lang="en-GB" b="1" dirty="0" smtClean="0"/>
              <a:t> – female pig, </a:t>
            </a:r>
            <a:r>
              <a:rPr lang="en-GB" b="1" dirty="0" smtClean="0">
                <a:solidFill>
                  <a:srgbClr val="FFC000"/>
                </a:solidFill>
              </a:rPr>
              <a:t>sow</a:t>
            </a:r>
            <a:r>
              <a:rPr lang="en-GB" b="1" dirty="0" smtClean="0"/>
              <a:t> – to stitch</a:t>
            </a:r>
          </a:p>
          <a:p>
            <a:pPr marL="342900" indent="-342900" algn="ctr">
              <a:buAutoNum type="arabicParenBoth"/>
            </a:pPr>
            <a:r>
              <a:rPr lang="en-GB" b="1" dirty="0" smtClean="0">
                <a:solidFill>
                  <a:srgbClr val="FFC000"/>
                </a:solidFill>
              </a:rPr>
              <a:t>wind</a:t>
            </a:r>
            <a:r>
              <a:rPr lang="en-GB" b="1" dirty="0" smtClean="0"/>
              <a:t> – breeze, </a:t>
            </a:r>
            <a:r>
              <a:rPr lang="en-GB" b="1" dirty="0" smtClean="0">
                <a:solidFill>
                  <a:srgbClr val="FFC000"/>
                </a:solidFill>
              </a:rPr>
              <a:t>wind</a:t>
            </a:r>
            <a:r>
              <a:rPr lang="en-GB" b="1" dirty="0" smtClean="0"/>
              <a:t> – turn handle</a:t>
            </a:r>
          </a:p>
          <a:p>
            <a:pPr marL="342900" indent="-342900" algn="ctr">
              <a:buAutoNum type="arabicParenBoth"/>
            </a:pPr>
            <a:r>
              <a:rPr lang="en-GB" b="1" dirty="0" smtClean="0">
                <a:solidFill>
                  <a:srgbClr val="FFC000"/>
                </a:solidFill>
              </a:rPr>
              <a:t>number</a:t>
            </a:r>
            <a:r>
              <a:rPr lang="en-GB" b="1" dirty="0" smtClean="0"/>
              <a:t> – amount, </a:t>
            </a:r>
            <a:r>
              <a:rPr lang="en-GB" b="1" dirty="0" smtClean="0">
                <a:solidFill>
                  <a:srgbClr val="FFC000"/>
                </a:solidFill>
              </a:rPr>
              <a:t>number</a:t>
            </a:r>
            <a:r>
              <a:rPr lang="en-GB" b="1" dirty="0" smtClean="0"/>
              <a:t> – more numb</a:t>
            </a:r>
          </a:p>
          <a:p>
            <a:pPr marL="342900" indent="-342900" algn="ctr">
              <a:buAutoNum type="arabicParenBoth"/>
            </a:pPr>
            <a:r>
              <a:rPr lang="en-GB" b="1" dirty="0" smtClean="0">
                <a:solidFill>
                  <a:srgbClr val="FFC000"/>
                </a:solidFill>
              </a:rPr>
              <a:t>tear</a:t>
            </a:r>
            <a:r>
              <a:rPr lang="en-GB" b="1" dirty="0" smtClean="0"/>
              <a:t> – from eye, </a:t>
            </a:r>
            <a:r>
              <a:rPr lang="en-GB" b="1" dirty="0" smtClean="0">
                <a:solidFill>
                  <a:srgbClr val="FFC000"/>
                </a:solidFill>
              </a:rPr>
              <a:t>tear</a:t>
            </a:r>
            <a:r>
              <a:rPr lang="en-GB" b="1" dirty="0" smtClean="0"/>
              <a:t> – rip</a:t>
            </a:r>
          </a:p>
          <a:p>
            <a:pPr marL="342900" indent="-342900" algn="ctr">
              <a:buAutoNum type="arabicParenBoth"/>
            </a:pPr>
            <a:r>
              <a:rPr lang="en-GB" b="1" dirty="0" smtClean="0">
                <a:solidFill>
                  <a:srgbClr val="FFC000"/>
                </a:solidFill>
              </a:rPr>
              <a:t>subject</a:t>
            </a:r>
            <a:r>
              <a:rPr lang="en-GB" b="1" dirty="0" smtClean="0"/>
              <a:t> – make someone, </a:t>
            </a:r>
            <a:r>
              <a:rPr lang="en-GB" b="1" dirty="0" smtClean="0">
                <a:solidFill>
                  <a:srgbClr val="FFC000"/>
                </a:solidFill>
              </a:rPr>
              <a:t>subject </a:t>
            </a:r>
            <a:r>
              <a:rPr lang="en-GB" b="1" dirty="0" smtClean="0"/>
              <a:t>– person</a:t>
            </a:r>
          </a:p>
          <a:p>
            <a:pPr marL="342900" indent="-342900" algn="ctr">
              <a:buAutoNum type="arabicParenBoth"/>
            </a:pPr>
            <a:r>
              <a:rPr lang="en-GB" b="1" dirty="0" smtClean="0">
                <a:solidFill>
                  <a:srgbClr val="FFC000"/>
                </a:solidFill>
              </a:rPr>
              <a:t>evening</a:t>
            </a:r>
            <a:r>
              <a:rPr lang="en-GB" b="1" dirty="0" smtClean="0"/>
              <a:t> – nearly night, </a:t>
            </a:r>
            <a:r>
              <a:rPr lang="en-GB" b="1" dirty="0" smtClean="0">
                <a:solidFill>
                  <a:srgbClr val="FFC000"/>
                </a:solidFill>
              </a:rPr>
              <a:t>evening</a:t>
            </a:r>
            <a:r>
              <a:rPr lang="en-GB" b="1" dirty="0" smtClean="0"/>
              <a:t> – to make even </a:t>
            </a:r>
            <a:endParaRPr lang="en-GB" b="1" dirty="0"/>
          </a:p>
        </p:txBody>
      </p:sp>
      <p:sp>
        <p:nvSpPr>
          <p:cNvPr id="8" name="TextBox 7"/>
          <p:cNvSpPr txBox="1"/>
          <p:nvPr/>
        </p:nvSpPr>
        <p:spPr>
          <a:xfrm>
            <a:off x="6588224" y="5229200"/>
            <a:ext cx="2448272" cy="1477328"/>
          </a:xfrm>
          <a:prstGeom prst="rect">
            <a:avLst/>
          </a:prstGeom>
          <a:noFill/>
          <a:ln w="38100">
            <a:solidFill>
              <a:srgbClr val="C00000"/>
            </a:solidFill>
          </a:ln>
        </p:spPr>
        <p:txBody>
          <a:bodyPr wrap="square" rtlCol="0">
            <a:spAutoFit/>
          </a:bodyPr>
          <a:lstStyle/>
          <a:p>
            <a:r>
              <a:rPr lang="en-GB" b="1" dirty="0" smtClean="0">
                <a:solidFill>
                  <a:srgbClr val="FF0000"/>
                </a:solidFill>
              </a:rPr>
              <a:t>Don’t get confused with </a:t>
            </a:r>
            <a:r>
              <a:rPr lang="en-GB" b="1" u="sng" dirty="0" smtClean="0">
                <a:solidFill>
                  <a:srgbClr val="FF0000"/>
                </a:solidFill>
              </a:rPr>
              <a:t>HOMOPHONES</a:t>
            </a:r>
            <a:r>
              <a:rPr lang="en-GB" b="1" dirty="0" smtClean="0"/>
              <a:t>:-</a:t>
            </a:r>
            <a:r>
              <a:rPr lang="en-GB" b="1" dirty="0" smtClean="0">
                <a:solidFill>
                  <a:srgbClr val="FF0000"/>
                </a:solidFill>
              </a:rPr>
              <a:t>Words that SOUND the same but are SPELT in a different way!</a:t>
            </a:r>
            <a:endParaRPr lang="en-GB"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2" cstate="print"/>
            <a:tile tx="0" ty="0" sx="100000" sy="100000" flip="none" algn="tl"/>
          </a:blipFill>
        </p:spPr>
        <p:txBody>
          <a:bodyPr>
            <a:normAutofit fontScale="90000"/>
          </a:bodyPr>
          <a:lstStyle/>
          <a:p>
            <a:r>
              <a:rPr lang="en-GB" b="1" dirty="0" smtClean="0">
                <a:solidFill>
                  <a:srgbClr val="FFFF00"/>
                </a:solidFill>
              </a:rPr>
              <a:t>(78) Word Families:</a:t>
            </a:r>
            <a:r>
              <a:rPr lang="en-GB" dirty="0" smtClean="0"/>
              <a:t>:</a:t>
            </a:r>
            <a:br>
              <a:rPr lang="en-GB" dirty="0" smtClean="0"/>
            </a:br>
            <a:r>
              <a:rPr lang="en-GB" b="1" dirty="0" smtClean="0">
                <a:solidFill>
                  <a:srgbClr val="FF9900"/>
                </a:solidFill>
              </a:rPr>
              <a:t>BREAK - 1</a:t>
            </a:r>
            <a:endParaRPr lang="en-GB" b="1" dirty="0">
              <a:solidFill>
                <a:srgbClr val="FF9900"/>
              </a:solidFill>
            </a:endParaRPr>
          </a:p>
        </p:txBody>
      </p:sp>
      <p:sp>
        <p:nvSpPr>
          <p:cNvPr id="3" name="Rectangle 2"/>
          <p:cNvSpPr/>
          <p:nvPr/>
        </p:nvSpPr>
        <p:spPr>
          <a:xfrm>
            <a:off x="5580112" y="1412776"/>
            <a:ext cx="3384376"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sp>
        <p:nvSpPr>
          <p:cNvPr id="4" name="TextBox 3"/>
          <p:cNvSpPr txBox="1"/>
          <p:nvPr/>
        </p:nvSpPr>
        <p:spPr>
          <a:xfrm>
            <a:off x="179512" y="1412776"/>
            <a:ext cx="5256584" cy="2031325"/>
          </a:xfrm>
          <a:prstGeom prst="rect">
            <a:avLst/>
          </a:prstGeom>
          <a:noFill/>
          <a:ln w="57150">
            <a:solidFill>
              <a:srgbClr val="00B050"/>
            </a:solidFill>
          </a:ln>
        </p:spPr>
        <p:txBody>
          <a:bodyPr wrap="square" rtlCol="0">
            <a:spAutoFit/>
          </a:bodyPr>
          <a:lstStyle/>
          <a:p>
            <a:r>
              <a:rPr lang="en-GB" dirty="0" smtClean="0"/>
              <a:t>The English language is rich in vocabulary, far more than other languages. Even simple words like </a:t>
            </a:r>
            <a:r>
              <a:rPr lang="en-GB" b="1" dirty="0" smtClean="0">
                <a:solidFill>
                  <a:srgbClr val="00B050"/>
                </a:solidFill>
              </a:rPr>
              <a:t>BREAK</a:t>
            </a:r>
            <a:r>
              <a:rPr lang="en-GB" dirty="0" smtClean="0"/>
              <a:t> have multiple meanings. Besides the </a:t>
            </a:r>
            <a:r>
              <a:rPr lang="en-GB" b="1" dirty="0" smtClean="0">
                <a:solidFill>
                  <a:srgbClr val="00B050"/>
                </a:solidFill>
              </a:rPr>
              <a:t>homonyms</a:t>
            </a:r>
            <a:r>
              <a:rPr lang="en-GB" dirty="0" smtClean="0"/>
              <a:t>, where the word itself can mean several things, it can be added to, producing new words with new meanings. This this, we will look at the nouns we can form all belonging to the </a:t>
            </a:r>
            <a:r>
              <a:rPr lang="en-GB" b="1" dirty="0" smtClean="0">
                <a:solidFill>
                  <a:srgbClr val="00B050"/>
                </a:solidFill>
              </a:rPr>
              <a:t>BREAK-family</a:t>
            </a:r>
            <a:r>
              <a:rPr lang="en-GB" dirty="0" smtClean="0"/>
              <a:t>.</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6588224" y="2492896"/>
            <a:ext cx="2160240" cy="2808312"/>
          </a:xfrm>
          <a:prstGeom prst="rect">
            <a:avLst/>
          </a:prstGeom>
          <a:noFill/>
          <a:ln w="9525">
            <a:noFill/>
            <a:miter lim="800000"/>
            <a:headEnd/>
            <a:tailEnd/>
          </a:ln>
        </p:spPr>
      </p:pic>
      <p:sp>
        <p:nvSpPr>
          <p:cNvPr id="6" name="TextBox 5"/>
          <p:cNvSpPr txBox="1"/>
          <p:nvPr/>
        </p:nvSpPr>
        <p:spPr>
          <a:xfrm>
            <a:off x="179512" y="3573016"/>
            <a:ext cx="5832648" cy="3139321"/>
          </a:xfrm>
          <a:prstGeom prst="rect">
            <a:avLst/>
          </a:prstGeom>
          <a:noFill/>
          <a:ln w="57150">
            <a:solidFill>
              <a:srgbClr val="7030A0"/>
            </a:solidFill>
          </a:ln>
        </p:spPr>
        <p:txBody>
          <a:bodyPr wrap="square" rtlCol="0">
            <a:spAutoFit/>
          </a:bodyPr>
          <a:lstStyle/>
          <a:p>
            <a:r>
              <a:rPr lang="en-GB" i="1" dirty="0" smtClean="0"/>
              <a:t>Find the BREAK- nouns, using the clues to help you:</a:t>
            </a:r>
          </a:p>
          <a:p>
            <a:r>
              <a:rPr lang="en-GB" b="1" dirty="0" smtClean="0">
                <a:solidFill>
                  <a:srgbClr val="7030A0"/>
                </a:solidFill>
              </a:rPr>
              <a:t>(1) BREAK___ = heavy sea-wave</a:t>
            </a:r>
          </a:p>
          <a:p>
            <a:r>
              <a:rPr lang="en-GB" b="1" dirty="0" smtClean="0">
                <a:solidFill>
                  <a:srgbClr val="7030A0"/>
                </a:solidFill>
              </a:rPr>
              <a:t>(2) BREAK ______ = energetic street entertainment</a:t>
            </a:r>
          </a:p>
          <a:p>
            <a:r>
              <a:rPr lang="en-GB" b="1" dirty="0" smtClean="0">
                <a:solidFill>
                  <a:srgbClr val="7030A0"/>
                </a:solidFill>
              </a:rPr>
              <a:t>(3) BREAK____ = burglary</a:t>
            </a:r>
          </a:p>
          <a:p>
            <a:r>
              <a:rPr lang="en-GB" b="1" dirty="0" smtClean="0">
                <a:solidFill>
                  <a:srgbClr val="7030A0"/>
                </a:solidFill>
              </a:rPr>
              <a:t>(4) BREAK OF _______ = tennis term</a:t>
            </a:r>
          </a:p>
          <a:p>
            <a:r>
              <a:rPr lang="en-GB" b="1" dirty="0" smtClean="0">
                <a:solidFill>
                  <a:srgbClr val="7030A0"/>
                </a:solidFill>
              </a:rPr>
              <a:t>(5) BREAK_______ = analysis of results</a:t>
            </a:r>
          </a:p>
          <a:p>
            <a:r>
              <a:rPr lang="en-GB" b="1" dirty="0" smtClean="0">
                <a:solidFill>
                  <a:srgbClr val="7030A0"/>
                </a:solidFill>
              </a:rPr>
              <a:t>(6) BREAK OF ______ = dawn</a:t>
            </a:r>
          </a:p>
          <a:p>
            <a:r>
              <a:rPr lang="en-GB" b="1" dirty="0" smtClean="0">
                <a:solidFill>
                  <a:srgbClr val="7030A0"/>
                </a:solidFill>
              </a:rPr>
              <a:t>(7) BREAK _____ = escape</a:t>
            </a:r>
          </a:p>
          <a:p>
            <a:r>
              <a:rPr lang="en-GB" b="1" dirty="0" smtClean="0">
                <a:solidFill>
                  <a:srgbClr val="7030A0"/>
                </a:solidFill>
              </a:rPr>
              <a:t>(8) BREAK____ = end of relationship</a:t>
            </a:r>
          </a:p>
          <a:p>
            <a:r>
              <a:rPr lang="en-GB" b="1" dirty="0" smtClean="0">
                <a:solidFill>
                  <a:srgbClr val="7030A0"/>
                </a:solidFill>
              </a:rPr>
              <a:t>(9) BREAK________ = discovery</a:t>
            </a:r>
          </a:p>
          <a:p>
            <a:r>
              <a:rPr lang="en-GB" b="1" dirty="0" smtClean="0">
                <a:solidFill>
                  <a:srgbClr val="7030A0"/>
                </a:solidFill>
              </a:rPr>
              <a:t>(10) BREAK_________ = sea barrier</a:t>
            </a:r>
          </a:p>
        </p:txBody>
      </p:sp>
      <p:sp>
        <p:nvSpPr>
          <p:cNvPr id="8" name="TextBox 7"/>
          <p:cNvSpPr txBox="1"/>
          <p:nvPr/>
        </p:nvSpPr>
        <p:spPr>
          <a:xfrm>
            <a:off x="6516216" y="5517232"/>
            <a:ext cx="2448272" cy="923330"/>
          </a:xfrm>
          <a:prstGeom prst="rect">
            <a:avLst/>
          </a:prstGeom>
          <a:noFill/>
          <a:ln w="38100">
            <a:solidFill>
              <a:srgbClr val="C00000"/>
            </a:solidFill>
          </a:ln>
        </p:spPr>
        <p:txBody>
          <a:bodyPr wrap="square" rtlCol="0">
            <a:spAutoFit/>
          </a:bodyPr>
          <a:lstStyle/>
          <a:p>
            <a:r>
              <a:rPr lang="en-GB" b="1" dirty="0" smtClean="0">
                <a:solidFill>
                  <a:srgbClr val="FF0000"/>
                </a:solidFill>
              </a:rPr>
              <a:t>dancing, day, down, -er,</a:t>
            </a:r>
          </a:p>
          <a:p>
            <a:r>
              <a:rPr lang="en-GB" b="1" dirty="0" smtClean="0">
                <a:solidFill>
                  <a:srgbClr val="FF0000"/>
                </a:solidFill>
              </a:rPr>
              <a:t>in, out, serve, through, up, water</a:t>
            </a:r>
            <a:endParaRPr lang="en-GB" b="1" dirty="0">
              <a:solidFill>
                <a:srgbClr val="FF0000"/>
              </a:solidFill>
            </a:endParaRPr>
          </a:p>
        </p:txBody>
      </p:sp>
      <p:sp>
        <p:nvSpPr>
          <p:cNvPr id="9" name="Rectangular Callout 8"/>
          <p:cNvSpPr/>
          <p:nvPr/>
        </p:nvSpPr>
        <p:spPr>
          <a:xfrm>
            <a:off x="4067944" y="2204864"/>
            <a:ext cx="2160240" cy="3312368"/>
          </a:xfrm>
          <a:prstGeom prst="wedgeRectCallout">
            <a:avLst>
              <a:gd name="adj1" fmla="val -96084"/>
              <a:gd name="adj2" fmla="val 58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p>
          <a:p>
            <a:pPr marL="342900" indent="-342900" algn="ctr">
              <a:buAutoNum type="arabicParenBoth"/>
            </a:pPr>
            <a:r>
              <a:rPr lang="en-GB" b="1" dirty="0" smtClean="0"/>
              <a:t>breaker</a:t>
            </a:r>
          </a:p>
          <a:p>
            <a:pPr marL="342900" indent="-342900" algn="ctr">
              <a:buAutoNum type="arabicParenBoth"/>
            </a:pPr>
            <a:r>
              <a:rPr lang="en-GB" b="1" dirty="0" smtClean="0"/>
              <a:t>break dancing</a:t>
            </a:r>
          </a:p>
          <a:p>
            <a:pPr marL="342900" indent="-342900" algn="ctr">
              <a:buAutoNum type="arabicParenBoth"/>
            </a:pPr>
            <a:r>
              <a:rPr lang="en-GB" b="1" dirty="0" smtClean="0"/>
              <a:t>break-in</a:t>
            </a:r>
          </a:p>
          <a:p>
            <a:pPr marL="342900" indent="-342900" algn="ctr">
              <a:buAutoNum type="arabicParenBoth"/>
            </a:pPr>
            <a:r>
              <a:rPr lang="en-GB" b="1" dirty="0" smtClean="0"/>
              <a:t>break of serve</a:t>
            </a:r>
          </a:p>
          <a:p>
            <a:pPr marL="342900" indent="-342900" algn="ctr">
              <a:buAutoNum type="arabicParenBoth"/>
            </a:pPr>
            <a:r>
              <a:rPr lang="en-GB" b="1" dirty="0" smtClean="0"/>
              <a:t>breakdown</a:t>
            </a:r>
          </a:p>
          <a:p>
            <a:pPr marL="342900" indent="-342900" algn="ctr">
              <a:buAutoNum type="arabicParenBoth"/>
            </a:pPr>
            <a:r>
              <a:rPr lang="en-GB" b="1" dirty="0" smtClean="0"/>
              <a:t>break of day</a:t>
            </a:r>
          </a:p>
          <a:p>
            <a:pPr marL="342900" indent="-342900" algn="ctr">
              <a:buAutoNum type="arabicParenBoth"/>
            </a:pPr>
            <a:r>
              <a:rPr lang="en-GB" b="1" dirty="0" smtClean="0"/>
              <a:t>break-out</a:t>
            </a:r>
          </a:p>
          <a:p>
            <a:pPr marL="342900" indent="-342900" algn="ctr">
              <a:buAutoNum type="arabicParenBoth"/>
            </a:pPr>
            <a:r>
              <a:rPr lang="en-GB" b="1" dirty="0" smtClean="0"/>
              <a:t>break-up</a:t>
            </a:r>
          </a:p>
          <a:p>
            <a:pPr marL="342900" indent="-342900" algn="ctr">
              <a:buAutoNum type="arabicParenBoth"/>
            </a:pPr>
            <a:r>
              <a:rPr lang="en-GB" b="1" dirty="0" smtClean="0"/>
              <a:t>breakthrough</a:t>
            </a:r>
          </a:p>
          <a:p>
            <a:pPr marL="342900" indent="-342900" algn="ctr">
              <a:buAutoNum type="arabicParenBoth"/>
            </a:pPr>
            <a:r>
              <a:rPr lang="en-GB" b="1" dirty="0" smtClean="0"/>
              <a:t> breakwater</a:t>
            </a:r>
          </a:p>
          <a:p>
            <a:pPr marL="342900" indent="-342900"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8"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(79) Word Families:</a:t>
            </a:r>
            <a:br>
              <a:rPr lang="en-GB" b="1" dirty="0" smtClean="0">
                <a:solidFill>
                  <a:srgbClr val="FFFF00"/>
                </a:solidFill>
              </a:rPr>
            </a:br>
            <a:r>
              <a:rPr lang="en-GB" b="1" dirty="0" smtClean="0">
                <a:solidFill>
                  <a:srgbClr val="FFC000"/>
                </a:solidFill>
              </a:rPr>
              <a:t>BREAK - 2</a:t>
            </a:r>
            <a:endParaRPr lang="en-GB" b="1" dirty="0">
              <a:solidFill>
                <a:srgbClr val="FFC000"/>
              </a:solidFill>
            </a:endParaRPr>
          </a:p>
        </p:txBody>
      </p:sp>
      <p:sp>
        <p:nvSpPr>
          <p:cNvPr id="3" name="Rectangle 2"/>
          <p:cNvSpPr/>
          <p:nvPr/>
        </p:nvSpPr>
        <p:spPr>
          <a:xfrm>
            <a:off x="5796136" y="1556792"/>
            <a:ext cx="316835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sp>
        <p:nvSpPr>
          <p:cNvPr id="4" name="TextBox 3"/>
          <p:cNvSpPr txBox="1"/>
          <p:nvPr/>
        </p:nvSpPr>
        <p:spPr>
          <a:xfrm>
            <a:off x="179512" y="1556792"/>
            <a:ext cx="5400600" cy="1754326"/>
          </a:xfrm>
          <a:prstGeom prst="rect">
            <a:avLst/>
          </a:prstGeom>
          <a:noFill/>
          <a:ln w="57150">
            <a:solidFill>
              <a:srgbClr val="00B050"/>
            </a:solidFill>
          </a:ln>
        </p:spPr>
        <p:txBody>
          <a:bodyPr wrap="square" rtlCol="0">
            <a:spAutoFit/>
          </a:bodyPr>
          <a:lstStyle/>
          <a:p>
            <a:r>
              <a:rPr lang="en-GB" dirty="0" smtClean="0"/>
              <a:t>As we have seen, </a:t>
            </a:r>
            <a:r>
              <a:rPr lang="en-GB" b="1" dirty="0" smtClean="0">
                <a:solidFill>
                  <a:srgbClr val="00B050"/>
                </a:solidFill>
              </a:rPr>
              <a:t>BREAK </a:t>
            </a:r>
            <a:r>
              <a:rPr lang="en-GB" dirty="0" smtClean="0"/>
              <a:t>is a very versatile word. We can use it to make a whole plethora of </a:t>
            </a:r>
            <a:r>
              <a:rPr lang="en-GB" b="1" dirty="0" smtClean="0">
                <a:solidFill>
                  <a:srgbClr val="00B050"/>
                </a:solidFill>
              </a:rPr>
              <a:t>verbs</a:t>
            </a:r>
            <a:r>
              <a:rPr lang="en-GB" dirty="0" smtClean="0"/>
              <a:t>, just by adding </a:t>
            </a:r>
            <a:r>
              <a:rPr lang="en-GB" b="1" dirty="0" smtClean="0">
                <a:solidFill>
                  <a:srgbClr val="00B050"/>
                </a:solidFill>
              </a:rPr>
              <a:t>prepositions</a:t>
            </a:r>
            <a:r>
              <a:rPr lang="en-GB" dirty="0" smtClean="0"/>
              <a:t> like </a:t>
            </a:r>
            <a:r>
              <a:rPr lang="en-GB" b="1" dirty="0" smtClean="0">
                <a:solidFill>
                  <a:srgbClr val="00B050"/>
                </a:solidFill>
              </a:rPr>
              <a:t>IN</a:t>
            </a:r>
            <a:r>
              <a:rPr lang="en-GB" dirty="0" smtClean="0"/>
              <a:t> or </a:t>
            </a:r>
            <a:r>
              <a:rPr lang="en-GB" b="1" dirty="0" smtClean="0">
                <a:solidFill>
                  <a:srgbClr val="00B050"/>
                </a:solidFill>
              </a:rPr>
              <a:t>DOWN</a:t>
            </a:r>
            <a:r>
              <a:rPr lang="en-GB" dirty="0" smtClean="0"/>
              <a:t> to it. Prepositions are those little words used in sentences to show one word’s relation to another and help to complete the sense (in, on, to, at, by etc.)</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6983760" y="2564904"/>
            <a:ext cx="2160240" cy="2808312"/>
          </a:xfrm>
          <a:prstGeom prst="rect">
            <a:avLst/>
          </a:prstGeom>
          <a:noFill/>
          <a:ln w="9525">
            <a:noFill/>
            <a:miter lim="800000"/>
            <a:headEnd/>
            <a:tailEnd/>
          </a:ln>
        </p:spPr>
      </p:pic>
      <p:sp>
        <p:nvSpPr>
          <p:cNvPr id="6" name="TextBox 5"/>
          <p:cNvSpPr txBox="1"/>
          <p:nvPr/>
        </p:nvSpPr>
        <p:spPr>
          <a:xfrm>
            <a:off x="179512" y="3501008"/>
            <a:ext cx="6768752" cy="3139321"/>
          </a:xfrm>
          <a:prstGeom prst="rect">
            <a:avLst/>
          </a:prstGeom>
          <a:noFill/>
          <a:ln w="57150">
            <a:solidFill>
              <a:srgbClr val="7030A0"/>
            </a:solidFill>
          </a:ln>
        </p:spPr>
        <p:txBody>
          <a:bodyPr wrap="square" rtlCol="0">
            <a:spAutoFit/>
          </a:bodyPr>
          <a:lstStyle/>
          <a:p>
            <a:r>
              <a:rPr lang="en-GB" i="1" dirty="0" smtClean="0"/>
              <a:t>Let’s see if you can find these verbs which use BREAK as the root word:</a:t>
            </a:r>
          </a:p>
          <a:p>
            <a:pPr marL="342900" indent="-342900">
              <a:buAutoNum type="arabicParenBoth"/>
            </a:pPr>
            <a:r>
              <a:rPr lang="en-GB" b="1" dirty="0" smtClean="0">
                <a:solidFill>
                  <a:srgbClr val="7030A0"/>
                </a:solidFill>
              </a:rPr>
              <a:t>BREAK A ________ = successfully stop something you keep doing</a:t>
            </a:r>
          </a:p>
          <a:p>
            <a:pPr marL="342900" indent="-342900">
              <a:buAutoNum type="arabicParenBoth"/>
            </a:pPr>
            <a:r>
              <a:rPr lang="en-GB" b="1" dirty="0" smtClean="0">
                <a:solidFill>
                  <a:srgbClr val="7030A0"/>
                </a:solidFill>
              </a:rPr>
              <a:t>BREAK A ________ = when you go back on your word</a:t>
            </a:r>
          </a:p>
          <a:p>
            <a:pPr marL="342900" indent="-342900">
              <a:buAutoNum type="arabicParenBoth"/>
            </a:pPr>
            <a:r>
              <a:rPr lang="en-GB" b="1" dirty="0" smtClean="0">
                <a:solidFill>
                  <a:srgbClr val="7030A0"/>
                </a:solidFill>
              </a:rPr>
              <a:t>BREAK ____  a pair of new shoes to make them fit</a:t>
            </a:r>
          </a:p>
          <a:p>
            <a:pPr marL="342900" indent="-342900">
              <a:buAutoNum type="arabicParenBoth"/>
            </a:pPr>
            <a:r>
              <a:rPr lang="en-GB" b="1" dirty="0" smtClean="0">
                <a:solidFill>
                  <a:srgbClr val="7030A0"/>
                </a:solidFill>
              </a:rPr>
              <a:t>BREAK _____ a bottle to celebrate a success</a:t>
            </a:r>
          </a:p>
          <a:p>
            <a:pPr marL="342900" indent="-342900">
              <a:buAutoNum type="arabicParenBoth"/>
            </a:pPr>
            <a:r>
              <a:rPr lang="en-GB" b="1" dirty="0" smtClean="0">
                <a:solidFill>
                  <a:srgbClr val="7030A0"/>
                </a:solidFill>
              </a:rPr>
              <a:t>BREAK _____ a door to save the family from the fire</a:t>
            </a:r>
          </a:p>
          <a:p>
            <a:pPr marL="342900" indent="-342900">
              <a:buAutoNum type="arabicParenBoth"/>
            </a:pPr>
            <a:r>
              <a:rPr lang="en-GB" b="1" dirty="0" smtClean="0">
                <a:solidFill>
                  <a:srgbClr val="7030A0"/>
                </a:solidFill>
              </a:rPr>
              <a:t>BREAK ____ a fight, which could have become serious</a:t>
            </a:r>
          </a:p>
          <a:p>
            <a:pPr marL="342900" indent="-342900">
              <a:buAutoNum type="arabicParenBoth"/>
            </a:pPr>
            <a:r>
              <a:rPr lang="en-GB" b="1" dirty="0" smtClean="0">
                <a:solidFill>
                  <a:srgbClr val="7030A0"/>
                </a:solidFill>
              </a:rPr>
              <a:t>BREAK ______ from the gang’s bad influence on you</a:t>
            </a:r>
          </a:p>
          <a:p>
            <a:pPr marL="342900" indent="-342900">
              <a:buAutoNum type="arabicParenBoth"/>
            </a:pPr>
            <a:r>
              <a:rPr lang="en-GB" b="1" dirty="0" smtClean="0">
                <a:solidFill>
                  <a:srgbClr val="7030A0"/>
                </a:solidFill>
              </a:rPr>
              <a:t>BREAK ______ = to come out into the open</a:t>
            </a:r>
          </a:p>
          <a:p>
            <a:pPr marL="342900" indent="-342900">
              <a:buAutoNum type="arabicParenBoth"/>
            </a:pPr>
            <a:r>
              <a:rPr lang="en-GB" b="1" dirty="0" smtClean="0">
                <a:solidFill>
                  <a:srgbClr val="7030A0"/>
                </a:solidFill>
              </a:rPr>
              <a:t>BREAK _____ into a rash</a:t>
            </a:r>
          </a:p>
          <a:p>
            <a:pPr marL="342900" indent="-342900">
              <a:buAutoNum type="arabicParenBoth"/>
            </a:pPr>
            <a:r>
              <a:rPr lang="en-GB" b="1" dirty="0" smtClean="0">
                <a:solidFill>
                  <a:srgbClr val="7030A0"/>
                </a:solidFill>
              </a:rPr>
              <a:t>BREAK _____ = terminate a relationship</a:t>
            </a:r>
            <a:endParaRPr lang="en-GB" b="1" dirty="0">
              <a:solidFill>
                <a:srgbClr val="7030A0"/>
              </a:solidFill>
            </a:endParaRPr>
          </a:p>
        </p:txBody>
      </p:sp>
      <p:sp>
        <p:nvSpPr>
          <p:cNvPr id="7" name="Rectangular Callout 6"/>
          <p:cNvSpPr/>
          <p:nvPr/>
        </p:nvSpPr>
        <p:spPr>
          <a:xfrm>
            <a:off x="611560" y="1628800"/>
            <a:ext cx="5904656" cy="3888432"/>
          </a:xfrm>
          <a:prstGeom prst="wedgeRectCallout">
            <a:avLst>
              <a:gd name="adj1" fmla="val -38036"/>
              <a:gd name="adj2" fmla="val 65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dirty="0" smtClean="0"/>
              <a:t>BREAK A </a:t>
            </a:r>
            <a:r>
              <a:rPr lang="en-GB" b="1" dirty="0" smtClean="0"/>
              <a:t>HABIT</a:t>
            </a:r>
            <a:r>
              <a:rPr lang="en-GB" dirty="0" smtClean="0"/>
              <a:t> = successfully stop something you keep doing</a:t>
            </a:r>
          </a:p>
          <a:p>
            <a:pPr marL="342900" indent="-342900">
              <a:buAutoNum type="arabicParenBoth"/>
            </a:pPr>
            <a:r>
              <a:rPr lang="en-GB" dirty="0" smtClean="0"/>
              <a:t>BREAK A </a:t>
            </a:r>
            <a:r>
              <a:rPr lang="en-GB" b="1" dirty="0" smtClean="0"/>
              <a:t>PROMISE</a:t>
            </a:r>
            <a:r>
              <a:rPr lang="en-GB" dirty="0" smtClean="0"/>
              <a:t> = when you go back on your word</a:t>
            </a:r>
          </a:p>
          <a:p>
            <a:pPr marL="342900" indent="-342900">
              <a:buAutoNum type="arabicParenBoth"/>
            </a:pPr>
            <a:r>
              <a:rPr lang="en-GB" dirty="0" smtClean="0"/>
              <a:t>BREAK </a:t>
            </a:r>
            <a:r>
              <a:rPr lang="en-GB" b="1" dirty="0" smtClean="0"/>
              <a:t>IN</a:t>
            </a:r>
            <a:r>
              <a:rPr lang="en-GB" dirty="0" smtClean="0"/>
              <a:t>  a pair of new shoes to make them fit</a:t>
            </a:r>
          </a:p>
          <a:p>
            <a:pPr marL="342900" indent="-342900">
              <a:buAutoNum type="arabicParenBoth"/>
            </a:pPr>
            <a:r>
              <a:rPr lang="en-GB" dirty="0" smtClean="0"/>
              <a:t>BREAK </a:t>
            </a:r>
            <a:r>
              <a:rPr lang="en-GB" b="1" dirty="0" smtClean="0"/>
              <a:t>OPEN</a:t>
            </a:r>
            <a:r>
              <a:rPr lang="en-GB" dirty="0" smtClean="0"/>
              <a:t> a bottle to celebrate a success</a:t>
            </a:r>
          </a:p>
          <a:p>
            <a:pPr marL="342900" indent="-342900">
              <a:buAutoNum type="arabicParenBoth"/>
            </a:pPr>
            <a:r>
              <a:rPr lang="en-GB" dirty="0" smtClean="0"/>
              <a:t>BREAK </a:t>
            </a:r>
            <a:r>
              <a:rPr lang="en-GB" b="1" dirty="0" smtClean="0"/>
              <a:t>DOWN </a:t>
            </a:r>
            <a:r>
              <a:rPr lang="en-GB" dirty="0" smtClean="0"/>
              <a:t>a door to save the family from the fire</a:t>
            </a:r>
          </a:p>
          <a:p>
            <a:pPr marL="342900" indent="-342900">
              <a:buAutoNum type="arabicParenBoth"/>
            </a:pPr>
            <a:r>
              <a:rPr lang="en-GB" dirty="0" smtClean="0"/>
              <a:t>BREAK </a:t>
            </a:r>
            <a:r>
              <a:rPr lang="en-GB" b="1" dirty="0" smtClean="0"/>
              <a:t>UP</a:t>
            </a:r>
            <a:r>
              <a:rPr lang="en-GB" dirty="0" smtClean="0"/>
              <a:t> a fight, which could have become serious</a:t>
            </a:r>
          </a:p>
          <a:p>
            <a:pPr marL="342900" indent="-342900">
              <a:buAutoNum type="arabicParenBoth"/>
            </a:pPr>
            <a:r>
              <a:rPr lang="en-GB" dirty="0" smtClean="0"/>
              <a:t>BREAK </a:t>
            </a:r>
            <a:r>
              <a:rPr lang="en-GB" b="1" dirty="0" smtClean="0"/>
              <a:t>AWAY</a:t>
            </a:r>
            <a:r>
              <a:rPr lang="en-GB" dirty="0" smtClean="0"/>
              <a:t> from the gang’s bad influence on you</a:t>
            </a:r>
          </a:p>
          <a:p>
            <a:pPr marL="342900" indent="-342900">
              <a:buAutoNum type="arabicParenBoth"/>
            </a:pPr>
            <a:r>
              <a:rPr lang="en-GB" dirty="0" smtClean="0"/>
              <a:t>BREAK </a:t>
            </a:r>
            <a:r>
              <a:rPr lang="en-GB" b="1" dirty="0" smtClean="0"/>
              <a:t>COVER</a:t>
            </a:r>
            <a:r>
              <a:rPr lang="en-GB" dirty="0" smtClean="0"/>
              <a:t> = to come out into the open</a:t>
            </a:r>
          </a:p>
          <a:p>
            <a:pPr marL="342900" indent="-342900">
              <a:buAutoNum type="arabicParenBoth"/>
            </a:pPr>
            <a:r>
              <a:rPr lang="en-GB" dirty="0" smtClean="0"/>
              <a:t>BREAK </a:t>
            </a:r>
            <a:r>
              <a:rPr lang="en-GB" b="1" dirty="0" smtClean="0"/>
              <a:t>OUT</a:t>
            </a:r>
            <a:r>
              <a:rPr lang="en-GB" dirty="0" smtClean="0"/>
              <a:t> into a rash</a:t>
            </a:r>
          </a:p>
          <a:p>
            <a:pPr marL="342900" indent="-342900">
              <a:buAutoNum type="arabicParenBoth"/>
            </a:pPr>
            <a:r>
              <a:rPr lang="en-GB" dirty="0" smtClean="0"/>
              <a:t>BREAK </a:t>
            </a:r>
            <a:r>
              <a:rPr lang="en-GB" b="1" dirty="0" smtClean="0"/>
              <a:t>OFF </a:t>
            </a:r>
            <a:r>
              <a:rPr lang="en-GB" dirty="0" smtClean="0"/>
              <a:t>= terminate a relationship</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(80) Word Families:</a:t>
            </a:r>
            <a:br>
              <a:rPr lang="en-GB" b="1" dirty="0" smtClean="0">
                <a:solidFill>
                  <a:srgbClr val="FFFF00"/>
                </a:solidFill>
              </a:rPr>
            </a:br>
            <a:r>
              <a:rPr lang="en-GB" b="1" dirty="0" smtClean="0">
                <a:solidFill>
                  <a:srgbClr val="FFC000"/>
                </a:solidFill>
              </a:rPr>
              <a:t>BREAK - 3</a:t>
            </a:r>
            <a:endParaRPr lang="en-GB" b="1" dirty="0">
              <a:solidFill>
                <a:srgbClr val="FFC000"/>
              </a:solidFill>
            </a:endParaRPr>
          </a:p>
        </p:txBody>
      </p:sp>
      <p:sp>
        <p:nvSpPr>
          <p:cNvPr id="3" name="Rectangle 2"/>
          <p:cNvSpPr/>
          <p:nvPr/>
        </p:nvSpPr>
        <p:spPr>
          <a:xfrm>
            <a:off x="5796136" y="1556793"/>
            <a:ext cx="316835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sp>
        <p:nvSpPr>
          <p:cNvPr id="4" name="TextBox 3"/>
          <p:cNvSpPr txBox="1"/>
          <p:nvPr/>
        </p:nvSpPr>
        <p:spPr>
          <a:xfrm>
            <a:off x="179512" y="1556792"/>
            <a:ext cx="5472608" cy="1477328"/>
          </a:xfrm>
          <a:prstGeom prst="rect">
            <a:avLst/>
          </a:prstGeom>
          <a:noFill/>
          <a:ln w="57150">
            <a:solidFill>
              <a:srgbClr val="00B050"/>
            </a:solidFill>
          </a:ln>
        </p:spPr>
        <p:txBody>
          <a:bodyPr wrap="square" rtlCol="0">
            <a:spAutoFit/>
          </a:bodyPr>
          <a:lstStyle/>
          <a:p>
            <a:r>
              <a:rPr lang="en-GB" dirty="0" smtClean="0"/>
              <a:t>There are more </a:t>
            </a:r>
            <a:r>
              <a:rPr lang="en-GB" b="1" dirty="0" smtClean="0">
                <a:solidFill>
                  <a:srgbClr val="00B050"/>
                </a:solidFill>
              </a:rPr>
              <a:t>BREAK-verbs</a:t>
            </a:r>
            <a:r>
              <a:rPr lang="en-GB" dirty="0" smtClean="0"/>
              <a:t> than you probably think. We tend to use them in everyday speech without thinking about them. Thinking about them makes us more aware of just how rich our language is. Just adding one little word can completely change the meaning.</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7164288" y="2852936"/>
            <a:ext cx="1979712" cy="2808312"/>
          </a:xfrm>
          <a:prstGeom prst="rect">
            <a:avLst/>
          </a:prstGeom>
          <a:noFill/>
          <a:ln w="9525">
            <a:noFill/>
            <a:miter lim="800000"/>
            <a:headEnd/>
            <a:tailEnd/>
          </a:ln>
        </p:spPr>
      </p:pic>
      <p:sp>
        <p:nvSpPr>
          <p:cNvPr id="6" name="TextBox 5"/>
          <p:cNvSpPr txBox="1"/>
          <p:nvPr/>
        </p:nvSpPr>
        <p:spPr>
          <a:xfrm>
            <a:off x="179512" y="3284984"/>
            <a:ext cx="7272808" cy="3139321"/>
          </a:xfrm>
          <a:prstGeom prst="rect">
            <a:avLst/>
          </a:prstGeom>
          <a:noFill/>
          <a:ln w="57150">
            <a:solidFill>
              <a:srgbClr val="7030A0"/>
            </a:solidFill>
          </a:ln>
        </p:spPr>
        <p:txBody>
          <a:bodyPr wrap="square" rtlCol="0">
            <a:spAutoFit/>
          </a:bodyPr>
          <a:lstStyle/>
          <a:p>
            <a:r>
              <a:rPr lang="en-GB" i="1" dirty="0" smtClean="0"/>
              <a:t>Here are 10 more BREAK-family verbs for you to work out:</a:t>
            </a:r>
          </a:p>
          <a:p>
            <a:pPr marL="342900" indent="-342900">
              <a:buAutoNum type="arabicParenBoth"/>
            </a:pPr>
            <a:r>
              <a:rPr lang="en-GB" dirty="0" smtClean="0"/>
              <a:t>BREAK _____ from social restraints and do your own thing</a:t>
            </a:r>
          </a:p>
          <a:p>
            <a:pPr marL="342900" indent="-342900">
              <a:buAutoNum type="arabicParenBoth"/>
            </a:pPr>
            <a:r>
              <a:rPr lang="en-GB" dirty="0" smtClean="0"/>
              <a:t>BREAK ______ and have some fun, and then you can chill out!</a:t>
            </a:r>
          </a:p>
          <a:p>
            <a:pPr marL="342900" indent="-342900">
              <a:buAutoNum type="arabicParenBoth"/>
            </a:pPr>
            <a:r>
              <a:rPr lang="en-GB" dirty="0" smtClean="0"/>
              <a:t>BREAK A ________ = when you dump your partner, causing distress</a:t>
            </a:r>
          </a:p>
          <a:p>
            <a:pPr marL="342900" indent="-342900">
              <a:buAutoNum type="arabicParenBoth"/>
            </a:pPr>
            <a:r>
              <a:rPr lang="en-GB" dirty="0" smtClean="0"/>
              <a:t>BREAK A _______ = accident causing a clean fracture</a:t>
            </a:r>
          </a:p>
          <a:p>
            <a:pPr marL="342900" indent="-342900">
              <a:buAutoNum type="arabicParenBoth"/>
            </a:pPr>
            <a:r>
              <a:rPr lang="en-GB" dirty="0" smtClean="0"/>
              <a:t>BREAK A ______ = when something cushions you if you drop suddenly</a:t>
            </a:r>
          </a:p>
          <a:p>
            <a:pPr marL="342900" indent="-342900">
              <a:buAutoNum type="arabicParenBoth"/>
            </a:pPr>
            <a:r>
              <a:rPr lang="en-GB" dirty="0" smtClean="0"/>
              <a:t>BREAK A _________ = when you beat a past success in a sport</a:t>
            </a:r>
          </a:p>
          <a:p>
            <a:pPr marL="342900" indent="-342900">
              <a:buAutoNum type="arabicParenBoth"/>
            </a:pPr>
            <a:r>
              <a:rPr lang="en-GB" dirty="0" smtClean="0"/>
              <a:t>BREAK A ______ = when you solve a puzzle to understand hidden things</a:t>
            </a:r>
          </a:p>
          <a:p>
            <a:pPr marL="342900" indent="-342900">
              <a:buAutoNum type="arabicParenBoth"/>
            </a:pPr>
            <a:r>
              <a:rPr lang="en-GB" dirty="0" smtClean="0"/>
              <a:t>BREAK INTO  _________ if you find something funny</a:t>
            </a:r>
          </a:p>
          <a:p>
            <a:pPr marL="342900" indent="-342900">
              <a:buAutoNum type="arabicParenBoth"/>
            </a:pPr>
            <a:r>
              <a:rPr lang="en-GB" dirty="0" smtClean="0"/>
              <a:t>BREAK THE ______ when you spend all your money on something</a:t>
            </a:r>
          </a:p>
          <a:p>
            <a:pPr marL="342900" indent="-342900">
              <a:buAutoNum type="arabicParenBoth"/>
            </a:pPr>
            <a:r>
              <a:rPr lang="en-GB" dirty="0" smtClean="0"/>
              <a:t>BREAK ____ ____ a meeting when you interrupt it </a:t>
            </a:r>
          </a:p>
        </p:txBody>
      </p:sp>
      <p:sp>
        <p:nvSpPr>
          <p:cNvPr id="7" name="Rectangular Callout 6"/>
          <p:cNvSpPr/>
          <p:nvPr/>
        </p:nvSpPr>
        <p:spPr>
          <a:xfrm>
            <a:off x="395536" y="1340768"/>
            <a:ext cx="7128792" cy="3744416"/>
          </a:xfrm>
          <a:prstGeom prst="wedgeRectCallout">
            <a:avLst>
              <a:gd name="adj1" fmla="val -39462"/>
              <a:gd name="adj2" fmla="val 65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dirty="0" smtClean="0"/>
              <a:t>BREAK </a:t>
            </a:r>
            <a:r>
              <a:rPr lang="en-GB" b="1" dirty="0" smtClean="0"/>
              <a:t>FREE</a:t>
            </a:r>
            <a:r>
              <a:rPr lang="en-GB" dirty="0" smtClean="0"/>
              <a:t> from social restraints and do your own thing</a:t>
            </a:r>
          </a:p>
          <a:p>
            <a:pPr marL="342900" indent="-342900">
              <a:buAutoNum type="arabicParenBoth"/>
            </a:pPr>
            <a:r>
              <a:rPr lang="en-GB" dirty="0" smtClean="0"/>
              <a:t>BREAK </a:t>
            </a:r>
            <a:r>
              <a:rPr lang="en-GB" b="1" dirty="0" smtClean="0"/>
              <a:t>LOOSE</a:t>
            </a:r>
            <a:r>
              <a:rPr lang="en-GB" dirty="0" smtClean="0"/>
              <a:t> and have some fun, and then you can chill out!</a:t>
            </a:r>
          </a:p>
          <a:p>
            <a:pPr marL="342900" indent="-342900">
              <a:buAutoNum type="arabicParenBoth"/>
            </a:pPr>
            <a:r>
              <a:rPr lang="en-GB" dirty="0" smtClean="0"/>
              <a:t>BREAK </a:t>
            </a:r>
            <a:r>
              <a:rPr lang="en-GB" b="1" dirty="0" smtClean="0"/>
              <a:t>A HEART </a:t>
            </a:r>
            <a:r>
              <a:rPr lang="en-GB" dirty="0" smtClean="0"/>
              <a:t>= when you dump your partner, causing distress</a:t>
            </a:r>
          </a:p>
          <a:p>
            <a:pPr marL="342900" indent="-342900">
              <a:buAutoNum type="arabicParenBoth"/>
            </a:pPr>
            <a:r>
              <a:rPr lang="en-GB" dirty="0" smtClean="0"/>
              <a:t>BREAK A  </a:t>
            </a:r>
            <a:r>
              <a:rPr lang="en-GB" b="1" dirty="0" smtClean="0"/>
              <a:t>BONE </a:t>
            </a:r>
            <a:r>
              <a:rPr lang="en-GB" dirty="0" smtClean="0"/>
              <a:t>= accident causing a clean fracture</a:t>
            </a:r>
          </a:p>
          <a:p>
            <a:pPr marL="342900" indent="-342900">
              <a:buAutoNum type="arabicParenBoth"/>
            </a:pPr>
            <a:r>
              <a:rPr lang="en-GB" dirty="0" smtClean="0"/>
              <a:t>BREAK A </a:t>
            </a:r>
            <a:r>
              <a:rPr lang="en-GB" b="1" dirty="0" smtClean="0"/>
              <a:t>FALL</a:t>
            </a:r>
            <a:r>
              <a:rPr lang="en-GB" dirty="0" smtClean="0"/>
              <a:t> = when something cushions you if you drop suddenly</a:t>
            </a:r>
          </a:p>
          <a:p>
            <a:pPr marL="342900" indent="-342900">
              <a:buAutoNum type="arabicParenBoth"/>
            </a:pPr>
            <a:r>
              <a:rPr lang="en-GB" dirty="0" smtClean="0"/>
              <a:t>BREAK A </a:t>
            </a:r>
            <a:r>
              <a:rPr lang="en-GB" b="1" dirty="0" smtClean="0"/>
              <a:t>RECORD </a:t>
            </a:r>
            <a:r>
              <a:rPr lang="en-GB" dirty="0" smtClean="0"/>
              <a:t>= when you beat a past success in a sport</a:t>
            </a:r>
          </a:p>
          <a:p>
            <a:pPr marL="342900" indent="-342900">
              <a:buAutoNum type="arabicParenBoth"/>
            </a:pPr>
            <a:r>
              <a:rPr lang="en-GB" dirty="0" smtClean="0"/>
              <a:t>BREAK A </a:t>
            </a:r>
            <a:r>
              <a:rPr lang="en-GB" b="1" dirty="0" smtClean="0"/>
              <a:t>CODE</a:t>
            </a:r>
            <a:r>
              <a:rPr lang="en-GB" dirty="0" smtClean="0"/>
              <a:t> = when you solve a puzzle to understand hidden things</a:t>
            </a:r>
          </a:p>
          <a:p>
            <a:pPr marL="342900" indent="-342900">
              <a:buAutoNum type="arabicParenBoth"/>
            </a:pPr>
            <a:r>
              <a:rPr lang="en-GB" dirty="0" smtClean="0"/>
              <a:t>BREAK INTO </a:t>
            </a:r>
            <a:r>
              <a:rPr lang="en-GB" b="1" dirty="0" smtClean="0"/>
              <a:t>LAUGHTER</a:t>
            </a:r>
            <a:r>
              <a:rPr lang="en-GB" dirty="0" smtClean="0"/>
              <a:t> if you find something funny</a:t>
            </a:r>
          </a:p>
          <a:p>
            <a:pPr marL="342900" indent="-342900">
              <a:buAutoNum type="arabicParenBoth"/>
            </a:pPr>
            <a:r>
              <a:rPr lang="en-GB" dirty="0" smtClean="0"/>
              <a:t>BREAK THE </a:t>
            </a:r>
            <a:r>
              <a:rPr lang="en-GB" b="1" dirty="0" smtClean="0"/>
              <a:t>BANK</a:t>
            </a:r>
            <a:r>
              <a:rPr lang="en-GB" dirty="0" smtClean="0"/>
              <a:t> when you spend all your money on something</a:t>
            </a:r>
          </a:p>
          <a:p>
            <a:pPr marL="342900" indent="-342900">
              <a:buAutoNum type="arabicParenBoth"/>
            </a:pPr>
            <a:r>
              <a:rPr lang="en-GB" dirty="0" smtClean="0"/>
              <a:t>BREAK </a:t>
            </a:r>
            <a:r>
              <a:rPr lang="en-GB" b="1" dirty="0" smtClean="0"/>
              <a:t>IN ON </a:t>
            </a:r>
            <a:r>
              <a:rPr lang="en-GB" dirty="0" smtClean="0"/>
              <a:t>a meeting when you interrupt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2" cstate="print"/>
            <a:tile tx="0" ty="0" sx="100000" sy="100000" flip="none" algn="tl"/>
          </a:blipFill>
        </p:spPr>
        <p:txBody>
          <a:bodyPr>
            <a:normAutofit fontScale="90000"/>
          </a:bodyPr>
          <a:lstStyle/>
          <a:p>
            <a:r>
              <a:rPr lang="en-GB" b="1" dirty="0" smtClean="0">
                <a:solidFill>
                  <a:srgbClr val="00B0F0"/>
                </a:solidFill>
              </a:rPr>
              <a:t>(81) Looking at Words – 6:</a:t>
            </a:r>
            <a:r>
              <a:rPr lang="en-GB" dirty="0" smtClean="0"/>
              <a:t/>
            </a:r>
            <a:br>
              <a:rPr lang="en-GB" dirty="0" smtClean="0"/>
            </a:br>
            <a:r>
              <a:rPr lang="en-GB" b="1" dirty="0" smtClean="0">
                <a:solidFill>
                  <a:srgbClr val="7030A0"/>
                </a:solidFill>
              </a:rPr>
              <a:t>General Adjectives for Colour 1</a:t>
            </a:r>
            <a:endParaRPr lang="en-GB" b="1" dirty="0">
              <a:solidFill>
                <a:srgbClr val="7030A0"/>
              </a:solidFill>
            </a:endParaRPr>
          </a:p>
        </p:txBody>
      </p:sp>
      <p:sp>
        <p:nvSpPr>
          <p:cNvPr id="3" name="Rectangle 2"/>
          <p:cNvSpPr/>
          <p:nvPr/>
        </p:nvSpPr>
        <p:spPr>
          <a:xfrm>
            <a:off x="5868144" y="1412777"/>
            <a:ext cx="3096344"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improving creative writing skills when writing descriptions</a:t>
            </a:r>
            <a:endParaRPr lang="en-GB" dirty="0"/>
          </a:p>
        </p:txBody>
      </p:sp>
      <p:sp>
        <p:nvSpPr>
          <p:cNvPr id="4" name="TextBox 3"/>
          <p:cNvSpPr txBox="1"/>
          <p:nvPr/>
        </p:nvSpPr>
        <p:spPr>
          <a:xfrm>
            <a:off x="179512" y="1412776"/>
            <a:ext cx="5544616" cy="2031325"/>
          </a:xfrm>
          <a:prstGeom prst="rect">
            <a:avLst/>
          </a:prstGeom>
          <a:noFill/>
          <a:ln w="57150">
            <a:solidFill>
              <a:srgbClr val="00B050"/>
            </a:solidFill>
          </a:ln>
        </p:spPr>
        <p:txBody>
          <a:bodyPr wrap="square" rtlCol="0">
            <a:spAutoFit/>
          </a:bodyPr>
          <a:lstStyle/>
          <a:p>
            <a:r>
              <a:rPr lang="en-GB" dirty="0" smtClean="0"/>
              <a:t>A while ago, we looked at more interesting words which describe specific colours: </a:t>
            </a:r>
            <a:r>
              <a:rPr lang="en-GB" b="1" dirty="0" smtClean="0">
                <a:solidFill>
                  <a:srgbClr val="00B050"/>
                </a:solidFill>
              </a:rPr>
              <a:t>VERMILION</a:t>
            </a:r>
            <a:r>
              <a:rPr lang="en-GB" dirty="0" smtClean="0"/>
              <a:t>  is more interesting than just plain </a:t>
            </a:r>
            <a:r>
              <a:rPr lang="en-GB" b="1" dirty="0" smtClean="0">
                <a:solidFill>
                  <a:srgbClr val="00B050"/>
                </a:solidFill>
              </a:rPr>
              <a:t>RED</a:t>
            </a:r>
            <a:r>
              <a:rPr lang="en-GB" dirty="0" smtClean="0"/>
              <a:t>. But our choice of adjectives to describe the specific colour also needs thinking about. Just as ‘</a:t>
            </a:r>
            <a:r>
              <a:rPr lang="en-GB" b="1" dirty="0" smtClean="0"/>
              <a:t>dull red</a:t>
            </a:r>
            <a:r>
              <a:rPr lang="en-GB" dirty="0" smtClean="0"/>
              <a:t>’ or ‘</a:t>
            </a:r>
            <a:r>
              <a:rPr lang="en-GB" b="1" dirty="0" smtClean="0"/>
              <a:t>nice red</a:t>
            </a:r>
            <a:r>
              <a:rPr lang="en-GB" dirty="0" smtClean="0"/>
              <a:t>’ is rather uninteresting, so is ‘</a:t>
            </a:r>
            <a:r>
              <a:rPr lang="en-GB" b="1" dirty="0" smtClean="0"/>
              <a:t>nice vermilion</a:t>
            </a:r>
            <a:r>
              <a:rPr lang="en-GB" dirty="0" smtClean="0"/>
              <a:t>’ or ‘</a:t>
            </a:r>
            <a:r>
              <a:rPr lang="en-GB" b="1" dirty="0" smtClean="0"/>
              <a:t>colourful vermilion</a:t>
            </a:r>
            <a:r>
              <a:rPr lang="en-GB" dirty="0" smtClean="0"/>
              <a:t>.’ </a:t>
            </a:r>
            <a:r>
              <a:rPr lang="en-GB" b="1" dirty="0" smtClean="0">
                <a:solidFill>
                  <a:srgbClr val="00B050"/>
                </a:solidFill>
              </a:rPr>
              <a:t>VIBRANT</a:t>
            </a:r>
            <a:r>
              <a:rPr lang="en-GB" dirty="0" smtClean="0"/>
              <a:t> or </a:t>
            </a:r>
            <a:r>
              <a:rPr lang="en-GB" b="1" dirty="0" smtClean="0">
                <a:solidFill>
                  <a:srgbClr val="00B050"/>
                </a:solidFill>
              </a:rPr>
              <a:t>BRASH</a:t>
            </a:r>
            <a:r>
              <a:rPr lang="en-GB" dirty="0" smtClean="0"/>
              <a:t> </a:t>
            </a:r>
            <a:r>
              <a:rPr lang="en-GB" b="1" dirty="0" smtClean="0">
                <a:solidFill>
                  <a:srgbClr val="00B050"/>
                </a:solidFill>
              </a:rPr>
              <a:t>vermilion</a:t>
            </a:r>
            <a:r>
              <a:rPr lang="en-GB" dirty="0" smtClean="0"/>
              <a:t> would be so much better!</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6839744" y="2780928"/>
            <a:ext cx="2304256" cy="3312368"/>
          </a:xfrm>
          <a:prstGeom prst="rect">
            <a:avLst/>
          </a:prstGeom>
          <a:noFill/>
          <a:ln w="9525">
            <a:noFill/>
            <a:miter lim="800000"/>
            <a:headEnd/>
            <a:tailEnd/>
          </a:ln>
        </p:spPr>
      </p:pic>
      <p:sp>
        <p:nvSpPr>
          <p:cNvPr id="7" name="TextBox 6"/>
          <p:cNvSpPr txBox="1"/>
          <p:nvPr/>
        </p:nvSpPr>
        <p:spPr>
          <a:xfrm>
            <a:off x="107504" y="3573016"/>
            <a:ext cx="3672408" cy="3139321"/>
          </a:xfrm>
          <a:prstGeom prst="rect">
            <a:avLst/>
          </a:prstGeom>
          <a:noFill/>
          <a:ln w="57150">
            <a:solidFill>
              <a:srgbClr val="7030A0"/>
            </a:solidFill>
          </a:ln>
        </p:spPr>
        <p:txBody>
          <a:bodyPr wrap="square" rtlCol="0">
            <a:spAutoFit/>
          </a:bodyPr>
          <a:lstStyle/>
          <a:p>
            <a:r>
              <a:rPr lang="en-GB" i="1" dirty="0" smtClean="0"/>
              <a:t>Match the adjective to the definition:</a:t>
            </a:r>
          </a:p>
          <a:p>
            <a:pPr marL="342900" indent="-342900">
              <a:buAutoNum type="arabicParenBoth"/>
            </a:pPr>
            <a:r>
              <a:rPr lang="en-GB" b="1" dirty="0" smtClean="0">
                <a:solidFill>
                  <a:srgbClr val="7030A0"/>
                </a:solidFill>
              </a:rPr>
              <a:t>bold:</a:t>
            </a:r>
          </a:p>
          <a:p>
            <a:pPr marL="342900" indent="-342900">
              <a:buAutoNum type="arabicParenBoth"/>
            </a:pPr>
            <a:r>
              <a:rPr lang="en-GB" b="1" dirty="0" smtClean="0">
                <a:solidFill>
                  <a:srgbClr val="7030A0"/>
                </a:solidFill>
              </a:rPr>
              <a:t>brash:</a:t>
            </a:r>
          </a:p>
          <a:p>
            <a:pPr marL="342900" indent="-342900">
              <a:buAutoNum type="arabicParenBoth"/>
            </a:pPr>
            <a:r>
              <a:rPr lang="en-GB" b="1" dirty="0" smtClean="0">
                <a:solidFill>
                  <a:srgbClr val="7030A0"/>
                </a:solidFill>
              </a:rPr>
              <a:t>dappled:</a:t>
            </a:r>
          </a:p>
          <a:p>
            <a:pPr marL="342900" indent="-342900">
              <a:buAutoNum type="arabicParenBoth"/>
            </a:pPr>
            <a:r>
              <a:rPr lang="en-GB" b="1" dirty="0" smtClean="0">
                <a:solidFill>
                  <a:srgbClr val="7030A0"/>
                </a:solidFill>
              </a:rPr>
              <a:t>flagrant:</a:t>
            </a:r>
          </a:p>
          <a:p>
            <a:pPr marL="342900" indent="-342900">
              <a:buAutoNum type="arabicParenBoth"/>
            </a:pPr>
            <a:r>
              <a:rPr lang="en-GB" b="1" dirty="0" smtClean="0">
                <a:solidFill>
                  <a:srgbClr val="7030A0"/>
                </a:solidFill>
              </a:rPr>
              <a:t>flamboyant:</a:t>
            </a:r>
          </a:p>
          <a:p>
            <a:pPr marL="342900" indent="-342900">
              <a:buAutoNum type="arabicParenBoth"/>
            </a:pPr>
            <a:r>
              <a:rPr lang="en-GB" b="1" dirty="0" smtClean="0">
                <a:solidFill>
                  <a:srgbClr val="7030A0"/>
                </a:solidFill>
              </a:rPr>
              <a:t>flaming:</a:t>
            </a:r>
          </a:p>
          <a:p>
            <a:pPr marL="342900" indent="-342900">
              <a:buAutoNum type="arabicParenBoth"/>
            </a:pPr>
            <a:r>
              <a:rPr lang="en-GB" b="1" dirty="0" smtClean="0">
                <a:solidFill>
                  <a:srgbClr val="7030A0"/>
                </a:solidFill>
              </a:rPr>
              <a:t>harsh:</a:t>
            </a:r>
          </a:p>
          <a:p>
            <a:pPr marL="342900" indent="-342900">
              <a:buAutoNum type="arabicParenBoth"/>
            </a:pPr>
            <a:r>
              <a:rPr lang="en-GB" b="1" dirty="0" smtClean="0">
                <a:solidFill>
                  <a:srgbClr val="7030A0"/>
                </a:solidFill>
              </a:rPr>
              <a:t>iridescent:</a:t>
            </a:r>
          </a:p>
          <a:p>
            <a:pPr marL="342900" indent="-342900">
              <a:buAutoNum type="arabicParenBoth"/>
            </a:pPr>
            <a:r>
              <a:rPr lang="en-GB" b="1" dirty="0" smtClean="0">
                <a:solidFill>
                  <a:srgbClr val="7030A0"/>
                </a:solidFill>
              </a:rPr>
              <a:t>mellow:</a:t>
            </a:r>
          </a:p>
          <a:p>
            <a:pPr marL="342900" indent="-342900">
              <a:buAutoNum type="arabicParenBoth"/>
            </a:pPr>
            <a:r>
              <a:rPr lang="en-GB" b="1" dirty="0" smtClean="0">
                <a:solidFill>
                  <a:srgbClr val="7030A0"/>
                </a:solidFill>
              </a:rPr>
              <a:t> monochrome:</a:t>
            </a:r>
            <a:endParaRPr lang="en-GB" b="1" dirty="0">
              <a:solidFill>
                <a:srgbClr val="7030A0"/>
              </a:solidFill>
            </a:endParaRPr>
          </a:p>
        </p:txBody>
      </p:sp>
      <p:sp>
        <p:nvSpPr>
          <p:cNvPr id="8" name="TextBox 7"/>
          <p:cNvSpPr txBox="1"/>
          <p:nvPr/>
        </p:nvSpPr>
        <p:spPr>
          <a:xfrm>
            <a:off x="3995936" y="3573016"/>
            <a:ext cx="2952328" cy="3139321"/>
          </a:xfrm>
          <a:prstGeom prst="rect">
            <a:avLst/>
          </a:prstGeom>
          <a:noFill/>
          <a:ln w="57150">
            <a:solidFill>
              <a:srgbClr val="7030A0"/>
            </a:solidFill>
          </a:ln>
        </p:spPr>
        <p:txBody>
          <a:bodyPr wrap="square" rtlCol="0">
            <a:spAutoFit/>
          </a:bodyPr>
          <a:lstStyle/>
          <a:p>
            <a:pPr>
              <a:buFontTx/>
              <a:buChar char="-"/>
            </a:pPr>
            <a:r>
              <a:rPr lang="en-GB" b="1" i="1" dirty="0" smtClean="0"/>
              <a:t>jarring and unsubtle</a:t>
            </a:r>
          </a:p>
          <a:p>
            <a:pPr>
              <a:buFontTx/>
              <a:buChar char="-"/>
            </a:pPr>
            <a:r>
              <a:rPr lang="en-GB" b="1" i="1" dirty="0" smtClean="0"/>
              <a:t> soft in colour</a:t>
            </a:r>
          </a:p>
          <a:p>
            <a:pPr>
              <a:buFontTx/>
              <a:buChar char="-"/>
            </a:pPr>
            <a:r>
              <a:rPr lang="en-GB" b="1" i="1" dirty="0" smtClean="0"/>
              <a:t>glaringly out-of-place</a:t>
            </a:r>
          </a:p>
          <a:p>
            <a:pPr>
              <a:buFontTx/>
              <a:buChar char="-"/>
            </a:pPr>
            <a:r>
              <a:rPr lang="en-GB" b="1" i="1" dirty="0" smtClean="0"/>
              <a:t> shifting, changing colours</a:t>
            </a:r>
          </a:p>
          <a:p>
            <a:pPr>
              <a:buFontTx/>
              <a:buChar char="-"/>
            </a:pPr>
            <a:r>
              <a:rPr lang="en-GB" b="1" i="1" dirty="0" smtClean="0"/>
              <a:t>black and white</a:t>
            </a:r>
          </a:p>
          <a:p>
            <a:pPr>
              <a:buFontTx/>
              <a:buChar char="-"/>
            </a:pPr>
            <a:r>
              <a:rPr lang="en-GB" b="1" i="1" dirty="0" smtClean="0"/>
              <a:t>strong in colour</a:t>
            </a:r>
          </a:p>
          <a:p>
            <a:pPr>
              <a:buFontTx/>
              <a:buChar char="-"/>
            </a:pPr>
            <a:r>
              <a:rPr lang="en-GB" b="1" i="1" dirty="0" smtClean="0"/>
              <a:t>with light and dark shadows</a:t>
            </a:r>
          </a:p>
          <a:p>
            <a:pPr>
              <a:buFontTx/>
              <a:buChar char="-"/>
            </a:pPr>
            <a:r>
              <a:rPr lang="en-GB" b="1" i="1" dirty="0" smtClean="0"/>
              <a:t>noisy, in-your-face colour</a:t>
            </a:r>
          </a:p>
          <a:p>
            <a:pPr>
              <a:buFontTx/>
              <a:buChar char="-"/>
            </a:pPr>
            <a:r>
              <a:rPr lang="en-GB" b="1" i="1" dirty="0" smtClean="0"/>
              <a:t>showy and noticeable</a:t>
            </a:r>
          </a:p>
          <a:p>
            <a:pPr>
              <a:buFontTx/>
              <a:buChar char="-"/>
            </a:pPr>
            <a:r>
              <a:rPr lang="en-GB" b="1" i="1" dirty="0" smtClean="0"/>
              <a:t>brightly coloured like fire</a:t>
            </a:r>
          </a:p>
          <a:p>
            <a:pPr>
              <a:buFontTx/>
              <a:buChar char="-"/>
            </a:pPr>
            <a:endParaRPr lang="en-GB" dirty="0" smtClean="0"/>
          </a:p>
        </p:txBody>
      </p:sp>
      <p:sp>
        <p:nvSpPr>
          <p:cNvPr id="9" name="Rectangular Callout 8"/>
          <p:cNvSpPr/>
          <p:nvPr/>
        </p:nvSpPr>
        <p:spPr>
          <a:xfrm>
            <a:off x="2555776" y="1484784"/>
            <a:ext cx="4824536" cy="3672408"/>
          </a:xfrm>
          <a:prstGeom prst="wedgeRectCallout">
            <a:avLst>
              <a:gd name="adj1" fmla="val -54452"/>
              <a:gd name="adj2" fmla="val 67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rgbClr val="FFC000"/>
                </a:solidFill>
              </a:rPr>
              <a:t>bold</a:t>
            </a:r>
            <a:r>
              <a:rPr lang="en-GB" b="1" dirty="0" smtClean="0"/>
              <a:t>: strong in colour</a:t>
            </a:r>
          </a:p>
          <a:p>
            <a:pPr marL="342900" indent="-342900">
              <a:buAutoNum type="arabicParenBoth"/>
            </a:pPr>
            <a:r>
              <a:rPr lang="en-GB" b="1" dirty="0" smtClean="0">
                <a:solidFill>
                  <a:srgbClr val="FFC000"/>
                </a:solidFill>
              </a:rPr>
              <a:t>brash</a:t>
            </a:r>
            <a:r>
              <a:rPr lang="en-GB" b="1" dirty="0" smtClean="0"/>
              <a:t>: noisy, in-your-face </a:t>
            </a:r>
            <a:r>
              <a:rPr lang="en-GB" dirty="0" smtClean="0"/>
              <a:t>or</a:t>
            </a:r>
            <a:r>
              <a:rPr lang="en-GB" b="1" dirty="0" smtClean="0"/>
              <a:t> glaring </a:t>
            </a:r>
            <a:r>
              <a:rPr lang="en-GB" dirty="0" smtClean="0"/>
              <a:t>or</a:t>
            </a:r>
            <a:r>
              <a:rPr lang="en-GB" b="1" dirty="0" smtClean="0"/>
              <a:t> jarring</a:t>
            </a:r>
          </a:p>
          <a:p>
            <a:pPr marL="342900" indent="-342900">
              <a:buAutoNum type="arabicParenBoth"/>
            </a:pPr>
            <a:r>
              <a:rPr lang="en-GB" b="1" dirty="0" smtClean="0">
                <a:solidFill>
                  <a:srgbClr val="FFC000"/>
                </a:solidFill>
              </a:rPr>
              <a:t>dappled</a:t>
            </a:r>
            <a:r>
              <a:rPr lang="en-GB" b="1" dirty="0" smtClean="0"/>
              <a:t>: light/dark shadows</a:t>
            </a:r>
          </a:p>
          <a:p>
            <a:pPr marL="342900" indent="-342900">
              <a:buAutoNum type="arabicParenBoth"/>
            </a:pPr>
            <a:r>
              <a:rPr lang="en-GB" b="1" dirty="0" smtClean="0">
                <a:solidFill>
                  <a:srgbClr val="FFC000"/>
                </a:solidFill>
              </a:rPr>
              <a:t>flagrant</a:t>
            </a:r>
            <a:r>
              <a:rPr lang="en-GB" b="1" dirty="0" smtClean="0"/>
              <a:t>: same as (2)</a:t>
            </a:r>
          </a:p>
          <a:p>
            <a:pPr marL="342900" indent="-342900">
              <a:buAutoNum type="arabicParenBoth"/>
            </a:pPr>
            <a:r>
              <a:rPr lang="en-GB" b="1" dirty="0" smtClean="0">
                <a:solidFill>
                  <a:srgbClr val="FFC000"/>
                </a:solidFill>
              </a:rPr>
              <a:t>flamboyant</a:t>
            </a:r>
            <a:r>
              <a:rPr lang="en-GB" b="1" dirty="0" smtClean="0"/>
              <a:t>: showy</a:t>
            </a:r>
          </a:p>
          <a:p>
            <a:pPr marL="342900" indent="-342900">
              <a:buAutoNum type="arabicParenBoth"/>
            </a:pPr>
            <a:r>
              <a:rPr lang="en-GB" b="1" dirty="0" smtClean="0">
                <a:solidFill>
                  <a:srgbClr val="FFC000"/>
                </a:solidFill>
              </a:rPr>
              <a:t>flaming</a:t>
            </a:r>
            <a:r>
              <a:rPr lang="en-GB" b="1" dirty="0" smtClean="0"/>
              <a:t>: bright colours of a fire</a:t>
            </a:r>
          </a:p>
          <a:p>
            <a:pPr marL="342900" indent="-342900">
              <a:buAutoNum type="arabicParenBoth"/>
            </a:pPr>
            <a:r>
              <a:rPr lang="en-GB" b="1" dirty="0" smtClean="0">
                <a:solidFill>
                  <a:srgbClr val="FFC000"/>
                </a:solidFill>
              </a:rPr>
              <a:t>harsh</a:t>
            </a:r>
            <a:r>
              <a:rPr lang="en-GB" b="1" dirty="0" smtClean="0"/>
              <a:t>: same as (2)</a:t>
            </a:r>
          </a:p>
          <a:p>
            <a:pPr marL="342900" indent="-342900">
              <a:buAutoNum type="arabicParenBoth"/>
            </a:pPr>
            <a:r>
              <a:rPr lang="en-GB" b="1" dirty="0" smtClean="0">
                <a:solidFill>
                  <a:srgbClr val="FFC000"/>
                </a:solidFill>
              </a:rPr>
              <a:t>iridescent</a:t>
            </a:r>
            <a:r>
              <a:rPr lang="en-GB" b="1" dirty="0" smtClean="0"/>
              <a:t>: shifting, changing colours</a:t>
            </a:r>
          </a:p>
          <a:p>
            <a:pPr marL="342900" indent="-342900">
              <a:buAutoNum type="arabicParenBoth"/>
            </a:pPr>
            <a:r>
              <a:rPr lang="en-GB" b="1" dirty="0" smtClean="0">
                <a:solidFill>
                  <a:srgbClr val="FFC000"/>
                </a:solidFill>
              </a:rPr>
              <a:t>mellow</a:t>
            </a:r>
            <a:r>
              <a:rPr lang="en-GB" b="1" dirty="0" smtClean="0"/>
              <a:t>: soft colours</a:t>
            </a:r>
          </a:p>
          <a:p>
            <a:pPr marL="342900" indent="-342900">
              <a:buAutoNum type="arabicParenBoth"/>
            </a:pPr>
            <a:r>
              <a:rPr lang="en-GB" b="1" dirty="0" smtClean="0"/>
              <a:t> </a:t>
            </a:r>
            <a:r>
              <a:rPr lang="en-GB" b="1" dirty="0" smtClean="0">
                <a:solidFill>
                  <a:srgbClr val="FFC000"/>
                </a:solidFill>
              </a:rPr>
              <a:t>monochrome</a:t>
            </a:r>
            <a:r>
              <a:rPr lang="en-GB" b="1" dirty="0" smtClean="0"/>
              <a:t>: black and white</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00B0F0"/>
                </a:solidFill>
              </a:rPr>
              <a:t>(82) Looking at Words – 7:</a:t>
            </a:r>
            <a:r>
              <a:rPr lang="en-GB" dirty="0" smtClean="0"/>
              <a:t/>
            </a:r>
            <a:br>
              <a:rPr lang="en-GB" dirty="0" smtClean="0"/>
            </a:br>
            <a:r>
              <a:rPr lang="en-GB" b="1" dirty="0" smtClean="0">
                <a:solidFill>
                  <a:srgbClr val="7030A0"/>
                </a:solidFill>
              </a:rPr>
              <a:t>General Adjectives for Colour 2</a:t>
            </a:r>
            <a:endParaRPr lang="en-GB" dirty="0"/>
          </a:p>
        </p:txBody>
      </p:sp>
      <p:sp>
        <p:nvSpPr>
          <p:cNvPr id="3" name="Rectangle 2"/>
          <p:cNvSpPr/>
          <p:nvPr/>
        </p:nvSpPr>
        <p:spPr>
          <a:xfrm>
            <a:off x="5796136" y="1556792"/>
            <a:ext cx="3168352"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improving creative writing skills when writing descriptions</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7020272" y="2852936"/>
            <a:ext cx="1944216" cy="3312368"/>
          </a:xfrm>
          <a:prstGeom prst="rect">
            <a:avLst/>
          </a:prstGeom>
          <a:noFill/>
          <a:ln w="9525">
            <a:noFill/>
            <a:miter lim="800000"/>
            <a:headEnd/>
            <a:tailEnd/>
          </a:ln>
        </p:spPr>
      </p:pic>
      <p:sp>
        <p:nvSpPr>
          <p:cNvPr id="5" name="TextBox 4"/>
          <p:cNvSpPr txBox="1"/>
          <p:nvPr/>
        </p:nvSpPr>
        <p:spPr>
          <a:xfrm>
            <a:off x="251520" y="1556792"/>
            <a:ext cx="5400600" cy="923330"/>
          </a:xfrm>
          <a:prstGeom prst="rect">
            <a:avLst/>
          </a:prstGeom>
          <a:noFill/>
          <a:ln w="57150">
            <a:solidFill>
              <a:srgbClr val="00B050"/>
            </a:solidFill>
          </a:ln>
        </p:spPr>
        <p:txBody>
          <a:bodyPr wrap="square" rtlCol="0">
            <a:spAutoFit/>
          </a:bodyPr>
          <a:lstStyle/>
          <a:p>
            <a:r>
              <a:rPr lang="en-GB" dirty="0" smtClean="0"/>
              <a:t>We can use many more interesting adjectives to depict colour in descriptions. Here are some more for you to identify, from the latter half of the alphabet.</a:t>
            </a:r>
            <a:endParaRPr lang="en-GB" dirty="0"/>
          </a:p>
        </p:txBody>
      </p:sp>
      <p:sp>
        <p:nvSpPr>
          <p:cNvPr id="6" name="TextBox 5"/>
          <p:cNvSpPr txBox="1"/>
          <p:nvPr/>
        </p:nvSpPr>
        <p:spPr>
          <a:xfrm>
            <a:off x="107504" y="2636912"/>
            <a:ext cx="3744416" cy="3139321"/>
          </a:xfrm>
          <a:prstGeom prst="rect">
            <a:avLst/>
          </a:prstGeom>
          <a:noFill/>
          <a:ln w="57150">
            <a:solidFill>
              <a:srgbClr val="7030A0"/>
            </a:solidFill>
          </a:ln>
        </p:spPr>
        <p:txBody>
          <a:bodyPr wrap="square" rtlCol="0">
            <a:spAutoFit/>
          </a:bodyPr>
          <a:lstStyle/>
          <a:p>
            <a:r>
              <a:rPr lang="en-GB" i="1" dirty="0" smtClean="0"/>
              <a:t>Match the adjective to the definition:</a:t>
            </a:r>
          </a:p>
          <a:p>
            <a:pPr marL="342900" indent="-342900">
              <a:buAutoNum type="arabicParenBoth"/>
            </a:pPr>
            <a:r>
              <a:rPr lang="en-GB" b="1" dirty="0" smtClean="0">
                <a:solidFill>
                  <a:srgbClr val="7030A0"/>
                </a:solidFill>
              </a:rPr>
              <a:t>mottled:</a:t>
            </a:r>
          </a:p>
          <a:p>
            <a:pPr marL="342900" indent="-342900">
              <a:buAutoNum type="arabicParenBoth"/>
            </a:pPr>
            <a:r>
              <a:rPr lang="en-GB" b="1" dirty="0" smtClean="0">
                <a:solidFill>
                  <a:srgbClr val="7030A0"/>
                </a:solidFill>
              </a:rPr>
              <a:t>opalescent:</a:t>
            </a:r>
          </a:p>
          <a:p>
            <a:pPr marL="342900" indent="-342900">
              <a:buAutoNum type="arabicParenBoth"/>
            </a:pPr>
            <a:r>
              <a:rPr lang="en-GB" b="1" dirty="0" smtClean="0">
                <a:solidFill>
                  <a:srgbClr val="7030A0"/>
                </a:solidFill>
              </a:rPr>
              <a:t>opaque:</a:t>
            </a:r>
          </a:p>
          <a:p>
            <a:pPr marL="342900" indent="-342900">
              <a:buAutoNum type="arabicParenBoth"/>
            </a:pPr>
            <a:r>
              <a:rPr lang="en-GB" b="1" dirty="0" smtClean="0">
                <a:solidFill>
                  <a:srgbClr val="7030A0"/>
                </a:solidFill>
              </a:rPr>
              <a:t>psychedelic:</a:t>
            </a:r>
          </a:p>
          <a:p>
            <a:pPr marL="342900" indent="-342900">
              <a:buAutoNum type="arabicParenBoth"/>
            </a:pPr>
            <a:r>
              <a:rPr lang="en-GB" b="1" dirty="0" smtClean="0">
                <a:solidFill>
                  <a:srgbClr val="7030A0"/>
                </a:solidFill>
              </a:rPr>
              <a:t>radiant:</a:t>
            </a:r>
          </a:p>
          <a:p>
            <a:pPr marL="342900" indent="-342900">
              <a:buAutoNum type="arabicParenBoth"/>
            </a:pPr>
            <a:r>
              <a:rPr lang="en-GB" b="1" dirty="0" smtClean="0">
                <a:solidFill>
                  <a:srgbClr val="7030A0"/>
                </a:solidFill>
              </a:rPr>
              <a:t>sombre:</a:t>
            </a:r>
          </a:p>
          <a:p>
            <a:pPr marL="342900" indent="-342900">
              <a:buAutoNum type="arabicParenBoth"/>
            </a:pPr>
            <a:r>
              <a:rPr lang="en-GB" b="1" dirty="0" smtClean="0">
                <a:solidFill>
                  <a:srgbClr val="7030A0"/>
                </a:solidFill>
              </a:rPr>
              <a:t>translucent:</a:t>
            </a:r>
          </a:p>
          <a:p>
            <a:pPr marL="342900" indent="-342900">
              <a:buAutoNum type="arabicParenBoth"/>
            </a:pPr>
            <a:r>
              <a:rPr lang="en-GB" b="1" dirty="0" smtClean="0">
                <a:solidFill>
                  <a:srgbClr val="7030A0"/>
                </a:solidFill>
              </a:rPr>
              <a:t>transparent:</a:t>
            </a:r>
          </a:p>
          <a:p>
            <a:pPr marL="342900" indent="-342900">
              <a:buAutoNum type="arabicParenBoth"/>
            </a:pPr>
            <a:r>
              <a:rPr lang="en-GB" b="1" dirty="0" smtClean="0">
                <a:solidFill>
                  <a:srgbClr val="7030A0"/>
                </a:solidFill>
              </a:rPr>
              <a:t>vibrant:</a:t>
            </a:r>
          </a:p>
          <a:p>
            <a:pPr marL="342900" indent="-342900">
              <a:buAutoNum type="arabicParenBoth"/>
            </a:pPr>
            <a:r>
              <a:rPr lang="en-GB" b="1" dirty="0" smtClean="0">
                <a:solidFill>
                  <a:srgbClr val="7030A0"/>
                </a:solidFill>
              </a:rPr>
              <a:t> vivid:</a:t>
            </a:r>
            <a:endParaRPr lang="en-GB" b="1" dirty="0">
              <a:solidFill>
                <a:srgbClr val="7030A0"/>
              </a:solidFill>
            </a:endParaRPr>
          </a:p>
        </p:txBody>
      </p:sp>
      <p:sp>
        <p:nvSpPr>
          <p:cNvPr id="7" name="TextBox 6"/>
          <p:cNvSpPr txBox="1"/>
          <p:nvPr/>
        </p:nvSpPr>
        <p:spPr>
          <a:xfrm>
            <a:off x="4139952" y="2996952"/>
            <a:ext cx="2880320" cy="2585323"/>
          </a:xfrm>
          <a:prstGeom prst="rect">
            <a:avLst/>
          </a:prstGeom>
          <a:noFill/>
          <a:ln w="57150">
            <a:solidFill>
              <a:srgbClr val="7030A0"/>
            </a:solidFill>
          </a:ln>
        </p:spPr>
        <p:txBody>
          <a:bodyPr wrap="square" rtlCol="0">
            <a:spAutoFit/>
          </a:bodyPr>
          <a:lstStyle/>
          <a:p>
            <a:pPr>
              <a:buFontTx/>
              <a:buChar char="-"/>
            </a:pPr>
            <a:r>
              <a:rPr lang="en-GB" b="1" i="1" dirty="0" smtClean="0"/>
              <a:t>light shines through it</a:t>
            </a:r>
          </a:p>
          <a:p>
            <a:pPr>
              <a:buFontTx/>
              <a:buChar char="-"/>
            </a:pPr>
            <a:r>
              <a:rPr lang="en-GB" b="1" i="1" dirty="0" smtClean="0"/>
              <a:t>shining</a:t>
            </a:r>
          </a:p>
          <a:p>
            <a:pPr>
              <a:buFontTx/>
              <a:buChar char="-"/>
            </a:pPr>
            <a:r>
              <a:rPr lang="en-GB" b="1" i="1" dirty="0" smtClean="0"/>
              <a:t>bold and strong </a:t>
            </a:r>
            <a:r>
              <a:rPr lang="en-GB" dirty="0" smtClean="0"/>
              <a:t>x 2</a:t>
            </a:r>
          </a:p>
          <a:p>
            <a:pPr>
              <a:buFontTx/>
              <a:buChar char="-"/>
            </a:pPr>
            <a:r>
              <a:rPr lang="en-GB" b="1" i="1" dirty="0" smtClean="0"/>
              <a:t>changing colour in the light</a:t>
            </a:r>
          </a:p>
          <a:p>
            <a:pPr>
              <a:buFontTx/>
              <a:buChar char="-"/>
            </a:pPr>
            <a:r>
              <a:rPr lang="en-GB" b="1" i="1" dirty="0" smtClean="0"/>
              <a:t>speckled</a:t>
            </a:r>
          </a:p>
          <a:p>
            <a:pPr>
              <a:buFontTx/>
              <a:buChar char="-"/>
            </a:pPr>
            <a:r>
              <a:rPr lang="en-GB" b="1" i="1" dirty="0" smtClean="0"/>
              <a:t>swirling, intense colours</a:t>
            </a:r>
          </a:p>
          <a:p>
            <a:pPr>
              <a:buFontTx/>
              <a:buChar char="-"/>
            </a:pPr>
            <a:r>
              <a:rPr lang="en-GB" b="1" i="1" dirty="0" smtClean="0"/>
              <a:t>unable to see through it</a:t>
            </a:r>
          </a:p>
          <a:p>
            <a:pPr>
              <a:buFontTx/>
              <a:buChar char="-"/>
            </a:pPr>
            <a:r>
              <a:rPr lang="en-GB" b="1" i="1" dirty="0" smtClean="0"/>
              <a:t>dull</a:t>
            </a:r>
          </a:p>
          <a:p>
            <a:pPr>
              <a:buFontTx/>
              <a:buChar char="-"/>
            </a:pPr>
            <a:r>
              <a:rPr lang="en-GB" b="1" i="1" dirty="0" smtClean="0"/>
              <a:t>see-through</a:t>
            </a:r>
            <a:endParaRPr lang="en-GB" b="1" i="1" dirty="0"/>
          </a:p>
        </p:txBody>
      </p:sp>
      <p:sp>
        <p:nvSpPr>
          <p:cNvPr id="8" name="TextBox 7"/>
          <p:cNvSpPr txBox="1"/>
          <p:nvPr/>
        </p:nvSpPr>
        <p:spPr>
          <a:xfrm>
            <a:off x="107504" y="5949280"/>
            <a:ext cx="8856984" cy="923330"/>
          </a:xfrm>
          <a:prstGeom prst="rect">
            <a:avLst/>
          </a:prstGeom>
          <a:noFill/>
          <a:ln w="38100">
            <a:solidFill>
              <a:srgbClr val="C00000"/>
            </a:solidFill>
          </a:ln>
        </p:spPr>
        <p:txBody>
          <a:bodyPr wrap="square" rtlCol="0">
            <a:spAutoFit/>
          </a:bodyPr>
          <a:lstStyle/>
          <a:p>
            <a:r>
              <a:rPr lang="en-GB" b="1" u="sng" dirty="0" smtClean="0">
                <a:solidFill>
                  <a:srgbClr val="C00000"/>
                </a:solidFill>
              </a:rPr>
              <a:t>Extension </a:t>
            </a:r>
            <a:r>
              <a:rPr lang="en-GB" b="1" u="sng" smtClean="0">
                <a:solidFill>
                  <a:srgbClr val="C00000"/>
                </a:solidFill>
              </a:rPr>
              <a:t>Work</a:t>
            </a:r>
            <a:r>
              <a:rPr lang="en-GB" smtClean="0"/>
              <a:t>:</a:t>
            </a:r>
          </a:p>
          <a:p>
            <a:r>
              <a:rPr lang="en-GB" smtClean="0"/>
              <a:t> </a:t>
            </a:r>
            <a:r>
              <a:rPr lang="en-GB" b="1" dirty="0" smtClean="0">
                <a:solidFill>
                  <a:srgbClr val="FF0000"/>
                </a:solidFill>
              </a:rPr>
              <a:t>Now write a descriptive paragraph of ‘An Autumn Day’ using 10 of the 20 colour-related adjectives from the last 2 starters!</a:t>
            </a:r>
            <a:endParaRPr lang="en-GB" b="1" dirty="0">
              <a:solidFill>
                <a:srgbClr val="FF0000"/>
              </a:solidFill>
            </a:endParaRPr>
          </a:p>
        </p:txBody>
      </p:sp>
      <p:sp>
        <p:nvSpPr>
          <p:cNvPr id="9" name="Rectangular Callout 8"/>
          <p:cNvSpPr/>
          <p:nvPr/>
        </p:nvSpPr>
        <p:spPr>
          <a:xfrm>
            <a:off x="3419872" y="1772816"/>
            <a:ext cx="4464496" cy="3456384"/>
          </a:xfrm>
          <a:prstGeom prst="wedgeRectCallout">
            <a:avLst>
              <a:gd name="adj1" fmla="val -80571"/>
              <a:gd name="adj2" fmla="val 533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rgbClr val="FFC000"/>
                </a:solidFill>
              </a:rPr>
              <a:t>mottled</a:t>
            </a:r>
            <a:r>
              <a:rPr lang="en-GB" b="1" dirty="0" smtClean="0">
                <a:solidFill>
                  <a:schemeClr val="bg1"/>
                </a:solidFill>
              </a:rPr>
              <a:t>: speckled</a:t>
            </a:r>
          </a:p>
          <a:p>
            <a:pPr marL="342900" indent="-342900">
              <a:buAutoNum type="arabicParenBoth"/>
            </a:pPr>
            <a:r>
              <a:rPr lang="en-GB" b="1" dirty="0" smtClean="0">
                <a:solidFill>
                  <a:srgbClr val="FFC000"/>
                </a:solidFill>
              </a:rPr>
              <a:t>opalescent</a:t>
            </a:r>
            <a:r>
              <a:rPr lang="en-GB" b="1" dirty="0" smtClean="0">
                <a:solidFill>
                  <a:schemeClr val="bg1"/>
                </a:solidFill>
              </a:rPr>
              <a:t>: changing colour in the light</a:t>
            </a:r>
          </a:p>
          <a:p>
            <a:pPr marL="342900" indent="-342900">
              <a:buAutoNum type="arabicParenBoth"/>
            </a:pPr>
            <a:r>
              <a:rPr lang="en-GB" b="1" dirty="0" smtClean="0">
                <a:solidFill>
                  <a:srgbClr val="FFC000"/>
                </a:solidFill>
              </a:rPr>
              <a:t>opaque</a:t>
            </a:r>
            <a:r>
              <a:rPr lang="en-GB" b="1" dirty="0" smtClean="0">
                <a:solidFill>
                  <a:schemeClr val="bg1"/>
                </a:solidFill>
              </a:rPr>
              <a:t>: cannot see through it</a:t>
            </a:r>
          </a:p>
          <a:p>
            <a:pPr marL="342900" indent="-342900">
              <a:buAutoNum type="arabicParenBoth"/>
            </a:pPr>
            <a:r>
              <a:rPr lang="en-GB" b="1" dirty="0" smtClean="0">
                <a:solidFill>
                  <a:srgbClr val="FFC000"/>
                </a:solidFill>
              </a:rPr>
              <a:t>psychedelic</a:t>
            </a:r>
            <a:r>
              <a:rPr lang="en-GB" b="1" dirty="0" smtClean="0">
                <a:solidFill>
                  <a:schemeClr val="bg1"/>
                </a:solidFill>
              </a:rPr>
              <a:t>: swirling, intense colours</a:t>
            </a:r>
          </a:p>
          <a:p>
            <a:pPr marL="342900" indent="-342900">
              <a:buAutoNum type="arabicParenBoth"/>
            </a:pPr>
            <a:r>
              <a:rPr lang="en-GB" b="1" dirty="0" smtClean="0">
                <a:solidFill>
                  <a:srgbClr val="FFC000"/>
                </a:solidFill>
              </a:rPr>
              <a:t>radiant</a:t>
            </a:r>
            <a:r>
              <a:rPr lang="en-GB" b="1" dirty="0" smtClean="0">
                <a:solidFill>
                  <a:schemeClr val="bg1"/>
                </a:solidFill>
              </a:rPr>
              <a:t>: shining</a:t>
            </a:r>
          </a:p>
          <a:p>
            <a:pPr marL="342900" indent="-342900">
              <a:buAutoNum type="arabicParenBoth"/>
            </a:pPr>
            <a:r>
              <a:rPr lang="en-GB" b="1" dirty="0" smtClean="0">
                <a:solidFill>
                  <a:srgbClr val="FFC000"/>
                </a:solidFill>
              </a:rPr>
              <a:t>sombre</a:t>
            </a:r>
            <a:r>
              <a:rPr lang="en-GB" b="1" dirty="0" smtClean="0">
                <a:solidFill>
                  <a:schemeClr val="bg1"/>
                </a:solidFill>
              </a:rPr>
              <a:t>: dull</a:t>
            </a:r>
          </a:p>
          <a:p>
            <a:pPr marL="342900" indent="-342900">
              <a:buAutoNum type="arabicParenBoth"/>
            </a:pPr>
            <a:r>
              <a:rPr lang="en-GB" b="1" dirty="0" smtClean="0">
                <a:solidFill>
                  <a:srgbClr val="FFC000"/>
                </a:solidFill>
              </a:rPr>
              <a:t>translucent</a:t>
            </a:r>
            <a:r>
              <a:rPr lang="en-GB" b="1" dirty="0" smtClean="0">
                <a:solidFill>
                  <a:schemeClr val="bg1"/>
                </a:solidFill>
              </a:rPr>
              <a:t>: can see light through it</a:t>
            </a:r>
          </a:p>
          <a:p>
            <a:pPr marL="342900" indent="-342900">
              <a:buAutoNum type="arabicParenBoth"/>
            </a:pPr>
            <a:r>
              <a:rPr lang="en-GB" b="1" dirty="0" smtClean="0">
                <a:solidFill>
                  <a:srgbClr val="FFC000"/>
                </a:solidFill>
              </a:rPr>
              <a:t>transparent</a:t>
            </a:r>
            <a:r>
              <a:rPr lang="en-GB" b="1" dirty="0" smtClean="0">
                <a:solidFill>
                  <a:schemeClr val="bg1"/>
                </a:solidFill>
              </a:rPr>
              <a:t>: see-through</a:t>
            </a:r>
          </a:p>
          <a:p>
            <a:pPr marL="342900" indent="-342900">
              <a:buAutoNum type="arabicParenBoth"/>
            </a:pPr>
            <a:r>
              <a:rPr lang="en-GB" b="1" dirty="0" smtClean="0">
                <a:solidFill>
                  <a:srgbClr val="FFC000"/>
                </a:solidFill>
              </a:rPr>
              <a:t>vibrant</a:t>
            </a:r>
            <a:r>
              <a:rPr lang="en-GB" b="1" dirty="0" smtClean="0">
                <a:solidFill>
                  <a:schemeClr val="bg1"/>
                </a:solidFill>
              </a:rPr>
              <a:t>: bold and strong</a:t>
            </a:r>
          </a:p>
          <a:p>
            <a:pPr marL="342900" indent="-342900">
              <a:buAutoNum type="arabicParenBoth"/>
            </a:pPr>
            <a:r>
              <a:rPr lang="en-GB" b="1" dirty="0" smtClean="0">
                <a:solidFill>
                  <a:schemeClr val="bg1"/>
                </a:solidFill>
              </a:rPr>
              <a:t> </a:t>
            </a:r>
            <a:r>
              <a:rPr lang="en-GB" b="1" dirty="0" smtClean="0">
                <a:solidFill>
                  <a:srgbClr val="FFC000"/>
                </a:solidFill>
              </a:rPr>
              <a:t>vivid</a:t>
            </a:r>
            <a:r>
              <a:rPr lang="en-GB" b="1" dirty="0" smtClean="0">
                <a:solidFill>
                  <a:schemeClr val="bg1"/>
                </a:solidFill>
              </a:rPr>
              <a:t>: bold and strong</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(83) Word Families</a:t>
            </a:r>
            <a:r>
              <a:rPr lang="en-GB" dirty="0" smtClean="0"/>
              <a:t>:</a:t>
            </a:r>
            <a:br>
              <a:rPr lang="en-GB" dirty="0" smtClean="0"/>
            </a:br>
            <a:r>
              <a:rPr lang="en-GB" b="1" dirty="0" smtClean="0">
                <a:solidFill>
                  <a:srgbClr val="FFC000"/>
                </a:solidFill>
              </a:rPr>
              <a:t>CROSS- Words!</a:t>
            </a:r>
            <a:endParaRPr lang="en-GB" b="1" dirty="0">
              <a:solidFill>
                <a:srgbClr val="FFC000"/>
              </a:solidFill>
            </a:endParaRPr>
          </a:p>
        </p:txBody>
      </p:sp>
      <p:sp>
        <p:nvSpPr>
          <p:cNvPr id="3" name="Rectangle 2"/>
          <p:cNvSpPr/>
          <p:nvPr/>
        </p:nvSpPr>
        <p:spPr>
          <a:xfrm>
            <a:off x="5796136" y="1556793"/>
            <a:ext cx="3168352" cy="923330"/>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extend vocabulary for general writing </a:t>
            </a:r>
            <a:endParaRPr lang="en-GB" dirty="0"/>
          </a:p>
        </p:txBody>
      </p:sp>
      <p:sp>
        <p:nvSpPr>
          <p:cNvPr id="4" name="TextBox 3"/>
          <p:cNvSpPr txBox="1"/>
          <p:nvPr/>
        </p:nvSpPr>
        <p:spPr>
          <a:xfrm>
            <a:off x="179512" y="1556792"/>
            <a:ext cx="5472608" cy="923330"/>
          </a:xfrm>
          <a:prstGeom prst="rect">
            <a:avLst/>
          </a:prstGeom>
          <a:noFill/>
          <a:ln w="57150">
            <a:solidFill>
              <a:srgbClr val="00B050"/>
            </a:solidFill>
          </a:ln>
        </p:spPr>
        <p:txBody>
          <a:bodyPr wrap="square" rtlCol="0">
            <a:spAutoFit/>
          </a:bodyPr>
          <a:lstStyle/>
          <a:p>
            <a:r>
              <a:rPr lang="en-GB" dirty="0" smtClean="0"/>
              <a:t>Just as we found a lot of </a:t>
            </a:r>
            <a:r>
              <a:rPr lang="en-GB" b="1" dirty="0" smtClean="0">
                <a:solidFill>
                  <a:srgbClr val="00B050"/>
                </a:solidFill>
              </a:rPr>
              <a:t>phrasal expressions </a:t>
            </a:r>
            <a:r>
              <a:rPr lang="en-GB" dirty="0" smtClean="0"/>
              <a:t>for the </a:t>
            </a:r>
            <a:r>
              <a:rPr lang="en-GB" b="1" dirty="0" smtClean="0">
                <a:solidFill>
                  <a:srgbClr val="00B050"/>
                </a:solidFill>
              </a:rPr>
              <a:t>BREAK-family</a:t>
            </a:r>
            <a:r>
              <a:rPr lang="en-GB" dirty="0" smtClean="0"/>
              <a:t> of words, so we see a similar group with the </a:t>
            </a:r>
            <a:r>
              <a:rPr lang="en-GB" b="1" dirty="0" smtClean="0">
                <a:solidFill>
                  <a:srgbClr val="00B050"/>
                </a:solidFill>
              </a:rPr>
              <a:t>root</a:t>
            </a:r>
            <a:r>
              <a:rPr lang="en-GB" dirty="0" smtClean="0"/>
              <a:t> word </a:t>
            </a:r>
            <a:r>
              <a:rPr lang="en-GB" b="1" dirty="0" smtClean="0">
                <a:solidFill>
                  <a:srgbClr val="00B050"/>
                </a:solidFill>
              </a:rPr>
              <a:t>CROSS</a:t>
            </a:r>
            <a:r>
              <a:rPr lang="en-GB" dirty="0" smtClean="0"/>
              <a:t>.</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7487816" y="2708920"/>
            <a:ext cx="1656184" cy="2808312"/>
          </a:xfrm>
          <a:prstGeom prst="rect">
            <a:avLst/>
          </a:prstGeom>
          <a:noFill/>
          <a:ln w="9525">
            <a:noFill/>
            <a:miter lim="800000"/>
            <a:headEnd/>
            <a:tailEnd/>
          </a:ln>
        </p:spPr>
      </p:pic>
      <p:sp>
        <p:nvSpPr>
          <p:cNvPr id="6" name="TextBox 5"/>
          <p:cNvSpPr txBox="1"/>
          <p:nvPr/>
        </p:nvSpPr>
        <p:spPr>
          <a:xfrm>
            <a:off x="107504" y="2636912"/>
            <a:ext cx="4032448" cy="3970318"/>
          </a:xfrm>
          <a:prstGeom prst="rect">
            <a:avLst/>
          </a:prstGeom>
          <a:noFill/>
          <a:ln w="57150">
            <a:solidFill>
              <a:srgbClr val="7030A0"/>
            </a:solidFill>
          </a:ln>
        </p:spPr>
        <p:txBody>
          <a:bodyPr wrap="square" rtlCol="0">
            <a:spAutoFit/>
          </a:bodyPr>
          <a:lstStyle/>
          <a:p>
            <a:r>
              <a:rPr lang="en-GB" i="1" dirty="0" smtClean="0"/>
              <a:t>Let’s check your knowledge of the following expressions, all featuring the root-word CROSS:</a:t>
            </a:r>
          </a:p>
          <a:p>
            <a:pPr marL="342900" indent="-342900">
              <a:buAutoNum type="arabicParenBoth"/>
            </a:pPr>
            <a:r>
              <a:rPr lang="en-GB" b="1" dirty="0" smtClean="0">
                <a:solidFill>
                  <a:srgbClr val="FF0000"/>
                </a:solidFill>
              </a:rPr>
              <a:t>A total misunderstanding:</a:t>
            </a:r>
          </a:p>
          <a:p>
            <a:pPr marL="342900" indent="-342900">
              <a:buAutoNum type="arabicParenBoth"/>
            </a:pPr>
            <a:r>
              <a:rPr lang="en-GB" b="1" dirty="0" smtClean="0">
                <a:solidFill>
                  <a:srgbClr val="FF0000"/>
                </a:solidFill>
              </a:rPr>
              <a:t>To delete:</a:t>
            </a:r>
          </a:p>
          <a:p>
            <a:pPr marL="342900" indent="-342900">
              <a:buAutoNum type="arabicParenBoth"/>
            </a:pPr>
            <a:r>
              <a:rPr lang="en-GB" b="1" dirty="0" smtClean="0">
                <a:solidFill>
                  <a:srgbClr val="FF0000"/>
                </a:solidFill>
              </a:rPr>
              <a:t>To refer to quotes in different texts:</a:t>
            </a:r>
          </a:p>
          <a:p>
            <a:pPr marL="342900" indent="-342900">
              <a:buAutoNum type="arabicParenBoth"/>
            </a:pPr>
            <a:r>
              <a:rPr lang="en-GB" b="1" dirty="0" smtClean="0">
                <a:solidFill>
                  <a:srgbClr val="FF0000"/>
                </a:solidFill>
              </a:rPr>
              <a:t>Challenging running course:</a:t>
            </a:r>
          </a:p>
          <a:p>
            <a:pPr marL="342900" indent="-342900">
              <a:buAutoNum type="arabicParenBoth"/>
            </a:pPr>
            <a:r>
              <a:rPr lang="en-GB" b="1" dirty="0" smtClean="0">
                <a:solidFill>
                  <a:srgbClr val="FF0000"/>
                </a:solidFill>
              </a:rPr>
              <a:t>Sign of good luck:</a:t>
            </a:r>
          </a:p>
          <a:p>
            <a:pPr marL="342900" indent="-342900">
              <a:buAutoNum type="arabicParenBoth"/>
            </a:pPr>
            <a:r>
              <a:rPr lang="en-GB" b="1" dirty="0" smtClean="0">
                <a:solidFill>
                  <a:srgbClr val="FF0000"/>
                </a:solidFill>
              </a:rPr>
              <a:t>Intersection of two roads:</a:t>
            </a:r>
          </a:p>
          <a:p>
            <a:pPr marL="342900" indent="-342900">
              <a:buAutoNum type="arabicParenBoth"/>
            </a:pPr>
            <a:r>
              <a:rPr lang="en-GB" b="1" dirty="0" smtClean="0">
                <a:solidFill>
                  <a:srgbClr val="FF0000"/>
                </a:solidFill>
              </a:rPr>
              <a:t>To make a solemn promise:</a:t>
            </a:r>
          </a:p>
          <a:p>
            <a:pPr marL="342900" indent="-342900">
              <a:buAutoNum type="arabicParenBoth"/>
            </a:pPr>
            <a:r>
              <a:rPr lang="en-GB" b="1" dirty="0" smtClean="0">
                <a:solidFill>
                  <a:srgbClr val="FF0000"/>
                </a:solidFill>
              </a:rPr>
              <a:t>Also means a misunderstanding:</a:t>
            </a:r>
          </a:p>
          <a:p>
            <a:pPr marL="342900" indent="-342900">
              <a:buAutoNum type="arabicParenBoth"/>
            </a:pPr>
            <a:r>
              <a:rPr lang="en-GB" b="1" dirty="0" smtClean="0">
                <a:solidFill>
                  <a:srgbClr val="FF0000"/>
                </a:solidFill>
              </a:rPr>
              <a:t>Marking people off a list:</a:t>
            </a:r>
          </a:p>
          <a:p>
            <a:pPr marL="342900" indent="-342900">
              <a:buAutoNum type="arabicParenBoth"/>
            </a:pPr>
            <a:r>
              <a:rPr lang="en-GB" b="1" dirty="0" smtClean="0">
                <a:solidFill>
                  <a:srgbClr val="FF0000"/>
                </a:solidFill>
              </a:rPr>
              <a:t> have an argument:</a:t>
            </a:r>
          </a:p>
          <a:p>
            <a:pPr marL="342900" indent="-342900"/>
            <a:endParaRPr lang="en-GB" b="1" dirty="0" smtClean="0">
              <a:solidFill>
                <a:srgbClr val="FF0000"/>
              </a:solidFill>
            </a:endParaRPr>
          </a:p>
        </p:txBody>
      </p:sp>
      <p:sp>
        <p:nvSpPr>
          <p:cNvPr id="7" name="TextBox 6"/>
          <p:cNvSpPr txBox="1"/>
          <p:nvPr/>
        </p:nvSpPr>
        <p:spPr>
          <a:xfrm>
            <a:off x="4283968" y="2636912"/>
            <a:ext cx="3384376" cy="3970318"/>
          </a:xfrm>
          <a:prstGeom prst="rect">
            <a:avLst/>
          </a:prstGeom>
          <a:noFill/>
          <a:ln w="57150">
            <a:solidFill>
              <a:srgbClr val="7030A0"/>
            </a:solidFill>
          </a:ln>
        </p:spPr>
        <p:txBody>
          <a:bodyPr wrap="square" rtlCol="0">
            <a:spAutoFit/>
          </a:bodyPr>
          <a:lstStyle/>
          <a:p>
            <a:r>
              <a:rPr lang="en-GB" b="1" u="sng" dirty="0" smtClean="0">
                <a:solidFill>
                  <a:srgbClr val="7030A0"/>
                </a:solidFill>
              </a:rPr>
              <a:t>Cross</a:t>
            </a:r>
            <a:r>
              <a:rPr lang="en-GB" b="1" dirty="0" smtClean="0">
                <a:solidFill>
                  <a:srgbClr val="7030A0"/>
                </a:solidFill>
              </a:rPr>
              <a:t> swords</a:t>
            </a:r>
          </a:p>
          <a:p>
            <a:r>
              <a:rPr lang="en-GB" b="1" u="sng" dirty="0" smtClean="0">
                <a:solidFill>
                  <a:srgbClr val="7030A0"/>
                </a:solidFill>
              </a:rPr>
              <a:t>Cross</a:t>
            </a:r>
            <a:r>
              <a:rPr lang="en-GB" b="1" dirty="0" smtClean="0">
                <a:solidFill>
                  <a:srgbClr val="7030A0"/>
                </a:solidFill>
              </a:rPr>
              <a:t> off</a:t>
            </a:r>
          </a:p>
          <a:p>
            <a:r>
              <a:rPr lang="en-GB" b="1" u="sng" dirty="0" smtClean="0">
                <a:solidFill>
                  <a:srgbClr val="7030A0"/>
                </a:solidFill>
              </a:rPr>
              <a:t>Cross</a:t>
            </a:r>
            <a:r>
              <a:rPr lang="en-GB" b="1" dirty="0" smtClean="0">
                <a:solidFill>
                  <a:srgbClr val="7030A0"/>
                </a:solidFill>
              </a:rPr>
              <a:t> your heart and hope to die</a:t>
            </a:r>
          </a:p>
          <a:p>
            <a:r>
              <a:rPr lang="en-GB" b="1" dirty="0" smtClean="0">
                <a:solidFill>
                  <a:srgbClr val="7030A0"/>
                </a:solidFill>
              </a:rPr>
              <a:t>At </a:t>
            </a:r>
            <a:r>
              <a:rPr lang="en-GB" b="1" u="sng" dirty="0" smtClean="0">
                <a:solidFill>
                  <a:srgbClr val="7030A0"/>
                </a:solidFill>
              </a:rPr>
              <a:t>cross</a:t>
            </a:r>
            <a:r>
              <a:rPr lang="en-GB" b="1" dirty="0" smtClean="0">
                <a:solidFill>
                  <a:srgbClr val="7030A0"/>
                </a:solidFill>
              </a:rPr>
              <a:t> purposes</a:t>
            </a:r>
          </a:p>
          <a:p>
            <a:r>
              <a:rPr lang="en-GB" b="1" u="sng" dirty="0" smtClean="0">
                <a:solidFill>
                  <a:srgbClr val="7030A0"/>
                </a:solidFill>
              </a:rPr>
              <a:t>Cross</a:t>
            </a:r>
            <a:r>
              <a:rPr lang="en-GB" b="1" dirty="0" smtClean="0">
                <a:solidFill>
                  <a:srgbClr val="7030A0"/>
                </a:solidFill>
              </a:rPr>
              <a:t>roads</a:t>
            </a:r>
          </a:p>
          <a:p>
            <a:r>
              <a:rPr lang="en-GB" b="1" u="sng" dirty="0" smtClean="0">
                <a:solidFill>
                  <a:srgbClr val="7030A0"/>
                </a:solidFill>
              </a:rPr>
              <a:t>Cross</a:t>
            </a:r>
            <a:r>
              <a:rPr lang="en-GB" b="1" dirty="0" smtClean="0">
                <a:solidFill>
                  <a:srgbClr val="7030A0"/>
                </a:solidFill>
              </a:rPr>
              <a:t>-country</a:t>
            </a:r>
          </a:p>
          <a:p>
            <a:r>
              <a:rPr lang="en-GB" b="1" u="sng" dirty="0" smtClean="0">
                <a:solidFill>
                  <a:srgbClr val="7030A0"/>
                </a:solidFill>
              </a:rPr>
              <a:t>Cross</a:t>
            </a:r>
            <a:r>
              <a:rPr lang="en-GB" b="1" dirty="0" smtClean="0">
                <a:solidFill>
                  <a:srgbClr val="7030A0"/>
                </a:solidFill>
              </a:rPr>
              <a:t>-reference</a:t>
            </a:r>
          </a:p>
          <a:p>
            <a:r>
              <a:rPr lang="en-GB" b="1" dirty="0" smtClean="0">
                <a:solidFill>
                  <a:srgbClr val="7030A0"/>
                </a:solidFill>
              </a:rPr>
              <a:t>Getting your wires </a:t>
            </a:r>
            <a:r>
              <a:rPr lang="en-GB" b="1" u="sng" dirty="0" smtClean="0">
                <a:solidFill>
                  <a:srgbClr val="7030A0"/>
                </a:solidFill>
              </a:rPr>
              <a:t>crossed</a:t>
            </a:r>
          </a:p>
          <a:p>
            <a:r>
              <a:rPr lang="en-GB" b="1" u="sng" dirty="0" smtClean="0">
                <a:solidFill>
                  <a:srgbClr val="7030A0"/>
                </a:solidFill>
              </a:rPr>
              <a:t>Cross</a:t>
            </a:r>
            <a:r>
              <a:rPr lang="en-GB" b="1" dirty="0" smtClean="0">
                <a:solidFill>
                  <a:srgbClr val="7030A0"/>
                </a:solidFill>
              </a:rPr>
              <a:t> out</a:t>
            </a:r>
          </a:p>
          <a:p>
            <a:r>
              <a:rPr lang="en-GB" b="1" u="sng" dirty="0" smtClean="0">
                <a:solidFill>
                  <a:srgbClr val="7030A0"/>
                </a:solidFill>
              </a:rPr>
              <a:t>Cross</a:t>
            </a:r>
            <a:r>
              <a:rPr lang="en-GB" b="1" dirty="0" smtClean="0">
                <a:solidFill>
                  <a:srgbClr val="7030A0"/>
                </a:solidFill>
              </a:rPr>
              <a:t> your fingers</a:t>
            </a:r>
          </a:p>
          <a:p>
            <a:endParaRPr lang="en-GB" b="1" dirty="0" smtClean="0">
              <a:solidFill>
                <a:srgbClr val="7030A0"/>
              </a:solidFill>
            </a:endParaRPr>
          </a:p>
          <a:p>
            <a:r>
              <a:rPr lang="en-GB" i="1" dirty="0" smtClean="0"/>
              <a:t>Just match these up with the definitions in the left-hand box</a:t>
            </a:r>
          </a:p>
          <a:p>
            <a:endParaRPr lang="en-GB" dirty="0"/>
          </a:p>
        </p:txBody>
      </p:sp>
      <p:sp>
        <p:nvSpPr>
          <p:cNvPr id="8" name="Rectangular Callout 7"/>
          <p:cNvSpPr/>
          <p:nvPr/>
        </p:nvSpPr>
        <p:spPr>
          <a:xfrm>
            <a:off x="2915816" y="1628800"/>
            <a:ext cx="5328592" cy="3888432"/>
          </a:xfrm>
          <a:prstGeom prst="wedgeRectCallout">
            <a:avLst>
              <a:gd name="adj1" fmla="val -4390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rgbClr val="FFC000"/>
                </a:solidFill>
              </a:rPr>
              <a:t>A total misunderstanding</a:t>
            </a:r>
            <a:r>
              <a:rPr lang="en-GB" b="1" dirty="0" smtClean="0">
                <a:solidFill>
                  <a:schemeClr val="bg1"/>
                </a:solidFill>
              </a:rPr>
              <a:t>: a cross purposes/wires</a:t>
            </a:r>
          </a:p>
          <a:p>
            <a:pPr marL="342900" indent="-342900">
              <a:buAutoNum type="arabicParenBoth"/>
            </a:pPr>
            <a:r>
              <a:rPr lang="en-GB" b="1" dirty="0" smtClean="0">
                <a:solidFill>
                  <a:srgbClr val="FFC000"/>
                </a:solidFill>
              </a:rPr>
              <a:t>To delete</a:t>
            </a:r>
            <a:r>
              <a:rPr lang="en-GB" b="1" dirty="0" smtClean="0">
                <a:solidFill>
                  <a:schemeClr val="bg1"/>
                </a:solidFill>
              </a:rPr>
              <a:t>: cross out</a:t>
            </a:r>
          </a:p>
          <a:p>
            <a:pPr marL="342900" indent="-342900">
              <a:buAutoNum type="arabicParenBoth"/>
            </a:pPr>
            <a:r>
              <a:rPr lang="en-GB" b="1" dirty="0" smtClean="0">
                <a:solidFill>
                  <a:srgbClr val="FFC000"/>
                </a:solidFill>
              </a:rPr>
              <a:t>To refer to quotes in different texts</a:t>
            </a:r>
            <a:r>
              <a:rPr lang="en-GB" b="1" dirty="0" smtClean="0">
                <a:solidFill>
                  <a:schemeClr val="bg1"/>
                </a:solidFill>
              </a:rPr>
              <a:t>: cross-reference</a:t>
            </a:r>
          </a:p>
          <a:p>
            <a:pPr marL="342900" indent="-342900">
              <a:buAutoNum type="arabicParenBoth"/>
            </a:pPr>
            <a:r>
              <a:rPr lang="en-GB" b="1" dirty="0" smtClean="0">
                <a:solidFill>
                  <a:srgbClr val="FFC000"/>
                </a:solidFill>
              </a:rPr>
              <a:t>Challenging running course</a:t>
            </a:r>
            <a:r>
              <a:rPr lang="en-GB" b="1" dirty="0" smtClean="0">
                <a:solidFill>
                  <a:schemeClr val="bg1"/>
                </a:solidFill>
              </a:rPr>
              <a:t>: cross-country</a:t>
            </a:r>
          </a:p>
          <a:p>
            <a:pPr marL="342900" indent="-342900">
              <a:buAutoNum type="arabicParenBoth"/>
            </a:pPr>
            <a:r>
              <a:rPr lang="en-GB" b="1" dirty="0" smtClean="0">
                <a:solidFill>
                  <a:srgbClr val="FFC000"/>
                </a:solidFill>
              </a:rPr>
              <a:t>Sign of good luck</a:t>
            </a:r>
            <a:r>
              <a:rPr lang="en-GB" b="1" dirty="0" smtClean="0">
                <a:solidFill>
                  <a:schemeClr val="bg1"/>
                </a:solidFill>
              </a:rPr>
              <a:t>: cross fingers</a:t>
            </a:r>
          </a:p>
          <a:p>
            <a:pPr marL="342900" indent="-342900">
              <a:buAutoNum type="arabicParenBoth"/>
            </a:pPr>
            <a:r>
              <a:rPr lang="en-GB" b="1" dirty="0" smtClean="0">
                <a:solidFill>
                  <a:srgbClr val="FFC000"/>
                </a:solidFill>
              </a:rPr>
              <a:t>Intersection of two roads</a:t>
            </a:r>
            <a:r>
              <a:rPr lang="en-GB" b="1" dirty="0" smtClean="0">
                <a:solidFill>
                  <a:schemeClr val="bg1"/>
                </a:solidFill>
              </a:rPr>
              <a:t>: crossroads</a:t>
            </a:r>
          </a:p>
          <a:p>
            <a:pPr marL="342900" indent="-342900">
              <a:buAutoNum type="arabicParenBoth"/>
            </a:pPr>
            <a:r>
              <a:rPr lang="en-GB" b="1" dirty="0" smtClean="0">
                <a:solidFill>
                  <a:srgbClr val="FFC000"/>
                </a:solidFill>
              </a:rPr>
              <a:t>To make a solemn promise</a:t>
            </a:r>
            <a:r>
              <a:rPr lang="en-GB" b="1" dirty="0" smtClean="0">
                <a:solidFill>
                  <a:schemeClr val="bg1"/>
                </a:solidFill>
              </a:rPr>
              <a:t>: cross heart/hope to die</a:t>
            </a:r>
          </a:p>
          <a:p>
            <a:pPr marL="342900" indent="-342900">
              <a:buAutoNum type="arabicParenBoth"/>
            </a:pPr>
            <a:endParaRPr lang="en-GB" b="1" dirty="0" smtClean="0">
              <a:solidFill>
                <a:schemeClr val="bg1"/>
              </a:solidFill>
            </a:endParaRPr>
          </a:p>
          <a:p>
            <a:pPr marL="342900" indent="-342900">
              <a:buAutoNum type="arabicParenBoth"/>
            </a:pPr>
            <a:r>
              <a:rPr lang="en-GB" b="1" dirty="0" smtClean="0">
                <a:solidFill>
                  <a:srgbClr val="FFC000"/>
                </a:solidFill>
              </a:rPr>
              <a:t>Also means a misunderstanding</a:t>
            </a:r>
            <a:r>
              <a:rPr lang="en-GB" b="1" dirty="0" smtClean="0">
                <a:solidFill>
                  <a:schemeClr val="bg1"/>
                </a:solidFill>
              </a:rPr>
              <a:t>: cross purposes/wires</a:t>
            </a:r>
          </a:p>
          <a:p>
            <a:pPr marL="342900" indent="-342900">
              <a:buAutoNum type="arabicParenBoth"/>
            </a:pPr>
            <a:r>
              <a:rPr lang="en-GB" b="1" dirty="0" smtClean="0">
                <a:solidFill>
                  <a:srgbClr val="FFC000"/>
                </a:solidFill>
              </a:rPr>
              <a:t>Marking people off a list</a:t>
            </a:r>
            <a:r>
              <a:rPr lang="en-GB" b="1" dirty="0" smtClean="0">
                <a:solidFill>
                  <a:schemeClr val="bg1"/>
                </a:solidFill>
              </a:rPr>
              <a:t>: cross off</a:t>
            </a:r>
          </a:p>
          <a:p>
            <a:pPr marL="342900" indent="-342900">
              <a:buAutoNum type="arabicParenBoth"/>
            </a:pPr>
            <a:r>
              <a:rPr lang="en-GB" b="1" dirty="0" smtClean="0">
                <a:solidFill>
                  <a:schemeClr val="bg1"/>
                </a:solidFill>
              </a:rPr>
              <a:t> </a:t>
            </a:r>
            <a:r>
              <a:rPr lang="en-GB" b="1" dirty="0" smtClean="0">
                <a:solidFill>
                  <a:srgbClr val="FFC000"/>
                </a:solidFill>
              </a:rPr>
              <a:t>Have an argument</a:t>
            </a:r>
            <a:r>
              <a:rPr lang="en-GB" b="1" dirty="0" smtClean="0">
                <a:solidFill>
                  <a:schemeClr val="bg1"/>
                </a:solidFill>
              </a:rPr>
              <a:t>: cross swords</a:t>
            </a:r>
            <a:endParaRPr lang="en-GB"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52128"/>
          </a:xfrm>
          <a:blipFill>
            <a:blip r:embed="rId2" cstate="print"/>
            <a:tile tx="0" ty="0" sx="100000" sy="100000" flip="none" algn="tl"/>
          </a:blipFill>
        </p:spPr>
        <p:txBody>
          <a:bodyPr>
            <a:normAutofit fontScale="90000"/>
          </a:bodyPr>
          <a:lstStyle/>
          <a:p>
            <a:r>
              <a:rPr lang="en-GB" b="1" dirty="0" smtClean="0">
                <a:solidFill>
                  <a:srgbClr val="FFFF00"/>
                </a:solidFill>
              </a:rPr>
              <a:t>(84) Synonyms – 1</a:t>
            </a:r>
            <a:r>
              <a:rPr lang="en-GB" dirty="0" smtClean="0"/>
              <a:t/>
            </a:r>
            <a:br>
              <a:rPr lang="en-GB" dirty="0" smtClean="0"/>
            </a:br>
            <a:r>
              <a:rPr lang="en-GB" b="1" dirty="0" smtClean="0">
                <a:solidFill>
                  <a:srgbClr val="CCECFF"/>
                </a:solidFill>
                <a:effectLst>
                  <a:outerShdw blurRad="38100" dist="38100" dir="2700000" algn="tl">
                    <a:srgbClr val="000000">
                      <a:alpha val="43137"/>
                    </a:srgbClr>
                  </a:outerShdw>
                </a:effectLst>
              </a:rPr>
              <a:t>Highways and Byways </a:t>
            </a:r>
            <a:endParaRPr lang="en-GB" b="1" dirty="0">
              <a:solidFill>
                <a:srgbClr val="CCECFF"/>
              </a:solidFill>
              <a:effectLst>
                <a:outerShdw blurRad="38100" dist="38100" dir="2700000" algn="tl">
                  <a:srgbClr val="000000">
                    <a:alpha val="43137"/>
                  </a:srgbClr>
                </a:outerShdw>
              </a:effectLst>
            </a:endParaRPr>
          </a:p>
        </p:txBody>
      </p:sp>
      <p:sp>
        <p:nvSpPr>
          <p:cNvPr id="3" name="TextBox 2"/>
          <p:cNvSpPr txBox="1"/>
          <p:nvPr/>
        </p:nvSpPr>
        <p:spPr>
          <a:xfrm>
            <a:off x="5724128" y="1340768"/>
            <a:ext cx="3240360" cy="1477328"/>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encourage a deeper knowledge of the richness of the English language to impact upon creative writing</a:t>
            </a:r>
            <a:endParaRPr lang="en-GB" dirty="0"/>
          </a:p>
        </p:txBody>
      </p:sp>
      <p:sp>
        <p:nvSpPr>
          <p:cNvPr id="4" name="TextBox 3"/>
          <p:cNvSpPr txBox="1"/>
          <p:nvPr/>
        </p:nvSpPr>
        <p:spPr>
          <a:xfrm>
            <a:off x="179512" y="1340768"/>
            <a:ext cx="5400600" cy="1477328"/>
          </a:xfrm>
          <a:prstGeom prst="rect">
            <a:avLst/>
          </a:prstGeom>
          <a:noFill/>
          <a:ln w="57150">
            <a:solidFill>
              <a:srgbClr val="00B050"/>
            </a:solidFill>
          </a:ln>
        </p:spPr>
        <p:txBody>
          <a:bodyPr wrap="square" rtlCol="0">
            <a:spAutoFit/>
          </a:bodyPr>
          <a:lstStyle/>
          <a:p>
            <a:r>
              <a:rPr lang="en-GB" dirty="0" smtClean="0"/>
              <a:t>The famous American poet, Robert Frost, wrote a famous poem about choices, called ‘The Road Not Taken.’ Our word ‘</a:t>
            </a:r>
            <a:r>
              <a:rPr lang="en-GB" b="1" i="1" dirty="0" smtClean="0"/>
              <a:t>road</a:t>
            </a:r>
            <a:r>
              <a:rPr lang="en-GB" dirty="0" smtClean="0"/>
              <a:t>’ has many </a:t>
            </a:r>
            <a:r>
              <a:rPr lang="en-GB" b="1" dirty="0" smtClean="0">
                <a:solidFill>
                  <a:srgbClr val="00B050"/>
                </a:solidFill>
              </a:rPr>
              <a:t>synonyms</a:t>
            </a:r>
            <a:r>
              <a:rPr lang="en-GB" dirty="0" smtClean="0"/>
              <a:t>. Yes, it is a popular name, Kingsham Road being an obvious example. </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7668344" y="3140968"/>
            <a:ext cx="1475656" cy="3384376"/>
          </a:xfrm>
          <a:prstGeom prst="rect">
            <a:avLst/>
          </a:prstGeom>
          <a:noFill/>
          <a:ln w="9525">
            <a:noFill/>
            <a:miter lim="800000"/>
            <a:headEnd/>
            <a:tailEnd/>
          </a:ln>
        </p:spPr>
      </p:pic>
      <p:sp>
        <p:nvSpPr>
          <p:cNvPr id="6" name="TextBox 5"/>
          <p:cNvSpPr txBox="1"/>
          <p:nvPr/>
        </p:nvSpPr>
        <p:spPr>
          <a:xfrm>
            <a:off x="107504" y="2924944"/>
            <a:ext cx="4104456" cy="3693319"/>
          </a:xfrm>
          <a:prstGeom prst="rect">
            <a:avLst/>
          </a:prstGeom>
          <a:noFill/>
          <a:ln w="57150">
            <a:solidFill>
              <a:srgbClr val="7030A0"/>
            </a:solidFill>
          </a:ln>
        </p:spPr>
        <p:txBody>
          <a:bodyPr wrap="square" rtlCol="0">
            <a:spAutoFit/>
          </a:bodyPr>
          <a:lstStyle/>
          <a:p>
            <a:r>
              <a:rPr lang="en-GB" i="1" dirty="0" smtClean="0"/>
              <a:t>Looking at a map of Chichester revealed the following alternatives to ROAD. Match up their original meaning:</a:t>
            </a:r>
          </a:p>
          <a:p>
            <a:pPr marL="342900" indent="-342900">
              <a:buAutoNum type="arabicParenBoth"/>
            </a:pPr>
            <a:r>
              <a:rPr lang="en-GB" b="1" dirty="0" smtClean="0">
                <a:solidFill>
                  <a:srgbClr val="7030A0"/>
                </a:solidFill>
              </a:rPr>
              <a:t>Market </a:t>
            </a:r>
            <a:r>
              <a:rPr lang="en-GB" b="1" u="sng" dirty="0" smtClean="0">
                <a:solidFill>
                  <a:srgbClr val="7030A0"/>
                </a:solidFill>
              </a:rPr>
              <a:t>AVENUE</a:t>
            </a:r>
          </a:p>
          <a:p>
            <a:pPr marL="342900" indent="-342900">
              <a:buAutoNum type="arabicParenBoth"/>
            </a:pPr>
            <a:r>
              <a:rPr lang="en-GB" b="1" dirty="0" smtClean="0">
                <a:solidFill>
                  <a:srgbClr val="7030A0"/>
                </a:solidFill>
              </a:rPr>
              <a:t>North </a:t>
            </a:r>
            <a:r>
              <a:rPr lang="en-GB" b="1" u="sng" dirty="0" smtClean="0">
                <a:solidFill>
                  <a:srgbClr val="7030A0"/>
                </a:solidFill>
              </a:rPr>
              <a:t>WALLS</a:t>
            </a:r>
          </a:p>
          <a:p>
            <a:pPr marL="342900" indent="-342900">
              <a:buAutoNum type="arabicParenBoth"/>
            </a:pPr>
            <a:r>
              <a:rPr lang="en-GB" b="1" dirty="0" smtClean="0">
                <a:solidFill>
                  <a:srgbClr val="7030A0"/>
                </a:solidFill>
              </a:rPr>
              <a:t>Tower </a:t>
            </a:r>
            <a:r>
              <a:rPr lang="en-GB" b="1" u="sng" dirty="0" smtClean="0">
                <a:solidFill>
                  <a:srgbClr val="7030A0"/>
                </a:solidFill>
              </a:rPr>
              <a:t>STREET</a:t>
            </a:r>
          </a:p>
          <a:p>
            <a:pPr marL="342900" indent="-342900">
              <a:buAutoNum type="arabicParenBoth"/>
            </a:pPr>
            <a:r>
              <a:rPr lang="en-GB" b="1" dirty="0" smtClean="0">
                <a:solidFill>
                  <a:srgbClr val="7030A0"/>
                </a:solidFill>
              </a:rPr>
              <a:t>Baffins </a:t>
            </a:r>
            <a:r>
              <a:rPr lang="en-GB" b="1" u="sng" dirty="0" smtClean="0">
                <a:solidFill>
                  <a:srgbClr val="7030A0"/>
                </a:solidFill>
              </a:rPr>
              <a:t>LANE</a:t>
            </a:r>
          </a:p>
          <a:p>
            <a:pPr marL="342900" indent="-342900">
              <a:buAutoNum type="arabicParenBoth"/>
            </a:pPr>
            <a:r>
              <a:rPr lang="en-GB" b="1" dirty="0" smtClean="0">
                <a:solidFill>
                  <a:srgbClr val="7030A0"/>
                </a:solidFill>
              </a:rPr>
              <a:t>West </a:t>
            </a:r>
            <a:r>
              <a:rPr lang="en-GB" b="1" u="sng" dirty="0" smtClean="0">
                <a:solidFill>
                  <a:srgbClr val="7030A0"/>
                </a:solidFill>
              </a:rPr>
              <a:t>GATE</a:t>
            </a:r>
          </a:p>
          <a:p>
            <a:pPr marL="342900" indent="-342900">
              <a:buAutoNum type="arabicParenBoth"/>
            </a:pPr>
            <a:r>
              <a:rPr lang="en-GB" b="1" dirty="0" smtClean="0">
                <a:solidFill>
                  <a:srgbClr val="7030A0"/>
                </a:solidFill>
              </a:rPr>
              <a:t>Laburnham </a:t>
            </a:r>
            <a:r>
              <a:rPr lang="en-GB" b="1" u="sng" dirty="0" smtClean="0">
                <a:solidFill>
                  <a:srgbClr val="7030A0"/>
                </a:solidFill>
              </a:rPr>
              <a:t>GROVE</a:t>
            </a:r>
          </a:p>
          <a:p>
            <a:pPr marL="342900" indent="-342900">
              <a:buAutoNum type="arabicParenBoth"/>
            </a:pPr>
            <a:r>
              <a:rPr lang="en-GB" b="1" dirty="0" smtClean="0">
                <a:solidFill>
                  <a:srgbClr val="7030A0"/>
                </a:solidFill>
              </a:rPr>
              <a:t>East </a:t>
            </a:r>
            <a:r>
              <a:rPr lang="en-GB" b="1" u="sng" dirty="0" smtClean="0">
                <a:solidFill>
                  <a:srgbClr val="7030A0"/>
                </a:solidFill>
              </a:rPr>
              <a:t>ROW</a:t>
            </a:r>
            <a:endParaRPr lang="en-GB" b="1" dirty="0" smtClean="0">
              <a:solidFill>
                <a:srgbClr val="7030A0"/>
              </a:solidFill>
            </a:endParaRPr>
          </a:p>
          <a:p>
            <a:pPr marL="342900" indent="-342900">
              <a:buAutoNum type="arabicParenBoth"/>
            </a:pPr>
            <a:r>
              <a:rPr lang="en-GB" b="1" dirty="0" smtClean="0">
                <a:solidFill>
                  <a:srgbClr val="7030A0"/>
                </a:solidFill>
              </a:rPr>
              <a:t>Eastgate</a:t>
            </a:r>
            <a:r>
              <a:rPr lang="en-GB" b="1" u="sng" dirty="0" smtClean="0">
                <a:solidFill>
                  <a:srgbClr val="7030A0"/>
                </a:solidFill>
              </a:rPr>
              <a:t> SQUARE</a:t>
            </a:r>
          </a:p>
          <a:p>
            <a:pPr marL="342900" indent="-342900">
              <a:buAutoNum type="arabicParenBoth"/>
            </a:pPr>
            <a:r>
              <a:rPr lang="en-GB" b="1" dirty="0" smtClean="0">
                <a:solidFill>
                  <a:srgbClr val="7030A0"/>
                </a:solidFill>
              </a:rPr>
              <a:t>Oaklands</a:t>
            </a:r>
            <a:r>
              <a:rPr lang="en-GB" b="1" u="sng" dirty="0" smtClean="0">
                <a:solidFill>
                  <a:srgbClr val="7030A0"/>
                </a:solidFill>
              </a:rPr>
              <a:t> WAY</a:t>
            </a:r>
          </a:p>
          <a:p>
            <a:pPr marL="342900" indent="-342900">
              <a:buAutoNum type="arabicParenBoth"/>
            </a:pPr>
            <a:r>
              <a:rPr lang="en-GB" b="1" dirty="0" smtClean="0">
                <a:solidFill>
                  <a:srgbClr val="7030A0"/>
                </a:solidFill>
              </a:rPr>
              <a:t> Canal </a:t>
            </a:r>
            <a:r>
              <a:rPr lang="en-GB" b="1" u="sng" dirty="0" smtClean="0">
                <a:solidFill>
                  <a:srgbClr val="7030A0"/>
                </a:solidFill>
              </a:rPr>
              <a:t>WHARF</a:t>
            </a:r>
          </a:p>
        </p:txBody>
      </p:sp>
      <p:sp>
        <p:nvSpPr>
          <p:cNvPr id="7" name="TextBox 6"/>
          <p:cNvSpPr txBox="1"/>
          <p:nvPr/>
        </p:nvSpPr>
        <p:spPr>
          <a:xfrm>
            <a:off x="4355976" y="2924944"/>
            <a:ext cx="3240360" cy="3139321"/>
          </a:xfrm>
          <a:prstGeom prst="rect">
            <a:avLst/>
          </a:prstGeom>
          <a:noFill/>
          <a:ln w="57150">
            <a:solidFill>
              <a:srgbClr val="7030A0"/>
            </a:solidFill>
          </a:ln>
        </p:spPr>
        <p:txBody>
          <a:bodyPr wrap="square" rtlCol="0">
            <a:spAutoFit/>
          </a:bodyPr>
          <a:lstStyle/>
          <a:p>
            <a:pPr>
              <a:buFontTx/>
              <a:buChar char="-"/>
            </a:pPr>
            <a:r>
              <a:rPr lang="en-GB" dirty="0" smtClean="0"/>
              <a:t> </a:t>
            </a:r>
            <a:r>
              <a:rPr lang="en-GB" b="1" i="1" dirty="0" smtClean="0"/>
              <a:t>a road containing woods</a:t>
            </a:r>
          </a:p>
          <a:p>
            <a:pPr>
              <a:buFontTx/>
              <a:buChar char="-"/>
            </a:pPr>
            <a:r>
              <a:rPr lang="en-GB" b="1" i="1" dirty="0" smtClean="0"/>
              <a:t> a 4-sided road with green</a:t>
            </a:r>
          </a:p>
          <a:p>
            <a:pPr>
              <a:buFontTx/>
              <a:buChar char="-"/>
            </a:pPr>
            <a:r>
              <a:rPr lang="en-GB" b="1" i="1" dirty="0" smtClean="0"/>
              <a:t> wide, tree-lined road</a:t>
            </a:r>
          </a:p>
          <a:p>
            <a:pPr>
              <a:buFontTx/>
              <a:buChar char="-"/>
            </a:pPr>
            <a:r>
              <a:rPr lang="en-GB" b="1" i="1" dirty="0" smtClean="0"/>
              <a:t> originally where boats  </a:t>
            </a:r>
          </a:p>
          <a:p>
            <a:r>
              <a:rPr lang="en-GB" b="1" i="1" dirty="0" smtClean="0"/>
              <a:t>   unloaded cargo</a:t>
            </a:r>
          </a:p>
          <a:p>
            <a:pPr>
              <a:buFontTx/>
              <a:buChar char="-"/>
            </a:pPr>
            <a:r>
              <a:rPr lang="en-GB" b="1" i="1" dirty="0" smtClean="0"/>
              <a:t> narrow country road</a:t>
            </a:r>
          </a:p>
          <a:p>
            <a:pPr>
              <a:buFontTx/>
              <a:buChar char="-"/>
            </a:pPr>
            <a:r>
              <a:rPr lang="en-GB" b="1" i="1" dirty="0" smtClean="0"/>
              <a:t> a terrace of similar houses</a:t>
            </a:r>
          </a:p>
          <a:p>
            <a:pPr>
              <a:buFontTx/>
              <a:buChar char="-"/>
            </a:pPr>
            <a:r>
              <a:rPr lang="en-GB" b="1" i="1" dirty="0" smtClean="0"/>
              <a:t> road tracing city boundary</a:t>
            </a:r>
          </a:p>
          <a:p>
            <a:pPr>
              <a:buFontTx/>
              <a:buChar char="-"/>
            </a:pPr>
            <a:r>
              <a:rPr lang="en-GB" b="1" i="1" dirty="0" smtClean="0"/>
              <a:t> old Norse for ‘Street’</a:t>
            </a:r>
          </a:p>
          <a:p>
            <a:pPr>
              <a:buFontTx/>
              <a:buChar char="-"/>
            </a:pPr>
            <a:r>
              <a:rPr lang="en-GB" b="1" i="1" dirty="0" smtClean="0"/>
              <a:t> a road leading to another road</a:t>
            </a:r>
          </a:p>
          <a:p>
            <a:pPr>
              <a:buFontTx/>
              <a:buChar char="-"/>
            </a:pPr>
            <a:r>
              <a:rPr lang="en-GB" b="1" i="1" dirty="0" smtClean="0"/>
              <a:t> public road in town or city</a:t>
            </a:r>
          </a:p>
        </p:txBody>
      </p:sp>
      <p:sp>
        <p:nvSpPr>
          <p:cNvPr id="8" name="Rectangular Callout 7"/>
          <p:cNvSpPr/>
          <p:nvPr/>
        </p:nvSpPr>
        <p:spPr>
          <a:xfrm>
            <a:off x="3851920" y="1556792"/>
            <a:ext cx="3744416" cy="3816424"/>
          </a:xfrm>
          <a:prstGeom prst="wedgeRectCallout">
            <a:avLst>
              <a:gd name="adj1" fmla="val -96129"/>
              <a:gd name="adj2" fmla="val 574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66"/>
                </a:solidFill>
              </a:rPr>
              <a:t>ANSWERS:</a:t>
            </a:r>
          </a:p>
          <a:p>
            <a:pPr marL="342900" indent="-342900"/>
            <a:r>
              <a:rPr lang="en-GB" b="1" dirty="0" smtClean="0">
                <a:solidFill>
                  <a:schemeClr val="bg1"/>
                </a:solidFill>
              </a:rPr>
              <a:t>(1)</a:t>
            </a:r>
            <a:r>
              <a:rPr lang="en-GB" b="1" dirty="0" smtClean="0">
                <a:solidFill>
                  <a:srgbClr val="FFC000"/>
                </a:solidFill>
              </a:rPr>
              <a:t> AVENUE</a:t>
            </a:r>
            <a:r>
              <a:rPr lang="en-GB" b="1" dirty="0" smtClean="0">
                <a:solidFill>
                  <a:schemeClr val="bg1"/>
                </a:solidFill>
              </a:rPr>
              <a:t>: wide, tree-lined road</a:t>
            </a:r>
          </a:p>
          <a:p>
            <a:pPr marL="342900" indent="-342900"/>
            <a:r>
              <a:rPr lang="en-GB" b="1" dirty="0" smtClean="0">
                <a:solidFill>
                  <a:schemeClr val="bg1"/>
                </a:solidFill>
              </a:rPr>
              <a:t>(2) </a:t>
            </a:r>
            <a:r>
              <a:rPr lang="en-GB" b="1" dirty="0" smtClean="0">
                <a:solidFill>
                  <a:srgbClr val="FFC000"/>
                </a:solidFill>
              </a:rPr>
              <a:t>WALLS</a:t>
            </a:r>
            <a:r>
              <a:rPr lang="en-GB" b="1" dirty="0" smtClean="0">
                <a:solidFill>
                  <a:schemeClr val="bg1"/>
                </a:solidFill>
              </a:rPr>
              <a:t>: road tracing city limits</a:t>
            </a:r>
          </a:p>
          <a:p>
            <a:pPr marL="342900" indent="-342900"/>
            <a:r>
              <a:rPr lang="en-GB" b="1" dirty="0" smtClean="0">
                <a:solidFill>
                  <a:schemeClr val="bg1"/>
                </a:solidFill>
              </a:rPr>
              <a:t>(3) </a:t>
            </a:r>
            <a:r>
              <a:rPr lang="en-GB" b="1" dirty="0" smtClean="0">
                <a:solidFill>
                  <a:srgbClr val="FFC000"/>
                </a:solidFill>
              </a:rPr>
              <a:t>STREET</a:t>
            </a:r>
            <a:r>
              <a:rPr lang="en-GB" b="1" dirty="0" smtClean="0">
                <a:solidFill>
                  <a:schemeClr val="bg1"/>
                </a:solidFill>
              </a:rPr>
              <a:t>: public road in town or city centre</a:t>
            </a:r>
          </a:p>
          <a:p>
            <a:pPr marL="342900" indent="-342900"/>
            <a:r>
              <a:rPr lang="en-GB" b="1" dirty="0" smtClean="0">
                <a:solidFill>
                  <a:schemeClr val="bg1"/>
                </a:solidFill>
              </a:rPr>
              <a:t>(4) </a:t>
            </a:r>
            <a:r>
              <a:rPr lang="en-GB" b="1" dirty="0" smtClean="0">
                <a:solidFill>
                  <a:srgbClr val="FFC000"/>
                </a:solidFill>
              </a:rPr>
              <a:t>LANE</a:t>
            </a:r>
            <a:r>
              <a:rPr lang="en-GB" b="1" dirty="0" smtClean="0">
                <a:solidFill>
                  <a:schemeClr val="bg1"/>
                </a:solidFill>
              </a:rPr>
              <a:t>: narrow, country road</a:t>
            </a:r>
          </a:p>
          <a:p>
            <a:pPr marL="342900" indent="-342900"/>
            <a:r>
              <a:rPr lang="en-GB" b="1" dirty="0" smtClean="0">
                <a:solidFill>
                  <a:schemeClr val="bg1"/>
                </a:solidFill>
              </a:rPr>
              <a:t>(5) </a:t>
            </a:r>
            <a:r>
              <a:rPr lang="en-GB" b="1" dirty="0" smtClean="0">
                <a:solidFill>
                  <a:srgbClr val="FFC000"/>
                </a:solidFill>
              </a:rPr>
              <a:t>GATE</a:t>
            </a:r>
            <a:r>
              <a:rPr lang="en-GB" b="1" dirty="0" smtClean="0">
                <a:solidFill>
                  <a:schemeClr val="bg1"/>
                </a:solidFill>
              </a:rPr>
              <a:t>: Old Norse for ‘Street’</a:t>
            </a:r>
          </a:p>
          <a:p>
            <a:pPr marL="342900" indent="-342900"/>
            <a:r>
              <a:rPr lang="en-GB" b="1" dirty="0" smtClean="0">
                <a:solidFill>
                  <a:schemeClr val="bg1"/>
                </a:solidFill>
              </a:rPr>
              <a:t>(6) </a:t>
            </a:r>
            <a:r>
              <a:rPr lang="en-GB" b="1" dirty="0" smtClean="0">
                <a:solidFill>
                  <a:srgbClr val="FFC000"/>
                </a:solidFill>
              </a:rPr>
              <a:t>GROVE</a:t>
            </a:r>
            <a:r>
              <a:rPr lang="en-GB" b="1" dirty="0" smtClean="0">
                <a:solidFill>
                  <a:schemeClr val="bg1"/>
                </a:solidFill>
              </a:rPr>
              <a:t>: road containing woods</a:t>
            </a:r>
          </a:p>
          <a:p>
            <a:pPr marL="342900" indent="-342900"/>
            <a:r>
              <a:rPr lang="en-GB" b="1" dirty="0" smtClean="0">
                <a:solidFill>
                  <a:schemeClr val="bg1"/>
                </a:solidFill>
              </a:rPr>
              <a:t>(7) </a:t>
            </a:r>
            <a:r>
              <a:rPr lang="en-GB" b="1" dirty="0" smtClean="0">
                <a:solidFill>
                  <a:srgbClr val="FFC000"/>
                </a:solidFill>
              </a:rPr>
              <a:t>ROW</a:t>
            </a:r>
            <a:r>
              <a:rPr lang="en-GB" b="1" dirty="0" smtClean="0">
                <a:solidFill>
                  <a:schemeClr val="bg1"/>
                </a:solidFill>
              </a:rPr>
              <a:t>: terrace of similar houses</a:t>
            </a:r>
          </a:p>
          <a:p>
            <a:pPr marL="342900" indent="-342900"/>
            <a:r>
              <a:rPr lang="en-GB" b="1" dirty="0" smtClean="0">
                <a:solidFill>
                  <a:schemeClr val="bg1"/>
                </a:solidFill>
              </a:rPr>
              <a:t>(8)  </a:t>
            </a:r>
            <a:r>
              <a:rPr lang="en-GB" b="1" dirty="0" smtClean="0">
                <a:solidFill>
                  <a:srgbClr val="FFC000"/>
                </a:solidFill>
              </a:rPr>
              <a:t>SQUARE</a:t>
            </a:r>
            <a:r>
              <a:rPr lang="en-GB" b="1" dirty="0" smtClean="0">
                <a:solidFill>
                  <a:schemeClr val="bg1"/>
                </a:solidFill>
              </a:rPr>
              <a:t>: 4-sided with green in the middle</a:t>
            </a:r>
          </a:p>
          <a:p>
            <a:pPr marL="342900" indent="-342900"/>
            <a:r>
              <a:rPr lang="en-GB" b="1" dirty="0" smtClean="0">
                <a:solidFill>
                  <a:schemeClr val="bg1"/>
                </a:solidFill>
              </a:rPr>
              <a:t>(9) </a:t>
            </a:r>
            <a:r>
              <a:rPr lang="en-GB" b="1" dirty="0" smtClean="0">
                <a:solidFill>
                  <a:srgbClr val="FFC000"/>
                </a:solidFill>
              </a:rPr>
              <a:t>WAY</a:t>
            </a:r>
            <a:r>
              <a:rPr lang="en-GB" b="1" dirty="0" smtClean="0">
                <a:solidFill>
                  <a:schemeClr val="bg1"/>
                </a:solidFill>
              </a:rPr>
              <a:t>: road leading to another</a:t>
            </a:r>
          </a:p>
          <a:p>
            <a:pPr marL="342900" indent="-342900"/>
            <a:r>
              <a:rPr lang="en-GB" b="1" dirty="0" smtClean="0">
                <a:solidFill>
                  <a:schemeClr val="bg1"/>
                </a:solidFill>
              </a:rPr>
              <a:t>(10) </a:t>
            </a:r>
            <a:r>
              <a:rPr lang="en-GB" b="1" dirty="0" smtClean="0">
                <a:solidFill>
                  <a:srgbClr val="FFC000"/>
                </a:solidFill>
              </a:rPr>
              <a:t>WHARF</a:t>
            </a:r>
            <a:r>
              <a:rPr lang="en-GB" b="1" dirty="0" smtClean="0">
                <a:solidFill>
                  <a:schemeClr val="bg1"/>
                </a:solidFill>
              </a:rPr>
              <a:t>: place for unloading cargo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FFFF00"/>
                </a:solidFill>
              </a:rPr>
              <a:t>(85) Synonyms – 2:</a:t>
            </a:r>
            <a:r>
              <a:rPr lang="en-GB" dirty="0" smtClean="0"/>
              <a:t/>
            </a:r>
            <a:br>
              <a:rPr lang="en-GB" dirty="0" smtClean="0"/>
            </a:br>
            <a:r>
              <a:rPr lang="en-GB" b="1" dirty="0" smtClean="0">
                <a:solidFill>
                  <a:srgbClr val="CCECFF"/>
                </a:solidFill>
                <a:effectLst>
                  <a:outerShdw blurRad="38100" dist="38100" dir="2700000" algn="tl">
                    <a:srgbClr val="000000">
                      <a:alpha val="43137"/>
                    </a:srgbClr>
                  </a:outerShdw>
                </a:effectLst>
              </a:rPr>
              <a:t>More Highways and Byways!</a:t>
            </a:r>
            <a:endParaRPr lang="en-GB" b="1" dirty="0">
              <a:solidFill>
                <a:srgbClr val="CCECFF"/>
              </a:solidFill>
              <a:effectLst>
                <a:outerShdw blurRad="38100" dist="38100" dir="2700000" algn="tl">
                  <a:srgbClr val="000000">
                    <a:alpha val="43137"/>
                  </a:srgbClr>
                </a:outerShdw>
              </a:effectLst>
            </a:endParaRPr>
          </a:p>
        </p:txBody>
      </p:sp>
      <p:sp>
        <p:nvSpPr>
          <p:cNvPr id="3" name="Rectangle 2"/>
          <p:cNvSpPr/>
          <p:nvPr/>
        </p:nvSpPr>
        <p:spPr>
          <a:xfrm>
            <a:off x="5436096" y="1484784"/>
            <a:ext cx="3600400"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encourage a deeper knowledge of the richness of the English language to impact upon creative writing</a:t>
            </a:r>
            <a:endParaRPr lang="en-GB" dirty="0"/>
          </a:p>
        </p:txBody>
      </p:sp>
      <p:sp>
        <p:nvSpPr>
          <p:cNvPr id="4" name="Rectangle 3"/>
          <p:cNvSpPr/>
          <p:nvPr/>
        </p:nvSpPr>
        <p:spPr>
          <a:xfrm>
            <a:off x="107504" y="1484784"/>
            <a:ext cx="5040560" cy="1200329"/>
          </a:xfrm>
          <a:prstGeom prst="rect">
            <a:avLst/>
          </a:prstGeom>
          <a:noFill/>
          <a:ln w="57150">
            <a:solidFill>
              <a:srgbClr val="00B050"/>
            </a:solidFill>
          </a:ln>
        </p:spPr>
        <p:txBody>
          <a:bodyPr wrap="square">
            <a:spAutoFit/>
          </a:bodyPr>
          <a:lstStyle/>
          <a:p>
            <a:r>
              <a:rPr lang="en-GB" dirty="0" smtClean="0"/>
              <a:t>Last time, we looked at 10 synonyms for the word </a:t>
            </a:r>
            <a:r>
              <a:rPr lang="en-GB" b="1" dirty="0" smtClean="0">
                <a:solidFill>
                  <a:srgbClr val="00B050"/>
                </a:solidFill>
              </a:rPr>
              <a:t>ROAD</a:t>
            </a:r>
            <a:r>
              <a:rPr lang="en-GB" dirty="0" smtClean="0"/>
              <a:t>, looking at examples from the Chichester area. They are called </a:t>
            </a:r>
            <a:r>
              <a:rPr lang="en-GB" b="1" dirty="0" smtClean="0">
                <a:solidFill>
                  <a:srgbClr val="00B050"/>
                </a:solidFill>
              </a:rPr>
              <a:t>Street Suffixes</a:t>
            </a:r>
            <a:r>
              <a:rPr lang="en-GB" dirty="0" smtClean="0"/>
              <a:t>. Here are 10 more, all from the Chichester area:</a:t>
            </a:r>
            <a:endParaRPr lang="en-GB" dirty="0"/>
          </a:p>
        </p:txBody>
      </p:sp>
      <p:pic>
        <p:nvPicPr>
          <p:cNvPr id="6" name="Picture 2"/>
          <p:cNvPicPr>
            <a:picLocks noChangeAspect="1" noChangeArrowheads="1"/>
          </p:cNvPicPr>
          <p:nvPr/>
        </p:nvPicPr>
        <p:blipFill>
          <a:blip r:embed="rId3" cstate="print"/>
          <a:srcRect/>
          <a:stretch>
            <a:fillRect/>
          </a:stretch>
        </p:blipFill>
        <p:spPr bwMode="auto">
          <a:xfrm>
            <a:off x="7020272" y="3140968"/>
            <a:ext cx="1872208" cy="3384376"/>
          </a:xfrm>
          <a:prstGeom prst="rect">
            <a:avLst/>
          </a:prstGeom>
          <a:noFill/>
          <a:ln w="9525">
            <a:noFill/>
            <a:miter lim="800000"/>
            <a:headEnd/>
            <a:tailEnd/>
          </a:ln>
        </p:spPr>
      </p:pic>
      <p:sp>
        <p:nvSpPr>
          <p:cNvPr id="7" name="TextBox 6"/>
          <p:cNvSpPr txBox="1"/>
          <p:nvPr/>
        </p:nvSpPr>
        <p:spPr>
          <a:xfrm>
            <a:off x="107504" y="3140968"/>
            <a:ext cx="2088232" cy="2862322"/>
          </a:xfrm>
          <a:prstGeom prst="rect">
            <a:avLst/>
          </a:prstGeom>
          <a:noFill/>
          <a:ln w="57150">
            <a:solidFill>
              <a:srgbClr val="7030A0"/>
            </a:solidFill>
          </a:ln>
        </p:spPr>
        <p:txBody>
          <a:bodyPr wrap="square" rtlCol="0">
            <a:spAutoFit/>
          </a:bodyPr>
          <a:lstStyle/>
          <a:p>
            <a:r>
              <a:rPr lang="en-GB" b="1" dirty="0" smtClean="0">
                <a:solidFill>
                  <a:srgbClr val="7030A0"/>
                </a:solidFill>
              </a:rPr>
              <a:t>Cedar </a:t>
            </a:r>
            <a:r>
              <a:rPr lang="en-GB" b="1" u="sng" dirty="0" smtClean="0">
                <a:solidFill>
                  <a:srgbClr val="7030A0"/>
                </a:solidFill>
              </a:rPr>
              <a:t>DRIVE</a:t>
            </a:r>
          </a:p>
          <a:p>
            <a:r>
              <a:rPr lang="en-GB" b="1" dirty="0" smtClean="0">
                <a:solidFill>
                  <a:srgbClr val="7030A0"/>
                </a:solidFill>
              </a:rPr>
              <a:t>Mumford </a:t>
            </a:r>
            <a:r>
              <a:rPr lang="en-GB" b="1" u="sng" dirty="0" smtClean="0">
                <a:solidFill>
                  <a:srgbClr val="7030A0"/>
                </a:solidFill>
              </a:rPr>
              <a:t>PLACE</a:t>
            </a:r>
          </a:p>
          <a:p>
            <a:r>
              <a:rPr lang="en-GB" b="1" dirty="0" smtClean="0">
                <a:solidFill>
                  <a:srgbClr val="7030A0"/>
                </a:solidFill>
              </a:rPr>
              <a:t>Whyke </a:t>
            </a:r>
            <a:r>
              <a:rPr lang="en-GB" b="1" u="sng" dirty="0" smtClean="0">
                <a:solidFill>
                  <a:srgbClr val="7030A0"/>
                </a:solidFill>
              </a:rPr>
              <a:t>COURT</a:t>
            </a:r>
          </a:p>
          <a:p>
            <a:r>
              <a:rPr lang="en-GB" b="1" dirty="0" smtClean="0">
                <a:solidFill>
                  <a:srgbClr val="7030A0"/>
                </a:solidFill>
              </a:rPr>
              <a:t>Ettrick </a:t>
            </a:r>
            <a:r>
              <a:rPr lang="en-GB" b="1" u="sng" dirty="0" smtClean="0">
                <a:solidFill>
                  <a:srgbClr val="7030A0"/>
                </a:solidFill>
              </a:rPr>
              <a:t>CLOSE</a:t>
            </a:r>
          </a:p>
          <a:p>
            <a:r>
              <a:rPr lang="en-GB" b="1" dirty="0" smtClean="0">
                <a:solidFill>
                  <a:srgbClr val="7030A0"/>
                </a:solidFill>
              </a:rPr>
              <a:t> Grove </a:t>
            </a:r>
            <a:r>
              <a:rPr lang="en-GB" b="1" u="sng" dirty="0" smtClean="0">
                <a:solidFill>
                  <a:srgbClr val="7030A0"/>
                </a:solidFill>
              </a:rPr>
              <a:t>PARK</a:t>
            </a:r>
          </a:p>
          <a:p>
            <a:r>
              <a:rPr lang="en-GB" b="1" dirty="0" smtClean="0">
                <a:solidFill>
                  <a:srgbClr val="7030A0"/>
                </a:solidFill>
              </a:rPr>
              <a:t>Oving </a:t>
            </a:r>
            <a:r>
              <a:rPr lang="en-GB" b="1" u="sng" dirty="0" smtClean="0">
                <a:solidFill>
                  <a:srgbClr val="7030A0"/>
                </a:solidFill>
              </a:rPr>
              <a:t>TERRACE</a:t>
            </a:r>
          </a:p>
          <a:p>
            <a:r>
              <a:rPr lang="en-GB" b="1" dirty="0" smtClean="0">
                <a:solidFill>
                  <a:srgbClr val="7030A0"/>
                </a:solidFill>
              </a:rPr>
              <a:t>Belgrave </a:t>
            </a:r>
            <a:r>
              <a:rPr lang="en-GB" b="1" u="sng" dirty="0" smtClean="0">
                <a:solidFill>
                  <a:srgbClr val="7030A0"/>
                </a:solidFill>
              </a:rPr>
              <a:t>CRESCENT</a:t>
            </a:r>
          </a:p>
          <a:p>
            <a:r>
              <a:rPr lang="en-GB" b="1" dirty="0" smtClean="0">
                <a:solidFill>
                  <a:srgbClr val="7030A0"/>
                </a:solidFill>
              </a:rPr>
              <a:t>Blenheim </a:t>
            </a:r>
            <a:r>
              <a:rPr lang="en-GB" b="1" u="sng" dirty="0" smtClean="0">
                <a:solidFill>
                  <a:srgbClr val="7030A0"/>
                </a:solidFill>
              </a:rPr>
              <a:t>GARDENS</a:t>
            </a:r>
          </a:p>
          <a:p>
            <a:r>
              <a:rPr lang="en-GB" b="1" dirty="0" smtClean="0">
                <a:solidFill>
                  <a:srgbClr val="7030A0"/>
                </a:solidFill>
              </a:rPr>
              <a:t>Bishopsgate </a:t>
            </a:r>
            <a:r>
              <a:rPr lang="en-GB" b="1" u="sng" dirty="0" smtClean="0">
                <a:solidFill>
                  <a:srgbClr val="7030A0"/>
                </a:solidFill>
              </a:rPr>
              <a:t>WALK</a:t>
            </a:r>
          </a:p>
          <a:p>
            <a:r>
              <a:rPr lang="en-GB" b="1" dirty="0" smtClean="0">
                <a:solidFill>
                  <a:srgbClr val="7030A0"/>
                </a:solidFill>
              </a:rPr>
              <a:t>Berkeley </a:t>
            </a:r>
            <a:r>
              <a:rPr lang="en-GB" b="1" u="sng" dirty="0" smtClean="0">
                <a:solidFill>
                  <a:srgbClr val="7030A0"/>
                </a:solidFill>
              </a:rPr>
              <a:t>MEWS</a:t>
            </a:r>
            <a:endParaRPr lang="en-GB" b="1" u="sng" dirty="0">
              <a:solidFill>
                <a:srgbClr val="7030A0"/>
              </a:solidFill>
            </a:endParaRPr>
          </a:p>
        </p:txBody>
      </p:sp>
      <p:sp>
        <p:nvSpPr>
          <p:cNvPr id="8" name="TextBox 7"/>
          <p:cNvSpPr txBox="1"/>
          <p:nvPr/>
        </p:nvSpPr>
        <p:spPr>
          <a:xfrm>
            <a:off x="2555776" y="3140968"/>
            <a:ext cx="4248472" cy="3416320"/>
          </a:xfrm>
          <a:prstGeom prst="rect">
            <a:avLst/>
          </a:prstGeom>
          <a:noFill/>
          <a:ln w="57150">
            <a:solidFill>
              <a:srgbClr val="7030A0"/>
            </a:solidFill>
          </a:ln>
        </p:spPr>
        <p:txBody>
          <a:bodyPr wrap="square" rtlCol="0">
            <a:spAutoFit/>
          </a:bodyPr>
          <a:lstStyle/>
          <a:p>
            <a:pPr>
              <a:buFontTx/>
              <a:buChar char="-"/>
            </a:pPr>
            <a:r>
              <a:rPr lang="en-GB" dirty="0" smtClean="0"/>
              <a:t> </a:t>
            </a:r>
            <a:r>
              <a:rPr lang="en-GB" b="1" i="1" dirty="0" smtClean="0"/>
              <a:t>a row of identical houses</a:t>
            </a:r>
          </a:p>
          <a:p>
            <a:pPr>
              <a:buFontTx/>
              <a:buChar char="-"/>
            </a:pPr>
            <a:r>
              <a:rPr lang="en-GB" b="1" i="1" dirty="0" smtClean="0"/>
              <a:t> a long, curving road in the suburbs</a:t>
            </a:r>
          </a:p>
          <a:p>
            <a:pPr>
              <a:buFontTx/>
              <a:buChar char="-"/>
            </a:pPr>
            <a:r>
              <a:rPr lang="en-GB" b="1" i="1" dirty="0" smtClean="0"/>
              <a:t> a half-moon shaped road, semi-circular</a:t>
            </a:r>
          </a:p>
          <a:p>
            <a:pPr>
              <a:buFontTx/>
              <a:buChar char="-"/>
            </a:pPr>
            <a:r>
              <a:rPr lang="en-GB" b="1" i="1" dirty="0" smtClean="0"/>
              <a:t> originally where horse stables were kept</a:t>
            </a:r>
          </a:p>
          <a:p>
            <a:pPr>
              <a:buFontTx/>
              <a:buChar char="-"/>
            </a:pPr>
            <a:r>
              <a:rPr lang="en-GB" b="1" i="1" dirty="0" smtClean="0"/>
              <a:t> a dead-end road</a:t>
            </a:r>
          </a:p>
          <a:p>
            <a:pPr>
              <a:buFontTx/>
              <a:buChar char="-"/>
            </a:pPr>
            <a:r>
              <a:rPr lang="en-GB" b="1" i="1" dirty="0" smtClean="0"/>
              <a:t> another word for a dead-end road</a:t>
            </a:r>
          </a:p>
          <a:p>
            <a:pPr>
              <a:buFontTx/>
              <a:buChar char="-"/>
            </a:pPr>
            <a:r>
              <a:rPr lang="en-GB" b="1" i="1" dirty="0" smtClean="0"/>
              <a:t> pedestrian access only</a:t>
            </a:r>
          </a:p>
          <a:p>
            <a:pPr>
              <a:buFontTx/>
              <a:buChar char="-"/>
            </a:pPr>
            <a:r>
              <a:rPr lang="en-GB" b="1" i="1" dirty="0" smtClean="0"/>
              <a:t> small, residential dead end with greenery</a:t>
            </a:r>
          </a:p>
          <a:p>
            <a:pPr>
              <a:buFontTx/>
              <a:buChar char="-"/>
            </a:pPr>
            <a:r>
              <a:rPr lang="en-GB" b="1" i="1" dirty="0" smtClean="0"/>
              <a:t> street with lots of greenery</a:t>
            </a:r>
          </a:p>
          <a:p>
            <a:pPr>
              <a:buFontTx/>
              <a:buChar char="-"/>
            </a:pPr>
            <a:r>
              <a:rPr lang="en-GB" b="1" i="1" dirty="0" smtClean="0"/>
              <a:t> a small group of buildings off a main road</a:t>
            </a:r>
          </a:p>
          <a:p>
            <a:pPr>
              <a:buFontTx/>
              <a:buChar char="-"/>
            </a:pPr>
            <a:endParaRPr lang="en-GB" dirty="0"/>
          </a:p>
        </p:txBody>
      </p:sp>
      <p:sp>
        <p:nvSpPr>
          <p:cNvPr id="9" name="Rectangular Callout 8"/>
          <p:cNvSpPr/>
          <p:nvPr/>
        </p:nvSpPr>
        <p:spPr>
          <a:xfrm>
            <a:off x="251520" y="908720"/>
            <a:ext cx="4824536" cy="3960440"/>
          </a:xfrm>
          <a:prstGeom prst="wedgeRectCallout">
            <a:avLst>
              <a:gd name="adj1" fmla="val -42042"/>
              <a:gd name="adj2" fmla="val 60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00"/>
                </a:solidFill>
              </a:rPr>
              <a:t>ANSWERS:</a:t>
            </a:r>
          </a:p>
          <a:p>
            <a:pPr marL="342900" indent="-342900">
              <a:buAutoNum type="arabicParenBoth"/>
            </a:pPr>
            <a:r>
              <a:rPr lang="en-GB" b="1" dirty="0" smtClean="0">
                <a:solidFill>
                  <a:srgbClr val="FFC000"/>
                </a:solidFill>
              </a:rPr>
              <a:t>DRIVE</a:t>
            </a:r>
            <a:r>
              <a:rPr lang="en-GB" b="1" dirty="0" smtClean="0">
                <a:solidFill>
                  <a:schemeClr val="bg1"/>
                </a:solidFill>
              </a:rPr>
              <a:t>: long, curving road in suburbs</a:t>
            </a:r>
          </a:p>
          <a:p>
            <a:pPr marL="342900" indent="-342900">
              <a:buAutoNum type="arabicParenBoth"/>
            </a:pPr>
            <a:r>
              <a:rPr lang="en-GB" b="1" dirty="0" smtClean="0">
                <a:solidFill>
                  <a:srgbClr val="FFC000"/>
                </a:solidFill>
              </a:rPr>
              <a:t>PLACE</a:t>
            </a:r>
            <a:r>
              <a:rPr lang="en-GB" b="1" dirty="0" smtClean="0">
                <a:solidFill>
                  <a:schemeClr val="bg1"/>
                </a:solidFill>
              </a:rPr>
              <a:t>: dead-end road</a:t>
            </a:r>
          </a:p>
          <a:p>
            <a:r>
              <a:rPr lang="en-GB" b="1" dirty="0" smtClean="0">
                <a:solidFill>
                  <a:schemeClr val="bg1"/>
                </a:solidFill>
              </a:rPr>
              <a:t>(3) </a:t>
            </a:r>
            <a:r>
              <a:rPr lang="en-GB" b="1" dirty="0" smtClean="0">
                <a:solidFill>
                  <a:srgbClr val="FFC000"/>
                </a:solidFill>
              </a:rPr>
              <a:t>COURT</a:t>
            </a:r>
            <a:r>
              <a:rPr lang="en-GB" b="1" dirty="0" smtClean="0">
                <a:solidFill>
                  <a:schemeClr val="bg1"/>
                </a:solidFill>
              </a:rPr>
              <a:t>: small group of buildings off main road</a:t>
            </a:r>
          </a:p>
          <a:p>
            <a:r>
              <a:rPr lang="en-GB" b="1" dirty="0" smtClean="0">
                <a:solidFill>
                  <a:schemeClr val="bg1"/>
                </a:solidFill>
              </a:rPr>
              <a:t>(4) </a:t>
            </a:r>
            <a:r>
              <a:rPr lang="en-GB" b="1" dirty="0" smtClean="0">
                <a:solidFill>
                  <a:srgbClr val="FFC000"/>
                </a:solidFill>
              </a:rPr>
              <a:t>CLOSE</a:t>
            </a:r>
            <a:r>
              <a:rPr lang="en-GB" b="1" dirty="0" smtClean="0">
                <a:solidFill>
                  <a:schemeClr val="bg1"/>
                </a:solidFill>
              </a:rPr>
              <a:t>: dead end road</a:t>
            </a:r>
          </a:p>
          <a:p>
            <a:r>
              <a:rPr lang="en-GB" b="1" dirty="0" smtClean="0">
                <a:solidFill>
                  <a:schemeClr val="bg1"/>
                </a:solidFill>
              </a:rPr>
              <a:t> (5) </a:t>
            </a:r>
            <a:r>
              <a:rPr lang="en-GB" b="1" dirty="0" smtClean="0">
                <a:solidFill>
                  <a:srgbClr val="FFC000"/>
                </a:solidFill>
              </a:rPr>
              <a:t>PARK</a:t>
            </a:r>
            <a:r>
              <a:rPr lang="en-GB" b="1" dirty="0" smtClean="0">
                <a:solidFill>
                  <a:schemeClr val="bg1"/>
                </a:solidFill>
              </a:rPr>
              <a:t>: road with lots of greenery</a:t>
            </a:r>
          </a:p>
          <a:p>
            <a:r>
              <a:rPr lang="en-GB" b="1" dirty="0" smtClean="0">
                <a:solidFill>
                  <a:schemeClr val="bg1"/>
                </a:solidFill>
              </a:rPr>
              <a:t>(6) </a:t>
            </a:r>
            <a:r>
              <a:rPr lang="en-GB" b="1" dirty="0" smtClean="0">
                <a:solidFill>
                  <a:srgbClr val="FFC000"/>
                </a:solidFill>
              </a:rPr>
              <a:t>TERRACE</a:t>
            </a:r>
            <a:r>
              <a:rPr lang="en-GB" b="1" dirty="0" smtClean="0">
                <a:solidFill>
                  <a:schemeClr val="bg1"/>
                </a:solidFill>
              </a:rPr>
              <a:t>: a row of identical houses</a:t>
            </a:r>
          </a:p>
          <a:p>
            <a:r>
              <a:rPr lang="en-GB" b="1" dirty="0" smtClean="0">
                <a:solidFill>
                  <a:schemeClr val="bg1"/>
                </a:solidFill>
              </a:rPr>
              <a:t>(7) </a:t>
            </a:r>
            <a:r>
              <a:rPr lang="en-GB" b="1" dirty="0" smtClean="0">
                <a:solidFill>
                  <a:srgbClr val="FFC000"/>
                </a:solidFill>
              </a:rPr>
              <a:t>CRESCENT</a:t>
            </a:r>
            <a:r>
              <a:rPr lang="en-GB" b="1" dirty="0" smtClean="0">
                <a:solidFill>
                  <a:schemeClr val="bg1"/>
                </a:solidFill>
              </a:rPr>
              <a:t>: half-moon shaped, semicircular</a:t>
            </a:r>
          </a:p>
          <a:p>
            <a:r>
              <a:rPr lang="en-GB" b="1" dirty="0" smtClean="0">
                <a:solidFill>
                  <a:schemeClr val="bg1"/>
                </a:solidFill>
              </a:rPr>
              <a:t>(8) </a:t>
            </a:r>
            <a:r>
              <a:rPr lang="en-GB" b="1" dirty="0" smtClean="0">
                <a:solidFill>
                  <a:srgbClr val="FFC000"/>
                </a:solidFill>
              </a:rPr>
              <a:t>GARDENS</a:t>
            </a:r>
            <a:r>
              <a:rPr lang="en-GB" b="1" dirty="0" smtClean="0">
                <a:solidFill>
                  <a:schemeClr val="bg1"/>
                </a:solidFill>
              </a:rPr>
              <a:t>: green dead-end road</a:t>
            </a:r>
          </a:p>
          <a:p>
            <a:r>
              <a:rPr lang="en-GB" b="1" dirty="0" smtClean="0">
                <a:solidFill>
                  <a:schemeClr val="bg1"/>
                </a:solidFill>
              </a:rPr>
              <a:t>(9) </a:t>
            </a:r>
            <a:r>
              <a:rPr lang="en-GB" b="1" dirty="0" smtClean="0">
                <a:solidFill>
                  <a:srgbClr val="FFC000"/>
                </a:solidFill>
              </a:rPr>
              <a:t>WALK</a:t>
            </a:r>
            <a:r>
              <a:rPr lang="en-GB" b="1" dirty="0" smtClean="0">
                <a:solidFill>
                  <a:schemeClr val="bg1"/>
                </a:solidFill>
              </a:rPr>
              <a:t>: pedestrian access only</a:t>
            </a:r>
          </a:p>
          <a:p>
            <a:r>
              <a:rPr lang="en-GB" b="1" dirty="0" smtClean="0">
                <a:solidFill>
                  <a:schemeClr val="bg1"/>
                </a:solidFill>
              </a:rPr>
              <a:t>(10) </a:t>
            </a:r>
            <a:r>
              <a:rPr lang="en-GB" b="1" dirty="0" smtClean="0">
                <a:solidFill>
                  <a:srgbClr val="FFC000"/>
                </a:solidFill>
              </a:rPr>
              <a:t>MEWS</a:t>
            </a:r>
            <a:r>
              <a:rPr lang="en-GB" b="1" dirty="0" smtClean="0">
                <a:solidFill>
                  <a:schemeClr val="bg1"/>
                </a:solidFill>
              </a:rPr>
              <a:t>: originally where horse stables were kept</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dirty="0" smtClean="0">
                <a:solidFill>
                  <a:srgbClr val="00B0F0"/>
                </a:solidFill>
              </a:rPr>
              <a:t>(8) </a:t>
            </a:r>
            <a:r>
              <a:rPr lang="en-GB" dirty="0" smtClean="0"/>
              <a:t>Avoiding the Convenience Word: </a:t>
            </a:r>
            <a:r>
              <a:rPr lang="en-GB" dirty="0" smtClean="0">
                <a:solidFill>
                  <a:srgbClr val="00B050"/>
                </a:solidFill>
              </a:rPr>
              <a:t>WENT</a:t>
            </a:r>
            <a:endParaRPr lang="en-GB" dirty="0">
              <a:solidFill>
                <a:srgbClr val="00B050"/>
              </a:solidFill>
            </a:endParaRPr>
          </a:p>
        </p:txBody>
      </p:sp>
      <p:sp>
        <p:nvSpPr>
          <p:cNvPr id="5" name="TextBox 4"/>
          <p:cNvSpPr txBox="1"/>
          <p:nvPr/>
        </p:nvSpPr>
        <p:spPr>
          <a:xfrm>
            <a:off x="6156176" y="1700808"/>
            <a:ext cx="2520280" cy="923330"/>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r>
              <a:rPr lang="en-GB" dirty="0" smtClean="0"/>
              <a:t>:</a:t>
            </a:r>
          </a:p>
          <a:p>
            <a:r>
              <a:rPr lang="en-GB" dirty="0" smtClean="0"/>
              <a:t>To improve your range of vocabulary for writing</a:t>
            </a:r>
            <a:endParaRPr lang="en-GB" dirty="0"/>
          </a:p>
        </p:txBody>
      </p:sp>
      <p:sp>
        <p:nvSpPr>
          <p:cNvPr id="8" name="TextBox 7"/>
          <p:cNvSpPr txBox="1"/>
          <p:nvPr/>
        </p:nvSpPr>
        <p:spPr>
          <a:xfrm>
            <a:off x="755576" y="1628800"/>
            <a:ext cx="4536504" cy="1754326"/>
          </a:xfrm>
          <a:prstGeom prst="rect">
            <a:avLst/>
          </a:prstGeom>
          <a:noFill/>
          <a:ln w="57150">
            <a:solidFill>
              <a:srgbClr val="00B050"/>
            </a:solidFill>
          </a:ln>
        </p:spPr>
        <p:txBody>
          <a:bodyPr wrap="square" rtlCol="0">
            <a:spAutoFit/>
          </a:bodyPr>
          <a:lstStyle/>
          <a:p>
            <a:r>
              <a:rPr lang="en-GB" b="1" u="sng" dirty="0" smtClean="0">
                <a:solidFill>
                  <a:srgbClr val="00B050"/>
                </a:solidFill>
              </a:rPr>
              <a:t>WENT</a:t>
            </a:r>
            <a:r>
              <a:rPr lang="en-GB" dirty="0" smtClean="0"/>
              <a:t> is not a very descriptive word as it doesn’t describe anything about the way the subject is moving. Neither does it tell us anything about their mood. If we take the first 10 letters of the alphabet, we can </a:t>
            </a:r>
            <a:r>
              <a:rPr lang="en-GB" dirty="0"/>
              <a:t>t</a:t>
            </a:r>
            <a:r>
              <a:rPr lang="en-GB" dirty="0" smtClean="0"/>
              <a:t>hink of better alternatives. See if you can find them!</a:t>
            </a:r>
            <a:endParaRPr lang="en-GB" dirty="0"/>
          </a:p>
        </p:txBody>
      </p:sp>
      <p:sp>
        <p:nvSpPr>
          <p:cNvPr id="9" name="TextBox 8"/>
          <p:cNvSpPr txBox="1"/>
          <p:nvPr/>
        </p:nvSpPr>
        <p:spPr>
          <a:xfrm>
            <a:off x="179512" y="3573016"/>
            <a:ext cx="6264696" cy="2862322"/>
          </a:xfrm>
          <a:prstGeom prst="rect">
            <a:avLst/>
          </a:prstGeom>
          <a:noFill/>
          <a:ln w="57150">
            <a:solidFill>
              <a:srgbClr val="7030A0"/>
            </a:solidFill>
          </a:ln>
        </p:spPr>
        <p:txBody>
          <a:bodyPr wrap="square" rtlCol="0">
            <a:spAutoFit/>
          </a:bodyPr>
          <a:lstStyle/>
          <a:p>
            <a:pPr marL="342900" indent="-342900">
              <a:buAutoNum type="arabicParenBoth"/>
            </a:pPr>
            <a:r>
              <a:rPr lang="en-GB" dirty="0" smtClean="0"/>
              <a:t>The care-free teenager slowly a______ down the road.</a:t>
            </a:r>
          </a:p>
          <a:p>
            <a:pPr marL="342900" indent="-342900">
              <a:buAutoNum type="arabicParenBoth"/>
            </a:pPr>
            <a:r>
              <a:rPr lang="en-GB" dirty="0" smtClean="0"/>
              <a:t>The eager sprinter b_______ past like lightning.</a:t>
            </a:r>
          </a:p>
          <a:p>
            <a:pPr marL="342900" indent="-342900">
              <a:buAutoNum type="arabicParenBoth"/>
            </a:pPr>
            <a:r>
              <a:rPr lang="en-GB" dirty="0" smtClean="0"/>
              <a:t>The exhausted ramblers c___________ up the steep hill.</a:t>
            </a:r>
          </a:p>
          <a:p>
            <a:pPr marL="342900" indent="-342900">
              <a:buAutoNum type="arabicParenBoth"/>
            </a:pPr>
            <a:r>
              <a:rPr lang="en-GB" dirty="0" smtClean="0"/>
              <a:t>The unwilling boy d______ his feet through the school gates.</a:t>
            </a:r>
          </a:p>
          <a:p>
            <a:pPr marL="342900" indent="-342900">
              <a:buAutoNum type="arabicParenBoth"/>
            </a:pPr>
            <a:r>
              <a:rPr lang="en-GB" dirty="0" smtClean="0"/>
              <a:t>The nervous first-time climber e______ herself over the cliff.</a:t>
            </a:r>
          </a:p>
          <a:p>
            <a:pPr marL="342900" indent="-342900">
              <a:buAutoNum type="arabicParenBoth"/>
            </a:pPr>
            <a:r>
              <a:rPr lang="en-GB" dirty="0" smtClean="0"/>
              <a:t>The directionless crowd f___________ the leader.</a:t>
            </a:r>
          </a:p>
          <a:p>
            <a:pPr marL="342900" indent="-342900">
              <a:buAutoNum type="arabicParenBoth"/>
            </a:pPr>
            <a:r>
              <a:rPr lang="en-GB" dirty="0" smtClean="0"/>
              <a:t>The keen children g_______ over the fields like frisky horses.</a:t>
            </a:r>
          </a:p>
          <a:p>
            <a:pPr marL="342900" indent="-342900">
              <a:buAutoNum type="arabicParenBoth"/>
            </a:pPr>
            <a:r>
              <a:rPr lang="en-GB" dirty="0" smtClean="0"/>
              <a:t>The injured athlete h_________ along to finish the race last.</a:t>
            </a:r>
          </a:p>
          <a:p>
            <a:pPr marL="342900" indent="-342900">
              <a:buAutoNum type="arabicParenBoth"/>
            </a:pPr>
            <a:r>
              <a:rPr lang="en-GB" dirty="0" smtClean="0"/>
              <a:t>The petrified woman i_______ along the side of the cliff.</a:t>
            </a:r>
          </a:p>
          <a:p>
            <a:pPr marL="342900" indent="-342900">
              <a:buAutoNum type="arabicParenBoth"/>
            </a:pPr>
            <a:r>
              <a:rPr lang="en-GB" dirty="0"/>
              <a:t> </a:t>
            </a:r>
            <a:r>
              <a:rPr lang="en-GB" dirty="0" smtClean="0"/>
              <a:t>The arrogant youth j______ past the geriatric group.</a:t>
            </a:r>
            <a:endParaRPr lang="en-GB" dirty="0"/>
          </a:p>
        </p:txBody>
      </p:sp>
      <p:sp>
        <p:nvSpPr>
          <p:cNvPr id="10" name="TextBox 9"/>
          <p:cNvSpPr txBox="1"/>
          <p:nvPr/>
        </p:nvSpPr>
        <p:spPr>
          <a:xfrm>
            <a:off x="6732240" y="4581129"/>
            <a:ext cx="2016224" cy="2739211"/>
          </a:xfrm>
          <a:prstGeom prst="rect">
            <a:avLst/>
          </a:prstGeom>
          <a:noFill/>
        </p:spPr>
        <p:txBody>
          <a:bodyPr wrap="square" rtlCol="0">
            <a:spAutoFit/>
          </a:bodyPr>
          <a:lstStyle/>
          <a:p>
            <a:r>
              <a:rPr lang="en-GB" sz="1400" b="1" dirty="0" smtClean="0">
                <a:solidFill>
                  <a:srgbClr val="7030A0"/>
                </a:solidFill>
              </a:rPr>
              <a:t>am</a:t>
            </a:r>
          </a:p>
          <a:p>
            <a:r>
              <a:rPr lang="en-GB" sz="1400" b="1" dirty="0" smtClean="0">
                <a:solidFill>
                  <a:srgbClr val="7030A0"/>
                </a:solidFill>
              </a:rPr>
              <a:t>bo</a:t>
            </a:r>
          </a:p>
          <a:p>
            <a:r>
              <a:rPr lang="en-GB" sz="1400" b="1" dirty="0" smtClean="0">
                <a:solidFill>
                  <a:srgbClr val="7030A0"/>
                </a:solidFill>
              </a:rPr>
              <a:t>cla</a:t>
            </a:r>
          </a:p>
          <a:p>
            <a:r>
              <a:rPr lang="en-GB" sz="1400" b="1" dirty="0" smtClean="0">
                <a:solidFill>
                  <a:srgbClr val="7030A0"/>
                </a:solidFill>
              </a:rPr>
              <a:t>dr</a:t>
            </a:r>
          </a:p>
          <a:p>
            <a:r>
              <a:rPr lang="en-GB" sz="1400" b="1" dirty="0" smtClean="0">
                <a:solidFill>
                  <a:srgbClr val="7030A0"/>
                </a:solidFill>
              </a:rPr>
              <a:t>ed</a:t>
            </a:r>
          </a:p>
          <a:p>
            <a:r>
              <a:rPr lang="en-GB" sz="1400" b="1" dirty="0" smtClean="0">
                <a:solidFill>
                  <a:srgbClr val="7030A0"/>
                </a:solidFill>
              </a:rPr>
              <a:t>fo</a:t>
            </a:r>
          </a:p>
          <a:p>
            <a:r>
              <a:rPr lang="en-GB" sz="1400" b="1" dirty="0" smtClean="0">
                <a:solidFill>
                  <a:srgbClr val="7030A0"/>
                </a:solidFill>
              </a:rPr>
              <a:t>ga</a:t>
            </a:r>
          </a:p>
          <a:p>
            <a:r>
              <a:rPr lang="en-GB" sz="1400" b="1" dirty="0" smtClean="0">
                <a:solidFill>
                  <a:srgbClr val="7030A0"/>
                </a:solidFill>
              </a:rPr>
              <a:t>ho</a:t>
            </a:r>
          </a:p>
          <a:p>
            <a:r>
              <a:rPr lang="en-GB" sz="1400" b="1" dirty="0" smtClean="0">
                <a:solidFill>
                  <a:srgbClr val="7030A0"/>
                </a:solidFill>
              </a:rPr>
              <a:t>in</a:t>
            </a:r>
          </a:p>
          <a:p>
            <a:r>
              <a:rPr lang="en-GB" sz="1400" b="1" dirty="0" smtClean="0">
                <a:solidFill>
                  <a:srgbClr val="7030A0"/>
                </a:solidFill>
              </a:rPr>
              <a:t>jo</a:t>
            </a:r>
          </a:p>
          <a:p>
            <a:endParaRPr lang="en-GB" sz="1400" dirty="0" smtClean="0"/>
          </a:p>
          <a:p>
            <a:endParaRPr lang="en-GB" dirty="0"/>
          </a:p>
        </p:txBody>
      </p:sp>
      <p:pic>
        <p:nvPicPr>
          <p:cNvPr id="2050" name="Picture 2" descr="http://www.cutecliparts.com/wp-content/uploads/2015/10/Smiling-Pencil-Swank-Clip-Art.jpg"/>
          <p:cNvPicPr>
            <a:picLocks noChangeAspect="1" noChangeArrowheads="1"/>
          </p:cNvPicPr>
          <p:nvPr/>
        </p:nvPicPr>
        <p:blipFill>
          <a:blip r:embed="rId4" cstate="print"/>
          <a:srcRect/>
          <a:stretch>
            <a:fillRect/>
          </a:stretch>
        </p:blipFill>
        <p:spPr bwMode="auto">
          <a:xfrm>
            <a:off x="6732240" y="2708920"/>
            <a:ext cx="2016224" cy="1872208"/>
          </a:xfrm>
          <a:prstGeom prst="rect">
            <a:avLst/>
          </a:prstGeom>
          <a:noFill/>
        </p:spPr>
      </p:pic>
      <p:sp>
        <p:nvSpPr>
          <p:cNvPr id="13" name="Rectangular Callout 12"/>
          <p:cNvSpPr/>
          <p:nvPr/>
        </p:nvSpPr>
        <p:spPr>
          <a:xfrm>
            <a:off x="3995936" y="1484784"/>
            <a:ext cx="1728192" cy="3528392"/>
          </a:xfrm>
          <a:prstGeom prst="wedgeRectCallout">
            <a:avLst>
              <a:gd name="adj1" fmla="val -160039"/>
              <a:gd name="adj2" fmla="val 72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ANSWERS</a:t>
            </a:r>
            <a:r>
              <a:rPr lang="en-GB" dirty="0" smtClean="0"/>
              <a:t>:</a:t>
            </a:r>
          </a:p>
          <a:p>
            <a:pPr marL="342900" indent="-342900" algn="ctr">
              <a:buAutoNum type="arabicPeriod"/>
            </a:pPr>
            <a:r>
              <a:rPr lang="en-GB" b="1" dirty="0" smtClean="0"/>
              <a:t>ambled</a:t>
            </a:r>
          </a:p>
          <a:p>
            <a:pPr marL="342900" indent="-342900" algn="ctr">
              <a:buAutoNum type="arabicPeriod"/>
            </a:pPr>
            <a:r>
              <a:rPr lang="en-GB" b="1" dirty="0" smtClean="0"/>
              <a:t>bolted</a:t>
            </a:r>
          </a:p>
          <a:p>
            <a:pPr marL="342900" indent="-342900" algn="ctr">
              <a:buAutoNum type="arabicPeriod"/>
            </a:pPr>
            <a:r>
              <a:rPr lang="en-GB" b="1" dirty="0" smtClean="0"/>
              <a:t>clambered</a:t>
            </a:r>
          </a:p>
          <a:p>
            <a:pPr marL="342900" indent="-342900" algn="ctr">
              <a:buAutoNum type="arabicPeriod"/>
            </a:pPr>
            <a:r>
              <a:rPr lang="en-GB" b="1" dirty="0" smtClean="0"/>
              <a:t>dragged</a:t>
            </a:r>
          </a:p>
          <a:p>
            <a:pPr marL="342900" indent="-342900" algn="ctr">
              <a:buAutoNum type="arabicPeriod"/>
            </a:pPr>
            <a:r>
              <a:rPr lang="en-GB" b="1" dirty="0" smtClean="0"/>
              <a:t>edged</a:t>
            </a:r>
          </a:p>
          <a:p>
            <a:pPr marL="342900" indent="-342900" algn="ctr">
              <a:buAutoNum type="arabicPeriod"/>
            </a:pPr>
            <a:r>
              <a:rPr lang="en-GB" b="1" dirty="0" smtClean="0"/>
              <a:t>followed</a:t>
            </a:r>
          </a:p>
          <a:p>
            <a:pPr marL="342900" indent="-342900" algn="ctr">
              <a:buAutoNum type="arabicPeriod"/>
            </a:pPr>
            <a:r>
              <a:rPr lang="en-GB" b="1" dirty="0" smtClean="0"/>
              <a:t>galloped</a:t>
            </a:r>
          </a:p>
          <a:p>
            <a:pPr marL="342900" indent="-342900" algn="ctr">
              <a:buAutoNum type="arabicPeriod"/>
            </a:pPr>
            <a:r>
              <a:rPr lang="en-GB" b="1" dirty="0" smtClean="0"/>
              <a:t>hobbled</a:t>
            </a:r>
          </a:p>
          <a:p>
            <a:pPr marL="342900" indent="-342900" algn="ctr">
              <a:buAutoNum type="arabicPeriod"/>
            </a:pPr>
            <a:r>
              <a:rPr lang="en-GB" b="1" dirty="0" smtClean="0"/>
              <a:t>inched</a:t>
            </a:r>
          </a:p>
          <a:p>
            <a:pPr marL="342900" indent="-342900" algn="ctr">
              <a:buAutoNum type="arabicPeriod"/>
            </a:pPr>
            <a:r>
              <a:rPr lang="en-GB" b="1" dirty="0" smtClean="0"/>
              <a:t>jogged</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p:bldP spid="1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lstStyle/>
          <a:p>
            <a:r>
              <a:rPr lang="en-GB" b="1" dirty="0" smtClean="0">
                <a:solidFill>
                  <a:srgbClr val="FFFF00"/>
                </a:solidFill>
              </a:rPr>
              <a:t>(86) Common Errors - 1</a:t>
            </a:r>
            <a:endParaRPr lang="en-GB" b="1" dirty="0">
              <a:solidFill>
                <a:srgbClr val="FFFF00"/>
              </a:solidFill>
            </a:endParaRPr>
          </a:p>
        </p:txBody>
      </p:sp>
      <p:sp>
        <p:nvSpPr>
          <p:cNvPr id="3" name="Rectangle 2"/>
          <p:cNvSpPr/>
          <p:nvPr/>
        </p:nvSpPr>
        <p:spPr>
          <a:xfrm>
            <a:off x="5796136" y="1556792"/>
            <a:ext cx="3168352"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encourage a greater understanding of Standard English, and promote technical accuracy</a:t>
            </a:r>
            <a:endParaRPr lang="en-GB" dirty="0"/>
          </a:p>
        </p:txBody>
      </p:sp>
      <p:sp>
        <p:nvSpPr>
          <p:cNvPr id="4" name="TextBox 3"/>
          <p:cNvSpPr txBox="1"/>
          <p:nvPr/>
        </p:nvSpPr>
        <p:spPr>
          <a:xfrm>
            <a:off x="107504" y="1556792"/>
            <a:ext cx="5544616" cy="1477328"/>
          </a:xfrm>
          <a:prstGeom prst="rect">
            <a:avLst/>
          </a:prstGeom>
          <a:noFill/>
          <a:ln w="57150">
            <a:solidFill>
              <a:srgbClr val="00B050"/>
            </a:solidFill>
          </a:ln>
        </p:spPr>
        <p:txBody>
          <a:bodyPr wrap="square" rtlCol="0">
            <a:spAutoFit/>
          </a:bodyPr>
          <a:lstStyle/>
          <a:p>
            <a:r>
              <a:rPr lang="en-GB" dirty="0" smtClean="0"/>
              <a:t>The English we write is different to the English we speak. In conversation, we can get away with using slang, and inaccurate grammar, features of </a:t>
            </a:r>
            <a:r>
              <a:rPr lang="en-GB" b="1" dirty="0" smtClean="0">
                <a:solidFill>
                  <a:srgbClr val="00B050"/>
                </a:solidFill>
              </a:rPr>
              <a:t>dialect</a:t>
            </a:r>
            <a:r>
              <a:rPr lang="en-GB" dirty="0" smtClean="0"/>
              <a:t>. However, in written English, we have to follow the rules of </a:t>
            </a:r>
            <a:r>
              <a:rPr lang="en-GB" b="1" dirty="0" smtClean="0">
                <a:solidFill>
                  <a:srgbClr val="00B050"/>
                </a:solidFill>
              </a:rPr>
              <a:t>Standard English </a:t>
            </a:r>
            <a:r>
              <a:rPr lang="en-GB" dirty="0" smtClean="0"/>
              <a:t>if we are to master grammar effectively.</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6516216" y="3501008"/>
            <a:ext cx="2304256" cy="1916832"/>
          </a:xfrm>
          <a:prstGeom prst="rect">
            <a:avLst/>
          </a:prstGeom>
          <a:noFill/>
          <a:ln w="9525">
            <a:noFill/>
            <a:miter lim="800000"/>
            <a:headEnd/>
            <a:tailEnd/>
          </a:ln>
        </p:spPr>
      </p:pic>
      <p:sp>
        <p:nvSpPr>
          <p:cNvPr id="6" name="TextBox 5"/>
          <p:cNvSpPr txBox="1"/>
          <p:nvPr/>
        </p:nvSpPr>
        <p:spPr>
          <a:xfrm>
            <a:off x="107504" y="3140968"/>
            <a:ext cx="6192688" cy="3416320"/>
          </a:xfrm>
          <a:prstGeom prst="rect">
            <a:avLst/>
          </a:prstGeom>
          <a:noFill/>
          <a:ln w="57150">
            <a:solidFill>
              <a:srgbClr val="7030A0"/>
            </a:solidFill>
          </a:ln>
        </p:spPr>
        <p:txBody>
          <a:bodyPr wrap="square" rtlCol="0">
            <a:spAutoFit/>
          </a:bodyPr>
          <a:lstStyle/>
          <a:p>
            <a:r>
              <a:rPr lang="en-GB" i="1" dirty="0" smtClean="0"/>
              <a:t>Look at the following sentences, all with common errors made by many people. Can you write them out correctly?</a:t>
            </a:r>
          </a:p>
          <a:p>
            <a:pPr marL="342900" indent="-342900">
              <a:buAutoNum type="arabicParenBoth"/>
            </a:pPr>
            <a:r>
              <a:rPr lang="en-GB" b="1" dirty="0" smtClean="0">
                <a:solidFill>
                  <a:srgbClr val="7030A0"/>
                </a:solidFill>
              </a:rPr>
              <a:t>The girl jumped off of the wall.</a:t>
            </a:r>
          </a:p>
          <a:p>
            <a:pPr marL="342900" indent="-342900">
              <a:buAutoNum type="arabicParenBoth"/>
            </a:pPr>
            <a:r>
              <a:rPr lang="en-GB" b="1" dirty="0" smtClean="0">
                <a:solidFill>
                  <a:srgbClr val="7030A0"/>
                </a:solidFill>
              </a:rPr>
              <a:t>The old woman was sat awkwardly on the brick wall.</a:t>
            </a:r>
          </a:p>
          <a:p>
            <a:pPr marL="342900" indent="-342900">
              <a:buAutoNum type="arabicParenBoth"/>
            </a:pPr>
            <a:r>
              <a:rPr lang="en-GB" b="1" dirty="0" smtClean="0">
                <a:solidFill>
                  <a:srgbClr val="7030A0"/>
                </a:solidFill>
              </a:rPr>
              <a:t>The injury really aggravated the impatient athlete.</a:t>
            </a:r>
          </a:p>
          <a:p>
            <a:pPr marL="342900" indent="-342900">
              <a:buAutoNum type="arabicParenBoth"/>
            </a:pPr>
            <a:r>
              <a:rPr lang="en-GB" b="1" dirty="0" smtClean="0">
                <a:solidFill>
                  <a:srgbClr val="7030A0"/>
                </a:solidFill>
              </a:rPr>
              <a:t>The pop group sang wonderful.</a:t>
            </a:r>
          </a:p>
          <a:p>
            <a:pPr marL="342900" indent="-342900">
              <a:buAutoNum type="arabicParenBoth"/>
            </a:pPr>
            <a:r>
              <a:rPr lang="en-GB" b="1" dirty="0" smtClean="0">
                <a:solidFill>
                  <a:srgbClr val="7030A0"/>
                </a:solidFill>
              </a:rPr>
              <a:t>The two friends enjoyed one another’s company.</a:t>
            </a:r>
          </a:p>
          <a:p>
            <a:pPr marL="342900" indent="-342900">
              <a:buAutoNum type="arabicParenBoth"/>
            </a:pPr>
            <a:r>
              <a:rPr lang="en-GB" b="1" dirty="0" smtClean="0">
                <a:solidFill>
                  <a:srgbClr val="7030A0"/>
                </a:solidFill>
              </a:rPr>
              <a:t>I neither like fish or chips.</a:t>
            </a:r>
          </a:p>
          <a:p>
            <a:pPr marL="342900" indent="-342900">
              <a:buAutoNum type="arabicParenBoth"/>
            </a:pPr>
            <a:r>
              <a:rPr lang="en-GB" b="1" dirty="0" smtClean="0">
                <a:solidFill>
                  <a:srgbClr val="7030A0"/>
                </a:solidFill>
              </a:rPr>
              <a:t>The hot sun really effects me.</a:t>
            </a:r>
          </a:p>
          <a:p>
            <a:pPr marL="342900" indent="-342900">
              <a:buAutoNum type="arabicParenBoth"/>
            </a:pPr>
            <a:r>
              <a:rPr lang="en-GB" b="1" dirty="0" smtClean="0">
                <a:solidFill>
                  <a:srgbClr val="7030A0"/>
                </a:solidFill>
              </a:rPr>
              <a:t>Me and my mates went paintballing.</a:t>
            </a:r>
          </a:p>
          <a:p>
            <a:pPr marL="342900" indent="-342900">
              <a:buAutoNum type="arabicParenBoth"/>
            </a:pPr>
            <a:r>
              <a:rPr lang="en-GB" b="1" dirty="0" smtClean="0">
                <a:solidFill>
                  <a:srgbClr val="7030A0"/>
                </a:solidFill>
              </a:rPr>
              <a:t>The company have made a big profit this year.</a:t>
            </a:r>
          </a:p>
          <a:p>
            <a:pPr marL="342900" indent="-342900">
              <a:buAutoNum type="arabicParenBoth"/>
            </a:pPr>
            <a:r>
              <a:rPr lang="en-GB" b="1" dirty="0" smtClean="0">
                <a:solidFill>
                  <a:srgbClr val="7030A0"/>
                </a:solidFill>
              </a:rPr>
              <a:t> When I lay down on my bed, I fall asleep quickly.</a:t>
            </a:r>
          </a:p>
        </p:txBody>
      </p:sp>
      <p:sp>
        <p:nvSpPr>
          <p:cNvPr id="7" name="Rectangular Callout 6"/>
          <p:cNvSpPr/>
          <p:nvPr/>
        </p:nvSpPr>
        <p:spPr>
          <a:xfrm>
            <a:off x="107504" y="1700808"/>
            <a:ext cx="8640960" cy="3600400"/>
          </a:xfrm>
          <a:prstGeom prst="wedgeRectCallout">
            <a:avLst>
              <a:gd name="adj1" fmla="val -45311"/>
              <a:gd name="adj2" fmla="val 656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solidFill>
                  <a:schemeClr val="bg1"/>
                </a:solidFill>
              </a:rPr>
              <a:t>The girl jumped </a:t>
            </a:r>
            <a:r>
              <a:rPr lang="en-GB" b="1" dirty="0" smtClean="0">
                <a:solidFill>
                  <a:srgbClr val="FFC000"/>
                </a:solidFill>
              </a:rPr>
              <a:t>off</a:t>
            </a:r>
            <a:r>
              <a:rPr lang="en-GB" b="1" dirty="0" smtClean="0">
                <a:solidFill>
                  <a:schemeClr val="bg1"/>
                </a:solidFill>
              </a:rPr>
              <a:t> the wall. </a:t>
            </a:r>
            <a:r>
              <a:rPr lang="en-GB" b="1" dirty="0" smtClean="0">
                <a:solidFill>
                  <a:srgbClr val="FFC000"/>
                </a:solidFill>
              </a:rPr>
              <a:t>(Never use these 2 together!)</a:t>
            </a:r>
          </a:p>
          <a:p>
            <a:pPr marL="342900" indent="-342900">
              <a:buAutoNum type="arabicParenBoth"/>
            </a:pPr>
            <a:r>
              <a:rPr lang="en-GB" b="1" dirty="0" smtClean="0">
                <a:solidFill>
                  <a:schemeClr val="bg1"/>
                </a:solidFill>
              </a:rPr>
              <a:t>The old woman was </a:t>
            </a:r>
            <a:r>
              <a:rPr lang="en-GB" b="1" dirty="0" smtClean="0">
                <a:solidFill>
                  <a:srgbClr val="FFC000"/>
                </a:solidFill>
              </a:rPr>
              <a:t>sitting</a:t>
            </a:r>
            <a:r>
              <a:rPr lang="en-GB" b="1" dirty="0" smtClean="0">
                <a:solidFill>
                  <a:schemeClr val="bg1"/>
                </a:solidFill>
              </a:rPr>
              <a:t> awkwardly on the brick wall. </a:t>
            </a:r>
            <a:r>
              <a:rPr lang="en-GB" b="1" dirty="0" smtClean="0">
                <a:solidFill>
                  <a:srgbClr val="FFC000"/>
                </a:solidFill>
              </a:rPr>
              <a:t>(Always use  </a:t>
            </a:r>
          </a:p>
          <a:p>
            <a:pPr marL="342900" indent="-342900"/>
            <a:r>
              <a:rPr lang="en-GB" b="1" dirty="0" smtClean="0">
                <a:solidFill>
                  <a:srgbClr val="FFC000"/>
                </a:solidFill>
              </a:rPr>
              <a:t>       -ING after is/was/are/were)</a:t>
            </a:r>
          </a:p>
          <a:p>
            <a:pPr marL="342900" indent="-342900"/>
            <a:r>
              <a:rPr lang="en-GB" b="1" dirty="0" smtClean="0">
                <a:solidFill>
                  <a:schemeClr val="bg1"/>
                </a:solidFill>
              </a:rPr>
              <a:t>(3) The injury really </a:t>
            </a:r>
            <a:r>
              <a:rPr lang="en-GB" b="1" dirty="0" smtClean="0">
                <a:solidFill>
                  <a:srgbClr val="FFC000"/>
                </a:solidFill>
              </a:rPr>
              <a:t>annoyed</a:t>
            </a:r>
            <a:r>
              <a:rPr lang="en-GB" b="1" dirty="0" smtClean="0">
                <a:solidFill>
                  <a:schemeClr val="bg1"/>
                </a:solidFill>
              </a:rPr>
              <a:t> the impatient athlete. </a:t>
            </a:r>
            <a:r>
              <a:rPr lang="en-GB" b="1" dirty="0" smtClean="0">
                <a:solidFill>
                  <a:srgbClr val="FFC000"/>
                </a:solidFill>
              </a:rPr>
              <a:t>(aggravated = made worse)</a:t>
            </a:r>
          </a:p>
          <a:p>
            <a:pPr marL="342900" indent="-342900">
              <a:buAutoNum type="arabicParenBoth"/>
            </a:pPr>
            <a:r>
              <a:rPr lang="en-GB" b="1" dirty="0" smtClean="0">
                <a:solidFill>
                  <a:schemeClr val="bg1"/>
                </a:solidFill>
              </a:rPr>
              <a:t>The pop group sang </a:t>
            </a:r>
            <a:r>
              <a:rPr lang="en-GB" b="1" dirty="0" smtClean="0">
                <a:solidFill>
                  <a:srgbClr val="FFC000"/>
                </a:solidFill>
              </a:rPr>
              <a:t>wonderfully</a:t>
            </a:r>
            <a:r>
              <a:rPr lang="en-GB" b="1" dirty="0" smtClean="0">
                <a:solidFill>
                  <a:schemeClr val="bg1"/>
                </a:solidFill>
              </a:rPr>
              <a:t>. </a:t>
            </a:r>
            <a:r>
              <a:rPr lang="en-GB" b="1" dirty="0" smtClean="0">
                <a:solidFill>
                  <a:srgbClr val="FFC000"/>
                </a:solidFill>
              </a:rPr>
              <a:t>(You always use an adverb to describe a verb) </a:t>
            </a:r>
          </a:p>
          <a:p>
            <a:pPr marL="342900" indent="-342900">
              <a:buAutoNum type="arabicParenBoth"/>
            </a:pPr>
            <a:r>
              <a:rPr lang="en-GB" b="1" dirty="0" smtClean="0">
                <a:solidFill>
                  <a:schemeClr val="bg1"/>
                </a:solidFill>
              </a:rPr>
              <a:t>The two friends enjoyed </a:t>
            </a:r>
            <a:r>
              <a:rPr lang="en-GB" b="1" dirty="0" smtClean="0">
                <a:solidFill>
                  <a:srgbClr val="FFC000"/>
                </a:solidFill>
              </a:rPr>
              <a:t>each other’s </a:t>
            </a:r>
            <a:r>
              <a:rPr lang="en-GB" b="1" dirty="0" smtClean="0">
                <a:solidFill>
                  <a:schemeClr val="bg1"/>
                </a:solidFill>
              </a:rPr>
              <a:t>company. </a:t>
            </a:r>
            <a:r>
              <a:rPr lang="en-GB" b="1" dirty="0" smtClean="0">
                <a:solidFill>
                  <a:srgbClr val="FFC000"/>
                </a:solidFill>
              </a:rPr>
              <a:t>(each = 2, one another = more)</a:t>
            </a:r>
          </a:p>
          <a:p>
            <a:pPr marL="342900" indent="-342900">
              <a:buAutoNum type="arabicParenBoth"/>
            </a:pPr>
            <a:r>
              <a:rPr lang="en-GB" b="1" dirty="0" smtClean="0">
                <a:solidFill>
                  <a:schemeClr val="bg1"/>
                </a:solidFill>
              </a:rPr>
              <a:t>I neither like fish </a:t>
            </a:r>
            <a:r>
              <a:rPr lang="en-GB" b="1" dirty="0" smtClean="0">
                <a:solidFill>
                  <a:srgbClr val="FFC000"/>
                </a:solidFill>
              </a:rPr>
              <a:t>nor</a:t>
            </a:r>
            <a:r>
              <a:rPr lang="en-GB" b="1" dirty="0" smtClean="0">
                <a:solidFill>
                  <a:schemeClr val="bg1"/>
                </a:solidFill>
              </a:rPr>
              <a:t> chips. </a:t>
            </a:r>
            <a:r>
              <a:rPr lang="en-GB" b="1" dirty="0" smtClean="0">
                <a:solidFill>
                  <a:srgbClr val="FFC000"/>
                </a:solidFill>
              </a:rPr>
              <a:t>(neither/nor, either/or always go together)</a:t>
            </a:r>
          </a:p>
          <a:p>
            <a:pPr marL="342900" indent="-342900">
              <a:buAutoNum type="arabicParenBoth"/>
            </a:pPr>
            <a:r>
              <a:rPr lang="en-GB" b="1" dirty="0" smtClean="0">
                <a:solidFill>
                  <a:schemeClr val="bg1"/>
                </a:solidFill>
              </a:rPr>
              <a:t>The hot sun really </a:t>
            </a:r>
            <a:r>
              <a:rPr lang="en-GB" b="1" dirty="0" smtClean="0">
                <a:solidFill>
                  <a:srgbClr val="FFC000"/>
                </a:solidFill>
              </a:rPr>
              <a:t>affects</a:t>
            </a:r>
            <a:r>
              <a:rPr lang="en-GB" b="1" dirty="0" smtClean="0">
                <a:solidFill>
                  <a:schemeClr val="bg1"/>
                </a:solidFill>
              </a:rPr>
              <a:t> me. </a:t>
            </a:r>
            <a:r>
              <a:rPr lang="en-GB" b="1" dirty="0" smtClean="0">
                <a:solidFill>
                  <a:srgbClr val="FFC000"/>
                </a:solidFill>
              </a:rPr>
              <a:t>(affect = verb, effect = noun)</a:t>
            </a:r>
          </a:p>
          <a:p>
            <a:pPr marL="342900" indent="-342900">
              <a:buAutoNum type="arabicParenBoth"/>
            </a:pPr>
            <a:r>
              <a:rPr lang="en-GB" b="1" dirty="0" smtClean="0">
                <a:solidFill>
                  <a:srgbClr val="FFC000"/>
                </a:solidFill>
              </a:rPr>
              <a:t>My mates  and I </a:t>
            </a:r>
            <a:r>
              <a:rPr lang="en-GB" b="1" dirty="0" smtClean="0">
                <a:solidFill>
                  <a:schemeClr val="bg1"/>
                </a:solidFill>
              </a:rPr>
              <a:t>went paintballing. </a:t>
            </a:r>
            <a:r>
              <a:rPr lang="en-GB" b="1" dirty="0" smtClean="0">
                <a:solidFill>
                  <a:srgbClr val="FFC000"/>
                </a:solidFill>
              </a:rPr>
              <a:t>(Put other people first, then I </a:t>
            </a:r>
            <a:r>
              <a:rPr lang="en-GB" b="1" i="1" dirty="0" smtClean="0">
                <a:solidFill>
                  <a:srgbClr val="FFC000"/>
                </a:solidFill>
              </a:rPr>
              <a:t>NOT</a:t>
            </a:r>
            <a:r>
              <a:rPr lang="en-GB" b="1" dirty="0" smtClean="0">
                <a:solidFill>
                  <a:srgbClr val="FFC000"/>
                </a:solidFill>
              </a:rPr>
              <a:t> ME)</a:t>
            </a:r>
          </a:p>
          <a:p>
            <a:pPr marL="342900" indent="-342900">
              <a:buAutoNum type="arabicParenBoth"/>
            </a:pPr>
            <a:r>
              <a:rPr lang="en-GB" b="1" dirty="0" smtClean="0">
                <a:solidFill>
                  <a:schemeClr val="bg1"/>
                </a:solidFill>
              </a:rPr>
              <a:t>The company </a:t>
            </a:r>
            <a:r>
              <a:rPr lang="en-GB" b="1" dirty="0" smtClean="0">
                <a:solidFill>
                  <a:srgbClr val="FFC000"/>
                </a:solidFill>
              </a:rPr>
              <a:t>has </a:t>
            </a:r>
            <a:r>
              <a:rPr lang="en-GB" b="1" dirty="0" smtClean="0">
                <a:solidFill>
                  <a:schemeClr val="bg1"/>
                </a:solidFill>
              </a:rPr>
              <a:t>made a big profit this year. </a:t>
            </a:r>
            <a:r>
              <a:rPr lang="en-GB" b="1" dirty="0" smtClean="0">
                <a:solidFill>
                  <a:srgbClr val="FFC000"/>
                </a:solidFill>
              </a:rPr>
              <a:t>(Company = singular)</a:t>
            </a:r>
          </a:p>
          <a:p>
            <a:pPr marL="342900" indent="-342900">
              <a:buAutoNum type="arabicParenBoth"/>
            </a:pPr>
            <a:r>
              <a:rPr lang="en-GB" b="1" dirty="0" smtClean="0">
                <a:solidFill>
                  <a:schemeClr val="bg1"/>
                </a:solidFill>
              </a:rPr>
              <a:t> When I </a:t>
            </a:r>
            <a:r>
              <a:rPr lang="en-GB" b="1" dirty="0" smtClean="0">
                <a:solidFill>
                  <a:srgbClr val="FFC000"/>
                </a:solidFill>
              </a:rPr>
              <a:t>lie</a:t>
            </a:r>
            <a:r>
              <a:rPr lang="en-GB" b="1" dirty="0" smtClean="0">
                <a:solidFill>
                  <a:schemeClr val="bg1"/>
                </a:solidFill>
              </a:rPr>
              <a:t> down on my bed, I fall asleep quickly. </a:t>
            </a:r>
            <a:r>
              <a:rPr lang="en-GB" b="1" dirty="0" smtClean="0">
                <a:solidFill>
                  <a:srgbClr val="FFC000"/>
                </a:solidFill>
              </a:rPr>
              <a:t>(Present tense = lie, for position)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lstStyle/>
          <a:p>
            <a:r>
              <a:rPr lang="en-GB" b="1" dirty="0" smtClean="0">
                <a:solidFill>
                  <a:srgbClr val="FFFF00"/>
                </a:solidFill>
              </a:rPr>
              <a:t>(87) Common Errors - 2</a:t>
            </a:r>
            <a:endParaRPr lang="en-GB" b="1" dirty="0">
              <a:solidFill>
                <a:srgbClr val="FFFF00"/>
              </a:solidFill>
            </a:endParaRPr>
          </a:p>
        </p:txBody>
      </p:sp>
      <p:sp>
        <p:nvSpPr>
          <p:cNvPr id="3" name="Rectangle 2"/>
          <p:cNvSpPr/>
          <p:nvPr/>
        </p:nvSpPr>
        <p:spPr>
          <a:xfrm>
            <a:off x="4932040" y="1556792"/>
            <a:ext cx="4032448"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encourage a greater understanding of Standard English, and promote technical accuracy</a:t>
            </a:r>
            <a:endParaRPr lang="en-GB" dirty="0"/>
          </a:p>
        </p:txBody>
      </p:sp>
      <p:sp>
        <p:nvSpPr>
          <p:cNvPr id="4" name="TextBox 3"/>
          <p:cNvSpPr txBox="1"/>
          <p:nvPr/>
        </p:nvSpPr>
        <p:spPr>
          <a:xfrm>
            <a:off x="107504" y="1556792"/>
            <a:ext cx="4680520" cy="1200329"/>
          </a:xfrm>
          <a:prstGeom prst="rect">
            <a:avLst/>
          </a:prstGeom>
          <a:noFill/>
          <a:ln w="57150">
            <a:solidFill>
              <a:srgbClr val="00B050"/>
            </a:solidFill>
          </a:ln>
        </p:spPr>
        <p:txBody>
          <a:bodyPr wrap="square" rtlCol="0">
            <a:spAutoFit/>
          </a:bodyPr>
          <a:lstStyle/>
          <a:p>
            <a:r>
              <a:rPr lang="en-GB" dirty="0" smtClean="0"/>
              <a:t>I’m sure you learnt a few errors that you were unaware of in the last starter. Let’s see if you can correct another 10 common errors. Try to remember them when it comes to your writing.</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6948264" y="2924944"/>
            <a:ext cx="1872208" cy="3096344"/>
          </a:xfrm>
          <a:prstGeom prst="rect">
            <a:avLst/>
          </a:prstGeom>
          <a:noFill/>
          <a:ln w="9525">
            <a:noFill/>
            <a:miter lim="800000"/>
            <a:headEnd/>
            <a:tailEnd/>
          </a:ln>
        </p:spPr>
      </p:pic>
      <p:sp>
        <p:nvSpPr>
          <p:cNvPr id="6" name="TextBox 5"/>
          <p:cNvSpPr txBox="1"/>
          <p:nvPr/>
        </p:nvSpPr>
        <p:spPr>
          <a:xfrm>
            <a:off x="107504" y="2996952"/>
            <a:ext cx="6480720" cy="3416320"/>
          </a:xfrm>
          <a:prstGeom prst="rect">
            <a:avLst/>
          </a:prstGeom>
          <a:noFill/>
          <a:ln w="57150">
            <a:solidFill>
              <a:srgbClr val="7030A0"/>
            </a:solidFill>
          </a:ln>
        </p:spPr>
        <p:txBody>
          <a:bodyPr wrap="square" rtlCol="0">
            <a:spAutoFit/>
          </a:bodyPr>
          <a:lstStyle/>
          <a:p>
            <a:r>
              <a:rPr lang="en-GB" i="1" dirty="0" smtClean="0"/>
              <a:t>Like the last time, let’s see if you can write out the following with their common errors corrected:</a:t>
            </a:r>
          </a:p>
          <a:p>
            <a:pPr marL="342900" indent="-342900">
              <a:buAutoNum type="arabicParenBoth"/>
            </a:pPr>
            <a:r>
              <a:rPr lang="en-GB" b="1" dirty="0" smtClean="0">
                <a:solidFill>
                  <a:srgbClr val="7030A0"/>
                </a:solidFill>
              </a:rPr>
              <a:t>The dog chewed it’s bone.</a:t>
            </a:r>
          </a:p>
          <a:p>
            <a:pPr marL="342900" indent="-342900">
              <a:buAutoNum type="arabicParenBoth"/>
            </a:pPr>
            <a:r>
              <a:rPr lang="en-GB" b="1" dirty="0" smtClean="0">
                <a:solidFill>
                  <a:srgbClr val="7030A0"/>
                </a:solidFill>
              </a:rPr>
              <a:t>The old woman which works here is from China.</a:t>
            </a:r>
          </a:p>
          <a:p>
            <a:pPr marL="342900" indent="-342900">
              <a:buAutoNum type="arabicParenBoth"/>
            </a:pPr>
            <a:r>
              <a:rPr lang="en-GB" b="1" dirty="0" smtClean="0">
                <a:solidFill>
                  <a:srgbClr val="7030A0"/>
                </a:solidFill>
              </a:rPr>
              <a:t>Although it was raining but we still went to the zoo.</a:t>
            </a:r>
          </a:p>
          <a:p>
            <a:pPr marL="342900" indent="-342900">
              <a:buAutoNum type="arabicParenBoth"/>
            </a:pPr>
            <a:r>
              <a:rPr lang="en-GB" b="1" dirty="0" smtClean="0">
                <a:solidFill>
                  <a:srgbClr val="7030A0"/>
                </a:solidFill>
              </a:rPr>
              <a:t>We look forward to meet you.</a:t>
            </a:r>
          </a:p>
          <a:p>
            <a:pPr marL="342900" indent="-342900">
              <a:buAutoNum type="arabicParenBoth"/>
            </a:pPr>
            <a:r>
              <a:rPr lang="en-GB" b="1" dirty="0" smtClean="0">
                <a:solidFill>
                  <a:srgbClr val="7030A0"/>
                </a:solidFill>
              </a:rPr>
              <a:t>She couldn’t understand nobody.</a:t>
            </a:r>
          </a:p>
          <a:p>
            <a:pPr marL="342900" indent="-342900">
              <a:buAutoNum type="arabicParenBoth"/>
            </a:pPr>
            <a:r>
              <a:rPr lang="en-GB" b="1" dirty="0" smtClean="0">
                <a:solidFill>
                  <a:srgbClr val="7030A0"/>
                </a:solidFill>
              </a:rPr>
              <a:t>The doctors house’s were huge and he owned three of them.</a:t>
            </a:r>
          </a:p>
          <a:p>
            <a:pPr marL="342900" indent="-342900">
              <a:buAutoNum type="arabicParenBoth"/>
            </a:pPr>
            <a:r>
              <a:rPr lang="en-GB" b="1" dirty="0" smtClean="0">
                <a:solidFill>
                  <a:srgbClr val="7030A0"/>
                </a:solidFill>
              </a:rPr>
              <a:t>They could of done it if they wanted.</a:t>
            </a:r>
          </a:p>
          <a:p>
            <a:pPr marL="342900" indent="-342900">
              <a:buAutoNum type="arabicParenBoth"/>
            </a:pPr>
            <a:r>
              <a:rPr lang="en-GB" b="1" dirty="0" smtClean="0">
                <a:solidFill>
                  <a:srgbClr val="7030A0"/>
                </a:solidFill>
              </a:rPr>
              <a:t>Who shall I invite?</a:t>
            </a:r>
          </a:p>
          <a:p>
            <a:pPr marL="342900" indent="-342900">
              <a:buAutoNum type="arabicParenBoth"/>
            </a:pPr>
            <a:r>
              <a:rPr lang="en-GB" b="1" dirty="0" smtClean="0">
                <a:solidFill>
                  <a:srgbClr val="7030A0"/>
                </a:solidFill>
              </a:rPr>
              <a:t>He was disinterested in the boring lesson.</a:t>
            </a:r>
          </a:p>
          <a:p>
            <a:pPr marL="342900" indent="-342900">
              <a:buAutoNum type="arabicParenBoth"/>
            </a:pPr>
            <a:r>
              <a:rPr lang="en-GB" b="1" dirty="0" smtClean="0">
                <a:solidFill>
                  <a:srgbClr val="7030A0"/>
                </a:solidFill>
              </a:rPr>
              <a:t> They all chatted to each other.</a:t>
            </a:r>
          </a:p>
        </p:txBody>
      </p:sp>
      <p:sp>
        <p:nvSpPr>
          <p:cNvPr id="7" name="Rectangular Callout 6"/>
          <p:cNvSpPr/>
          <p:nvPr/>
        </p:nvSpPr>
        <p:spPr>
          <a:xfrm>
            <a:off x="251520" y="908720"/>
            <a:ext cx="8424936" cy="3960440"/>
          </a:xfrm>
          <a:prstGeom prst="wedgeRectCallout">
            <a:avLst>
              <a:gd name="adj1" fmla="val -40860"/>
              <a:gd name="adj2" fmla="val 718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t>The dog chewed </a:t>
            </a:r>
            <a:r>
              <a:rPr lang="en-GB" b="1" dirty="0" smtClean="0">
                <a:solidFill>
                  <a:srgbClr val="FFC000"/>
                </a:solidFill>
              </a:rPr>
              <a:t>its</a:t>
            </a:r>
            <a:r>
              <a:rPr lang="en-GB" b="1" dirty="0" smtClean="0"/>
              <a:t> bone. </a:t>
            </a:r>
            <a:r>
              <a:rPr lang="en-GB" b="1" dirty="0" smtClean="0">
                <a:solidFill>
                  <a:srgbClr val="FFC000"/>
                </a:solidFill>
              </a:rPr>
              <a:t>(Never use an apostrophe when it means:</a:t>
            </a:r>
          </a:p>
          <a:p>
            <a:pPr marL="342900" indent="-342900"/>
            <a:r>
              <a:rPr lang="en-GB" b="1" dirty="0" smtClean="0">
                <a:solidFill>
                  <a:srgbClr val="FFC000"/>
                </a:solidFill>
              </a:rPr>
              <a:t>        belonging to it)</a:t>
            </a:r>
          </a:p>
          <a:p>
            <a:pPr marL="342900" indent="-342900">
              <a:buAutoNum type="arabicParenBoth"/>
            </a:pPr>
            <a:r>
              <a:rPr lang="en-GB" b="1" dirty="0" smtClean="0"/>
              <a:t>The old woman </a:t>
            </a:r>
            <a:r>
              <a:rPr lang="en-GB" b="1" dirty="0" smtClean="0">
                <a:solidFill>
                  <a:srgbClr val="FFC000"/>
                </a:solidFill>
              </a:rPr>
              <a:t>who</a:t>
            </a:r>
            <a:r>
              <a:rPr lang="en-GB" b="1" dirty="0" smtClean="0"/>
              <a:t> works here is from China. </a:t>
            </a:r>
            <a:r>
              <a:rPr lang="en-GB" b="1" dirty="0" smtClean="0">
                <a:solidFill>
                  <a:srgbClr val="FFC000"/>
                </a:solidFill>
              </a:rPr>
              <a:t>(who = people)</a:t>
            </a:r>
          </a:p>
          <a:p>
            <a:pPr marL="342900" indent="-342900">
              <a:buAutoNum type="arabicParenBoth"/>
            </a:pPr>
            <a:r>
              <a:rPr lang="en-GB" b="1" dirty="0" smtClean="0"/>
              <a:t>Although it was raining</a:t>
            </a:r>
            <a:r>
              <a:rPr lang="en-GB" b="1" dirty="0" smtClean="0">
                <a:solidFill>
                  <a:srgbClr val="FFC000"/>
                </a:solidFill>
              </a:rPr>
              <a:t>, </a:t>
            </a:r>
            <a:r>
              <a:rPr lang="en-GB" b="1" dirty="0" smtClean="0"/>
              <a:t>we still went to the zoo. </a:t>
            </a:r>
            <a:r>
              <a:rPr lang="en-GB" b="1" dirty="0" smtClean="0">
                <a:solidFill>
                  <a:srgbClr val="FFC000"/>
                </a:solidFill>
              </a:rPr>
              <a:t>(you can’t use 2 connectives  here)</a:t>
            </a:r>
          </a:p>
          <a:p>
            <a:pPr marL="342900" indent="-342900">
              <a:buAutoNum type="arabicParenBoth"/>
            </a:pPr>
            <a:r>
              <a:rPr lang="en-GB" b="1" dirty="0" smtClean="0"/>
              <a:t>We look forward to </a:t>
            </a:r>
            <a:r>
              <a:rPr lang="en-GB" b="1" dirty="0" smtClean="0">
                <a:solidFill>
                  <a:srgbClr val="FFC000"/>
                </a:solidFill>
              </a:rPr>
              <a:t>meeting</a:t>
            </a:r>
            <a:r>
              <a:rPr lang="en-GB" b="1" dirty="0" smtClean="0"/>
              <a:t> you. </a:t>
            </a:r>
            <a:r>
              <a:rPr lang="en-GB" b="1" dirty="0" smtClean="0">
                <a:solidFill>
                  <a:srgbClr val="FFC000"/>
                </a:solidFill>
              </a:rPr>
              <a:t>( -ing because it is an ongoing action)</a:t>
            </a:r>
          </a:p>
          <a:p>
            <a:pPr marL="342900" indent="-342900">
              <a:buAutoNum type="arabicParenBoth"/>
            </a:pPr>
            <a:r>
              <a:rPr lang="en-GB" b="1" dirty="0" smtClean="0"/>
              <a:t>She couldn’t understand </a:t>
            </a:r>
            <a:r>
              <a:rPr lang="en-GB" b="1" dirty="0" smtClean="0">
                <a:solidFill>
                  <a:srgbClr val="FFC000"/>
                </a:solidFill>
              </a:rPr>
              <a:t>anybody</a:t>
            </a:r>
            <a:r>
              <a:rPr lang="en-GB" b="1" dirty="0" smtClean="0"/>
              <a:t>. </a:t>
            </a:r>
            <a:r>
              <a:rPr lang="en-GB" b="1" dirty="0" smtClean="0">
                <a:solidFill>
                  <a:srgbClr val="FFC000"/>
                </a:solidFill>
              </a:rPr>
              <a:t>(negative = anybody, positive = nobody)</a:t>
            </a:r>
          </a:p>
          <a:p>
            <a:pPr marL="342900" indent="-342900">
              <a:buAutoNum type="arabicParenBoth"/>
            </a:pPr>
            <a:r>
              <a:rPr lang="en-GB" b="1" dirty="0" smtClean="0"/>
              <a:t>The </a:t>
            </a:r>
            <a:r>
              <a:rPr lang="en-GB" b="1" dirty="0" smtClean="0">
                <a:solidFill>
                  <a:srgbClr val="FFC000"/>
                </a:solidFill>
              </a:rPr>
              <a:t>doctor’s houses </a:t>
            </a:r>
            <a:r>
              <a:rPr lang="en-GB" b="1" dirty="0" smtClean="0"/>
              <a:t>were huge and he owned three of them. </a:t>
            </a:r>
            <a:r>
              <a:rPr lang="en-GB" b="1" dirty="0" smtClean="0">
                <a:solidFill>
                  <a:srgbClr val="FFC000"/>
                </a:solidFill>
              </a:rPr>
              <a:t>(the possessive apostrophe ONLY points to the owner NEVER the possession)</a:t>
            </a:r>
          </a:p>
          <a:p>
            <a:pPr marL="342900" indent="-342900">
              <a:buAutoNum type="arabicParenBoth"/>
            </a:pPr>
            <a:r>
              <a:rPr lang="en-GB" b="1" dirty="0" smtClean="0"/>
              <a:t>They could </a:t>
            </a:r>
            <a:r>
              <a:rPr lang="en-GB" b="1" dirty="0" smtClean="0">
                <a:solidFill>
                  <a:srgbClr val="FFC000"/>
                </a:solidFill>
              </a:rPr>
              <a:t>have</a:t>
            </a:r>
            <a:r>
              <a:rPr lang="en-GB" b="1" dirty="0" smtClean="0"/>
              <a:t> done it if they wanted. </a:t>
            </a:r>
            <a:r>
              <a:rPr lang="en-GB" b="1" dirty="0" smtClean="0">
                <a:solidFill>
                  <a:srgbClr val="FFC000"/>
                </a:solidFill>
              </a:rPr>
              <a:t>(sounds like OF because we say COULD’VE)</a:t>
            </a:r>
          </a:p>
          <a:p>
            <a:pPr marL="342900" indent="-342900">
              <a:buAutoNum type="arabicParenBoth"/>
            </a:pPr>
            <a:r>
              <a:rPr lang="en-GB" b="1" dirty="0" smtClean="0">
                <a:solidFill>
                  <a:srgbClr val="FFC000"/>
                </a:solidFill>
              </a:rPr>
              <a:t>Whom</a:t>
            </a:r>
            <a:r>
              <a:rPr lang="en-GB" b="1" dirty="0" smtClean="0">
                <a:solidFill>
                  <a:schemeClr val="bg1"/>
                </a:solidFill>
              </a:rPr>
              <a:t> shall I invite? </a:t>
            </a:r>
            <a:r>
              <a:rPr lang="en-GB" b="1" dirty="0" smtClean="0">
                <a:solidFill>
                  <a:srgbClr val="FFC000"/>
                </a:solidFill>
              </a:rPr>
              <a:t>(A tricky one! Who = subject, Whom = object)</a:t>
            </a:r>
          </a:p>
          <a:p>
            <a:pPr marL="342900" indent="-342900">
              <a:buAutoNum type="arabicParenBoth"/>
            </a:pPr>
            <a:r>
              <a:rPr lang="en-GB" b="1" dirty="0" smtClean="0"/>
              <a:t>He was </a:t>
            </a:r>
            <a:r>
              <a:rPr lang="en-GB" b="1" dirty="0" smtClean="0">
                <a:solidFill>
                  <a:srgbClr val="FFC000"/>
                </a:solidFill>
              </a:rPr>
              <a:t>uninterested</a:t>
            </a:r>
            <a:r>
              <a:rPr lang="en-GB" b="1" dirty="0" smtClean="0"/>
              <a:t> in the boring lesson. </a:t>
            </a:r>
            <a:r>
              <a:rPr lang="en-GB" b="1" dirty="0" smtClean="0">
                <a:solidFill>
                  <a:srgbClr val="FFC000"/>
                </a:solidFill>
              </a:rPr>
              <a:t>(DISINTERESTED = unbiased)</a:t>
            </a:r>
          </a:p>
          <a:p>
            <a:pPr marL="342900" indent="-342900">
              <a:buAutoNum type="arabicParenBoth"/>
            </a:pPr>
            <a:r>
              <a:rPr lang="en-GB" b="1" dirty="0" smtClean="0"/>
              <a:t> They all chatted to </a:t>
            </a:r>
            <a:r>
              <a:rPr lang="en-GB" b="1" dirty="0" smtClean="0">
                <a:solidFill>
                  <a:srgbClr val="FFC000"/>
                </a:solidFill>
              </a:rPr>
              <a:t>one</a:t>
            </a:r>
            <a:r>
              <a:rPr lang="en-GB" b="1" dirty="0" smtClean="0"/>
              <a:t> another. </a:t>
            </a:r>
            <a:r>
              <a:rPr lang="en-GB" b="1" dirty="0" smtClean="0">
                <a:solidFill>
                  <a:srgbClr val="FFC000"/>
                </a:solidFill>
              </a:rPr>
              <a:t>(Remember: 2 = each, more than 2 = one)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2" cstate="print"/>
            <a:tile tx="0" ty="0" sx="100000" sy="100000" flip="none" algn="tl"/>
          </a:blipFill>
        </p:spPr>
        <p:txBody>
          <a:bodyPr>
            <a:normAutofit fontScale="90000"/>
          </a:bodyPr>
          <a:lstStyle/>
          <a:p>
            <a:r>
              <a:rPr lang="en-GB" b="1" dirty="0" smtClean="0">
                <a:solidFill>
                  <a:srgbClr val="00B0F0"/>
                </a:solidFill>
              </a:rPr>
              <a:t>(88) Looking at Prepositions - 1:</a:t>
            </a:r>
            <a:r>
              <a:rPr lang="en-GB" dirty="0" smtClean="0"/>
              <a:t/>
            </a:r>
            <a:br>
              <a:rPr lang="en-GB" dirty="0" smtClean="0"/>
            </a:br>
            <a:r>
              <a:rPr lang="en-GB" b="1" dirty="0" smtClean="0">
                <a:solidFill>
                  <a:srgbClr val="7030A0"/>
                </a:solidFill>
              </a:rPr>
              <a:t>Prepositions for PLACE</a:t>
            </a:r>
            <a:endParaRPr lang="en-GB" b="1" dirty="0">
              <a:solidFill>
                <a:srgbClr val="7030A0"/>
              </a:solidFill>
            </a:endParaRPr>
          </a:p>
        </p:txBody>
      </p:sp>
      <p:sp>
        <p:nvSpPr>
          <p:cNvPr id="3" name="TextBox 2"/>
          <p:cNvSpPr txBox="1"/>
          <p:nvPr/>
        </p:nvSpPr>
        <p:spPr>
          <a:xfrm>
            <a:off x="5868144" y="1412776"/>
            <a:ext cx="3096344"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increase knowledge of English grammar beyond the standard parts of speech</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6839744" y="2924944"/>
            <a:ext cx="2304256" cy="3312368"/>
          </a:xfrm>
          <a:prstGeom prst="rect">
            <a:avLst/>
          </a:prstGeom>
          <a:noFill/>
          <a:ln w="9525">
            <a:noFill/>
            <a:miter lim="800000"/>
            <a:headEnd/>
            <a:tailEnd/>
          </a:ln>
        </p:spPr>
      </p:pic>
      <p:sp>
        <p:nvSpPr>
          <p:cNvPr id="5" name="TextBox 4"/>
          <p:cNvSpPr txBox="1"/>
          <p:nvPr/>
        </p:nvSpPr>
        <p:spPr>
          <a:xfrm>
            <a:off x="107504" y="1412776"/>
            <a:ext cx="5616624" cy="1754326"/>
          </a:xfrm>
          <a:prstGeom prst="rect">
            <a:avLst/>
          </a:prstGeom>
          <a:noFill/>
          <a:ln w="57150">
            <a:solidFill>
              <a:srgbClr val="00B050"/>
            </a:solidFill>
          </a:ln>
        </p:spPr>
        <p:txBody>
          <a:bodyPr wrap="square" rtlCol="0">
            <a:spAutoFit/>
          </a:bodyPr>
          <a:lstStyle/>
          <a:p>
            <a:r>
              <a:rPr lang="en-GB" dirty="0" smtClean="0"/>
              <a:t>Have you noticed those little words, some only 2 letters long which are added to make complete sense in a sentence? A non-native speaker could say: ‘Me go shop’ or ‘Me sit tree’ and be understood. Using </a:t>
            </a:r>
            <a:r>
              <a:rPr lang="en-GB" b="1" dirty="0" smtClean="0">
                <a:solidFill>
                  <a:srgbClr val="00B050"/>
                </a:solidFill>
              </a:rPr>
              <a:t>prepositions</a:t>
            </a:r>
            <a:r>
              <a:rPr lang="en-GB" dirty="0" smtClean="0"/>
              <a:t> makes it clearer: ‘</a:t>
            </a:r>
            <a:r>
              <a:rPr lang="en-GB" b="1" i="1" dirty="0" smtClean="0"/>
              <a:t>I’m going </a:t>
            </a:r>
            <a:r>
              <a:rPr lang="en-GB" b="1" i="1" u="sng" dirty="0" smtClean="0">
                <a:solidFill>
                  <a:srgbClr val="00B050"/>
                </a:solidFill>
              </a:rPr>
              <a:t>to</a:t>
            </a:r>
            <a:r>
              <a:rPr lang="en-GB" b="1" i="1" dirty="0" smtClean="0"/>
              <a:t> the shop</a:t>
            </a:r>
            <a:r>
              <a:rPr lang="en-GB" dirty="0" smtClean="0"/>
              <a:t>’ or ‘</a:t>
            </a:r>
            <a:r>
              <a:rPr lang="en-GB" b="1" i="1" dirty="0" smtClean="0"/>
              <a:t>I’ll sit </a:t>
            </a:r>
            <a:r>
              <a:rPr lang="en-GB" b="1" i="1" u="sng" dirty="0" smtClean="0">
                <a:solidFill>
                  <a:srgbClr val="00B050"/>
                </a:solidFill>
              </a:rPr>
              <a:t>under</a:t>
            </a:r>
            <a:r>
              <a:rPr lang="en-GB" b="1" i="1" dirty="0" smtClean="0"/>
              <a:t> the tree</a:t>
            </a:r>
            <a:r>
              <a:rPr lang="en-GB" dirty="0" smtClean="0"/>
              <a:t>.’ These little words makes </a:t>
            </a:r>
            <a:r>
              <a:rPr lang="en-GB" b="1" dirty="0" smtClean="0">
                <a:solidFill>
                  <a:srgbClr val="00B050"/>
                </a:solidFill>
              </a:rPr>
              <a:t>direction</a:t>
            </a:r>
            <a:r>
              <a:rPr lang="en-GB" dirty="0" smtClean="0"/>
              <a:t> simpler.</a:t>
            </a:r>
            <a:endParaRPr lang="en-GB" dirty="0"/>
          </a:p>
        </p:txBody>
      </p:sp>
      <p:sp>
        <p:nvSpPr>
          <p:cNvPr id="6" name="TextBox 5"/>
          <p:cNvSpPr txBox="1"/>
          <p:nvPr/>
        </p:nvSpPr>
        <p:spPr>
          <a:xfrm>
            <a:off x="107504" y="3356992"/>
            <a:ext cx="5184576" cy="3416320"/>
          </a:xfrm>
          <a:prstGeom prst="rect">
            <a:avLst/>
          </a:prstGeom>
          <a:noFill/>
          <a:ln w="57150">
            <a:solidFill>
              <a:srgbClr val="7030A0"/>
            </a:solidFill>
          </a:ln>
        </p:spPr>
        <p:txBody>
          <a:bodyPr wrap="square" rtlCol="0">
            <a:spAutoFit/>
          </a:bodyPr>
          <a:lstStyle/>
          <a:p>
            <a:r>
              <a:rPr lang="en-GB" i="1" dirty="0" smtClean="0"/>
              <a:t>Add the correct preposition from the choices in the box to complete these sentences:</a:t>
            </a:r>
          </a:p>
          <a:p>
            <a:pPr marL="342900" indent="-342900">
              <a:buAutoNum type="arabicParenBoth"/>
            </a:pPr>
            <a:r>
              <a:rPr lang="en-GB" b="1" dirty="0" smtClean="0">
                <a:solidFill>
                  <a:srgbClr val="7030A0"/>
                </a:solidFill>
              </a:rPr>
              <a:t>I waited ____ the bus-stop for ages.</a:t>
            </a:r>
          </a:p>
          <a:p>
            <a:pPr marL="342900" indent="-342900">
              <a:buAutoNum type="arabicParenBoth"/>
            </a:pPr>
            <a:r>
              <a:rPr lang="en-GB" b="1" dirty="0" smtClean="0">
                <a:solidFill>
                  <a:srgbClr val="7030A0"/>
                </a:solidFill>
              </a:rPr>
              <a:t>The cafe was situated just _____ the main road.</a:t>
            </a:r>
          </a:p>
          <a:p>
            <a:pPr marL="342900" indent="-342900">
              <a:buAutoNum type="arabicParenBoth"/>
            </a:pPr>
            <a:r>
              <a:rPr lang="en-GB" b="1" dirty="0" smtClean="0">
                <a:solidFill>
                  <a:srgbClr val="7030A0"/>
                </a:solidFill>
              </a:rPr>
              <a:t>I took a taxi ___ the railway station.</a:t>
            </a:r>
          </a:p>
          <a:p>
            <a:pPr marL="342900" indent="-342900">
              <a:buAutoNum type="arabicParenBoth"/>
            </a:pPr>
            <a:r>
              <a:rPr lang="en-GB" b="1" dirty="0" smtClean="0">
                <a:solidFill>
                  <a:srgbClr val="7030A0"/>
                </a:solidFill>
              </a:rPr>
              <a:t>The criminal was waiting ___ the shops</a:t>
            </a:r>
          </a:p>
          <a:p>
            <a:pPr marL="342900" indent="-342900">
              <a:buAutoNum type="arabicParenBoth"/>
            </a:pPr>
            <a:r>
              <a:rPr lang="en-GB" b="1" dirty="0" smtClean="0">
                <a:solidFill>
                  <a:srgbClr val="7030A0"/>
                </a:solidFill>
              </a:rPr>
              <a:t>The dog was locked ____ of the house.</a:t>
            </a:r>
          </a:p>
          <a:p>
            <a:pPr marL="342900" indent="-342900">
              <a:buAutoNum type="arabicParenBoth"/>
            </a:pPr>
            <a:r>
              <a:rPr lang="en-GB" b="1" dirty="0" smtClean="0">
                <a:solidFill>
                  <a:srgbClr val="7030A0"/>
                </a:solidFill>
              </a:rPr>
              <a:t>She took a stroll ___ the park.</a:t>
            </a:r>
          </a:p>
          <a:p>
            <a:pPr marL="342900" indent="-342900">
              <a:buAutoNum type="arabicParenBoth"/>
            </a:pPr>
            <a:r>
              <a:rPr lang="en-GB" b="1" dirty="0" smtClean="0">
                <a:solidFill>
                  <a:srgbClr val="7030A0"/>
                </a:solidFill>
              </a:rPr>
              <a:t>She bought sandwiches ___ the supermarket.</a:t>
            </a:r>
          </a:p>
          <a:p>
            <a:pPr marL="342900" indent="-342900">
              <a:buAutoNum type="arabicParenBoth"/>
            </a:pPr>
            <a:r>
              <a:rPr lang="en-GB" b="1" dirty="0" smtClean="0">
                <a:solidFill>
                  <a:srgbClr val="7030A0"/>
                </a:solidFill>
              </a:rPr>
              <a:t>The fox ran ___ the garden path.</a:t>
            </a:r>
          </a:p>
          <a:p>
            <a:pPr marL="342900" indent="-342900">
              <a:buAutoNum type="arabicParenBoth"/>
            </a:pPr>
            <a:r>
              <a:rPr lang="en-GB" b="1" dirty="0" smtClean="0">
                <a:solidFill>
                  <a:srgbClr val="7030A0"/>
                </a:solidFill>
              </a:rPr>
              <a:t>You’ll always find my gran ____ the pub.</a:t>
            </a:r>
          </a:p>
          <a:p>
            <a:pPr marL="342900" indent="-342900">
              <a:buAutoNum type="arabicParenBoth"/>
            </a:pPr>
            <a:r>
              <a:rPr lang="en-GB" b="1" dirty="0" smtClean="0">
                <a:solidFill>
                  <a:srgbClr val="7030A0"/>
                </a:solidFill>
              </a:rPr>
              <a:t> The tramp was sleeping ___ the park bench.</a:t>
            </a:r>
          </a:p>
        </p:txBody>
      </p:sp>
      <p:sp>
        <p:nvSpPr>
          <p:cNvPr id="7" name="TextBox 6"/>
          <p:cNvSpPr txBox="1"/>
          <p:nvPr/>
        </p:nvSpPr>
        <p:spPr>
          <a:xfrm>
            <a:off x="5508104" y="3356992"/>
            <a:ext cx="1512168" cy="3416320"/>
          </a:xfrm>
          <a:prstGeom prst="rect">
            <a:avLst/>
          </a:prstGeom>
          <a:noFill/>
          <a:ln w="57150">
            <a:solidFill>
              <a:srgbClr val="7030A0"/>
            </a:solidFill>
          </a:ln>
        </p:spPr>
        <p:txBody>
          <a:bodyPr wrap="square" rtlCol="0">
            <a:spAutoFit/>
          </a:bodyPr>
          <a:lstStyle/>
          <a:p>
            <a:r>
              <a:rPr lang="en-GB" b="1" dirty="0" smtClean="0">
                <a:solidFill>
                  <a:srgbClr val="C00000"/>
                </a:solidFill>
              </a:rPr>
              <a:t>AT</a:t>
            </a:r>
          </a:p>
          <a:p>
            <a:r>
              <a:rPr lang="en-GB" b="1" dirty="0" smtClean="0">
                <a:solidFill>
                  <a:srgbClr val="C00000"/>
                </a:solidFill>
              </a:rPr>
              <a:t>BY</a:t>
            </a:r>
          </a:p>
          <a:p>
            <a:r>
              <a:rPr lang="en-GB" b="1" dirty="0" smtClean="0">
                <a:solidFill>
                  <a:srgbClr val="C00000"/>
                </a:solidFill>
              </a:rPr>
              <a:t>DOWN</a:t>
            </a:r>
          </a:p>
          <a:p>
            <a:r>
              <a:rPr lang="en-GB" b="1" dirty="0" smtClean="0">
                <a:solidFill>
                  <a:srgbClr val="C00000"/>
                </a:solidFill>
              </a:rPr>
              <a:t>FROM</a:t>
            </a:r>
          </a:p>
          <a:p>
            <a:r>
              <a:rPr lang="en-GB" b="1" dirty="0" smtClean="0">
                <a:solidFill>
                  <a:srgbClr val="C00000"/>
                </a:solidFill>
              </a:rPr>
              <a:t>IN</a:t>
            </a:r>
          </a:p>
          <a:p>
            <a:r>
              <a:rPr lang="en-GB" b="1" dirty="0" smtClean="0">
                <a:solidFill>
                  <a:srgbClr val="C00000"/>
                </a:solidFill>
              </a:rPr>
              <a:t>OFF</a:t>
            </a:r>
          </a:p>
          <a:p>
            <a:r>
              <a:rPr lang="en-GB" b="1" dirty="0" smtClean="0">
                <a:solidFill>
                  <a:srgbClr val="C00000"/>
                </a:solidFill>
              </a:rPr>
              <a:t>ON</a:t>
            </a:r>
          </a:p>
          <a:p>
            <a:r>
              <a:rPr lang="en-GB" b="1" dirty="0" smtClean="0">
                <a:solidFill>
                  <a:srgbClr val="C00000"/>
                </a:solidFill>
              </a:rPr>
              <a:t>OUT</a:t>
            </a:r>
          </a:p>
          <a:p>
            <a:r>
              <a:rPr lang="en-GB" b="1" dirty="0" smtClean="0">
                <a:solidFill>
                  <a:srgbClr val="C00000"/>
                </a:solidFill>
              </a:rPr>
              <a:t>TO</a:t>
            </a:r>
          </a:p>
          <a:p>
            <a:r>
              <a:rPr lang="en-GB" b="1" dirty="0" smtClean="0">
                <a:solidFill>
                  <a:srgbClr val="C00000"/>
                </a:solidFill>
              </a:rPr>
              <a:t>UP</a:t>
            </a:r>
            <a:endParaRPr lang="en-GB" dirty="0" smtClean="0"/>
          </a:p>
          <a:p>
            <a:r>
              <a:rPr lang="en-GB" b="1" dirty="0" smtClean="0">
                <a:solidFill>
                  <a:srgbClr val="FF0000"/>
                </a:solidFill>
              </a:rPr>
              <a:t>Use each ONCE only!</a:t>
            </a:r>
          </a:p>
        </p:txBody>
      </p:sp>
      <p:sp>
        <p:nvSpPr>
          <p:cNvPr id="8" name="Rectangular Callout 7"/>
          <p:cNvSpPr/>
          <p:nvPr/>
        </p:nvSpPr>
        <p:spPr>
          <a:xfrm>
            <a:off x="971600" y="1412776"/>
            <a:ext cx="4896544" cy="3600400"/>
          </a:xfrm>
          <a:prstGeom prst="wedgeRectCallout">
            <a:avLst>
              <a:gd name="adj1" fmla="val -49289"/>
              <a:gd name="adj2" fmla="val 75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t>I waited </a:t>
            </a:r>
            <a:r>
              <a:rPr lang="en-GB" b="1" u="sng" dirty="0" smtClean="0">
                <a:solidFill>
                  <a:srgbClr val="FFC000"/>
                </a:solidFill>
              </a:rPr>
              <a:t>at</a:t>
            </a:r>
            <a:r>
              <a:rPr lang="en-GB" b="1" dirty="0" smtClean="0"/>
              <a:t> the bus-stop for ages.</a:t>
            </a:r>
          </a:p>
          <a:p>
            <a:pPr marL="342900" indent="-342900">
              <a:buAutoNum type="arabicParenBoth"/>
            </a:pPr>
            <a:r>
              <a:rPr lang="en-GB" b="1" dirty="0" smtClean="0"/>
              <a:t>The cafe was situated just </a:t>
            </a:r>
            <a:r>
              <a:rPr lang="en-GB" b="1" u="sng" dirty="0" smtClean="0">
                <a:solidFill>
                  <a:srgbClr val="FFC000"/>
                </a:solidFill>
              </a:rPr>
              <a:t>off</a:t>
            </a:r>
            <a:r>
              <a:rPr lang="en-GB" b="1" dirty="0" smtClean="0"/>
              <a:t> the main road.</a:t>
            </a:r>
          </a:p>
          <a:p>
            <a:pPr marL="342900" indent="-342900">
              <a:buAutoNum type="arabicParenBoth"/>
            </a:pPr>
            <a:r>
              <a:rPr lang="en-GB" b="1" dirty="0" smtClean="0"/>
              <a:t>I took a taxi </a:t>
            </a:r>
            <a:r>
              <a:rPr lang="en-GB" b="1" u="sng" dirty="0" smtClean="0">
                <a:solidFill>
                  <a:srgbClr val="FFC000"/>
                </a:solidFill>
              </a:rPr>
              <a:t>to</a:t>
            </a:r>
            <a:r>
              <a:rPr lang="en-GB" b="1" dirty="0" smtClean="0"/>
              <a:t> the railway station.</a:t>
            </a:r>
          </a:p>
          <a:p>
            <a:pPr marL="342900" indent="-342900">
              <a:buAutoNum type="arabicParenBoth"/>
            </a:pPr>
            <a:r>
              <a:rPr lang="en-GB" b="1" dirty="0" smtClean="0"/>
              <a:t>The criminal was waiting </a:t>
            </a:r>
            <a:r>
              <a:rPr lang="en-GB" b="1" u="sng" dirty="0" smtClean="0">
                <a:solidFill>
                  <a:srgbClr val="FFC000"/>
                </a:solidFill>
              </a:rPr>
              <a:t>by</a:t>
            </a:r>
            <a:r>
              <a:rPr lang="en-GB" b="1" dirty="0" smtClean="0"/>
              <a:t> the shops</a:t>
            </a:r>
          </a:p>
          <a:p>
            <a:pPr marL="342900" indent="-342900">
              <a:buAutoNum type="arabicParenBoth"/>
            </a:pPr>
            <a:r>
              <a:rPr lang="en-GB" b="1" dirty="0" smtClean="0"/>
              <a:t>The dog was locked </a:t>
            </a:r>
            <a:r>
              <a:rPr lang="en-GB" b="1" u="sng" dirty="0" smtClean="0">
                <a:solidFill>
                  <a:srgbClr val="FFC000"/>
                </a:solidFill>
              </a:rPr>
              <a:t>out</a:t>
            </a:r>
            <a:r>
              <a:rPr lang="en-GB" b="1" dirty="0" smtClean="0"/>
              <a:t> of the house.</a:t>
            </a:r>
          </a:p>
          <a:p>
            <a:pPr marL="342900" indent="-342900">
              <a:buAutoNum type="arabicParenBoth"/>
            </a:pPr>
            <a:r>
              <a:rPr lang="en-GB" b="1" dirty="0" smtClean="0"/>
              <a:t>She took a stroll </a:t>
            </a:r>
            <a:r>
              <a:rPr lang="en-GB" b="1" u="sng" dirty="0" smtClean="0">
                <a:solidFill>
                  <a:srgbClr val="FFC000"/>
                </a:solidFill>
              </a:rPr>
              <a:t>in</a:t>
            </a:r>
            <a:r>
              <a:rPr lang="en-GB" b="1" dirty="0" smtClean="0"/>
              <a:t> the park.</a:t>
            </a:r>
          </a:p>
          <a:p>
            <a:pPr marL="342900" indent="-342900">
              <a:buAutoNum type="arabicParenBoth"/>
            </a:pPr>
            <a:r>
              <a:rPr lang="en-GB" b="1" dirty="0" smtClean="0"/>
              <a:t>She bought sandwiches </a:t>
            </a:r>
            <a:r>
              <a:rPr lang="en-GB" b="1" u="sng" dirty="0" smtClean="0">
                <a:solidFill>
                  <a:srgbClr val="FFC000"/>
                </a:solidFill>
              </a:rPr>
              <a:t>from</a:t>
            </a:r>
            <a:r>
              <a:rPr lang="en-GB" b="1" dirty="0" smtClean="0"/>
              <a:t> the supermkt.</a:t>
            </a:r>
          </a:p>
          <a:p>
            <a:pPr marL="342900" indent="-342900">
              <a:buAutoNum type="arabicParenBoth"/>
            </a:pPr>
            <a:r>
              <a:rPr lang="en-GB" b="1" dirty="0" smtClean="0"/>
              <a:t>The fox ran </a:t>
            </a:r>
            <a:r>
              <a:rPr lang="en-GB" b="1" u="sng" dirty="0" smtClean="0">
                <a:solidFill>
                  <a:srgbClr val="FFC000"/>
                </a:solidFill>
              </a:rPr>
              <a:t>up/down</a:t>
            </a:r>
            <a:r>
              <a:rPr lang="en-GB" b="1" dirty="0" smtClean="0"/>
              <a:t> the garden path.</a:t>
            </a:r>
          </a:p>
          <a:p>
            <a:pPr marL="342900" indent="-342900">
              <a:buAutoNum type="arabicParenBoth"/>
            </a:pPr>
            <a:r>
              <a:rPr lang="en-GB" b="1" dirty="0" smtClean="0"/>
              <a:t>You’ll always find my gran </a:t>
            </a:r>
            <a:r>
              <a:rPr lang="en-GB" b="1" u="sng" dirty="0" smtClean="0">
                <a:solidFill>
                  <a:srgbClr val="FFC000"/>
                </a:solidFill>
              </a:rPr>
              <a:t>up/down</a:t>
            </a:r>
            <a:r>
              <a:rPr lang="en-GB" b="1" dirty="0" smtClean="0"/>
              <a:t> the pub.</a:t>
            </a:r>
          </a:p>
          <a:p>
            <a:pPr marL="342900" indent="-342900">
              <a:buAutoNum type="arabicParenBoth"/>
            </a:pPr>
            <a:r>
              <a:rPr lang="en-GB" b="1" dirty="0" smtClean="0"/>
              <a:t> The tramp was sleeping </a:t>
            </a:r>
            <a:r>
              <a:rPr lang="en-GB" b="1" u="sng" dirty="0" smtClean="0">
                <a:solidFill>
                  <a:srgbClr val="FFC000"/>
                </a:solidFill>
              </a:rPr>
              <a:t>on</a:t>
            </a:r>
            <a:r>
              <a:rPr lang="en-GB" b="1" dirty="0" smtClean="0"/>
              <a:t> the park bench.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00B0F0"/>
                </a:solidFill>
              </a:rPr>
              <a:t>(89) Looking at Prepositions – 2:</a:t>
            </a:r>
            <a:br>
              <a:rPr lang="en-GB" b="1" dirty="0" smtClean="0">
                <a:solidFill>
                  <a:srgbClr val="00B0F0"/>
                </a:solidFill>
              </a:rPr>
            </a:br>
            <a:r>
              <a:rPr lang="en-GB" b="1" dirty="0" smtClean="0">
                <a:solidFill>
                  <a:srgbClr val="7030A0"/>
                </a:solidFill>
              </a:rPr>
              <a:t>More Prepositions for PLACE</a:t>
            </a:r>
            <a:endParaRPr lang="en-GB" b="1" dirty="0">
              <a:solidFill>
                <a:srgbClr val="7030A0"/>
              </a:solidFill>
            </a:endParaRPr>
          </a:p>
        </p:txBody>
      </p:sp>
      <p:sp>
        <p:nvSpPr>
          <p:cNvPr id="3" name="Rectangle 2"/>
          <p:cNvSpPr/>
          <p:nvPr/>
        </p:nvSpPr>
        <p:spPr>
          <a:xfrm>
            <a:off x="5796136" y="1556792"/>
            <a:ext cx="3168352"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increase knowledge of English grammar beyond the standard parts of speech</a:t>
            </a:r>
            <a:endParaRPr lang="en-GB" dirty="0"/>
          </a:p>
        </p:txBody>
      </p:sp>
      <p:pic>
        <p:nvPicPr>
          <p:cNvPr id="4" name="Picture 2"/>
          <p:cNvPicPr>
            <a:picLocks noChangeAspect="1" noChangeArrowheads="1"/>
          </p:cNvPicPr>
          <p:nvPr/>
        </p:nvPicPr>
        <p:blipFill>
          <a:blip r:embed="rId4" cstate="print"/>
          <a:srcRect/>
          <a:stretch>
            <a:fillRect/>
          </a:stretch>
        </p:blipFill>
        <p:spPr bwMode="auto">
          <a:xfrm>
            <a:off x="6839744" y="2996952"/>
            <a:ext cx="2304256" cy="3312368"/>
          </a:xfrm>
          <a:prstGeom prst="rect">
            <a:avLst/>
          </a:prstGeom>
          <a:noFill/>
          <a:ln w="9525">
            <a:noFill/>
            <a:miter lim="800000"/>
            <a:headEnd/>
            <a:tailEnd/>
          </a:ln>
        </p:spPr>
      </p:pic>
      <p:sp>
        <p:nvSpPr>
          <p:cNvPr id="5" name="TextBox 4"/>
          <p:cNvSpPr txBox="1"/>
          <p:nvPr/>
        </p:nvSpPr>
        <p:spPr>
          <a:xfrm>
            <a:off x="107504" y="1556792"/>
            <a:ext cx="5544616" cy="1200329"/>
          </a:xfrm>
          <a:prstGeom prst="rect">
            <a:avLst/>
          </a:prstGeom>
          <a:noFill/>
          <a:ln w="57150">
            <a:solidFill>
              <a:srgbClr val="00B050"/>
            </a:solidFill>
          </a:ln>
        </p:spPr>
        <p:txBody>
          <a:bodyPr wrap="square" rtlCol="0">
            <a:spAutoFit/>
          </a:bodyPr>
          <a:lstStyle/>
          <a:p>
            <a:r>
              <a:rPr lang="en-GB" b="1" dirty="0" smtClean="0">
                <a:solidFill>
                  <a:srgbClr val="00B050"/>
                </a:solidFill>
              </a:rPr>
              <a:t>Prepositions</a:t>
            </a:r>
            <a:r>
              <a:rPr lang="en-GB" dirty="0" smtClean="0"/>
              <a:t>, in showing the relations between words in a sentence, often begin </a:t>
            </a:r>
            <a:r>
              <a:rPr lang="en-GB" b="1" dirty="0" smtClean="0">
                <a:solidFill>
                  <a:srgbClr val="00B050"/>
                </a:solidFill>
              </a:rPr>
              <a:t>phrases indicating place</a:t>
            </a:r>
            <a:r>
              <a:rPr lang="en-GB" dirty="0" smtClean="0"/>
              <a:t>: </a:t>
            </a:r>
            <a:r>
              <a:rPr lang="en-GB" b="1" i="1" u="sng" dirty="0" smtClean="0"/>
              <a:t>under </a:t>
            </a:r>
            <a:r>
              <a:rPr lang="en-GB" dirty="0" smtClean="0"/>
              <a:t>the ..., </a:t>
            </a:r>
            <a:r>
              <a:rPr lang="en-GB" b="1" i="1" u="sng" dirty="0" smtClean="0"/>
              <a:t>over</a:t>
            </a:r>
            <a:r>
              <a:rPr lang="en-GB" dirty="0" smtClean="0"/>
              <a:t> the ..., </a:t>
            </a:r>
            <a:r>
              <a:rPr lang="en-GB" b="1" i="1" u="sng" dirty="0" smtClean="0"/>
              <a:t>beside</a:t>
            </a:r>
            <a:r>
              <a:rPr lang="en-GB" dirty="0" smtClean="0"/>
              <a:t> the ..., etc. So they can be more than two or three words long!</a:t>
            </a:r>
            <a:endParaRPr lang="en-GB" dirty="0"/>
          </a:p>
        </p:txBody>
      </p:sp>
      <p:sp>
        <p:nvSpPr>
          <p:cNvPr id="6" name="TextBox 5"/>
          <p:cNvSpPr txBox="1"/>
          <p:nvPr/>
        </p:nvSpPr>
        <p:spPr>
          <a:xfrm>
            <a:off x="107504" y="2924944"/>
            <a:ext cx="4896544" cy="3416320"/>
          </a:xfrm>
          <a:prstGeom prst="rect">
            <a:avLst/>
          </a:prstGeom>
          <a:noFill/>
          <a:ln w="57150">
            <a:solidFill>
              <a:srgbClr val="7030A0"/>
            </a:solidFill>
          </a:ln>
        </p:spPr>
        <p:txBody>
          <a:bodyPr wrap="square" rtlCol="0">
            <a:spAutoFit/>
          </a:bodyPr>
          <a:lstStyle/>
          <a:p>
            <a:r>
              <a:rPr lang="en-GB" i="1" dirty="0" smtClean="0"/>
              <a:t>Let’s see if you can match the prepositions up here:</a:t>
            </a:r>
          </a:p>
          <a:p>
            <a:pPr marL="342900" indent="-342900">
              <a:buAutoNum type="arabicParenBoth"/>
            </a:pPr>
            <a:r>
              <a:rPr lang="en-GB" b="1" dirty="0" smtClean="0">
                <a:solidFill>
                  <a:srgbClr val="7030A0"/>
                </a:solidFill>
              </a:rPr>
              <a:t>His house was situated _____ the two shops.</a:t>
            </a:r>
          </a:p>
          <a:p>
            <a:pPr marL="342900" indent="-342900">
              <a:buAutoNum type="arabicParenBoth"/>
            </a:pPr>
            <a:r>
              <a:rPr lang="en-GB" b="1" dirty="0" smtClean="0">
                <a:solidFill>
                  <a:srgbClr val="7030A0"/>
                </a:solidFill>
              </a:rPr>
              <a:t>If you go on _____ the hospital, you’ll see it.</a:t>
            </a:r>
          </a:p>
          <a:p>
            <a:pPr marL="342900" indent="-342900">
              <a:buAutoNum type="arabicParenBoth"/>
            </a:pPr>
            <a:r>
              <a:rPr lang="en-GB" b="1" dirty="0" smtClean="0">
                <a:solidFill>
                  <a:srgbClr val="7030A0"/>
                </a:solidFill>
              </a:rPr>
              <a:t>The beads fell _____ the dance floor.</a:t>
            </a:r>
          </a:p>
          <a:p>
            <a:pPr marL="342900" indent="-342900">
              <a:buAutoNum type="arabicParenBoth"/>
            </a:pPr>
            <a:r>
              <a:rPr lang="en-GB" b="1" dirty="0" smtClean="0">
                <a:solidFill>
                  <a:srgbClr val="7030A0"/>
                </a:solidFill>
              </a:rPr>
              <a:t>There’s a leak just ____ the roof.</a:t>
            </a:r>
          </a:p>
          <a:p>
            <a:pPr marL="342900" indent="-342900">
              <a:buAutoNum type="arabicParenBoth"/>
            </a:pPr>
            <a:r>
              <a:rPr lang="en-GB" b="1" dirty="0" smtClean="0">
                <a:solidFill>
                  <a:srgbClr val="7030A0"/>
                </a:solidFill>
              </a:rPr>
              <a:t>There’s a cash point ____ the station.</a:t>
            </a:r>
          </a:p>
          <a:p>
            <a:pPr marL="342900" indent="-342900">
              <a:buAutoNum type="arabicParenBoth"/>
            </a:pPr>
            <a:r>
              <a:rPr lang="en-GB" b="1" dirty="0" smtClean="0">
                <a:solidFill>
                  <a:srgbClr val="7030A0"/>
                </a:solidFill>
              </a:rPr>
              <a:t>The crows flew far _____ the trees.</a:t>
            </a:r>
          </a:p>
          <a:p>
            <a:pPr marL="342900" indent="-342900">
              <a:buAutoNum type="arabicParenBoth"/>
            </a:pPr>
            <a:r>
              <a:rPr lang="en-GB" b="1" dirty="0" smtClean="0">
                <a:solidFill>
                  <a:srgbClr val="7030A0"/>
                </a:solidFill>
              </a:rPr>
              <a:t>They had a beer ______ the bike sheds.</a:t>
            </a:r>
          </a:p>
          <a:p>
            <a:pPr marL="342900" indent="-342900">
              <a:buAutoNum type="arabicParenBoth"/>
            </a:pPr>
            <a:r>
              <a:rPr lang="en-GB" b="1" dirty="0" smtClean="0">
                <a:solidFill>
                  <a:srgbClr val="7030A0"/>
                </a:solidFill>
              </a:rPr>
              <a:t>The swans glided _____ the lake to the island.</a:t>
            </a:r>
          </a:p>
          <a:p>
            <a:pPr marL="342900" indent="-342900">
              <a:buAutoNum type="arabicParenBoth"/>
            </a:pPr>
            <a:r>
              <a:rPr lang="en-GB" b="1" dirty="0" smtClean="0">
                <a:solidFill>
                  <a:srgbClr val="7030A0"/>
                </a:solidFill>
              </a:rPr>
              <a:t>It was pretty spooky _____ the house.</a:t>
            </a:r>
          </a:p>
          <a:p>
            <a:pPr marL="342900" indent="-342900">
              <a:buAutoNum type="arabicParenBoth"/>
            </a:pPr>
            <a:r>
              <a:rPr lang="en-GB" b="1" dirty="0" smtClean="0">
                <a:solidFill>
                  <a:srgbClr val="7030A0"/>
                </a:solidFill>
              </a:rPr>
              <a:t> The rainbow extended _____ the roof tops.</a:t>
            </a:r>
            <a:endParaRPr lang="en-GB" b="1" dirty="0">
              <a:solidFill>
                <a:srgbClr val="7030A0"/>
              </a:solidFill>
            </a:endParaRPr>
          </a:p>
        </p:txBody>
      </p:sp>
      <p:sp>
        <p:nvSpPr>
          <p:cNvPr id="8" name="TextBox 7"/>
          <p:cNvSpPr txBox="1"/>
          <p:nvPr/>
        </p:nvSpPr>
        <p:spPr>
          <a:xfrm>
            <a:off x="5148064" y="2924944"/>
            <a:ext cx="1872208" cy="3416320"/>
          </a:xfrm>
          <a:prstGeom prst="rect">
            <a:avLst/>
          </a:prstGeom>
          <a:noFill/>
          <a:ln w="57150">
            <a:solidFill>
              <a:srgbClr val="7030A0"/>
            </a:solidFill>
          </a:ln>
        </p:spPr>
        <p:txBody>
          <a:bodyPr wrap="square" rtlCol="0">
            <a:spAutoFit/>
          </a:bodyPr>
          <a:lstStyle/>
          <a:p>
            <a:r>
              <a:rPr lang="en-GB" b="1" dirty="0" smtClean="0">
                <a:solidFill>
                  <a:srgbClr val="C00000"/>
                </a:solidFill>
              </a:rPr>
              <a:t>ACROSS</a:t>
            </a:r>
          </a:p>
          <a:p>
            <a:r>
              <a:rPr lang="en-GB" b="1" dirty="0" smtClean="0">
                <a:solidFill>
                  <a:srgbClr val="C00000"/>
                </a:solidFill>
              </a:rPr>
              <a:t>ABOVE</a:t>
            </a:r>
          </a:p>
          <a:p>
            <a:r>
              <a:rPr lang="en-GB" b="1" dirty="0" smtClean="0">
                <a:solidFill>
                  <a:srgbClr val="C00000"/>
                </a:solidFill>
              </a:rPr>
              <a:t>BEHIND</a:t>
            </a:r>
          </a:p>
          <a:p>
            <a:r>
              <a:rPr lang="en-GB" b="1" dirty="0" smtClean="0">
                <a:solidFill>
                  <a:srgbClr val="C00000"/>
                </a:solidFill>
              </a:rPr>
              <a:t>BETWEEN</a:t>
            </a:r>
          </a:p>
          <a:p>
            <a:r>
              <a:rPr lang="en-GB" b="1" dirty="0" smtClean="0">
                <a:solidFill>
                  <a:srgbClr val="C00000"/>
                </a:solidFill>
              </a:rPr>
              <a:t>INSIDE </a:t>
            </a:r>
          </a:p>
          <a:p>
            <a:r>
              <a:rPr lang="en-GB" b="1" dirty="0" smtClean="0">
                <a:solidFill>
                  <a:srgbClr val="C00000"/>
                </a:solidFill>
              </a:rPr>
              <a:t>NEAR</a:t>
            </a:r>
          </a:p>
          <a:p>
            <a:r>
              <a:rPr lang="en-GB" b="1" dirty="0" smtClean="0">
                <a:solidFill>
                  <a:srgbClr val="C00000"/>
                </a:solidFill>
              </a:rPr>
              <a:t>ONTO</a:t>
            </a:r>
          </a:p>
          <a:p>
            <a:r>
              <a:rPr lang="en-GB" b="1" dirty="0" smtClean="0">
                <a:solidFill>
                  <a:srgbClr val="C00000"/>
                </a:solidFill>
              </a:rPr>
              <a:t>OVER</a:t>
            </a:r>
          </a:p>
          <a:p>
            <a:r>
              <a:rPr lang="en-GB" b="1" dirty="0" smtClean="0">
                <a:solidFill>
                  <a:srgbClr val="C00000"/>
                </a:solidFill>
              </a:rPr>
              <a:t>PAST</a:t>
            </a:r>
          </a:p>
          <a:p>
            <a:r>
              <a:rPr lang="en-GB" b="1" dirty="0" smtClean="0">
                <a:solidFill>
                  <a:srgbClr val="C00000"/>
                </a:solidFill>
              </a:rPr>
              <a:t>UNDER</a:t>
            </a:r>
          </a:p>
          <a:p>
            <a:r>
              <a:rPr lang="en-GB" b="1" dirty="0" smtClean="0">
                <a:solidFill>
                  <a:srgbClr val="FF0000"/>
                </a:solidFill>
              </a:rPr>
              <a:t>Use each ONCE only!</a:t>
            </a:r>
          </a:p>
        </p:txBody>
      </p:sp>
      <p:sp>
        <p:nvSpPr>
          <p:cNvPr id="9" name="Rectangular Callout 8"/>
          <p:cNvSpPr/>
          <p:nvPr/>
        </p:nvSpPr>
        <p:spPr>
          <a:xfrm>
            <a:off x="251520" y="1052736"/>
            <a:ext cx="5256584" cy="3528392"/>
          </a:xfrm>
          <a:prstGeom prst="wedgeRectCallout">
            <a:avLst>
              <a:gd name="adj1" fmla="val -39885"/>
              <a:gd name="adj2" fmla="val 78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66"/>
                </a:solidFill>
              </a:rPr>
              <a:t>ANSWERS:</a:t>
            </a:r>
          </a:p>
          <a:p>
            <a:pPr marL="342900" indent="-342900">
              <a:buAutoNum type="arabicParenBoth"/>
            </a:pPr>
            <a:r>
              <a:rPr lang="en-GB" b="1" dirty="0" smtClean="0"/>
              <a:t>His house was situated </a:t>
            </a:r>
            <a:r>
              <a:rPr lang="en-GB" b="1" dirty="0" smtClean="0">
                <a:solidFill>
                  <a:srgbClr val="FFC000"/>
                </a:solidFill>
              </a:rPr>
              <a:t>between</a:t>
            </a:r>
            <a:r>
              <a:rPr lang="en-GB" b="1" dirty="0" smtClean="0"/>
              <a:t> the two shops.</a:t>
            </a:r>
          </a:p>
          <a:p>
            <a:pPr marL="342900" indent="-342900">
              <a:buAutoNum type="arabicParenBoth"/>
            </a:pPr>
            <a:r>
              <a:rPr lang="en-GB" b="1" dirty="0" smtClean="0"/>
              <a:t>If you go on </a:t>
            </a:r>
            <a:r>
              <a:rPr lang="en-GB" b="1" dirty="0" smtClean="0">
                <a:solidFill>
                  <a:srgbClr val="FFC000"/>
                </a:solidFill>
              </a:rPr>
              <a:t>past</a:t>
            </a:r>
            <a:r>
              <a:rPr lang="en-GB" b="1" dirty="0" smtClean="0"/>
              <a:t> the hospital, you’ll see it.</a:t>
            </a:r>
          </a:p>
          <a:p>
            <a:pPr marL="342900" indent="-342900">
              <a:buAutoNum type="arabicParenBoth"/>
            </a:pPr>
            <a:r>
              <a:rPr lang="en-GB" b="1" dirty="0" smtClean="0"/>
              <a:t>The beads fell  </a:t>
            </a:r>
            <a:r>
              <a:rPr lang="en-GB" b="1" dirty="0" smtClean="0">
                <a:solidFill>
                  <a:srgbClr val="FFC000"/>
                </a:solidFill>
              </a:rPr>
              <a:t>onto</a:t>
            </a:r>
            <a:r>
              <a:rPr lang="en-GB" b="1" dirty="0" smtClean="0"/>
              <a:t> the dance floor.</a:t>
            </a:r>
          </a:p>
          <a:p>
            <a:pPr marL="342900" indent="-342900">
              <a:buAutoNum type="arabicParenBoth"/>
            </a:pPr>
            <a:r>
              <a:rPr lang="en-GB" b="1" dirty="0" smtClean="0"/>
              <a:t>There’s a leak just </a:t>
            </a:r>
            <a:r>
              <a:rPr lang="en-GB" b="1" dirty="0" smtClean="0">
                <a:solidFill>
                  <a:srgbClr val="FFC000"/>
                </a:solidFill>
              </a:rPr>
              <a:t>under</a:t>
            </a:r>
            <a:r>
              <a:rPr lang="en-GB" b="1" dirty="0" smtClean="0"/>
              <a:t> the roof.</a:t>
            </a:r>
          </a:p>
          <a:p>
            <a:pPr marL="342900" indent="-342900">
              <a:buAutoNum type="arabicParenBoth"/>
            </a:pPr>
            <a:r>
              <a:rPr lang="en-GB" b="1" dirty="0" smtClean="0"/>
              <a:t>There’s a cash point </a:t>
            </a:r>
            <a:r>
              <a:rPr lang="en-GB" b="1" dirty="0" smtClean="0">
                <a:solidFill>
                  <a:srgbClr val="FFC000"/>
                </a:solidFill>
              </a:rPr>
              <a:t>near</a:t>
            </a:r>
            <a:r>
              <a:rPr lang="en-GB" b="1" dirty="0" smtClean="0"/>
              <a:t> the station.</a:t>
            </a:r>
          </a:p>
          <a:p>
            <a:pPr marL="342900" indent="-342900">
              <a:buAutoNum type="arabicParenBoth"/>
            </a:pPr>
            <a:r>
              <a:rPr lang="en-GB" b="1" dirty="0" smtClean="0"/>
              <a:t>The crows flew far </a:t>
            </a:r>
            <a:r>
              <a:rPr lang="en-GB" b="1" dirty="0" smtClean="0">
                <a:solidFill>
                  <a:srgbClr val="FFC000"/>
                </a:solidFill>
              </a:rPr>
              <a:t>above</a:t>
            </a:r>
            <a:r>
              <a:rPr lang="en-GB" b="1" dirty="0" smtClean="0"/>
              <a:t> the trees.</a:t>
            </a:r>
          </a:p>
          <a:p>
            <a:pPr marL="342900" indent="-342900">
              <a:buAutoNum type="arabicParenBoth"/>
            </a:pPr>
            <a:r>
              <a:rPr lang="en-GB" b="1" dirty="0" smtClean="0"/>
              <a:t>They had a beer </a:t>
            </a:r>
            <a:r>
              <a:rPr lang="en-GB" b="1" dirty="0" smtClean="0">
                <a:solidFill>
                  <a:srgbClr val="FFC000"/>
                </a:solidFill>
              </a:rPr>
              <a:t>behind</a:t>
            </a:r>
            <a:r>
              <a:rPr lang="en-GB" b="1" dirty="0" smtClean="0"/>
              <a:t> the bike sheds.</a:t>
            </a:r>
          </a:p>
          <a:p>
            <a:pPr marL="342900" indent="-342900">
              <a:buAutoNum type="arabicParenBoth"/>
            </a:pPr>
            <a:r>
              <a:rPr lang="en-GB" b="1" dirty="0" smtClean="0"/>
              <a:t>The swans glided </a:t>
            </a:r>
            <a:r>
              <a:rPr lang="en-GB" b="1" dirty="0" smtClean="0">
                <a:solidFill>
                  <a:srgbClr val="FFC000"/>
                </a:solidFill>
              </a:rPr>
              <a:t>across</a:t>
            </a:r>
            <a:r>
              <a:rPr lang="en-GB" b="1" dirty="0" smtClean="0"/>
              <a:t> the lake to the island.</a:t>
            </a:r>
          </a:p>
          <a:p>
            <a:pPr marL="342900" indent="-342900">
              <a:buAutoNum type="arabicParenBoth"/>
            </a:pPr>
            <a:r>
              <a:rPr lang="en-GB" b="1" dirty="0" smtClean="0"/>
              <a:t>It was pretty spooky </a:t>
            </a:r>
            <a:r>
              <a:rPr lang="en-GB" b="1" dirty="0" smtClean="0">
                <a:solidFill>
                  <a:srgbClr val="FFC000"/>
                </a:solidFill>
              </a:rPr>
              <a:t>inside</a:t>
            </a:r>
            <a:r>
              <a:rPr lang="en-GB" b="1" dirty="0" smtClean="0"/>
              <a:t> the house.</a:t>
            </a:r>
          </a:p>
          <a:p>
            <a:pPr marL="342900" indent="-342900">
              <a:buAutoNum type="arabicParenBoth"/>
            </a:pPr>
            <a:r>
              <a:rPr lang="en-GB" b="1" dirty="0" smtClean="0"/>
              <a:t> The rainbow extended </a:t>
            </a:r>
            <a:r>
              <a:rPr lang="en-GB" b="1" dirty="0" smtClean="0">
                <a:solidFill>
                  <a:srgbClr val="FFC000"/>
                </a:solidFill>
              </a:rPr>
              <a:t>over</a:t>
            </a:r>
            <a:r>
              <a:rPr lang="en-GB" b="1" dirty="0" smtClean="0"/>
              <a:t> the roof tops.</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p:spPr>
        <p:txBody>
          <a:bodyPr>
            <a:normAutofit fontScale="90000"/>
          </a:bodyPr>
          <a:lstStyle/>
          <a:p>
            <a:r>
              <a:rPr lang="en-GB" b="1" dirty="0" smtClean="0">
                <a:solidFill>
                  <a:srgbClr val="00B0F0"/>
                </a:solidFill>
              </a:rPr>
              <a:t>(90) Looking at Prepositions – 3:</a:t>
            </a:r>
            <a:r>
              <a:rPr lang="en-GB" dirty="0" smtClean="0"/>
              <a:t/>
            </a:r>
            <a:br>
              <a:rPr lang="en-GB" dirty="0" smtClean="0"/>
            </a:br>
            <a:r>
              <a:rPr lang="en-GB" b="1" dirty="0" smtClean="0">
                <a:solidFill>
                  <a:srgbClr val="7030A0"/>
                </a:solidFill>
              </a:rPr>
              <a:t>Even More Prepositions for PLACE</a:t>
            </a:r>
            <a:endParaRPr lang="en-GB" b="1" dirty="0">
              <a:solidFill>
                <a:srgbClr val="7030A0"/>
              </a:solidFill>
            </a:endParaRPr>
          </a:p>
        </p:txBody>
      </p:sp>
      <p:sp>
        <p:nvSpPr>
          <p:cNvPr id="3" name="Rectangle 2"/>
          <p:cNvSpPr/>
          <p:nvPr/>
        </p:nvSpPr>
        <p:spPr>
          <a:xfrm>
            <a:off x="5724128" y="1556792"/>
            <a:ext cx="324036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increase knowledge of English grammar beyond the standard parts of speech</a:t>
            </a:r>
            <a:endParaRPr lang="en-GB" dirty="0"/>
          </a:p>
        </p:txBody>
      </p:sp>
      <p:pic>
        <p:nvPicPr>
          <p:cNvPr id="4" name="Picture 2"/>
          <p:cNvPicPr>
            <a:picLocks noChangeAspect="1" noChangeArrowheads="1"/>
          </p:cNvPicPr>
          <p:nvPr/>
        </p:nvPicPr>
        <p:blipFill>
          <a:blip r:embed="rId3" cstate="print"/>
          <a:srcRect/>
          <a:stretch>
            <a:fillRect/>
          </a:stretch>
        </p:blipFill>
        <p:spPr bwMode="auto">
          <a:xfrm>
            <a:off x="6839744" y="2852936"/>
            <a:ext cx="2304256" cy="3312368"/>
          </a:xfrm>
          <a:prstGeom prst="rect">
            <a:avLst/>
          </a:prstGeom>
          <a:noFill/>
          <a:ln w="9525">
            <a:noFill/>
            <a:miter lim="800000"/>
            <a:headEnd/>
            <a:tailEnd/>
          </a:ln>
        </p:spPr>
      </p:pic>
      <p:sp>
        <p:nvSpPr>
          <p:cNvPr id="5" name="TextBox 4"/>
          <p:cNvSpPr txBox="1"/>
          <p:nvPr/>
        </p:nvSpPr>
        <p:spPr>
          <a:xfrm>
            <a:off x="179512" y="1556792"/>
            <a:ext cx="5400600" cy="1200329"/>
          </a:xfrm>
          <a:prstGeom prst="rect">
            <a:avLst/>
          </a:prstGeom>
          <a:noFill/>
          <a:ln w="57150">
            <a:solidFill>
              <a:srgbClr val="00B050"/>
            </a:solidFill>
          </a:ln>
        </p:spPr>
        <p:txBody>
          <a:bodyPr wrap="square" rtlCol="0">
            <a:spAutoFit/>
          </a:bodyPr>
          <a:lstStyle/>
          <a:p>
            <a:r>
              <a:rPr lang="en-GB" dirty="0" smtClean="0"/>
              <a:t>One thing you might have noticed about </a:t>
            </a:r>
            <a:r>
              <a:rPr lang="en-GB" b="1" dirty="0" smtClean="0">
                <a:solidFill>
                  <a:srgbClr val="00B050"/>
                </a:solidFill>
              </a:rPr>
              <a:t>prepositions</a:t>
            </a:r>
            <a:r>
              <a:rPr lang="en-GB" dirty="0" smtClean="0"/>
              <a:t> is that they are always followed by a </a:t>
            </a:r>
            <a:r>
              <a:rPr lang="en-GB" b="1" dirty="0" smtClean="0">
                <a:solidFill>
                  <a:srgbClr val="00B050"/>
                </a:solidFill>
              </a:rPr>
              <a:t>noun</a:t>
            </a:r>
            <a:r>
              <a:rPr lang="en-GB" dirty="0" smtClean="0"/>
              <a:t>/</a:t>
            </a:r>
            <a:r>
              <a:rPr lang="en-GB" b="1" dirty="0" smtClean="0">
                <a:solidFill>
                  <a:srgbClr val="00B050"/>
                </a:solidFill>
              </a:rPr>
              <a:t>pronoun</a:t>
            </a:r>
            <a:r>
              <a:rPr lang="en-GB" dirty="0" smtClean="0"/>
              <a:t>: </a:t>
            </a:r>
          </a:p>
          <a:p>
            <a:r>
              <a:rPr lang="en-GB" dirty="0" smtClean="0"/>
              <a:t>The hat was </a:t>
            </a:r>
            <a:r>
              <a:rPr lang="en-GB" b="1" i="1" dirty="0" smtClean="0"/>
              <a:t>under</a:t>
            </a:r>
            <a:r>
              <a:rPr lang="en-GB" dirty="0" smtClean="0"/>
              <a:t> </a:t>
            </a:r>
            <a:r>
              <a:rPr lang="en-GB" u="sng" dirty="0" smtClean="0">
                <a:solidFill>
                  <a:srgbClr val="00B050"/>
                </a:solidFill>
              </a:rPr>
              <a:t>the table</a:t>
            </a:r>
            <a:r>
              <a:rPr lang="en-GB" dirty="0" smtClean="0"/>
              <a:t>; the gloves were </a:t>
            </a:r>
            <a:r>
              <a:rPr lang="en-GB" b="1" i="1" dirty="0" smtClean="0"/>
              <a:t>beside</a:t>
            </a:r>
            <a:r>
              <a:rPr lang="en-GB" dirty="0" smtClean="0"/>
              <a:t> </a:t>
            </a:r>
            <a:r>
              <a:rPr lang="en-GB" u="sng" dirty="0" smtClean="0">
                <a:solidFill>
                  <a:srgbClr val="00B050"/>
                </a:solidFill>
              </a:rPr>
              <a:t>it</a:t>
            </a:r>
            <a:r>
              <a:rPr lang="en-GB" dirty="0" smtClean="0"/>
              <a:t>. Here are the final 10 of the most popular 30:</a:t>
            </a:r>
            <a:endParaRPr lang="en-GB" dirty="0"/>
          </a:p>
        </p:txBody>
      </p:sp>
      <p:sp>
        <p:nvSpPr>
          <p:cNvPr id="7" name="TextBox 6"/>
          <p:cNvSpPr txBox="1"/>
          <p:nvPr/>
        </p:nvSpPr>
        <p:spPr>
          <a:xfrm>
            <a:off x="107504" y="2924944"/>
            <a:ext cx="4968552" cy="3416320"/>
          </a:xfrm>
          <a:prstGeom prst="rect">
            <a:avLst/>
          </a:prstGeom>
          <a:noFill/>
          <a:ln w="57150">
            <a:solidFill>
              <a:srgbClr val="7030A0"/>
            </a:solidFill>
          </a:ln>
        </p:spPr>
        <p:txBody>
          <a:bodyPr wrap="square" rtlCol="0">
            <a:spAutoFit/>
          </a:bodyPr>
          <a:lstStyle/>
          <a:p>
            <a:r>
              <a:rPr lang="en-GB" i="1" dirty="0" smtClean="0"/>
              <a:t>Add the correct preposition from the choices in the box to complete:</a:t>
            </a:r>
          </a:p>
          <a:p>
            <a:pPr marL="342900" indent="-342900">
              <a:buAutoNum type="arabicParenBoth"/>
            </a:pPr>
            <a:r>
              <a:rPr lang="en-GB" dirty="0" smtClean="0"/>
              <a:t>We had a picnic _______ the lake.</a:t>
            </a:r>
          </a:p>
          <a:p>
            <a:pPr marL="342900" indent="-342900">
              <a:buAutoNum type="arabicParenBoth"/>
            </a:pPr>
            <a:r>
              <a:rPr lang="en-GB" dirty="0" smtClean="0"/>
              <a:t>They took a stroll ______ the bank of the river.</a:t>
            </a:r>
          </a:p>
          <a:p>
            <a:pPr marL="342900" indent="-342900">
              <a:buAutoNum type="arabicParenBoth"/>
            </a:pPr>
            <a:r>
              <a:rPr lang="en-GB" dirty="0" smtClean="0"/>
              <a:t>The cricket ball went flying _____ the window.</a:t>
            </a:r>
          </a:p>
          <a:p>
            <a:pPr marL="342900" indent="-342900">
              <a:buAutoNum type="arabicParenBoth"/>
            </a:pPr>
            <a:r>
              <a:rPr lang="en-GB" dirty="0" smtClean="0"/>
              <a:t>The couple stretched out _______ the stars.</a:t>
            </a:r>
          </a:p>
          <a:p>
            <a:pPr marL="342900" indent="-342900">
              <a:buAutoNum type="arabicParenBoth"/>
            </a:pPr>
            <a:r>
              <a:rPr lang="en-GB" dirty="0" smtClean="0"/>
              <a:t>The travellers all went ______ the ocean liner.</a:t>
            </a:r>
          </a:p>
          <a:p>
            <a:pPr marL="342900" indent="-342900">
              <a:buAutoNum type="arabicParenBoth"/>
            </a:pPr>
            <a:r>
              <a:rPr lang="en-GB" dirty="0" smtClean="0"/>
              <a:t>The chasers drove bravely ______ the tornado.</a:t>
            </a:r>
          </a:p>
          <a:p>
            <a:pPr marL="342900" indent="-342900">
              <a:buAutoNum type="arabicParenBoth"/>
            </a:pPr>
            <a:r>
              <a:rPr lang="en-GB" dirty="0" smtClean="0"/>
              <a:t>That really threw the cat ______ the pigeons.</a:t>
            </a:r>
          </a:p>
          <a:p>
            <a:pPr marL="342900" indent="-342900">
              <a:buAutoNum type="arabicParenBoth"/>
            </a:pPr>
            <a:r>
              <a:rPr lang="en-GB" dirty="0" smtClean="0"/>
              <a:t>_______ the horizon, a storm was brewing.</a:t>
            </a:r>
          </a:p>
          <a:p>
            <a:pPr marL="342900" indent="-342900">
              <a:buAutoNum type="arabicParenBoth"/>
            </a:pPr>
            <a:r>
              <a:rPr lang="en-GB" dirty="0" smtClean="0"/>
              <a:t>He pulled through  ______ the odds.</a:t>
            </a:r>
          </a:p>
          <a:p>
            <a:pPr marL="342900" indent="-342900">
              <a:buAutoNum type="arabicParenBoth"/>
            </a:pPr>
            <a:r>
              <a:rPr lang="en-GB" dirty="0" smtClean="0"/>
              <a:t> No-one knows what is ______ the corner.</a:t>
            </a:r>
            <a:endParaRPr lang="en-GB" dirty="0"/>
          </a:p>
        </p:txBody>
      </p:sp>
      <p:sp>
        <p:nvSpPr>
          <p:cNvPr id="8" name="TextBox 7"/>
          <p:cNvSpPr txBox="1"/>
          <p:nvPr/>
        </p:nvSpPr>
        <p:spPr>
          <a:xfrm>
            <a:off x="5508104" y="2924944"/>
            <a:ext cx="1512168" cy="3693319"/>
          </a:xfrm>
          <a:prstGeom prst="rect">
            <a:avLst/>
          </a:prstGeom>
          <a:noFill/>
          <a:ln w="57150">
            <a:solidFill>
              <a:srgbClr val="7030A0"/>
            </a:solidFill>
          </a:ln>
        </p:spPr>
        <p:txBody>
          <a:bodyPr wrap="square" rtlCol="0">
            <a:spAutoFit/>
          </a:bodyPr>
          <a:lstStyle/>
          <a:p>
            <a:r>
              <a:rPr lang="en-GB" b="1" dirty="0" smtClean="0">
                <a:solidFill>
                  <a:srgbClr val="C00000"/>
                </a:solidFill>
              </a:rPr>
              <a:t>ABOARD</a:t>
            </a:r>
            <a:br>
              <a:rPr lang="en-GB" b="1" dirty="0" smtClean="0">
                <a:solidFill>
                  <a:srgbClr val="C00000"/>
                </a:solidFill>
              </a:rPr>
            </a:br>
            <a:r>
              <a:rPr lang="en-GB" b="1" dirty="0" smtClean="0">
                <a:solidFill>
                  <a:srgbClr val="C00000"/>
                </a:solidFill>
              </a:rPr>
              <a:t>AGAINST</a:t>
            </a:r>
            <a:br>
              <a:rPr lang="en-GB" b="1" dirty="0" smtClean="0">
                <a:solidFill>
                  <a:srgbClr val="C00000"/>
                </a:solidFill>
              </a:rPr>
            </a:br>
            <a:r>
              <a:rPr lang="en-GB" b="1" dirty="0" smtClean="0">
                <a:solidFill>
                  <a:srgbClr val="C00000"/>
                </a:solidFill>
              </a:rPr>
              <a:t>ALONG</a:t>
            </a:r>
            <a:br>
              <a:rPr lang="en-GB" b="1" dirty="0" smtClean="0">
                <a:solidFill>
                  <a:srgbClr val="C00000"/>
                </a:solidFill>
              </a:rPr>
            </a:br>
            <a:r>
              <a:rPr lang="en-GB" b="1" dirty="0" smtClean="0">
                <a:solidFill>
                  <a:srgbClr val="C00000"/>
                </a:solidFill>
              </a:rPr>
              <a:t>AMONG</a:t>
            </a:r>
            <a:br>
              <a:rPr lang="en-GB" b="1" dirty="0" smtClean="0">
                <a:solidFill>
                  <a:srgbClr val="C00000"/>
                </a:solidFill>
              </a:rPr>
            </a:br>
            <a:r>
              <a:rPr lang="en-GB" b="1" dirty="0" smtClean="0">
                <a:solidFill>
                  <a:srgbClr val="C00000"/>
                </a:solidFill>
              </a:rPr>
              <a:t>AROUND</a:t>
            </a:r>
            <a:br>
              <a:rPr lang="en-GB" b="1" dirty="0" smtClean="0">
                <a:solidFill>
                  <a:srgbClr val="C00000"/>
                </a:solidFill>
              </a:rPr>
            </a:br>
            <a:r>
              <a:rPr lang="en-GB" b="1" dirty="0" smtClean="0">
                <a:solidFill>
                  <a:srgbClr val="C00000"/>
                </a:solidFill>
              </a:rPr>
              <a:t>BENEATH</a:t>
            </a:r>
            <a:br>
              <a:rPr lang="en-GB" b="1" dirty="0" smtClean="0">
                <a:solidFill>
                  <a:srgbClr val="C00000"/>
                </a:solidFill>
              </a:rPr>
            </a:br>
            <a:r>
              <a:rPr lang="en-GB" b="1" dirty="0" smtClean="0">
                <a:solidFill>
                  <a:srgbClr val="C00000"/>
                </a:solidFill>
              </a:rPr>
              <a:t>BESIDE</a:t>
            </a:r>
            <a:br>
              <a:rPr lang="en-GB" b="1" dirty="0" smtClean="0">
                <a:solidFill>
                  <a:srgbClr val="C00000"/>
                </a:solidFill>
              </a:rPr>
            </a:br>
            <a:r>
              <a:rPr lang="en-GB" b="1" dirty="0" smtClean="0">
                <a:solidFill>
                  <a:srgbClr val="C00000"/>
                </a:solidFill>
              </a:rPr>
              <a:t>BEYOND</a:t>
            </a:r>
            <a:br>
              <a:rPr lang="en-GB" b="1" dirty="0" smtClean="0">
                <a:solidFill>
                  <a:srgbClr val="C00000"/>
                </a:solidFill>
              </a:rPr>
            </a:br>
            <a:r>
              <a:rPr lang="en-GB" b="1" dirty="0" smtClean="0">
                <a:solidFill>
                  <a:srgbClr val="C00000"/>
                </a:solidFill>
              </a:rPr>
              <a:t>THROUGH</a:t>
            </a:r>
            <a:br>
              <a:rPr lang="en-GB" b="1" dirty="0" smtClean="0">
                <a:solidFill>
                  <a:srgbClr val="C00000"/>
                </a:solidFill>
              </a:rPr>
            </a:br>
            <a:r>
              <a:rPr lang="en-GB" b="1" dirty="0" smtClean="0">
                <a:solidFill>
                  <a:srgbClr val="C00000"/>
                </a:solidFill>
              </a:rPr>
              <a:t>TOWARDS</a:t>
            </a:r>
          </a:p>
          <a:p>
            <a:r>
              <a:rPr lang="en-GB" b="1" dirty="0" smtClean="0">
                <a:solidFill>
                  <a:srgbClr val="FF0000"/>
                </a:solidFill>
              </a:rPr>
              <a:t>Again, use each once only!</a:t>
            </a:r>
            <a:endParaRPr lang="en-GB" b="1" dirty="0">
              <a:solidFill>
                <a:srgbClr val="FF0000"/>
              </a:solidFill>
            </a:endParaRPr>
          </a:p>
        </p:txBody>
      </p:sp>
      <p:sp>
        <p:nvSpPr>
          <p:cNvPr id="10" name="Rectangular Callout 9"/>
          <p:cNvSpPr/>
          <p:nvPr/>
        </p:nvSpPr>
        <p:spPr>
          <a:xfrm>
            <a:off x="539552" y="2204864"/>
            <a:ext cx="5256584" cy="3168352"/>
          </a:xfrm>
          <a:prstGeom prst="wedgeRectCallout">
            <a:avLst>
              <a:gd name="adj1" fmla="val -45839"/>
              <a:gd name="adj2" fmla="val 637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dirty="0" smtClean="0"/>
              <a:t>We had a picnic </a:t>
            </a:r>
            <a:r>
              <a:rPr lang="en-GB" b="1" dirty="0" smtClean="0">
                <a:solidFill>
                  <a:srgbClr val="FFC000"/>
                </a:solidFill>
              </a:rPr>
              <a:t>beside</a:t>
            </a:r>
            <a:r>
              <a:rPr lang="en-GB" b="1" dirty="0" smtClean="0"/>
              <a:t> the lake.</a:t>
            </a:r>
          </a:p>
          <a:p>
            <a:pPr marL="342900" indent="-342900">
              <a:buAutoNum type="arabicParenBoth"/>
            </a:pPr>
            <a:r>
              <a:rPr lang="en-GB" b="1" dirty="0" smtClean="0"/>
              <a:t>They took a stroll </a:t>
            </a:r>
            <a:r>
              <a:rPr lang="en-GB" b="1" dirty="0" smtClean="0">
                <a:solidFill>
                  <a:srgbClr val="FFC000"/>
                </a:solidFill>
              </a:rPr>
              <a:t>along</a:t>
            </a:r>
            <a:r>
              <a:rPr lang="en-GB" b="1" dirty="0" smtClean="0"/>
              <a:t> the bank of the river.</a:t>
            </a:r>
          </a:p>
          <a:p>
            <a:pPr marL="342900" indent="-342900">
              <a:buAutoNum type="arabicParenBoth"/>
            </a:pPr>
            <a:r>
              <a:rPr lang="en-GB" b="1" dirty="0" smtClean="0"/>
              <a:t>The cricket ball went flying </a:t>
            </a:r>
            <a:r>
              <a:rPr lang="en-GB" b="1" dirty="0" smtClean="0">
                <a:solidFill>
                  <a:srgbClr val="FFC000"/>
                </a:solidFill>
              </a:rPr>
              <a:t>through</a:t>
            </a:r>
            <a:r>
              <a:rPr lang="en-GB" b="1" dirty="0" smtClean="0"/>
              <a:t> the window.</a:t>
            </a:r>
          </a:p>
          <a:p>
            <a:pPr marL="342900" indent="-342900">
              <a:buAutoNum type="arabicParenBoth"/>
            </a:pPr>
            <a:r>
              <a:rPr lang="en-GB" b="1" dirty="0" smtClean="0"/>
              <a:t>The couple stretched out </a:t>
            </a:r>
            <a:r>
              <a:rPr lang="en-GB" b="1" dirty="0" smtClean="0">
                <a:solidFill>
                  <a:srgbClr val="FFC000"/>
                </a:solidFill>
              </a:rPr>
              <a:t>beneath</a:t>
            </a:r>
            <a:r>
              <a:rPr lang="en-GB" b="1" dirty="0" smtClean="0"/>
              <a:t> the stars.</a:t>
            </a:r>
          </a:p>
          <a:p>
            <a:pPr marL="342900" indent="-342900">
              <a:buAutoNum type="arabicParenBoth"/>
            </a:pPr>
            <a:r>
              <a:rPr lang="en-GB" b="1" dirty="0" smtClean="0"/>
              <a:t>The travellers all went </a:t>
            </a:r>
            <a:r>
              <a:rPr lang="en-GB" b="1" dirty="0" smtClean="0">
                <a:solidFill>
                  <a:srgbClr val="FFC000"/>
                </a:solidFill>
              </a:rPr>
              <a:t>aboard</a:t>
            </a:r>
            <a:r>
              <a:rPr lang="en-GB" b="1" dirty="0" smtClean="0"/>
              <a:t> the ocean liner.</a:t>
            </a:r>
          </a:p>
          <a:p>
            <a:pPr marL="342900" indent="-342900">
              <a:buAutoNum type="arabicParenBoth"/>
            </a:pPr>
            <a:r>
              <a:rPr lang="en-GB" b="1" dirty="0" smtClean="0"/>
              <a:t>The chasers drove bravely </a:t>
            </a:r>
            <a:r>
              <a:rPr lang="en-GB" b="1" dirty="0" smtClean="0">
                <a:solidFill>
                  <a:srgbClr val="FFC000"/>
                </a:solidFill>
              </a:rPr>
              <a:t>towards</a:t>
            </a:r>
            <a:r>
              <a:rPr lang="en-GB" b="1" dirty="0" smtClean="0"/>
              <a:t> the tornado.</a:t>
            </a:r>
          </a:p>
          <a:p>
            <a:pPr marL="342900" indent="-342900">
              <a:buAutoNum type="arabicParenBoth"/>
            </a:pPr>
            <a:r>
              <a:rPr lang="en-GB" b="1" dirty="0" smtClean="0"/>
              <a:t>That really threw the cat </a:t>
            </a:r>
            <a:r>
              <a:rPr lang="en-GB" b="1" dirty="0" smtClean="0">
                <a:solidFill>
                  <a:srgbClr val="FFC000"/>
                </a:solidFill>
              </a:rPr>
              <a:t>among</a:t>
            </a:r>
            <a:r>
              <a:rPr lang="en-GB" b="1" dirty="0" smtClean="0"/>
              <a:t> the pigeons.</a:t>
            </a:r>
          </a:p>
          <a:p>
            <a:pPr marL="342900" indent="-342900">
              <a:buAutoNum type="arabicParenBoth"/>
            </a:pPr>
            <a:r>
              <a:rPr lang="en-GB" b="1" dirty="0" smtClean="0">
                <a:solidFill>
                  <a:srgbClr val="FFC000"/>
                </a:solidFill>
              </a:rPr>
              <a:t>Beyond</a:t>
            </a:r>
            <a:r>
              <a:rPr lang="en-GB" b="1" dirty="0" smtClean="0"/>
              <a:t> the horizon, a storm was brewing.</a:t>
            </a:r>
          </a:p>
          <a:p>
            <a:pPr marL="342900" indent="-342900">
              <a:buAutoNum type="arabicParenBoth"/>
            </a:pPr>
            <a:r>
              <a:rPr lang="en-GB" b="1" dirty="0" smtClean="0"/>
              <a:t>He pulled through  </a:t>
            </a:r>
            <a:r>
              <a:rPr lang="en-GB" b="1" dirty="0" smtClean="0">
                <a:solidFill>
                  <a:srgbClr val="FFC000"/>
                </a:solidFill>
              </a:rPr>
              <a:t>against</a:t>
            </a:r>
            <a:r>
              <a:rPr lang="en-GB" b="1" dirty="0" smtClean="0"/>
              <a:t> the odds.</a:t>
            </a:r>
          </a:p>
          <a:p>
            <a:pPr marL="342900" indent="-342900">
              <a:buAutoNum type="arabicParenBoth"/>
            </a:pPr>
            <a:r>
              <a:rPr lang="en-GB" b="1" dirty="0" smtClean="0"/>
              <a:t> No-one knows what is </a:t>
            </a:r>
            <a:r>
              <a:rPr lang="en-GB" b="1" dirty="0" smtClean="0">
                <a:solidFill>
                  <a:srgbClr val="FFC000"/>
                </a:solidFill>
              </a:rPr>
              <a:t>around</a:t>
            </a:r>
            <a:r>
              <a:rPr lang="en-GB" b="1" dirty="0" smtClean="0"/>
              <a:t> the corner.</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P spid="1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fontScale="90000"/>
          </a:bodyPr>
          <a:lstStyle/>
          <a:p>
            <a:r>
              <a:rPr lang="en-GB" b="1" dirty="0" smtClean="0">
                <a:solidFill>
                  <a:srgbClr val="00B0F0"/>
                </a:solidFill>
              </a:rPr>
              <a:t>(91) Looking at Prepositions – 4:</a:t>
            </a:r>
            <a:br>
              <a:rPr lang="en-GB" b="1" dirty="0" smtClean="0">
                <a:solidFill>
                  <a:srgbClr val="00B0F0"/>
                </a:solidFill>
              </a:rPr>
            </a:br>
            <a:r>
              <a:rPr lang="en-GB" b="1" dirty="0" smtClean="0">
                <a:solidFill>
                  <a:srgbClr val="7030A0"/>
                </a:solidFill>
              </a:rPr>
              <a:t>Prepositional Phrases</a:t>
            </a:r>
            <a:endParaRPr lang="en-GB" b="1" dirty="0">
              <a:solidFill>
                <a:srgbClr val="7030A0"/>
              </a:solidFill>
            </a:endParaRPr>
          </a:p>
        </p:txBody>
      </p:sp>
      <p:sp>
        <p:nvSpPr>
          <p:cNvPr id="3" name="Rectangle 2"/>
          <p:cNvSpPr/>
          <p:nvPr/>
        </p:nvSpPr>
        <p:spPr>
          <a:xfrm>
            <a:off x="5724128" y="1556792"/>
            <a:ext cx="3240360" cy="1200329"/>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increase knowledge of English grammar beyond the standard parts of speech</a:t>
            </a:r>
            <a:endParaRPr lang="en-GB" dirty="0"/>
          </a:p>
        </p:txBody>
      </p:sp>
      <p:sp>
        <p:nvSpPr>
          <p:cNvPr id="4" name="TextBox 3"/>
          <p:cNvSpPr txBox="1"/>
          <p:nvPr/>
        </p:nvSpPr>
        <p:spPr>
          <a:xfrm>
            <a:off x="179512" y="1556792"/>
            <a:ext cx="5400600" cy="1200329"/>
          </a:xfrm>
          <a:prstGeom prst="rect">
            <a:avLst/>
          </a:prstGeom>
          <a:noFill/>
          <a:ln w="57150">
            <a:solidFill>
              <a:srgbClr val="00B050"/>
            </a:solidFill>
          </a:ln>
        </p:spPr>
        <p:txBody>
          <a:bodyPr wrap="square" rtlCol="0">
            <a:spAutoFit/>
          </a:bodyPr>
          <a:lstStyle/>
          <a:p>
            <a:r>
              <a:rPr lang="en-GB" dirty="0" smtClean="0"/>
              <a:t>So far, we have dealt with </a:t>
            </a:r>
            <a:r>
              <a:rPr lang="en-GB" b="1" dirty="0" smtClean="0">
                <a:solidFill>
                  <a:srgbClr val="00B050"/>
                </a:solidFill>
              </a:rPr>
              <a:t>prepositions</a:t>
            </a:r>
            <a:r>
              <a:rPr lang="en-GB" dirty="0" smtClean="0"/>
              <a:t> which are sometimes only 2 letters long (</a:t>
            </a:r>
            <a:r>
              <a:rPr lang="en-GB" b="1" i="1" dirty="0" smtClean="0"/>
              <a:t>in</a:t>
            </a:r>
            <a:r>
              <a:rPr lang="en-GB" dirty="0" smtClean="0"/>
              <a:t>, </a:t>
            </a:r>
            <a:r>
              <a:rPr lang="en-GB" b="1" i="1" dirty="0" smtClean="0"/>
              <a:t>on</a:t>
            </a:r>
            <a:r>
              <a:rPr lang="en-GB" dirty="0" smtClean="0"/>
              <a:t>, </a:t>
            </a:r>
            <a:r>
              <a:rPr lang="en-GB" b="1" i="1" dirty="0" smtClean="0"/>
              <a:t>at</a:t>
            </a:r>
            <a:r>
              <a:rPr lang="en-GB" dirty="0" smtClean="0"/>
              <a:t> etc.) Groups of words can also act as prepositions. We call these </a:t>
            </a:r>
            <a:r>
              <a:rPr lang="en-GB" b="1" dirty="0" smtClean="0">
                <a:solidFill>
                  <a:srgbClr val="00B050"/>
                </a:solidFill>
              </a:rPr>
              <a:t>prepositional phrases</a:t>
            </a:r>
            <a:r>
              <a:rPr lang="en-GB" dirty="0" smtClean="0"/>
              <a:t>. We’ll look at a few.</a:t>
            </a:r>
            <a:endParaRPr lang="en-GB" dirty="0"/>
          </a:p>
        </p:txBody>
      </p:sp>
      <p:sp>
        <p:nvSpPr>
          <p:cNvPr id="5" name="TextBox 4"/>
          <p:cNvSpPr txBox="1"/>
          <p:nvPr/>
        </p:nvSpPr>
        <p:spPr>
          <a:xfrm>
            <a:off x="179512" y="2924944"/>
            <a:ext cx="6696744" cy="1200329"/>
          </a:xfrm>
          <a:prstGeom prst="rect">
            <a:avLst/>
          </a:prstGeom>
          <a:noFill/>
          <a:ln w="57150">
            <a:solidFill>
              <a:srgbClr val="7030A0"/>
            </a:solidFill>
          </a:ln>
        </p:spPr>
        <p:txBody>
          <a:bodyPr wrap="square" rtlCol="0">
            <a:spAutoFit/>
          </a:bodyPr>
          <a:lstStyle/>
          <a:p>
            <a:r>
              <a:rPr lang="en-GB" i="1" dirty="0" smtClean="0"/>
              <a:t>Below is a table for you to complete sentences using prepositional phrases. The subjects and prepositional phrases have been given to you and the first has been completed as an example. Write out the table and complete it.</a:t>
            </a:r>
            <a:endParaRPr lang="en-GB" i="1" dirty="0"/>
          </a:p>
        </p:txBody>
      </p:sp>
      <p:pic>
        <p:nvPicPr>
          <p:cNvPr id="6" name="Picture 2"/>
          <p:cNvPicPr>
            <a:picLocks noChangeAspect="1" noChangeArrowheads="1"/>
          </p:cNvPicPr>
          <p:nvPr/>
        </p:nvPicPr>
        <p:blipFill>
          <a:blip r:embed="rId4" cstate="print"/>
          <a:srcRect/>
          <a:stretch>
            <a:fillRect/>
          </a:stretch>
        </p:blipFill>
        <p:spPr bwMode="auto">
          <a:xfrm>
            <a:off x="7092280" y="2924944"/>
            <a:ext cx="2051720" cy="3312368"/>
          </a:xfrm>
          <a:prstGeom prst="rect">
            <a:avLst/>
          </a:prstGeom>
          <a:noFill/>
          <a:ln w="9525">
            <a:noFill/>
            <a:miter lim="800000"/>
            <a:headEnd/>
            <a:tailEnd/>
          </a:ln>
        </p:spPr>
      </p:pic>
      <p:graphicFrame>
        <p:nvGraphicFramePr>
          <p:cNvPr id="7" name="Table 6"/>
          <p:cNvGraphicFramePr>
            <a:graphicFrameLocks noGrp="1"/>
          </p:cNvGraphicFramePr>
          <p:nvPr/>
        </p:nvGraphicFramePr>
        <p:xfrm>
          <a:off x="251520" y="4365104"/>
          <a:ext cx="6624736" cy="2225040"/>
        </p:xfrm>
        <a:graphic>
          <a:graphicData uri="http://schemas.openxmlformats.org/drawingml/2006/table">
            <a:tbl>
              <a:tblPr firstRow="1" bandRow="1">
                <a:tableStyleId>{5C22544A-7EE6-4342-B048-85BDC9FD1C3A}</a:tableStyleId>
              </a:tblPr>
              <a:tblGrid>
                <a:gridCol w="1584176"/>
                <a:gridCol w="1368152"/>
                <a:gridCol w="3672408"/>
              </a:tblGrid>
              <a:tr h="370840">
                <a:tc>
                  <a:txBody>
                    <a:bodyPr/>
                    <a:lstStyle/>
                    <a:p>
                      <a:r>
                        <a:rPr lang="en-GB" dirty="0" smtClean="0"/>
                        <a:t>SUBJECT</a:t>
                      </a:r>
                      <a:endParaRPr lang="en-GB" dirty="0"/>
                    </a:p>
                  </a:txBody>
                  <a:tcPr/>
                </a:tc>
                <a:tc>
                  <a:txBody>
                    <a:bodyPr/>
                    <a:lstStyle/>
                    <a:p>
                      <a:r>
                        <a:rPr lang="en-GB" dirty="0" smtClean="0"/>
                        <a:t>VERB</a:t>
                      </a:r>
                      <a:endParaRPr lang="en-GB" dirty="0"/>
                    </a:p>
                  </a:txBody>
                  <a:tcPr/>
                </a:tc>
                <a:tc>
                  <a:txBody>
                    <a:bodyPr/>
                    <a:lstStyle/>
                    <a:p>
                      <a:r>
                        <a:rPr lang="en-GB" dirty="0" smtClean="0"/>
                        <a:t>PREPOSITIONAL PHRASE + ENDING</a:t>
                      </a:r>
                      <a:endParaRPr lang="en-GB" dirty="0"/>
                    </a:p>
                  </a:txBody>
                  <a:tcPr/>
                </a:tc>
              </a:tr>
              <a:tr h="370840">
                <a:tc>
                  <a:txBody>
                    <a:bodyPr/>
                    <a:lstStyle/>
                    <a:p>
                      <a:r>
                        <a:rPr lang="en-GB" b="1" dirty="0" smtClean="0"/>
                        <a:t>The girl</a:t>
                      </a:r>
                      <a:endParaRPr lang="en-GB" b="1" dirty="0"/>
                    </a:p>
                  </a:txBody>
                  <a:tcPr/>
                </a:tc>
                <a:tc>
                  <a:txBody>
                    <a:bodyPr/>
                    <a:lstStyle/>
                    <a:p>
                      <a:r>
                        <a:rPr lang="en-GB" b="1" dirty="0" smtClean="0"/>
                        <a:t>ran</a:t>
                      </a:r>
                      <a:endParaRPr lang="en-GB" b="1" dirty="0"/>
                    </a:p>
                  </a:txBody>
                  <a:tcPr/>
                </a:tc>
                <a:tc>
                  <a:txBody>
                    <a:bodyPr/>
                    <a:lstStyle/>
                    <a:p>
                      <a:r>
                        <a:rPr lang="en-GB" b="1" u="sng" dirty="0" smtClean="0">
                          <a:solidFill>
                            <a:srgbClr val="FF0000"/>
                          </a:solidFill>
                        </a:rPr>
                        <a:t>as far as</a:t>
                      </a:r>
                      <a:r>
                        <a:rPr lang="en-GB" b="1" u="none" dirty="0" smtClean="0">
                          <a:solidFill>
                            <a:srgbClr val="FF0000"/>
                          </a:solidFill>
                        </a:rPr>
                        <a:t> </a:t>
                      </a:r>
                      <a:r>
                        <a:rPr lang="en-GB" b="1" dirty="0" smtClean="0"/>
                        <a:t>the end of the field</a:t>
                      </a:r>
                      <a:endParaRPr lang="en-GB" b="1" dirty="0"/>
                    </a:p>
                  </a:txBody>
                  <a:tcPr/>
                </a:tc>
              </a:tr>
              <a:tr h="370840">
                <a:tc>
                  <a:txBody>
                    <a:bodyPr/>
                    <a:lstStyle/>
                    <a:p>
                      <a:r>
                        <a:rPr lang="en-GB" b="1" dirty="0" smtClean="0"/>
                        <a:t>The boy</a:t>
                      </a:r>
                      <a:endParaRPr lang="en-GB" b="1" dirty="0"/>
                    </a:p>
                  </a:txBody>
                  <a:tcPr/>
                </a:tc>
                <a:tc>
                  <a:txBody>
                    <a:bodyPr/>
                    <a:lstStyle/>
                    <a:p>
                      <a:r>
                        <a:rPr lang="en-GB" b="1" dirty="0" smtClean="0"/>
                        <a:t>................</a:t>
                      </a:r>
                      <a:endParaRPr lang="en-GB" b="1" dirty="0"/>
                    </a:p>
                  </a:txBody>
                  <a:tcPr/>
                </a:tc>
                <a:tc>
                  <a:txBody>
                    <a:bodyPr/>
                    <a:lstStyle/>
                    <a:p>
                      <a:r>
                        <a:rPr lang="en-GB" b="1" u="sng" dirty="0" smtClean="0">
                          <a:solidFill>
                            <a:srgbClr val="FF0000"/>
                          </a:solidFill>
                        </a:rPr>
                        <a:t>close</a:t>
                      </a:r>
                      <a:r>
                        <a:rPr lang="en-GB" b="1" u="sng" baseline="0" dirty="0" smtClean="0">
                          <a:solidFill>
                            <a:srgbClr val="FF0000"/>
                          </a:solidFill>
                        </a:rPr>
                        <a:t> to</a:t>
                      </a:r>
                      <a:r>
                        <a:rPr lang="en-GB" b="1" u="none" baseline="0" dirty="0" smtClean="0"/>
                        <a:t> </a:t>
                      </a:r>
                      <a:r>
                        <a:rPr lang="en-GB" b="1" baseline="0" dirty="0" smtClean="0"/>
                        <a:t>...........................................</a:t>
                      </a:r>
                      <a:endParaRPr lang="en-GB" b="1" dirty="0"/>
                    </a:p>
                  </a:txBody>
                  <a:tcPr/>
                </a:tc>
              </a:tr>
              <a:tr h="370840">
                <a:tc>
                  <a:txBody>
                    <a:bodyPr/>
                    <a:lstStyle/>
                    <a:p>
                      <a:r>
                        <a:rPr lang="en-GB" b="1" dirty="0" smtClean="0"/>
                        <a:t>The children</a:t>
                      </a:r>
                      <a:endParaRPr lang="en-GB" b="1" dirty="0"/>
                    </a:p>
                  </a:txBody>
                  <a:tcPr/>
                </a:tc>
                <a:tc>
                  <a:txBody>
                    <a:bodyPr/>
                    <a:lstStyle/>
                    <a:p>
                      <a:r>
                        <a:rPr lang="en-GB" b="1" dirty="0" smtClean="0"/>
                        <a:t>................</a:t>
                      </a:r>
                      <a:endParaRPr lang="en-GB" b="1" dirty="0"/>
                    </a:p>
                  </a:txBody>
                  <a:tcPr/>
                </a:tc>
                <a:tc>
                  <a:txBody>
                    <a:bodyPr/>
                    <a:lstStyle/>
                    <a:p>
                      <a:r>
                        <a:rPr lang="en-GB" b="1" u="sng" dirty="0" smtClean="0">
                          <a:solidFill>
                            <a:srgbClr val="FF0000"/>
                          </a:solidFill>
                        </a:rPr>
                        <a:t>out of</a:t>
                      </a:r>
                      <a:r>
                        <a:rPr lang="en-GB" b="1" u="none" dirty="0" smtClean="0">
                          <a:solidFill>
                            <a:srgbClr val="FF0000"/>
                          </a:solidFill>
                        </a:rPr>
                        <a:t> </a:t>
                      </a:r>
                      <a:r>
                        <a:rPr lang="en-GB" b="1" dirty="0" smtClean="0"/>
                        <a:t>..............................................</a:t>
                      </a:r>
                      <a:endParaRPr lang="en-GB" b="1" dirty="0"/>
                    </a:p>
                  </a:txBody>
                  <a:tcPr/>
                </a:tc>
              </a:tr>
              <a:tr h="370840">
                <a:tc>
                  <a:txBody>
                    <a:bodyPr/>
                    <a:lstStyle/>
                    <a:p>
                      <a:r>
                        <a:rPr lang="en-GB" b="1" dirty="0" smtClean="0"/>
                        <a:t>The couple</a:t>
                      </a:r>
                      <a:endParaRPr lang="en-GB" b="1" dirty="0"/>
                    </a:p>
                  </a:txBody>
                  <a:tcPr/>
                </a:tc>
                <a:tc>
                  <a:txBody>
                    <a:bodyPr/>
                    <a:lstStyle/>
                    <a:p>
                      <a:r>
                        <a:rPr lang="en-GB" b="1" dirty="0" smtClean="0"/>
                        <a:t>................</a:t>
                      </a:r>
                      <a:endParaRPr lang="en-GB" b="1" dirty="0"/>
                    </a:p>
                  </a:txBody>
                  <a:tcPr/>
                </a:tc>
                <a:tc>
                  <a:txBody>
                    <a:bodyPr/>
                    <a:lstStyle/>
                    <a:p>
                      <a:r>
                        <a:rPr lang="en-GB" b="1" u="sng" dirty="0" smtClean="0">
                          <a:solidFill>
                            <a:srgbClr val="FF0000"/>
                          </a:solidFill>
                        </a:rPr>
                        <a:t>next to</a:t>
                      </a:r>
                      <a:r>
                        <a:rPr lang="en-GB" b="1" dirty="0" smtClean="0"/>
                        <a:t> ............................................</a:t>
                      </a:r>
                      <a:endParaRPr lang="en-GB" b="1" dirty="0"/>
                    </a:p>
                  </a:txBody>
                  <a:tcPr/>
                </a:tc>
              </a:tr>
              <a:tr h="370840">
                <a:tc>
                  <a:txBody>
                    <a:bodyPr/>
                    <a:lstStyle/>
                    <a:p>
                      <a:r>
                        <a:rPr lang="en-GB" b="1" dirty="0" smtClean="0"/>
                        <a:t>The cats</a:t>
                      </a:r>
                      <a:endParaRPr lang="en-GB" b="1" dirty="0"/>
                    </a:p>
                  </a:txBody>
                  <a:tcPr/>
                </a:tc>
                <a:tc>
                  <a:txBody>
                    <a:bodyPr/>
                    <a:lstStyle/>
                    <a:p>
                      <a:r>
                        <a:rPr lang="en-GB" b="1" dirty="0" smtClean="0"/>
                        <a:t>................</a:t>
                      </a:r>
                      <a:endParaRPr lang="en-GB" b="1" dirty="0"/>
                    </a:p>
                  </a:txBody>
                  <a:tcPr/>
                </a:tc>
                <a:tc>
                  <a:txBody>
                    <a:bodyPr/>
                    <a:lstStyle/>
                    <a:p>
                      <a:r>
                        <a:rPr lang="en-GB" b="1" u="sng" dirty="0" smtClean="0">
                          <a:solidFill>
                            <a:srgbClr val="FF0000"/>
                          </a:solidFill>
                        </a:rPr>
                        <a:t>in front of</a:t>
                      </a:r>
                      <a:r>
                        <a:rPr lang="en-GB" b="1" u="none" dirty="0" smtClean="0">
                          <a:solidFill>
                            <a:srgbClr val="FF0000"/>
                          </a:solidFill>
                        </a:rPr>
                        <a:t> </a:t>
                      </a:r>
                      <a:r>
                        <a:rPr lang="en-GB" b="1" dirty="0" smtClean="0"/>
                        <a:t>.......................................</a:t>
                      </a:r>
                      <a:endParaRPr lang="en-GB" b="1" dirty="0"/>
                    </a:p>
                  </a:txBody>
                  <a:tcPr/>
                </a:tc>
              </a:tr>
            </a:tbl>
          </a:graphicData>
        </a:graphic>
      </p:graphicFrame>
      <p:sp>
        <p:nvSpPr>
          <p:cNvPr id="8" name="Rectangular Callout 7"/>
          <p:cNvSpPr/>
          <p:nvPr/>
        </p:nvSpPr>
        <p:spPr>
          <a:xfrm>
            <a:off x="827584" y="2204864"/>
            <a:ext cx="5328592" cy="2016224"/>
          </a:xfrm>
          <a:prstGeom prst="wedgeRectCallout">
            <a:avLst>
              <a:gd name="adj1" fmla="val -46778"/>
              <a:gd name="adj2" fmla="val 107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EXAMPLE ANSWERS:</a:t>
            </a:r>
          </a:p>
          <a:p>
            <a:pPr algn="ctr"/>
            <a:r>
              <a:rPr lang="en-GB" b="1" dirty="0" smtClean="0"/>
              <a:t>The boy came </a:t>
            </a:r>
            <a:r>
              <a:rPr lang="en-GB" b="1" dirty="0" smtClean="0">
                <a:solidFill>
                  <a:srgbClr val="FFC000"/>
                </a:solidFill>
              </a:rPr>
              <a:t>close to </a:t>
            </a:r>
            <a:r>
              <a:rPr lang="en-GB" b="1" dirty="0" smtClean="0"/>
              <a:t>being expelled.</a:t>
            </a:r>
          </a:p>
          <a:p>
            <a:pPr algn="ctr"/>
            <a:r>
              <a:rPr lang="en-GB" b="1" dirty="0" smtClean="0"/>
              <a:t>The children tip-toed </a:t>
            </a:r>
            <a:r>
              <a:rPr lang="en-GB" b="1" dirty="0" smtClean="0">
                <a:solidFill>
                  <a:srgbClr val="FFC000"/>
                </a:solidFill>
              </a:rPr>
              <a:t>out of </a:t>
            </a:r>
            <a:r>
              <a:rPr lang="en-GB" b="1" dirty="0" smtClean="0"/>
              <a:t>library.</a:t>
            </a:r>
          </a:p>
          <a:p>
            <a:pPr algn="ctr"/>
            <a:r>
              <a:rPr lang="en-GB" b="1" dirty="0" smtClean="0"/>
              <a:t>The couple sat </a:t>
            </a:r>
            <a:r>
              <a:rPr lang="en-GB" b="1" dirty="0" smtClean="0">
                <a:solidFill>
                  <a:srgbClr val="FFC000"/>
                </a:solidFill>
              </a:rPr>
              <a:t>next to </a:t>
            </a:r>
            <a:r>
              <a:rPr lang="en-GB" b="1" dirty="0" smtClean="0"/>
              <a:t>a lazy lump.</a:t>
            </a:r>
          </a:p>
          <a:p>
            <a:pPr algn="ctr"/>
            <a:r>
              <a:rPr lang="en-GB" b="1" dirty="0" smtClean="0"/>
              <a:t>The cats played </a:t>
            </a:r>
            <a:r>
              <a:rPr lang="en-GB" b="1" dirty="0" smtClean="0">
                <a:solidFill>
                  <a:srgbClr val="FFC000"/>
                </a:solidFill>
              </a:rPr>
              <a:t>in front of </a:t>
            </a:r>
            <a:r>
              <a:rPr lang="en-GB" b="1" dirty="0" smtClean="0"/>
              <a:t>the dogs.</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blipFill>
            <a:blip r:embed="rId2" cstate="print"/>
            <a:tile tx="0" ty="0" sx="100000" sy="100000" flip="none" algn="tl"/>
          </a:blipFill>
        </p:spPr>
        <p:txBody>
          <a:bodyPr>
            <a:normAutofit fontScale="90000"/>
          </a:bodyPr>
          <a:lstStyle/>
          <a:p>
            <a:r>
              <a:rPr lang="en-GB" b="1" dirty="0" smtClean="0">
                <a:solidFill>
                  <a:srgbClr val="00B0F0"/>
                </a:solidFill>
              </a:rPr>
              <a:t>(92) Looking at Prepositions – 5:</a:t>
            </a:r>
            <a:br>
              <a:rPr lang="en-GB" b="1" dirty="0" smtClean="0">
                <a:solidFill>
                  <a:srgbClr val="00B0F0"/>
                </a:solidFill>
              </a:rPr>
            </a:br>
            <a:r>
              <a:rPr lang="en-GB" b="1" dirty="0" smtClean="0">
                <a:solidFill>
                  <a:srgbClr val="7030A0"/>
                </a:solidFill>
              </a:rPr>
              <a:t>Prepositions for TIME</a:t>
            </a:r>
            <a:endParaRPr lang="en-GB" b="1" dirty="0">
              <a:solidFill>
                <a:srgbClr val="7030A0"/>
              </a:solidFill>
            </a:endParaRPr>
          </a:p>
        </p:txBody>
      </p:sp>
      <p:sp>
        <p:nvSpPr>
          <p:cNvPr id="3" name="Rectangle 2"/>
          <p:cNvSpPr/>
          <p:nvPr/>
        </p:nvSpPr>
        <p:spPr>
          <a:xfrm>
            <a:off x="6228184" y="1412776"/>
            <a:ext cx="2736304"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increase knowledge of English grammar beyond the standard parts of speech</a:t>
            </a:r>
            <a:endParaRPr lang="en-GB" dirty="0"/>
          </a:p>
        </p:txBody>
      </p:sp>
      <p:sp>
        <p:nvSpPr>
          <p:cNvPr id="4" name="TextBox 3"/>
          <p:cNvSpPr txBox="1"/>
          <p:nvPr/>
        </p:nvSpPr>
        <p:spPr>
          <a:xfrm>
            <a:off x="107504" y="1412776"/>
            <a:ext cx="5976664" cy="1754326"/>
          </a:xfrm>
          <a:prstGeom prst="rect">
            <a:avLst/>
          </a:prstGeom>
          <a:noFill/>
          <a:ln w="57150">
            <a:solidFill>
              <a:srgbClr val="00B050"/>
            </a:solidFill>
          </a:ln>
        </p:spPr>
        <p:txBody>
          <a:bodyPr wrap="square" rtlCol="0">
            <a:spAutoFit/>
          </a:bodyPr>
          <a:lstStyle/>
          <a:p>
            <a:r>
              <a:rPr lang="en-GB" dirty="0" smtClean="0"/>
              <a:t>Just as </a:t>
            </a:r>
            <a:r>
              <a:rPr lang="en-GB" b="1" dirty="0" smtClean="0">
                <a:solidFill>
                  <a:srgbClr val="00B050"/>
                </a:solidFill>
              </a:rPr>
              <a:t>prepositions</a:t>
            </a:r>
            <a:r>
              <a:rPr lang="en-GB" dirty="0" smtClean="0"/>
              <a:t> show the relationship between the subject and the place, or direction or destination: </a:t>
            </a:r>
          </a:p>
          <a:p>
            <a:r>
              <a:rPr lang="en-GB" b="1" i="1" dirty="0" smtClean="0"/>
              <a:t>(The girl </a:t>
            </a:r>
            <a:r>
              <a:rPr lang="en-GB" dirty="0" smtClean="0"/>
              <a:t>went </a:t>
            </a:r>
            <a:r>
              <a:rPr lang="en-GB" b="1" dirty="0" smtClean="0">
                <a:solidFill>
                  <a:srgbClr val="00B050"/>
                </a:solidFill>
              </a:rPr>
              <a:t>down</a:t>
            </a:r>
            <a:r>
              <a:rPr lang="en-GB" dirty="0" smtClean="0"/>
              <a:t> the road, </a:t>
            </a:r>
            <a:r>
              <a:rPr lang="en-GB" b="1" dirty="0" smtClean="0">
                <a:solidFill>
                  <a:srgbClr val="00B050"/>
                </a:solidFill>
              </a:rPr>
              <a:t>round</a:t>
            </a:r>
            <a:r>
              <a:rPr lang="en-GB" dirty="0" smtClean="0"/>
              <a:t> the corner, </a:t>
            </a:r>
            <a:r>
              <a:rPr lang="en-GB" b="1" dirty="0" smtClean="0">
                <a:solidFill>
                  <a:srgbClr val="00B050"/>
                </a:solidFill>
              </a:rPr>
              <a:t>to</a:t>
            </a:r>
            <a:r>
              <a:rPr lang="en-GB" dirty="0" smtClean="0"/>
              <a:t> </a:t>
            </a:r>
            <a:r>
              <a:rPr lang="en-GB" b="1" i="1" dirty="0" smtClean="0"/>
              <a:t>the park)</a:t>
            </a:r>
          </a:p>
          <a:p>
            <a:r>
              <a:rPr lang="en-GB" dirty="0" smtClean="0"/>
              <a:t>so they can also show the relationship between subject and time:</a:t>
            </a:r>
          </a:p>
          <a:p>
            <a:r>
              <a:rPr lang="en-GB" b="1" i="1" dirty="0" smtClean="0"/>
              <a:t>The boy </a:t>
            </a:r>
            <a:r>
              <a:rPr lang="en-GB" dirty="0" smtClean="0"/>
              <a:t>has been here </a:t>
            </a:r>
            <a:r>
              <a:rPr lang="en-GB" b="1" dirty="0" smtClean="0">
                <a:solidFill>
                  <a:srgbClr val="00B050"/>
                </a:solidFill>
              </a:rPr>
              <a:t>since</a:t>
            </a:r>
            <a:r>
              <a:rPr lang="en-GB" dirty="0" smtClean="0"/>
              <a:t> yesterday, arriving </a:t>
            </a:r>
            <a:r>
              <a:rPr lang="en-GB" b="1" dirty="0" smtClean="0">
                <a:solidFill>
                  <a:srgbClr val="00B050"/>
                </a:solidFill>
              </a:rPr>
              <a:t>at</a:t>
            </a:r>
            <a:r>
              <a:rPr lang="en-GB" dirty="0" smtClean="0"/>
              <a:t> midday.</a:t>
            </a:r>
          </a:p>
        </p:txBody>
      </p:sp>
      <p:pic>
        <p:nvPicPr>
          <p:cNvPr id="5" name="Picture 2"/>
          <p:cNvPicPr>
            <a:picLocks noChangeAspect="1" noChangeArrowheads="1"/>
          </p:cNvPicPr>
          <p:nvPr/>
        </p:nvPicPr>
        <p:blipFill>
          <a:blip r:embed="rId3" cstate="print"/>
          <a:srcRect/>
          <a:stretch>
            <a:fillRect/>
          </a:stretch>
        </p:blipFill>
        <p:spPr bwMode="auto">
          <a:xfrm>
            <a:off x="6839744" y="3212976"/>
            <a:ext cx="2304256" cy="3240360"/>
          </a:xfrm>
          <a:prstGeom prst="rect">
            <a:avLst/>
          </a:prstGeom>
          <a:noFill/>
          <a:ln w="9525">
            <a:noFill/>
            <a:miter lim="800000"/>
            <a:headEnd/>
            <a:tailEnd/>
          </a:ln>
        </p:spPr>
      </p:pic>
      <p:sp>
        <p:nvSpPr>
          <p:cNvPr id="6" name="TextBox 5"/>
          <p:cNvSpPr txBox="1"/>
          <p:nvPr/>
        </p:nvSpPr>
        <p:spPr>
          <a:xfrm>
            <a:off x="107504" y="3356992"/>
            <a:ext cx="5400600" cy="3139321"/>
          </a:xfrm>
          <a:prstGeom prst="rect">
            <a:avLst/>
          </a:prstGeom>
          <a:noFill/>
          <a:ln w="57150">
            <a:solidFill>
              <a:srgbClr val="7030A0"/>
            </a:solidFill>
          </a:ln>
        </p:spPr>
        <p:txBody>
          <a:bodyPr wrap="square" rtlCol="0">
            <a:spAutoFit/>
          </a:bodyPr>
          <a:lstStyle/>
          <a:p>
            <a:r>
              <a:rPr lang="en-GB" i="1" dirty="0" smtClean="0"/>
              <a:t>Fill in the appropriate preposition for time:</a:t>
            </a:r>
          </a:p>
          <a:p>
            <a:pPr marL="342900" indent="-342900">
              <a:buAutoNum type="arabicParenBoth"/>
            </a:pPr>
            <a:r>
              <a:rPr lang="en-GB" dirty="0" smtClean="0"/>
              <a:t>The postman arrived ___ time.</a:t>
            </a:r>
          </a:p>
          <a:p>
            <a:pPr marL="342900" indent="-342900">
              <a:buAutoNum type="arabicParenBoth"/>
            </a:pPr>
            <a:r>
              <a:rPr lang="en-GB" dirty="0" smtClean="0"/>
              <a:t>The news got around ______ long.</a:t>
            </a:r>
          </a:p>
          <a:p>
            <a:pPr marL="342900" indent="-342900">
              <a:buAutoNum type="arabicParenBoth"/>
            </a:pPr>
            <a:r>
              <a:rPr lang="en-GB" dirty="0" smtClean="0"/>
              <a:t>My Nan has been here _____ yesterday.</a:t>
            </a:r>
          </a:p>
          <a:p>
            <a:pPr marL="342900" indent="-342900">
              <a:buAutoNum type="arabicParenBoth"/>
            </a:pPr>
            <a:r>
              <a:rPr lang="en-GB" dirty="0" smtClean="0"/>
              <a:t>The workmen were hammering ______ midnight.</a:t>
            </a:r>
          </a:p>
          <a:p>
            <a:pPr marL="342900" indent="-342900">
              <a:buAutoNum type="arabicParenBoth"/>
            </a:pPr>
            <a:r>
              <a:rPr lang="en-GB" dirty="0" smtClean="0"/>
              <a:t>___ the morning, the storm had eased.</a:t>
            </a:r>
          </a:p>
          <a:p>
            <a:pPr marL="342900" indent="-342900">
              <a:buAutoNum type="arabicParenBoth"/>
            </a:pPr>
            <a:r>
              <a:rPr lang="en-GB" dirty="0" smtClean="0"/>
              <a:t>My Australian uncle arrives ___ a few hours.</a:t>
            </a:r>
          </a:p>
          <a:p>
            <a:pPr marL="342900" indent="-342900">
              <a:buAutoNum type="arabicParenBoth"/>
            </a:pPr>
            <a:r>
              <a:rPr lang="en-GB" dirty="0" smtClean="0"/>
              <a:t>The dogs were barking ____ dawn till dusk.</a:t>
            </a:r>
          </a:p>
          <a:p>
            <a:pPr marL="342900" indent="-342900">
              <a:buAutoNum type="arabicParenBoth"/>
            </a:pPr>
            <a:r>
              <a:rPr lang="en-GB" dirty="0" smtClean="0"/>
              <a:t>___ five o-clock, there was a news flash.</a:t>
            </a:r>
          </a:p>
          <a:p>
            <a:pPr marL="342900" indent="-342900">
              <a:buAutoNum type="arabicParenBoth"/>
            </a:pPr>
            <a:r>
              <a:rPr lang="en-GB" dirty="0" smtClean="0"/>
              <a:t>At ten __ six, the train finally arrived.</a:t>
            </a:r>
          </a:p>
          <a:p>
            <a:pPr marL="342900" indent="-342900">
              <a:buAutoNum type="arabicParenBoth"/>
            </a:pPr>
            <a:r>
              <a:rPr lang="en-GB" dirty="0" smtClean="0"/>
              <a:t> I haven’t seen my older brother ___ ages.</a:t>
            </a:r>
            <a:endParaRPr lang="en-GB" dirty="0"/>
          </a:p>
        </p:txBody>
      </p:sp>
      <p:sp>
        <p:nvSpPr>
          <p:cNvPr id="7" name="TextBox 6"/>
          <p:cNvSpPr txBox="1"/>
          <p:nvPr/>
        </p:nvSpPr>
        <p:spPr>
          <a:xfrm>
            <a:off x="5652120" y="3284984"/>
            <a:ext cx="1296144" cy="3416320"/>
          </a:xfrm>
          <a:prstGeom prst="rect">
            <a:avLst/>
          </a:prstGeom>
          <a:noFill/>
          <a:ln w="57150">
            <a:solidFill>
              <a:srgbClr val="7030A0"/>
            </a:solidFill>
          </a:ln>
        </p:spPr>
        <p:txBody>
          <a:bodyPr wrap="square" rtlCol="0">
            <a:spAutoFit/>
          </a:bodyPr>
          <a:lstStyle/>
          <a:p>
            <a:r>
              <a:rPr lang="en-GB" b="1" dirty="0" smtClean="0">
                <a:solidFill>
                  <a:srgbClr val="C00000"/>
                </a:solidFill>
              </a:rPr>
              <a:t>AT</a:t>
            </a:r>
          </a:p>
          <a:p>
            <a:r>
              <a:rPr lang="en-GB" b="1" dirty="0" smtClean="0">
                <a:solidFill>
                  <a:srgbClr val="C00000"/>
                </a:solidFill>
              </a:rPr>
              <a:t>BY</a:t>
            </a:r>
          </a:p>
          <a:p>
            <a:r>
              <a:rPr lang="en-GB" b="1" dirty="0" smtClean="0">
                <a:solidFill>
                  <a:srgbClr val="C00000"/>
                </a:solidFill>
              </a:rPr>
              <a:t>BEFORE</a:t>
            </a:r>
          </a:p>
          <a:p>
            <a:r>
              <a:rPr lang="en-GB" b="1" dirty="0" smtClean="0">
                <a:solidFill>
                  <a:srgbClr val="C00000"/>
                </a:solidFill>
              </a:rPr>
              <a:t>FOR</a:t>
            </a:r>
          </a:p>
          <a:p>
            <a:r>
              <a:rPr lang="en-GB" b="1" dirty="0" smtClean="0">
                <a:solidFill>
                  <a:srgbClr val="C00000"/>
                </a:solidFill>
              </a:rPr>
              <a:t>FROM</a:t>
            </a:r>
          </a:p>
          <a:p>
            <a:r>
              <a:rPr lang="en-GB" b="1" dirty="0" smtClean="0">
                <a:solidFill>
                  <a:srgbClr val="C00000"/>
                </a:solidFill>
              </a:rPr>
              <a:t>IN</a:t>
            </a:r>
          </a:p>
          <a:p>
            <a:r>
              <a:rPr lang="en-GB" b="1" dirty="0" smtClean="0">
                <a:solidFill>
                  <a:srgbClr val="C00000"/>
                </a:solidFill>
              </a:rPr>
              <a:t>ON</a:t>
            </a:r>
          </a:p>
          <a:p>
            <a:r>
              <a:rPr lang="en-GB" b="1" dirty="0" smtClean="0">
                <a:solidFill>
                  <a:srgbClr val="C00000"/>
                </a:solidFill>
              </a:rPr>
              <a:t>SINCE</a:t>
            </a:r>
          </a:p>
          <a:p>
            <a:r>
              <a:rPr lang="en-GB" b="1" dirty="0" smtClean="0">
                <a:solidFill>
                  <a:srgbClr val="C00000"/>
                </a:solidFill>
              </a:rPr>
              <a:t>TO</a:t>
            </a:r>
          </a:p>
          <a:p>
            <a:r>
              <a:rPr lang="en-GB" b="1" dirty="0" smtClean="0">
                <a:solidFill>
                  <a:srgbClr val="C00000"/>
                </a:solidFill>
              </a:rPr>
              <a:t>UNTIL</a:t>
            </a:r>
          </a:p>
          <a:p>
            <a:r>
              <a:rPr lang="en-GB" b="1" dirty="0" smtClean="0">
                <a:solidFill>
                  <a:srgbClr val="FF0000"/>
                </a:solidFill>
              </a:rPr>
              <a:t>Use each once only!</a:t>
            </a:r>
            <a:endParaRPr lang="en-GB" b="1" dirty="0">
              <a:solidFill>
                <a:srgbClr val="FF0000"/>
              </a:solidFill>
            </a:endParaRPr>
          </a:p>
        </p:txBody>
      </p:sp>
      <p:sp>
        <p:nvSpPr>
          <p:cNvPr id="8" name="Rectangular Callout 7"/>
          <p:cNvSpPr/>
          <p:nvPr/>
        </p:nvSpPr>
        <p:spPr>
          <a:xfrm>
            <a:off x="2843808" y="908720"/>
            <a:ext cx="5256584" cy="3456384"/>
          </a:xfrm>
          <a:prstGeom prst="wedgeRectCallout">
            <a:avLst>
              <a:gd name="adj1" fmla="val -77368"/>
              <a:gd name="adj2" fmla="val 795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endParaRPr lang="en-GB" b="1" dirty="0" smtClean="0">
              <a:solidFill>
                <a:srgbClr val="FFFF00"/>
              </a:solidFill>
            </a:endParaRPr>
          </a:p>
          <a:p>
            <a:pPr marL="342900" indent="-342900">
              <a:buAutoNum type="arabicParenBoth"/>
            </a:pPr>
            <a:r>
              <a:rPr lang="en-GB" b="1" dirty="0" smtClean="0">
                <a:solidFill>
                  <a:schemeClr val="bg1"/>
                </a:solidFill>
              </a:rPr>
              <a:t>The postman arrived </a:t>
            </a:r>
            <a:r>
              <a:rPr lang="en-GB" b="1" dirty="0" smtClean="0">
                <a:solidFill>
                  <a:srgbClr val="FFC000"/>
                </a:solidFill>
              </a:rPr>
              <a:t>on </a:t>
            </a:r>
            <a:r>
              <a:rPr lang="en-GB" b="1" dirty="0" smtClean="0">
                <a:solidFill>
                  <a:schemeClr val="bg1"/>
                </a:solidFill>
              </a:rPr>
              <a:t>time.</a:t>
            </a:r>
          </a:p>
          <a:p>
            <a:pPr marL="342900" indent="-342900">
              <a:buAutoNum type="arabicParenBoth"/>
            </a:pPr>
            <a:r>
              <a:rPr lang="en-GB" b="1" dirty="0" smtClean="0">
                <a:solidFill>
                  <a:schemeClr val="bg1"/>
                </a:solidFill>
              </a:rPr>
              <a:t>The news got around </a:t>
            </a:r>
            <a:r>
              <a:rPr lang="en-GB" b="1" dirty="0" smtClean="0">
                <a:solidFill>
                  <a:srgbClr val="FFC000"/>
                </a:solidFill>
              </a:rPr>
              <a:t>before</a:t>
            </a:r>
            <a:r>
              <a:rPr lang="en-GB" b="1" dirty="0" smtClean="0">
                <a:solidFill>
                  <a:schemeClr val="bg1"/>
                </a:solidFill>
              </a:rPr>
              <a:t> long.</a:t>
            </a:r>
          </a:p>
          <a:p>
            <a:pPr marL="342900" indent="-342900">
              <a:buAutoNum type="arabicParenBoth"/>
            </a:pPr>
            <a:r>
              <a:rPr lang="en-GB" b="1" dirty="0" smtClean="0">
                <a:solidFill>
                  <a:schemeClr val="bg1"/>
                </a:solidFill>
              </a:rPr>
              <a:t>My Nan has been here </a:t>
            </a:r>
            <a:r>
              <a:rPr lang="en-GB" b="1" dirty="0" smtClean="0">
                <a:solidFill>
                  <a:srgbClr val="FFC000"/>
                </a:solidFill>
              </a:rPr>
              <a:t>since</a:t>
            </a:r>
            <a:r>
              <a:rPr lang="en-GB" b="1" dirty="0" smtClean="0">
                <a:solidFill>
                  <a:schemeClr val="bg1"/>
                </a:solidFill>
              </a:rPr>
              <a:t> yesterday.</a:t>
            </a:r>
          </a:p>
          <a:p>
            <a:pPr marL="342900" indent="-342900">
              <a:buAutoNum type="arabicParenBoth"/>
            </a:pPr>
            <a:r>
              <a:rPr lang="en-GB" b="1" dirty="0" smtClean="0">
                <a:solidFill>
                  <a:schemeClr val="bg1"/>
                </a:solidFill>
              </a:rPr>
              <a:t>The workmen were hammering </a:t>
            </a:r>
            <a:r>
              <a:rPr lang="en-GB" b="1" dirty="0" smtClean="0">
                <a:solidFill>
                  <a:srgbClr val="FFC000"/>
                </a:solidFill>
              </a:rPr>
              <a:t>until</a:t>
            </a:r>
            <a:r>
              <a:rPr lang="en-GB" b="1" dirty="0" smtClean="0">
                <a:solidFill>
                  <a:schemeClr val="bg1"/>
                </a:solidFill>
              </a:rPr>
              <a:t> midnight.</a:t>
            </a:r>
          </a:p>
          <a:p>
            <a:pPr marL="342900" indent="-342900">
              <a:buAutoNum type="arabicParenBoth"/>
            </a:pPr>
            <a:r>
              <a:rPr lang="en-GB" b="1" dirty="0" smtClean="0">
                <a:solidFill>
                  <a:srgbClr val="FFC000"/>
                </a:solidFill>
              </a:rPr>
              <a:t>By</a:t>
            </a:r>
            <a:r>
              <a:rPr lang="en-GB" b="1" dirty="0" smtClean="0">
                <a:solidFill>
                  <a:schemeClr val="bg1"/>
                </a:solidFill>
              </a:rPr>
              <a:t> the morning, the storm had eased.</a:t>
            </a:r>
          </a:p>
          <a:p>
            <a:pPr marL="342900" indent="-342900">
              <a:buAutoNum type="arabicParenBoth"/>
            </a:pPr>
            <a:r>
              <a:rPr lang="en-GB" b="1" dirty="0" smtClean="0">
                <a:solidFill>
                  <a:schemeClr val="bg1"/>
                </a:solidFill>
              </a:rPr>
              <a:t>My Australian uncle arrives </a:t>
            </a:r>
            <a:r>
              <a:rPr lang="en-GB" b="1" dirty="0" smtClean="0">
                <a:solidFill>
                  <a:srgbClr val="FFC000"/>
                </a:solidFill>
              </a:rPr>
              <a:t>in</a:t>
            </a:r>
            <a:r>
              <a:rPr lang="en-GB" b="1" dirty="0" smtClean="0">
                <a:solidFill>
                  <a:schemeClr val="bg1"/>
                </a:solidFill>
              </a:rPr>
              <a:t> a few hours.</a:t>
            </a:r>
          </a:p>
          <a:p>
            <a:pPr marL="342900" indent="-342900">
              <a:buAutoNum type="arabicParenBoth"/>
            </a:pPr>
            <a:r>
              <a:rPr lang="en-GB" b="1" dirty="0" smtClean="0">
                <a:solidFill>
                  <a:schemeClr val="bg1"/>
                </a:solidFill>
              </a:rPr>
              <a:t>The dogs were barking </a:t>
            </a:r>
            <a:r>
              <a:rPr lang="en-GB" b="1" dirty="0" smtClean="0">
                <a:solidFill>
                  <a:srgbClr val="FFC000"/>
                </a:solidFill>
              </a:rPr>
              <a:t>from</a:t>
            </a:r>
            <a:r>
              <a:rPr lang="en-GB" b="1" dirty="0" smtClean="0">
                <a:solidFill>
                  <a:schemeClr val="bg1"/>
                </a:solidFill>
              </a:rPr>
              <a:t> dawn till dusk.</a:t>
            </a:r>
          </a:p>
          <a:p>
            <a:pPr marL="342900" indent="-342900">
              <a:buAutoNum type="arabicParenBoth"/>
            </a:pPr>
            <a:r>
              <a:rPr lang="en-GB" b="1" dirty="0" smtClean="0">
                <a:solidFill>
                  <a:srgbClr val="FFC000"/>
                </a:solidFill>
              </a:rPr>
              <a:t>At</a:t>
            </a:r>
            <a:r>
              <a:rPr lang="en-GB" b="1" dirty="0" smtClean="0">
                <a:solidFill>
                  <a:schemeClr val="bg1"/>
                </a:solidFill>
              </a:rPr>
              <a:t> five o-clock, there was a news flash.</a:t>
            </a:r>
          </a:p>
          <a:p>
            <a:pPr marL="342900" indent="-342900">
              <a:buAutoNum type="arabicParenBoth"/>
            </a:pPr>
            <a:r>
              <a:rPr lang="en-GB" b="1" dirty="0" smtClean="0">
                <a:solidFill>
                  <a:schemeClr val="bg1"/>
                </a:solidFill>
              </a:rPr>
              <a:t>At ten </a:t>
            </a:r>
            <a:r>
              <a:rPr lang="en-GB" b="1" dirty="0" smtClean="0">
                <a:solidFill>
                  <a:srgbClr val="FFC000"/>
                </a:solidFill>
              </a:rPr>
              <a:t>to </a:t>
            </a:r>
            <a:r>
              <a:rPr lang="en-GB" b="1" dirty="0" smtClean="0">
                <a:solidFill>
                  <a:schemeClr val="bg1"/>
                </a:solidFill>
              </a:rPr>
              <a:t>six, the train finally arrived.</a:t>
            </a:r>
          </a:p>
          <a:p>
            <a:pPr marL="342900" indent="-342900">
              <a:buAutoNum type="arabicParenBoth"/>
            </a:pPr>
            <a:r>
              <a:rPr lang="en-GB" b="1" dirty="0" smtClean="0">
                <a:solidFill>
                  <a:schemeClr val="bg1"/>
                </a:solidFill>
              </a:rPr>
              <a:t> I haven’t seen my older brother </a:t>
            </a:r>
            <a:r>
              <a:rPr lang="en-GB" b="1" dirty="0" smtClean="0">
                <a:solidFill>
                  <a:srgbClr val="FFC000"/>
                </a:solidFill>
              </a:rPr>
              <a:t>for</a:t>
            </a:r>
            <a:r>
              <a:rPr lang="en-GB" b="1" dirty="0" smtClean="0">
                <a:solidFill>
                  <a:schemeClr val="bg1"/>
                </a:solidFill>
              </a:rPr>
              <a:t> ages.</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3" cstate="print"/>
            <a:tile tx="0" ty="0" sx="100000" sy="100000" flip="none" algn="tl"/>
          </a:blipFill>
        </p:spPr>
        <p:txBody>
          <a:bodyPr>
            <a:normAutofit fontScale="90000"/>
          </a:bodyPr>
          <a:lstStyle/>
          <a:p>
            <a:r>
              <a:rPr lang="en-GB" b="1" dirty="0" smtClean="0">
                <a:solidFill>
                  <a:srgbClr val="FFFF66"/>
                </a:solidFill>
              </a:rPr>
              <a:t>(93) Looking at Imagery:</a:t>
            </a:r>
            <a:br>
              <a:rPr lang="en-GB" b="1" dirty="0" smtClean="0">
                <a:solidFill>
                  <a:srgbClr val="FFFF66"/>
                </a:solidFill>
              </a:rPr>
            </a:br>
            <a:r>
              <a:rPr lang="en-GB" b="1" dirty="0" smtClean="0">
                <a:solidFill>
                  <a:srgbClr val="FF99FF"/>
                </a:solidFill>
              </a:rPr>
              <a:t>SIMILES</a:t>
            </a:r>
            <a:endParaRPr lang="en-GB" b="1" dirty="0">
              <a:solidFill>
                <a:srgbClr val="FF99FF"/>
              </a:solidFill>
            </a:endParaRPr>
          </a:p>
        </p:txBody>
      </p:sp>
      <p:pic>
        <p:nvPicPr>
          <p:cNvPr id="1026" name="Picture 2" descr="C:\Users\Colin\Downloads\6905939-Cartoon-Character-Happy-Pencil-with-Folder-Stock-Vector-teacher-cartoon.jpg"/>
          <p:cNvPicPr>
            <a:picLocks noChangeAspect="1" noChangeArrowheads="1"/>
          </p:cNvPicPr>
          <p:nvPr/>
        </p:nvPicPr>
        <p:blipFill>
          <a:blip r:embed="rId4" cstate="print"/>
          <a:srcRect/>
          <a:stretch>
            <a:fillRect/>
          </a:stretch>
        </p:blipFill>
        <p:spPr bwMode="auto">
          <a:xfrm>
            <a:off x="7415808" y="2636912"/>
            <a:ext cx="1728192" cy="3384376"/>
          </a:xfrm>
          <a:prstGeom prst="rect">
            <a:avLst/>
          </a:prstGeom>
          <a:noFill/>
        </p:spPr>
      </p:pic>
      <p:sp>
        <p:nvSpPr>
          <p:cNvPr id="4" name="TextBox 3"/>
          <p:cNvSpPr txBox="1"/>
          <p:nvPr/>
        </p:nvSpPr>
        <p:spPr>
          <a:xfrm>
            <a:off x="5652120" y="1340768"/>
            <a:ext cx="3312368" cy="1200329"/>
          </a:xfrm>
          <a:prstGeom prst="rect">
            <a:avLst/>
          </a:prstGeom>
          <a:noFill/>
          <a:ln w="57150">
            <a:solidFill>
              <a:srgbClr val="FF0000"/>
            </a:solidFill>
          </a:ln>
        </p:spPr>
        <p:txBody>
          <a:bodyPr wrap="square" rtlCol="0">
            <a:spAutoFit/>
          </a:bodyPr>
          <a:lstStyle/>
          <a:p>
            <a:r>
              <a:rPr lang="en-GB" b="1" dirty="0" smtClean="0">
                <a:solidFill>
                  <a:srgbClr val="FF0000"/>
                </a:solidFill>
              </a:rPr>
              <a:t>Learning Objective:</a:t>
            </a:r>
          </a:p>
          <a:p>
            <a:r>
              <a:rPr lang="en-GB" dirty="0" smtClean="0"/>
              <a:t>To recognise similes and their effects, increasing understanding of literary devices and their use</a:t>
            </a:r>
            <a:endParaRPr lang="en-GB" dirty="0"/>
          </a:p>
        </p:txBody>
      </p:sp>
      <p:sp>
        <p:nvSpPr>
          <p:cNvPr id="5" name="TextBox 4"/>
          <p:cNvSpPr txBox="1"/>
          <p:nvPr/>
        </p:nvSpPr>
        <p:spPr>
          <a:xfrm>
            <a:off x="179512" y="1340768"/>
            <a:ext cx="5328592" cy="1477328"/>
          </a:xfrm>
          <a:prstGeom prst="rect">
            <a:avLst/>
          </a:prstGeom>
          <a:noFill/>
          <a:ln w="57150">
            <a:solidFill>
              <a:srgbClr val="00B050"/>
            </a:solidFill>
          </a:ln>
        </p:spPr>
        <p:txBody>
          <a:bodyPr wrap="square" rtlCol="0">
            <a:spAutoFit/>
          </a:bodyPr>
          <a:lstStyle/>
          <a:p>
            <a:r>
              <a:rPr lang="en-GB" dirty="0" smtClean="0"/>
              <a:t>In </a:t>
            </a:r>
            <a:r>
              <a:rPr lang="en-GB" b="1" dirty="0" smtClean="0">
                <a:solidFill>
                  <a:srgbClr val="00B050"/>
                </a:solidFill>
              </a:rPr>
              <a:t>descriptions</a:t>
            </a:r>
            <a:r>
              <a:rPr lang="en-GB" dirty="0" smtClean="0"/>
              <a:t> or </a:t>
            </a:r>
            <a:r>
              <a:rPr lang="en-GB" b="1" dirty="0" smtClean="0">
                <a:solidFill>
                  <a:srgbClr val="00B050"/>
                </a:solidFill>
              </a:rPr>
              <a:t>poems</a:t>
            </a:r>
            <a:r>
              <a:rPr lang="en-GB" dirty="0" smtClean="0"/>
              <a:t>, 3 </a:t>
            </a:r>
            <a:r>
              <a:rPr lang="en-GB" b="1" dirty="0" smtClean="0">
                <a:solidFill>
                  <a:srgbClr val="00B050"/>
                </a:solidFill>
              </a:rPr>
              <a:t>devices</a:t>
            </a:r>
            <a:r>
              <a:rPr lang="en-GB" dirty="0" smtClean="0"/>
              <a:t> add impact by creating vivid pictures in our minds: </a:t>
            </a:r>
            <a:r>
              <a:rPr lang="en-GB" b="1" dirty="0" smtClean="0">
                <a:solidFill>
                  <a:srgbClr val="00B050"/>
                </a:solidFill>
              </a:rPr>
              <a:t>similes</a:t>
            </a:r>
            <a:r>
              <a:rPr lang="en-GB" dirty="0" smtClean="0"/>
              <a:t>, </a:t>
            </a:r>
            <a:r>
              <a:rPr lang="en-GB" b="1" dirty="0" smtClean="0">
                <a:solidFill>
                  <a:srgbClr val="00B050"/>
                </a:solidFill>
              </a:rPr>
              <a:t>metaphors</a:t>
            </a:r>
            <a:r>
              <a:rPr lang="en-GB" dirty="0" smtClean="0"/>
              <a:t>, and </a:t>
            </a:r>
            <a:r>
              <a:rPr lang="en-GB" b="1" dirty="0" smtClean="0">
                <a:solidFill>
                  <a:srgbClr val="00B050"/>
                </a:solidFill>
              </a:rPr>
              <a:t>personification</a:t>
            </a:r>
            <a:r>
              <a:rPr lang="en-GB" dirty="0" smtClean="0"/>
              <a:t>. All 3 come under the </a:t>
            </a:r>
            <a:r>
              <a:rPr lang="en-GB" b="1" dirty="0" smtClean="0">
                <a:solidFill>
                  <a:srgbClr val="00B050"/>
                </a:solidFill>
              </a:rPr>
              <a:t>umbrella-term</a:t>
            </a:r>
            <a:r>
              <a:rPr lang="en-GB" dirty="0" smtClean="0"/>
              <a:t> </a:t>
            </a:r>
            <a:r>
              <a:rPr lang="en-GB" b="1" u="sng" dirty="0" smtClean="0">
                <a:solidFill>
                  <a:srgbClr val="00B050"/>
                </a:solidFill>
              </a:rPr>
              <a:t>IMAGERY</a:t>
            </a:r>
            <a:r>
              <a:rPr lang="en-GB" dirty="0" smtClean="0"/>
              <a:t>. A </a:t>
            </a:r>
            <a:r>
              <a:rPr lang="en-GB" b="1" dirty="0" smtClean="0">
                <a:solidFill>
                  <a:srgbClr val="00B050"/>
                </a:solidFill>
              </a:rPr>
              <a:t>simile</a:t>
            </a:r>
            <a:r>
              <a:rPr lang="en-GB" dirty="0" smtClean="0"/>
              <a:t> is where one thing is directly compared to another, using </a:t>
            </a:r>
            <a:r>
              <a:rPr lang="en-GB" b="1" i="1" dirty="0" smtClean="0"/>
              <a:t>like</a:t>
            </a:r>
            <a:r>
              <a:rPr lang="en-GB" dirty="0" smtClean="0"/>
              <a:t> or </a:t>
            </a:r>
            <a:r>
              <a:rPr lang="en-GB" b="1" i="1" dirty="0" smtClean="0"/>
              <a:t>as ___ as</a:t>
            </a:r>
            <a:r>
              <a:rPr lang="en-GB" dirty="0" smtClean="0"/>
              <a:t>.</a:t>
            </a:r>
            <a:endParaRPr lang="en-GB" dirty="0"/>
          </a:p>
        </p:txBody>
      </p:sp>
      <p:sp>
        <p:nvSpPr>
          <p:cNvPr id="8" name="TextBox 7"/>
          <p:cNvSpPr txBox="1"/>
          <p:nvPr/>
        </p:nvSpPr>
        <p:spPr>
          <a:xfrm>
            <a:off x="107504" y="2924944"/>
            <a:ext cx="4680520" cy="3693319"/>
          </a:xfrm>
          <a:prstGeom prst="rect">
            <a:avLst/>
          </a:prstGeom>
          <a:noFill/>
          <a:ln w="57150">
            <a:solidFill>
              <a:srgbClr val="7030A0"/>
            </a:solidFill>
          </a:ln>
        </p:spPr>
        <p:txBody>
          <a:bodyPr wrap="square" rtlCol="0">
            <a:spAutoFit/>
          </a:bodyPr>
          <a:lstStyle/>
          <a:p>
            <a:r>
              <a:rPr lang="en-GB" i="1" dirty="0" smtClean="0"/>
              <a:t>See if you can match the proper simile to these lines from poems:</a:t>
            </a:r>
          </a:p>
          <a:p>
            <a:pPr marL="342900" indent="-342900">
              <a:buAutoNum type="arabicParenBoth"/>
            </a:pPr>
            <a:r>
              <a:rPr lang="en-GB" b="1" i="1" dirty="0" smtClean="0"/>
              <a:t>‘coughing like _______’</a:t>
            </a:r>
          </a:p>
          <a:p>
            <a:pPr marL="342900" indent="-342900">
              <a:buAutoNum type="arabicParenBoth"/>
            </a:pPr>
            <a:r>
              <a:rPr lang="en-GB" b="1" i="1" dirty="0" smtClean="0"/>
              <a:t>‘the classroom glowed like a _______’</a:t>
            </a:r>
          </a:p>
          <a:p>
            <a:pPr marL="342900" indent="-342900">
              <a:buAutoNum type="arabicParenBoth"/>
            </a:pPr>
            <a:r>
              <a:rPr lang="en-GB" b="1" i="1" dirty="0" smtClean="0"/>
              <a:t>‘the parrots shriek as if they were on ___’</a:t>
            </a:r>
          </a:p>
          <a:p>
            <a:pPr marL="342900" indent="-342900">
              <a:buAutoNum type="arabicParenBoth"/>
            </a:pPr>
            <a:r>
              <a:rPr lang="en-GB" b="1" i="1" dirty="0" smtClean="0"/>
              <a:t>‘as under a green ____ I saw him drowning’</a:t>
            </a:r>
          </a:p>
          <a:p>
            <a:pPr marL="342900" indent="-342900">
              <a:buAutoNum type="arabicParenBoth"/>
            </a:pPr>
            <a:r>
              <a:rPr lang="en-GB" b="1" i="1" dirty="0" smtClean="0"/>
              <a:t>‘they fell like _______ wiping out the noon’</a:t>
            </a:r>
          </a:p>
          <a:p>
            <a:pPr marL="342900" indent="-342900">
              <a:buAutoNum type="arabicParenBoth"/>
            </a:pPr>
            <a:r>
              <a:rPr lang="en-GB" b="1" i="1" dirty="0" smtClean="0"/>
              <a:t>‘he lugged a rifle numb as a smashed ____’</a:t>
            </a:r>
          </a:p>
          <a:p>
            <a:pPr marL="342900" indent="-342900">
              <a:buAutoNum type="arabicParenBoth"/>
            </a:pPr>
            <a:r>
              <a:rPr lang="en-GB" b="1" i="1" dirty="0" smtClean="0"/>
              <a:t>‘sweating like molten _____ from the centre of his chest’</a:t>
            </a:r>
          </a:p>
          <a:p>
            <a:pPr marL="342900" indent="-342900">
              <a:buAutoNum type="arabicParenBoth"/>
            </a:pPr>
            <a:r>
              <a:rPr lang="en-GB" b="1" i="1" dirty="0" smtClean="0"/>
              <a:t>‘The gull bent like an ______ slowly’</a:t>
            </a:r>
          </a:p>
          <a:p>
            <a:pPr marL="342900" indent="-342900">
              <a:buAutoNum type="arabicParenBoth"/>
            </a:pPr>
            <a:r>
              <a:rPr lang="en-GB" b="1" i="1" dirty="0" smtClean="0"/>
              <a:t>‘my boat was heaving ... like a ______’</a:t>
            </a:r>
          </a:p>
          <a:p>
            <a:pPr marL="342900" indent="-342900">
              <a:buAutoNum type="arabicParenBoth"/>
            </a:pPr>
            <a:r>
              <a:rPr lang="en-GB" b="1" i="1" dirty="0" smtClean="0"/>
              <a:t> ‘the squat pen rests snug as a _____’</a:t>
            </a:r>
          </a:p>
        </p:txBody>
      </p:sp>
      <p:sp>
        <p:nvSpPr>
          <p:cNvPr id="9" name="TextBox 8"/>
          <p:cNvSpPr txBox="1"/>
          <p:nvPr/>
        </p:nvSpPr>
        <p:spPr>
          <a:xfrm>
            <a:off x="4932040" y="2924944"/>
            <a:ext cx="2376264" cy="3693319"/>
          </a:xfrm>
          <a:prstGeom prst="rect">
            <a:avLst/>
          </a:prstGeom>
          <a:noFill/>
          <a:ln w="57150">
            <a:solidFill>
              <a:srgbClr val="7030A0"/>
            </a:solidFill>
          </a:ln>
        </p:spPr>
        <p:txBody>
          <a:bodyPr wrap="square" rtlCol="0">
            <a:spAutoFit/>
          </a:bodyPr>
          <a:lstStyle/>
          <a:p>
            <a:r>
              <a:rPr lang="en-GB" b="1" dirty="0" smtClean="0">
                <a:solidFill>
                  <a:srgbClr val="C00000"/>
                </a:solidFill>
              </a:rPr>
              <a:t>ARM</a:t>
            </a:r>
          </a:p>
          <a:p>
            <a:r>
              <a:rPr lang="en-GB" b="1" dirty="0" smtClean="0">
                <a:solidFill>
                  <a:srgbClr val="C00000"/>
                </a:solidFill>
              </a:rPr>
              <a:t>FIRE</a:t>
            </a:r>
          </a:p>
          <a:p>
            <a:r>
              <a:rPr lang="en-GB" b="1" dirty="0" smtClean="0">
                <a:solidFill>
                  <a:srgbClr val="C00000"/>
                </a:solidFill>
              </a:rPr>
              <a:t>GUN</a:t>
            </a:r>
          </a:p>
          <a:p>
            <a:r>
              <a:rPr lang="en-GB" b="1" dirty="0" smtClean="0">
                <a:solidFill>
                  <a:srgbClr val="C00000"/>
                </a:solidFill>
              </a:rPr>
              <a:t>HAGS</a:t>
            </a:r>
          </a:p>
          <a:p>
            <a:r>
              <a:rPr lang="en-GB" b="1" dirty="0" smtClean="0">
                <a:solidFill>
                  <a:srgbClr val="C00000"/>
                </a:solidFill>
              </a:rPr>
              <a:t>IRON</a:t>
            </a:r>
          </a:p>
          <a:p>
            <a:r>
              <a:rPr lang="en-GB" b="1" dirty="0" smtClean="0">
                <a:solidFill>
                  <a:srgbClr val="C00000"/>
                </a:solidFill>
              </a:rPr>
              <a:t>IRON-BAR</a:t>
            </a:r>
          </a:p>
          <a:p>
            <a:r>
              <a:rPr lang="en-GB" b="1" dirty="0" smtClean="0">
                <a:solidFill>
                  <a:srgbClr val="C00000"/>
                </a:solidFill>
              </a:rPr>
              <a:t>SEA</a:t>
            </a:r>
          </a:p>
          <a:p>
            <a:r>
              <a:rPr lang="en-GB" b="1" dirty="0" smtClean="0">
                <a:solidFill>
                  <a:srgbClr val="C00000"/>
                </a:solidFill>
              </a:rPr>
              <a:t>SNOWFLAKES</a:t>
            </a:r>
          </a:p>
          <a:p>
            <a:r>
              <a:rPr lang="en-GB" b="1" dirty="0" smtClean="0">
                <a:solidFill>
                  <a:srgbClr val="C00000"/>
                </a:solidFill>
              </a:rPr>
              <a:t>SWAN</a:t>
            </a:r>
          </a:p>
          <a:p>
            <a:r>
              <a:rPr lang="en-GB" b="1" dirty="0" smtClean="0">
                <a:solidFill>
                  <a:srgbClr val="C00000"/>
                </a:solidFill>
              </a:rPr>
              <a:t>SWEET-SHOP</a:t>
            </a:r>
          </a:p>
          <a:p>
            <a:r>
              <a:rPr lang="en-GB" b="1" dirty="0" smtClean="0">
                <a:solidFill>
                  <a:srgbClr val="FF0000"/>
                </a:solidFill>
              </a:rPr>
              <a:t>Explain your choices, before you see the answers!</a:t>
            </a:r>
            <a:endParaRPr lang="en-GB" b="1" dirty="0">
              <a:solidFill>
                <a:srgbClr val="FF0000"/>
              </a:solidFill>
            </a:endParaRPr>
          </a:p>
        </p:txBody>
      </p:sp>
      <p:sp>
        <p:nvSpPr>
          <p:cNvPr id="10" name="Rectangular Callout 9"/>
          <p:cNvSpPr/>
          <p:nvPr/>
        </p:nvSpPr>
        <p:spPr>
          <a:xfrm>
            <a:off x="3779912" y="1916832"/>
            <a:ext cx="4968552" cy="3816424"/>
          </a:xfrm>
          <a:prstGeom prst="wedgeRectCallout">
            <a:avLst>
              <a:gd name="adj1" fmla="val -90285"/>
              <a:gd name="adj2" fmla="val 52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i="1" dirty="0" smtClean="0"/>
              <a:t>‘coughing like </a:t>
            </a:r>
            <a:r>
              <a:rPr lang="en-GB" b="1" i="1" dirty="0" smtClean="0">
                <a:solidFill>
                  <a:srgbClr val="FFC000"/>
                </a:solidFill>
              </a:rPr>
              <a:t>hags</a:t>
            </a:r>
            <a:r>
              <a:rPr lang="en-GB" b="1" i="1" dirty="0" smtClean="0"/>
              <a:t>’</a:t>
            </a:r>
          </a:p>
          <a:p>
            <a:pPr marL="342900" indent="-342900">
              <a:buAutoNum type="arabicParenBoth"/>
            </a:pPr>
            <a:r>
              <a:rPr lang="en-GB" b="1" i="1" dirty="0" smtClean="0"/>
              <a:t>‘the classroom glowed like a </a:t>
            </a:r>
            <a:r>
              <a:rPr lang="en-GB" b="1" i="1" dirty="0" smtClean="0">
                <a:solidFill>
                  <a:srgbClr val="FFC000"/>
                </a:solidFill>
              </a:rPr>
              <a:t>sweet-shop</a:t>
            </a:r>
            <a:r>
              <a:rPr lang="en-GB" b="1" i="1" dirty="0" smtClean="0"/>
              <a:t>’</a:t>
            </a:r>
          </a:p>
          <a:p>
            <a:pPr marL="342900" indent="-342900">
              <a:buAutoNum type="arabicParenBoth"/>
            </a:pPr>
            <a:r>
              <a:rPr lang="en-GB" b="1" i="1" dirty="0" smtClean="0"/>
              <a:t>‘the parrots shriek as if they were on </a:t>
            </a:r>
            <a:r>
              <a:rPr lang="en-GB" b="1" i="1" dirty="0" smtClean="0">
                <a:solidFill>
                  <a:srgbClr val="FFC000"/>
                </a:solidFill>
              </a:rPr>
              <a:t>fire</a:t>
            </a:r>
            <a:r>
              <a:rPr lang="en-GB" b="1" i="1" dirty="0" smtClean="0"/>
              <a:t>’</a:t>
            </a:r>
          </a:p>
          <a:p>
            <a:pPr marL="342900" indent="-342900">
              <a:buAutoNum type="arabicParenBoth"/>
            </a:pPr>
            <a:r>
              <a:rPr lang="en-GB" b="1" i="1" dirty="0" smtClean="0"/>
              <a:t>‘as under a green </a:t>
            </a:r>
            <a:r>
              <a:rPr lang="en-GB" b="1" i="1" dirty="0" smtClean="0">
                <a:solidFill>
                  <a:srgbClr val="FFC000"/>
                </a:solidFill>
              </a:rPr>
              <a:t>sea</a:t>
            </a:r>
            <a:r>
              <a:rPr lang="en-GB" b="1" i="1" dirty="0" smtClean="0"/>
              <a:t> I saw him drowning’</a:t>
            </a:r>
          </a:p>
          <a:p>
            <a:pPr marL="342900" indent="-342900">
              <a:buAutoNum type="arabicParenBoth"/>
            </a:pPr>
            <a:r>
              <a:rPr lang="en-GB" b="1" i="1" dirty="0" smtClean="0"/>
              <a:t>‘they fell like </a:t>
            </a:r>
            <a:r>
              <a:rPr lang="en-GB" b="1" i="1" dirty="0" smtClean="0">
                <a:solidFill>
                  <a:srgbClr val="FFC000"/>
                </a:solidFill>
              </a:rPr>
              <a:t>snowflakes </a:t>
            </a:r>
            <a:r>
              <a:rPr lang="en-GB" b="1" i="1" dirty="0" smtClean="0"/>
              <a:t>wiping out the noon’</a:t>
            </a:r>
          </a:p>
          <a:p>
            <a:pPr marL="342900" indent="-342900">
              <a:buAutoNum type="arabicParenBoth"/>
            </a:pPr>
            <a:r>
              <a:rPr lang="en-GB" b="1" i="1" dirty="0" smtClean="0"/>
              <a:t>‘he lugged a rifle numb as a smashed </a:t>
            </a:r>
            <a:r>
              <a:rPr lang="en-GB" b="1" i="1" dirty="0" smtClean="0">
                <a:solidFill>
                  <a:srgbClr val="FFC000"/>
                </a:solidFill>
              </a:rPr>
              <a:t>arm</a:t>
            </a:r>
            <a:r>
              <a:rPr lang="en-GB" b="1" i="1" dirty="0" smtClean="0"/>
              <a:t>’</a:t>
            </a:r>
          </a:p>
          <a:p>
            <a:pPr marL="342900" indent="-342900">
              <a:buAutoNum type="arabicParenBoth"/>
            </a:pPr>
            <a:r>
              <a:rPr lang="en-GB" b="1" i="1" dirty="0" smtClean="0"/>
              <a:t>‘sweating like molten </a:t>
            </a:r>
            <a:r>
              <a:rPr lang="en-GB" b="1" i="1" dirty="0" smtClean="0">
                <a:solidFill>
                  <a:srgbClr val="FFC000"/>
                </a:solidFill>
              </a:rPr>
              <a:t>iron</a:t>
            </a:r>
            <a:r>
              <a:rPr lang="en-GB" b="1" i="1" dirty="0" smtClean="0"/>
              <a:t> from the centre of his chest’</a:t>
            </a:r>
          </a:p>
          <a:p>
            <a:pPr marL="342900" indent="-342900">
              <a:buAutoNum type="arabicParenBoth"/>
            </a:pPr>
            <a:r>
              <a:rPr lang="en-GB" b="1" i="1" dirty="0" smtClean="0"/>
              <a:t>‘The gull bent like an </a:t>
            </a:r>
            <a:r>
              <a:rPr lang="en-GB" b="1" i="1" dirty="0" smtClean="0">
                <a:solidFill>
                  <a:srgbClr val="FFC000"/>
                </a:solidFill>
              </a:rPr>
              <a:t>iron-bar </a:t>
            </a:r>
            <a:r>
              <a:rPr lang="en-GB" b="1" i="1" dirty="0" smtClean="0"/>
              <a:t>slowly’</a:t>
            </a:r>
          </a:p>
          <a:p>
            <a:pPr marL="342900" indent="-342900">
              <a:buAutoNum type="arabicParenBoth"/>
            </a:pPr>
            <a:r>
              <a:rPr lang="en-GB" b="1" i="1" dirty="0" smtClean="0"/>
              <a:t>‘my boat was heaving ... like a </a:t>
            </a:r>
            <a:r>
              <a:rPr lang="en-GB" b="1" i="1" dirty="0" smtClean="0">
                <a:solidFill>
                  <a:srgbClr val="FFC000"/>
                </a:solidFill>
              </a:rPr>
              <a:t>swan</a:t>
            </a:r>
            <a:r>
              <a:rPr lang="en-GB" b="1" i="1" dirty="0" smtClean="0"/>
              <a:t>’</a:t>
            </a:r>
          </a:p>
          <a:p>
            <a:pPr marL="342900" indent="-342900">
              <a:buAutoNum type="arabicParenBoth"/>
            </a:pPr>
            <a:r>
              <a:rPr lang="en-GB" b="1" i="1" dirty="0" smtClean="0"/>
              <a:t> ‘the squat pen rests snug as a </a:t>
            </a:r>
            <a:r>
              <a:rPr lang="en-GB" b="1" i="1" dirty="0" smtClean="0">
                <a:solidFill>
                  <a:srgbClr val="FFC000"/>
                </a:solidFill>
              </a:rPr>
              <a:t>gun</a:t>
            </a:r>
            <a:r>
              <a:rPr lang="en-GB" b="1" i="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P spid="9" grpId="0" animBg="1"/>
      <p:bldP spid="1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blipFill>
            <a:blip r:embed="rId3" cstate="print"/>
            <a:tile tx="0" ty="0" sx="100000" sy="100000" flip="none" algn="tl"/>
          </a:blipFill>
        </p:spPr>
        <p:txBody>
          <a:bodyPr>
            <a:normAutofit fontScale="90000"/>
          </a:bodyPr>
          <a:lstStyle/>
          <a:p>
            <a:r>
              <a:rPr lang="en-GB" b="1" dirty="0" smtClean="0">
                <a:solidFill>
                  <a:srgbClr val="FFFF66"/>
                </a:solidFill>
              </a:rPr>
              <a:t>(94) Looking at Imagery – 2:</a:t>
            </a:r>
            <a:br>
              <a:rPr lang="en-GB" b="1" dirty="0" smtClean="0">
                <a:solidFill>
                  <a:srgbClr val="FFFF66"/>
                </a:solidFill>
              </a:rPr>
            </a:br>
            <a:r>
              <a:rPr lang="en-GB" b="1" dirty="0" smtClean="0">
                <a:solidFill>
                  <a:srgbClr val="FF99FF"/>
                </a:solidFill>
              </a:rPr>
              <a:t>METAPHORS</a:t>
            </a:r>
            <a:endParaRPr lang="en-GB" b="1" dirty="0">
              <a:solidFill>
                <a:srgbClr val="FF99FF"/>
              </a:solidFill>
            </a:endParaRPr>
          </a:p>
        </p:txBody>
      </p:sp>
      <p:sp>
        <p:nvSpPr>
          <p:cNvPr id="3" name="Rectangle 2"/>
          <p:cNvSpPr/>
          <p:nvPr/>
        </p:nvSpPr>
        <p:spPr>
          <a:xfrm>
            <a:off x="6084168" y="1412776"/>
            <a:ext cx="2880320"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recognise similes and their effects, increasing understanding of literary devices and their use</a:t>
            </a:r>
            <a:endParaRPr lang="en-GB" dirty="0"/>
          </a:p>
        </p:txBody>
      </p:sp>
      <p:sp>
        <p:nvSpPr>
          <p:cNvPr id="4" name="Rectangle 3"/>
          <p:cNvSpPr/>
          <p:nvPr/>
        </p:nvSpPr>
        <p:spPr>
          <a:xfrm>
            <a:off x="179512" y="1412776"/>
            <a:ext cx="5760640" cy="1477328"/>
          </a:xfrm>
          <a:prstGeom prst="rect">
            <a:avLst/>
          </a:prstGeom>
          <a:ln w="57150">
            <a:solidFill>
              <a:srgbClr val="00B050"/>
            </a:solidFill>
          </a:ln>
        </p:spPr>
        <p:txBody>
          <a:bodyPr wrap="square">
            <a:spAutoFit/>
          </a:bodyPr>
          <a:lstStyle/>
          <a:p>
            <a:r>
              <a:rPr lang="en-GB" dirty="0" smtClean="0"/>
              <a:t>In </a:t>
            </a:r>
            <a:r>
              <a:rPr lang="en-GB" b="1" dirty="0" smtClean="0">
                <a:solidFill>
                  <a:srgbClr val="00B050"/>
                </a:solidFill>
              </a:rPr>
              <a:t>descriptions</a:t>
            </a:r>
            <a:r>
              <a:rPr lang="en-GB" dirty="0" smtClean="0"/>
              <a:t> or </a:t>
            </a:r>
            <a:r>
              <a:rPr lang="en-GB" b="1" dirty="0" smtClean="0">
                <a:solidFill>
                  <a:srgbClr val="00B050"/>
                </a:solidFill>
              </a:rPr>
              <a:t>poems</a:t>
            </a:r>
            <a:r>
              <a:rPr lang="en-GB" dirty="0" smtClean="0"/>
              <a:t>, 3 </a:t>
            </a:r>
            <a:r>
              <a:rPr lang="en-GB" b="1" dirty="0" smtClean="0">
                <a:solidFill>
                  <a:srgbClr val="00B050"/>
                </a:solidFill>
              </a:rPr>
              <a:t>devices</a:t>
            </a:r>
            <a:r>
              <a:rPr lang="en-GB" dirty="0" smtClean="0"/>
              <a:t> add impact by creating vivid pictures in our minds: </a:t>
            </a:r>
            <a:r>
              <a:rPr lang="en-GB" b="1" dirty="0" smtClean="0">
                <a:solidFill>
                  <a:srgbClr val="00B050"/>
                </a:solidFill>
              </a:rPr>
              <a:t>similes</a:t>
            </a:r>
            <a:r>
              <a:rPr lang="en-GB" dirty="0" smtClean="0"/>
              <a:t>, </a:t>
            </a:r>
            <a:r>
              <a:rPr lang="en-GB" b="1" dirty="0" smtClean="0">
                <a:solidFill>
                  <a:srgbClr val="00B050"/>
                </a:solidFill>
              </a:rPr>
              <a:t>metaphors</a:t>
            </a:r>
            <a:r>
              <a:rPr lang="en-GB" dirty="0" smtClean="0"/>
              <a:t>, and </a:t>
            </a:r>
            <a:r>
              <a:rPr lang="en-GB" b="1" dirty="0" smtClean="0">
                <a:solidFill>
                  <a:srgbClr val="00B050"/>
                </a:solidFill>
              </a:rPr>
              <a:t>personification</a:t>
            </a:r>
            <a:r>
              <a:rPr lang="en-GB" dirty="0" smtClean="0"/>
              <a:t>. All 3 come under the </a:t>
            </a:r>
            <a:r>
              <a:rPr lang="en-GB" b="1" dirty="0" smtClean="0">
                <a:solidFill>
                  <a:srgbClr val="00B050"/>
                </a:solidFill>
              </a:rPr>
              <a:t>umbrella-term</a:t>
            </a:r>
            <a:r>
              <a:rPr lang="en-GB" dirty="0" smtClean="0"/>
              <a:t> </a:t>
            </a:r>
            <a:r>
              <a:rPr lang="en-GB" b="1" u="sng" dirty="0" smtClean="0">
                <a:solidFill>
                  <a:srgbClr val="00B050"/>
                </a:solidFill>
              </a:rPr>
              <a:t>IMAGERY</a:t>
            </a:r>
            <a:r>
              <a:rPr lang="en-GB" dirty="0" smtClean="0"/>
              <a:t>. A </a:t>
            </a:r>
            <a:r>
              <a:rPr lang="en-GB" b="1" dirty="0" smtClean="0">
                <a:solidFill>
                  <a:srgbClr val="00B050"/>
                </a:solidFill>
              </a:rPr>
              <a:t>metaphor</a:t>
            </a:r>
            <a:r>
              <a:rPr lang="en-GB" dirty="0" smtClean="0"/>
              <a:t> is where one thing is directly regarded as another: </a:t>
            </a:r>
            <a:r>
              <a:rPr lang="en-GB" b="1" i="1" dirty="0" smtClean="0"/>
              <a:t>thunder – the devil’s voice</a:t>
            </a:r>
            <a:r>
              <a:rPr lang="en-GB" dirty="0" smtClean="0"/>
              <a:t>.</a:t>
            </a:r>
            <a:endParaRPr lang="en-GB" dirty="0"/>
          </a:p>
        </p:txBody>
      </p:sp>
      <p:pic>
        <p:nvPicPr>
          <p:cNvPr id="5" name="Picture 2" descr="C:\Users\Colin\Downloads\6905939-Cartoon-Character-Happy-Pencil-with-Folder-Stock-Vector-teacher-cartoon.jpg"/>
          <p:cNvPicPr>
            <a:picLocks noChangeAspect="1" noChangeArrowheads="1"/>
          </p:cNvPicPr>
          <p:nvPr/>
        </p:nvPicPr>
        <p:blipFill>
          <a:blip r:embed="rId4" cstate="print"/>
          <a:srcRect/>
          <a:stretch>
            <a:fillRect/>
          </a:stretch>
        </p:blipFill>
        <p:spPr bwMode="auto">
          <a:xfrm>
            <a:off x="7415808" y="3212976"/>
            <a:ext cx="1728192" cy="3384376"/>
          </a:xfrm>
          <a:prstGeom prst="rect">
            <a:avLst/>
          </a:prstGeom>
          <a:noFill/>
        </p:spPr>
      </p:pic>
      <p:sp>
        <p:nvSpPr>
          <p:cNvPr id="6" name="TextBox 5"/>
          <p:cNvSpPr txBox="1"/>
          <p:nvPr/>
        </p:nvSpPr>
        <p:spPr>
          <a:xfrm>
            <a:off x="179512" y="2996952"/>
            <a:ext cx="4968552" cy="3416320"/>
          </a:xfrm>
          <a:prstGeom prst="rect">
            <a:avLst/>
          </a:prstGeom>
          <a:noFill/>
          <a:ln w="57150">
            <a:solidFill>
              <a:srgbClr val="7030A0"/>
            </a:solidFill>
          </a:ln>
        </p:spPr>
        <p:txBody>
          <a:bodyPr wrap="square" rtlCol="0">
            <a:spAutoFit/>
          </a:bodyPr>
          <a:lstStyle/>
          <a:p>
            <a:r>
              <a:rPr lang="en-GB" i="1" dirty="0" smtClean="0"/>
              <a:t>See if you can match the proper metaphor to these lines from poems:</a:t>
            </a:r>
          </a:p>
          <a:p>
            <a:pPr marL="342900" indent="-342900">
              <a:buAutoNum type="arabicParenBoth"/>
            </a:pPr>
            <a:r>
              <a:rPr lang="en-GB" b="1" i="1" dirty="0" smtClean="0"/>
              <a:t>‘the boa-constrictor’s coil is a  ______’</a:t>
            </a:r>
          </a:p>
          <a:p>
            <a:pPr marL="342900" indent="-342900">
              <a:buAutoNum type="arabicParenBoth"/>
            </a:pPr>
            <a:r>
              <a:rPr lang="en-GB" b="1" i="1" dirty="0" smtClean="0"/>
              <a:t>‘it was raining _____________’</a:t>
            </a:r>
          </a:p>
          <a:p>
            <a:pPr marL="342900" indent="-342900">
              <a:buAutoNum type="arabicParenBoth"/>
            </a:pPr>
            <a:r>
              <a:rPr lang="en-GB" b="1" i="1" dirty="0" smtClean="0"/>
              <a:t>‘I give you an onion./It is a ______’</a:t>
            </a:r>
          </a:p>
          <a:p>
            <a:pPr marL="342900" indent="-342900">
              <a:buAutoNum type="arabicParenBoth"/>
            </a:pPr>
            <a:r>
              <a:rPr lang="en-GB" b="1" i="1" dirty="0" smtClean="0"/>
              <a:t>‘my pack of unruly ______’ </a:t>
            </a:r>
            <a:r>
              <a:rPr lang="en-GB" i="1" dirty="0" smtClean="0"/>
              <a:t>(describing pupils)</a:t>
            </a:r>
          </a:p>
          <a:p>
            <a:pPr marL="342900" indent="-342900">
              <a:buAutoNum type="arabicParenBoth"/>
            </a:pPr>
            <a:r>
              <a:rPr lang="en-GB" b="1" i="1" dirty="0" smtClean="0"/>
              <a:t>‘the damaged _______ collar-bone’</a:t>
            </a:r>
          </a:p>
          <a:p>
            <a:pPr marL="342900" indent="-342900">
              <a:buAutoNum type="arabicParenBoth"/>
            </a:pPr>
            <a:r>
              <a:rPr lang="en-GB" b="1" i="1" dirty="0" smtClean="0"/>
              <a:t>‘the ____ of the hills ... strained its guy-rope’</a:t>
            </a:r>
          </a:p>
          <a:p>
            <a:pPr marL="342900" indent="-342900">
              <a:buAutoNum type="arabicParenBoth"/>
            </a:pPr>
            <a:r>
              <a:rPr lang="en-GB" b="1" i="1" dirty="0" smtClean="0"/>
              <a:t>‘dressed in water’s long, green _____’</a:t>
            </a:r>
          </a:p>
          <a:p>
            <a:pPr marL="342900" indent="-342900">
              <a:buAutoNum type="arabicParenBoth"/>
            </a:pPr>
            <a:r>
              <a:rPr lang="en-GB" b="1" i="1" dirty="0" smtClean="0"/>
              <a:t>‘summer, and the grass is a _________’</a:t>
            </a:r>
          </a:p>
          <a:p>
            <a:pPr marL="342900" indent="-342900">
              <a:buAutoNum type="arabicParenBoth"/>
            </a:pPr>
            <a:r>
              <a:rPr lang="en-GB" b="1" i="1" dirty="0" smtClean="0"/>
              <a:t>‘our hands were ________ with thorn-pricks’</a:t>
            </a:r>
          </a:p>
          <a:p>
            <a:pPr marL="342900" indent="-342900">
              <a:buAutoNum type="arabicParenBoth"/>
            </a:pPr>
            <a:r>
              <a:rPr lang="en-GB" b="1" i="1" dirty="0" smtClean="0"/>
              <a:t> ‘we found a fur, a ______ fungus’</a:t>
            </a:r>
          </a:p>
        </p:txBody>
      </p:sp>
      <p:sp>
        <p:nvSpPr>
          <p:cNvPr id="7" name="TextBox 6"/>
          <p:cNvSpPr txBox="1"/>
          <p:nvPr/>
        </p:nvSpPr>
        <p:spPr>
          <a:xfrm>
            <a:off x="5292080" y="2996952"/>
            <a:ext cx="2088232" cy="3693319"/>
          </a:xfrm>
          <a:prstGeom prst="rect">
            <a:avLst/>
          </a:prstGeom>
          <a:noFill/>
          <a:ln w="57150">
            <a:solidFill>
              <a:srgbClr val="7030A0"/>
            </a:solidFill>
          </a:ln>
        </p:spPr>
        <p:txBody>
          <a:bodyPr wrap="square" rtlCol="0">
            <a:spAutoFit/>
          </a:bodyPr>
          <a:lstStyle/>
          <a:p>
            <a:r>
              <a:rPr lang="en-GB" b="1" dirty="0" smtClean="0">
                <a:solidFill>
                  <a:srgbClr val="C00000"/>
                </a:solidFill>
              </a:rPr>
              <a:t>EXCLAMATION   </a:t>
            </a:r>
          </a:p>
          <a:p>
            <a:r>
              <a:rPr lang="en-GB" b="1" dirty="0" smtClean="0">
                <a:solidFill>
                  <a:srgbClr val="C00000"/>
                </a:solidFill>
              </a:rPr>
              <a:t>        MARKS</a:t>
            </a:r>
          </a:p>
          <a:p>
            <a:r>
              <a:rPr lang="en-GB" b="1" dirty="0" smtClean="0">
                <a:solidFill>
                  <a:srgbClr val="C00000"/>
                </a:solidFill>
              </a:rPr>
              <a:t>FOSSIL</a:t>
            </a:r>
          </a:p>
          <a:p>
            <a:r>
              <a:rPr lang="en-GB" b="1" dirty="0" smtClean="0">
                <a:solidFill>
                  <a:srgbClr val="C00000"/>
                </a:solidFill>
              </a:rPr>
              <a:t>HOUNDS</a:t>
            </a:r>
          </a:p>
          <a:p>
            <a:r>
              <a:rPr lang="en-GB" b="1" dirty="0" smtClean="0">
                <a:solidFill>
                  <a:srgbClr val="C00000"/>
                </a:solidFill>
              </a:rPr>
              <a:t>MOON</a:t>
            </a:r>
          </a:p>
          <a:p>
            <a:r>
              <a:rPr lang="en-GB" b="1" dirty="0" smtClean="0">
                <a:solidFill>
                  <a:srgbClr val="C00000"/>
                </a:solidFill>
              </a:rPr>
              <a:t>PEPPERED</a:t>
            </a:r>
          </a:p>
          <a:p>
            <a:r>
              <a:rPr lang="en-GB" b="1" dirty="0" smtClean="0">
                <a:solidFill>
                  <a:srgbClr val="C00000"/>
                </a:solidFill>
              </a:rPr>
              <a:t>PORCELAIN</a:t>
            </a:r>
          </a:p>
          <a:p>
            <a:r>
              <a:rPr lang="en-GB" b="1" dirty="0" smtClean="0">
                <a:solidFill>
                  <a:srgbClr val="C00000"/>
                </a:solidFill>
              </a:rPr>
              <a:t>RAT-GREY</a:t>
            </a:r>
          </a:p>
          <a:p>
            <a:r>
              <a:rPr lang="en-GB" b="1" dirty="0" smtClean="0">
                <a:solidFill>
                  <a:srgbClr val="C00000"/>
                </a:solidFill>
              </a:rPr>
              <a:t>SILK</a:t>
            </a:r>
          </a:p>
          <a:p>
            <a:r>
              <a:rPr lang="en-GB" b="1" dirty="0" smtClean="0">
                <a:solidFill>
                  <a:srgbClr val="C00000"/>
                </a:solidFill>
              </a:rPr>
              <a:t>SNARE-DRUM</a:t>
            </a:r>
          </a:p>
          <a:p>
            <a:r>
              <a:rPr lang="en-GB" b="1" dirty="0" smtClean="0">
                <a:solidFill>
                  <a:srgbClr val="C00000"/>
                </a:solidFill>
              </a:rPr>
              <a:t>TENT</a:t>
            </a:r>
          </a:p>
          <a:p>
            <a:r>
              <a:rPr lang="en-GB" b="1" dirty="0" smtClean="0">
                <a:solidFill>
                  <a:srgbClr val="FF0000"/>
                </a:solidFill>
              </a:rPr>
              <a:t>Give reasons for your choices! </a:t>
            </a:r>
            <a:endParaRPr lang="en-GB" b="1" dirty="0">
              <a:solidFill>
                <a:srgbClr val="FF0000"/>
              </a:solidFill>
            </a:endParaRPr>
          </a:p>
        </p:txBody>
      </p:sp>
      <p:sp>
        <p:nvSpPr>
          <p:cNvPr id="8" name="Rectangular Callout 7"/>
          <p:cNvSpPr/>
          <p:nvPr/>
        </p:nvSpPr>
        <p:spPr>
          <a:xfrm>
            <a:off x="1547664" y="1124744"/>
            <a:ext cx="4968552" cy="3456384"/>
          </a:xfrm>
          <a:prstGeom prst="wedgeRectCallout">
            <a:avLst>
              <a:gd name="adj1" fmla="val -60927"/>
              <a:gd name="adj2" fmla="val 71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dirty="0" smtClean="0">
                <a:solidFill>
                  <a:srgbClr val="FFFF00"/>
                </a:solidFill>
              </a:rPr>
              <a:t>ANSWERS:</a:t>
            </a:r>
          </a:p>
          <a:p>
            <a:pPr marL="342900" indent="-342900">
              <a:buAutoNum type="arabicParenBoth"/>
            </a:pPr>
            <a:r>
              <a:rPr lang="en-GB" b="1" i="1" dirty="0" smtClean="0"/>
              <a:t>‘the boa-constrictor’s coil is a  </a:t>
            </a:r>
            <a:r>
              <a:rPr lang="en-GB" b="1" i="1" dirty="0" smtClean="0">
                <a:solidFill>
                  <a:srgbClr val="FFC000"/>
                </a:solidFill>
              </a:rPr>
              <a:t>fossil</a:t>
            </a:r>
            <a:r>
              <a:rPr lang="en-GB" b="1" i="1" dirty="0" smtClean="0"/>
              <a:t>’</a:t>
            </a:r>
          </a:p>
          <a:p>
            <a:pPr marL="342900" indent="-342900">
              <a:buAutoNum type="arabicParenBoth"/>
            </a:pPr>
            <a:r>
              <a:rPr lang="en-GB" b="1" i="1" dirty="0" smtClean="0"/>
              <a:t>‘it was raining </a:t>
            </a:r>
            <a:r>
              <a:rPr lang="en-GB" b="1" i="1" dirty="0" smtClean="0">
                <a:solidFill>
                  <a:srgbClr val="FFC000"/>
                </a:solidFill>
              </a:rPr>
              <a:t>exclamation marks</a:t>
            </a:r>
            <a:r>
              <a:rPr lang="en-GB" b="1" i="1" dirty="0" smtClean="0"/>
              <a:t>’</a:t>
            </a:r>
          </a:p>
          <a:p>
            <a:pPr marL="342900" indent="-342900">
              <a:buAutoNum type="arabicParenBoth"/>
            </a:pPr>
            <a:r>
              <a:rPr lang="en-GB" b="1" i="1" dirty="0" smtClean="0"/>
              <a:t>‘I give you an onion./It is a </a:t>
            </a:r>
            <a:r>
              <a:rPr lang="en-GB" b="1" i="1" dirty="0" smtClean="0">
                <a:solidFill>
                  <a:srgbClr val="FFC000"/>
                </a:solidFill>
              </a:rPr>
              <a:t>moon</a:t>
            </a:r>
            <a:r>
              <a:rPr lang="en-GB" b="1" i="1" dirty="0" smtClean="0"/>
              <a:t>’</a:t>
            </a:r>
          </a:p>
          <a:p>
            <a:pPr marL="342900" indent="-342900">
              <a:buAutoNum type="arabicParenBoth"/>
            </a:pPr>
            <a:r>
              <a:rPr lang="en-GB" b="1" i="1" dirty="0" smtClean="0"/>
              <a:t>‘my pack of unruly </a:t>
            </a:r>
            <a:r>
              <a:rPr lang="en-GB" b="1" i="1" dirty="0" smtClean="0">
                <a:solidFill>
                  <a:srgbClr val="FFC000"/>
                </a:solidFill>
              </a:rPr>
              <a:t>hounds</a:t>
            </a:r>
            <a:r>
              <a:rPr lang="en-GB" b="1" i="1" dirty="0" smtClean="0"/>
              <a:t>’ </a:t>
            </a:r>
            <a:r>
              <a:rPr lang="en-GB" i="1" dirty="0" smtClean="0"/>
              <a:t>(describing pupils)</a:t>
            </a:r>
          </a:p>
          <a:p>
            <a:pPr marL="342900" indent="-342900">
              <a:buAutoNum type="arabicParenBoth"/>
            </a:pPr>
            <a:r>
              <a:rPr lang="en-GB" b="1" i="1" dirty="0" smtClean="0"/>
              <a:t>‘the damaged </a:t>
            </a:r>
            <a:r>
              <a:rPr lang="en-GB" b="1" i="1" dirty="0" smtClean="0">
                <a:solidFill>
                  <a:srgbClr val="FFC000"/>
                </a:solidFill>
              </a:rPr>
              <a:t>porcelain</a:t>
            </a:r>
            <a:r>
              <a:rPr lang="en-GB" b="1" i="1" dirty="0" smtClean="0"/>
              <a:t> collar-bone’</a:t>
            </a:r>
          </a:p>
          <a:p>
            <a:pPr marL="342900" indent="-342900">
              <a:buAutoNum type="arabicParenBoth"/>
            </a:pPr>
            <a:r>
              <a:rPr lang="en-GB" b="1" i="1" dirty="0" smtClean="0"/>
              <a:t>‘the </a:t>
            </a:r>
            <a:r>
              <a:rPr lang="en-GB" b="1" i="1" dirty="0" smtClean="0">
                <a:solidFill>
                  <a:srgbClr val="FFC000"/>
                </a:solidFill>
              </a:rPr>
              <a:t>tent</a:t>
            </a:r>
            <a:r>
              <a:rPr lang="en-GB" b="1" i="1" dirty="0" smtClean="0"/>
              <a:t> of the hills ... strained its guy-rope’</a:t>
            </a:r>
          </a:p>
          <a:p>
            <a:pPr marL="342900" indent="-342900">
              <a:buAutoNum type="arabicParenBoth"/>
            </a:pPr>
            <a:r>
              <a:rPr lang="en-GB" b="1" i="1" dirty="0" smtClean="0"/>
              <a:t>‘dressed in water’s long, green </a:t>
            </a:r>
            <a:r>
              <a:rPr lang="en-GB" b="1" i="1" dirty="0" smtClean="0">
                <a:solidFill>
                  <a:srgbClr val="FFC000"/>
                </a:solidFill>
              </a:rPr>
              <a:t>silk</a:t>
            </a:r>
            <a:r>
              <a:rPr lang="en-GB" b="1" i="1" dirty="0" smtClean="0"/>
              <a:t>’</a:t>
            </a:r>
          </a:p>
          <a:p>
            <a:pPr marL="342900" indent="-342900">
              <a:buAutoNum type="arabicParenBoth"/>
            </a:pPr>
            <a:r>
              <a:rPr lang="en-GB" b="1" i="1" dirty="0" smtClean="0"/>
              <a:t>‘summer, and the grass is a </a:t>
            </a:r>
            <a:r>
              <a:rPr lang="en-GB" b="1" i="1" dirty="0" smtClean="0">
                <a:solidFill>
                  <a:srgbClr val="FFC000"/>
                </a:solidFill>
              </a:rPr>
              <a:t>snare-drum</a:t>
            </a:r>
            <a:r>
              <a:rPr lang="en-GB" b="1" i="1" dirty="0" smtClean="0"/>
              <a:t>’</a:t>
            </a:r>
          </a:p>
          <a:p>
            <a:pPr marL="342900" indent="-342900">
              <a:buAutoNum type="arabicParenBoth"/>
            </a:pPr>
            <a:r>
              <a:rPr lang="en-GB" b="1" i="1" dirty="0" smtClean="0"/>
              <a:t>‘our hands were </a:t>
            </a:r>
            <a:r>
              <a:rPr lang="en-GB" b="1" i="1" dirty="0" smtClean="0">
                <a:solidFill>
                  <a:srgbClr val="FFC000"/>
                </a:solidFill>
              </a:rPr>
              <a:t>peppered</a:t>
            </a:r>
            <a:r>
              <a:rPr lang="en-GB" b="1" i="1" dirty="0" smtClean="0"/>
              <a:t> with thorn-pricks’</a:t>
            </a:r>
          </a:p>
          <a:p>
            <a:pPr marL="342900" indent="-342900">
              <a:buAutoNum type="arabicParenBoth"/>
            </a:pPr>
            <a:r>
              <a:rPr lang="en-GB" b="1" i="1" dirty="0" smtClean="0"/>
              <a:t> ‘we found a fur, a </a:t>
            </a:r>
            <a:r>
              <a:rPr lang="en-GB" b="1" i="1" dirty="0" smtClean="0">
                <a:solidFill>
                  <a:srgbClr val="FFC000"/>
                </a:solidFill>
              </a:rPr>
              <a:t>rat-grey</a:t>
            </a:r>
            <a:r>
              <a:rPr lang="en-GB" b="1" i="1" dirty="0" smtClean="0"/>
              <a:t> fungus’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a:blipFill>
            <a:blip r:embed="rId2" cstate="print"/>
            <a:tile tx="0" ty="0" sx="100000" sy="100000" flip="none" algn="tl"/>
          </a:blipFill>
        </p:spPr>
        <p:txBody>
          <a:bodyPr>
            <a:normAutofit fontScale="90000"/>
          </a:bodyPr>
          <a:lstStyle/>
          <a:p>
            <a:r>
              <a:rPr lang="en-GB" b="1" dirty="0" smtClean="0">
                <a:solidFill>
                  <a:srgbClr val="FFFF66"/>
                </a:solidFill>
              </a:rPr>
              <a:t>(95) Looking at Imagery – 3:</a:t>
            </a:r>
            <a:br>
              <a:rPr lang="en-GB" b="1" dirty="0" smtClean="0">
                <a:solidFill>
                  <a:srgbClr val="FFFF66"/>
                </a:solidFill>
              </a:rPr>
            </a:br>
            <a:r>
              <a:rPr lang="en-GB" b="1" dirty="0" smtClean="0">
                <a:solidFill>
                  <a:srgbClr val="FF99FF"/>
                </a:solidFill>
              </a:rPr>
              <a:t>PERSONIFICATION</a:t>
            </a:r>
            <a:endParaRPr lang="en-GB" b="1" dirty="0">
              <a:solidFill>
                <a:srgbClr val="FF99FF"/>
              </a:solidFill>
            </a:endParaRPr>
          </a:p>
        </p:txBody>
      </p:sp>
      <p:sp>
        <p:nvSpPr>
          <p:cNvPr id="3" name="Rectangle 2"/>
          <p:cNvSpPr/>
          <p:nvPr/>
        </p:nvSpPr>
        <p:spPr>
          <a:xfrm>
            <a:off x="5796136" y="1412776"/>
            <a:ext cx="3240360" cy="1477328"/>
          </a:xfrm>
          <a:prstGeom prst="rect">
            <a:avLst/>
          </a:prstGeom>
          <a:ln w="57150">
            <a:solidFill>
              <a:srgbClr val="FF0000"/>
            </a:solidFill>
          </a:ln>
        </p:spPr>
        <p:txBody>
          <a:bodyPr wrap="square">
            <a:spAutoFit/>
          </a:bodyPr>
          <a:lstStyle/>
          <a:p>
            <a:r>
              <a:rPr lang="en-GB" b="1" dirty="0" smtClean="0">
                <a:solidFill>
                  <a:srgbClr val="FF0000"/>
                </a:solidFill>
              </a:rPr>
              <a:t>Learning Objective:</a:t>
            </a:r>
          </a:p>
          <a:p>
            <a:r>
              <a:rPr lang="en-GB" dirty="0" smtClean="0"/>
              <a:t>To recognise similes and their effects, increasing understanding of literary devices and their use</a:t>
            </a:r>
            <a:endParaRPr lang="en-GB" dirty="0"/>
          </a:p>
        </p:txBody>
      </p:sp>
      <p:pic>
        <p:nvPicPr>
          <p:cNvPr id="4" name="Picture 2" descr="C:\Users\Colin\Downloads\6905939-Cartoon-Character-Happy-Pencil-with-Folder-Stock-Vector-teacher-cartoon.jpg"/>
          <p:cNvPicPr>
            <a:picLocks noChangeAspect="1" noChangeArrowheads="1"/>
          </p:cNvPicPr>
          <p:nvPr/>
        </p:nvPicPr>
        <p:blipFill>
          <a:blip r:embed="rId3" cstate="print"/>
          <a:srcRect/>
          <a:stretch>
            <a:fillRect/>
          </a:stretch>
        </p:blipFill>
        <p:spPr bwMode="auto">
          <a:xfrm>
            <a:off x="7415808" y="3212976"/>
            <a:ext cx="1728192" cy="3384376"/>
          </a:xfrm>
          <a:prstGeom prst="rect">
            <a:avLst/>
          </a:prstGeom>
          <a:noFill/>
        </p:spPr>
      </p:pic>
      <p:sp>
        <p:nvSpPr>
          <p:cNvPr id="5" name="Rectangle 4"/>
          <p:cNvSpPr/>
          <p:nvPr/>
        </p:nvSpPr>
        <p:spPr>
          <a:xfrm>
            <a:off x="107504" y="1412776"/>
            <a:ext cx="5544616" cy="1754326"/>
          </a:xfrm>
          <a:prstGeom prst="rect">
            <a:avLst/>
          </a:prstGeom>
          <a:ln w="57150">
            <a:solidFill>
              <a:srgbClr val="00B050"/>
            </a:solidFill>
          </a:ln>
        </p:spPr>
        <p:txBody>
          <a:bodyPr wrap="square">
            <a:spAutoFit/>
          </a:bodyPr>
          <a:lstStyle/>
          <a:p>
            <a:r>
              <a:rPr lang="en-GB" dirty="0" smtClean="0"/>
              <a:t>In </a:t>
            </a:r>
            <a:r>
              <a:rPr lang="en-GB" b="1" dirty="0" smtClean="0">
                <a:solidFill>
                  <a:srgbClr val="00B050"/>
                </a:solidFill>
              </a:rPr>
              <a:t>descriptions</a:t>
            </a:r>
            <a:r>
              <a:rPr lang="en-GB" dirty="0" smtClean="0"/>
              <a:t> or </a:t>
            </a:r>
            <a:r>
              <a:rPr lang="en-GB" b="1" dirty="0" smtClean="0">
                <a:solidFill>
                  <a:srgbClr val="00B050"/>
                </a:solidFill>
              </a:rPr>
              <a:t>poems</a:t>
            </a:r>
            <a:r>
              <a:rPr lang="en-GB" dirty="0" smtClean="0"/>
              <a:t>, 3 </a:t>
            </a:r>
            <a:r>
              <a:rPr lang="en-GB" b="1" dirty="0" smtClean="0">
                <a:solidFill>
                  <a:srgbClr val="00B050"/>
                </a:solidFill>
              </a:rPr>
              <a:t>devices</a:t>
            </a:r>
            <a:r>
              <a:rPr lang="en-GB" dirty="0" smtClean="0"/>
              <a:t> add impact by creating vivid pictures in our minds: </a:t>
            </a:r>
            <a:r>
              <a:rPr lang="en-GB" b="1" dirty="0" smtClean="0">
                <a:solidFill>
                  <a:srgbClr val="00B050"/>
                </a:solidFill>
              </a:rPr>
              <a:t>similes</a:t>
            </a:r>
            <a:r>
              <a:rPr lang="en-GB" dirty="0" smtClean="0"/>
              <a:t>, </a:t>
            </a:r>
            <a:r>
              <a:rPr lang="en-GB" b="1" dirty="0" smtClean="0">
                <a:solidFill>
                  <a:srgbClr val="00B050"/>
                </a:solidFill>
              </a:rPr>
              <a:t>metaphors</a:t>
            </a:r>
            <a:r>
              <a:rPr lang="en-GB" dirty="0" smtClean="0"/>
              <a:t>, and </a:t>
            </a:r>
            <a:r>
              <a:rPr lang="en-GB" b="1" dirty="0" smtClean="0">
                <a:solidFill>
                  <a:srgbClr val="00B050"/>
                </a:solidFill>
              </a:rPr>
              <a:t>personification</a:t>
            </a:r>
            <a:r>
              <a:rPr lang="en-GB" dirty="0" smtClean="0"/>
              <a:t>. All 3 come under the </a:t>
            </a:r>
            <a:r>
              <a:rPr lang="en-GB" b="1" dirty="0" smtClean="0">
                <a:solidFill>
                  <a:srgbClr val="00B050"/>
                </a:solidFill>
              </a:rPr>
              <a:t>umbrella-term</a:t>
            </a:r>
            <a:r>
              <a:rPr lang="en-GB" dirty="0" smtClean="0"/>
              <a:t> </a:t>
            </a:r>
            <a:r>
              <a:rPr lang="en-GB" b="1" u="sng" dirty="0" smtClean="0">
                <a:solidFill>
                  <a:srgbClr val="00B050"/>
                </a:solidFill>
              </a:rPr>
              <a:t>IMAGERY</a:t>
            </a:r>
            <a:r>
              <a:rPr lang="en-GB" dirty="0" smtClean="0"/>
              <a:t>. </a:t>
            </a:r>
            <a:r>
              <a:rPr lang="en-GB" b="1" dirty="0" smtClean="0">
                <a:solidFill>
                  <a:srgbClr val="00B050"/>
                </a:solidFill>
              </a:rPr>
              <a:t>Personification</a:t>
            </a:r>
            <a:r>
              <a:rPr lang="en-GB" dirty="0" smtClean="0"/>
              <a:t> is a metaphor where you apply human actions/feelings to something non-living/non-human: the wind </a:t>
            </a:r>
            <a:r>
              <a:rPr lang="en-GB" b="1" i="1" dirty="0" smtClean="0"/>
              <a:t>coughed</a:t>
            </a:r>
            <a:r>
              <a:rPr lang="en-GB" dirty="0" smtClean="0"/>
              <a:t>, the dog </a:t>
            </a:r>
            <a:r>
              <a:rPr lang="en-GB" b="1" i="1" dirty="0" smtClean="0"/>
              <a:t>disco-danced</a:t>
            </a:r>
            <a:r>
              <a:rPr lang="en-GB" dirty="0" smtClean="0"/>
              <a:t>.</a:t>
            </a:r>
            <a:endParaRPr lang="en-GB" dirty="0"/>
          </a:p>
        </p:txBody>
      </p:sp>
      <p:sp>
        <p:nvSpPr>
          <p:cNvPr id="6" name="Rectangle 5"/>
          <p:cNvSpPr/>
          <p:nvPr/>
        </p:nvSpPr>
        <p:spPr>
          <a:xfrm>
            <a:off x="107504" y="3284984"/>
            <a:ext cx="5760640" cy="3416320"/>
          </a:xfrm>
          <a:prstGeom prst="rect">
            <a:avLst/>
          </a:prstGeom>
          <a:ln w="57150">
            <a:solidFill>
              <a:srgbClr val="7030A0"/>
            </a:solidFill>
          </a:ln>
        </p:spPr>
        <p:txBody>
          <a:bodyPr wrap="square">
            <a:spAutoFit/>
          </a:bodyPr>
          <a:lstStyle/>
          <a:p>
            <a:r>
              <a:rPr lang="en-GB" i="1" dirty="0" smtClean="0"/>
              <a:t>See if you can match the proper personified images to these lines from poems:</a:t>
            </a:r>
          </a:p>
          <a:p>
            <a:pPr marL="342900" indent="-342900">
              <a:buAutoNum type="arabicParenBoth"/>
            </a:pPr>
            <a:r>
              <a:rPr lang="en-GB" b="1" i="1" dirty="0" smtClean="0"/>
              <a:t>‘the ______ of a bell’</a:t>
            </a:r>
          </a:p>
          <a:p>
            <a:pPr marL="342900" indent="-342900">
              <a:buAutoNum type="arabicParenBoth"/>
            </a:pPr>
            <a:r>
              <a:rPr lang="en-GB" b="1" i="1" dirty="0" smtClean="0"/>
              <a:t>‘Come ______ bombs and fall on Slough’</a:t>
            </a:r>
          </a:p>
          <a:p>
            <a:pPr marL="342900" indent="-342900">
              <a:buAutoNum type="arabicParenBoth"/>
            </a:pPr>
            <a:r>
              <a:rPr lang="en-GB" b="1" i="1" dirty="0" smtClean="0"/>
              <a:t>‘Let aeroplane circle ______ overhead’</a:t>
            </a:r>
          </a:p>
          <a:p>
            <a:pPr marL="342900" indent="-342900">
              <a:buAutoNum type="arabicParenBoth"/>
            </a:pPr>
            <a:r>
              <a:rPr lang="en-GB" b="1" i="1" dirty="0" smtClean="0"/>
              <a:t>‘the monstrous ______ of the guns’ </a:t>
            </a:r>
            <a:endParaRPr lang="en-GB" i="1" dirty="0" smtClean="0"/>
          </a:p>
          <a:p>
            <a:pPr marL="342900" indent="-342900">
              <a:buAutoNum type="arabicParenBoth"/>
            </a:pPr>
            <a:r>
              <a:rPr lang="en-GB" b="1" i="1" dirty="0" smtClean="0"/>
              <a:t>‘that fierce _______’ </a:t>
            </a:r>
            <a:r>
              <a:rPr lang="en-GB" i="1" dirty="0" smtClean="0"/>
              <a:t>(describing clump of nettles)</a:t>
            </a:r>
          </a:p>
          <a:p>
            <a:pPr marL="342900" indent="-342900">
              <a:buAutoNum type="arabicParenBoth"/>
            </a:pPr>
            <a:r>
              <a:rPr lang="en-GB" b="1" i="1" dirty="0" smtClean="0"/>
              <a:t>‘bullets smacking the ______ out of the air’</a:t>
            </a:r>
          </a:p>
          <a:p>
            <a:pPr marL="342900" indent="-342900">
              <a:buAutoNum type="arabicParenBoth"/>
            </a:pPr>
            <a:r>
              <a:rPr lang="en-GB" b="1" i="1" dirty="0" smtClean="0"/>
              <a:t>‘If anything might rouse him, the ____ sun will know’</a:t>
            </a:r>
          </a:p>
          <a:p>
            <a:pPr marL="342900" indent="-342900">
              <a:buAutoNum type="arabicParenBoth"/>
            </a:pPr>
            <a:r>
              <a:rPr lang="en-GB" b="1" i="1" dirty="0" smtClean="0"/>
              <a:t>‘winds ___________ the fields’</a:t>
            </a:r>
          </a:p>
          <a:p>
            <a:pPr marL="342900" indent="-342900">
              <a:buAutoNum type="arabicParenBoth"/>
            </a:pPr>
            <a:r>
              <a:rPr lang="en-GB" b="1" i="1" dirty="0" smtClean="0"/>
              <a:t>‘A huge peak ... upreared its _____’</a:t>
            </a:r>
          </a:p>
          <a:p>
            <a:pPr marL="342900" indent="-342900">
              <a:buAutoNum type="arabicParenBoth"/>
            </a:pPr>
            <a:r>
              <a:rPr lang="en-GB" b="1" i="1" dirty="0" smtClean="0"/>
              <a:t> ‘the child comes running through the _____ flowers’</a:t>
            </a:r>
          </a:p>
        </p:txBody>
      </p:sp>
      <p:sp>
        <p:nvSpPr>
          <p:cNvPr id="7" name="TextBox 6"/>
          <p:cNvSpPr txBox="1"/>
          <p:nvPr/>
        </p:nvSpPr>
        <p:spPr>
          <a:xfrm>
            <a:off x="6012160" y="3068960"/>
            <a:ext cx="1296144" cy="3693319"/>
          </a:xfrm>
          <a:prstGeom prst="rect">
            <a:avLst/>
          </a:prstGeom>
          <a:noFill/>
          <a:ln w="57150">
            <a:solidFill>
              <a:srgbClr val="7030A0"/>
            </a:solidFill>
          </a:ln>
        </p:spPr>
        <p:txBody>
          <a:bodyPr wrap="square" rtlCol="0">
            <a:spAutoFit/>
          </a:bodyPr>
          <a:lstStyle/>
          <a:p>
            <a:r>
              <a:rPr lang="en-GB" b="1" dirty="0" smtClean="0">
                <a:solidFill>
                  <a:srgbClr val="C00000"/>
                </a:solidFill>
              </a:rPr>
              <a:t>ANGER</a:t>
            </a:r>
          </a:p>
          <a:p>
            <a:r>
              <a:rPr lang="en-GB" b="1" dirty="0" smtClean="0">
                <a:solidFill>
                  <a:srgbClr val="C00000"/>
                </a:solidFill>
              </a:rPr>
              <a:t>BELLY</a:t>
            </a:r>
          </a:p>
          <a:p>
            <a:r>
              <a:rPr lang="en-GB" b="1" dirty="0" smtClean="0">
                <a:solidFill>
                  <a:srgbClr val="C00000"/>
                </a:solidFill>
              </a:rPr>
              <a:t>FRIENDLY</a:t>
            </a:r>
          </a:p>
          <a:p>
            <a:r>
              <a:rPr lang="en-GB" b="1" dirty="0" smtClean="0">
                <a:solidFill>
                  <a:srgbClr val="C00000"/>
                </a:solidFill>
              </a:rPr>
              <a:t> HEAD</a:t>
            </a:r>
          </a:p>
          <a:p>
            <a:r>
              <a:rPr lang="en-GB" b="1" dirty="0" smtClean="0">
                <a:solidFill>
                  <a:srgbClr val="C00000"/>
                </a:solidFill>
              </a:rPr>
              <a:t>KILLED</a:t>
            </a:r>
          </a:p>
          <a:p>
            <a:r>
              <a:rPr lang="en-GB" b="1" dirty="0" smtClean="0">
                <a:solidFill>
                  <a:srgbClr val="C00000"/>
                </a:solidFill>
              </a:rPr>
              <a:t>KIND</a:t>
            </a:r>
          </a:p>
          <a:p>
            <a:r>
              <a:rPr lang="en-GB" b="1" dirty="0" smtClean="0">
                <a:solidFill>
                  <a:srgbClr val="C00000"/>
                </a:solidFill>
              </a:rPr>
              <a:t>LAUGH</a:t>
            </a:r>
          </a:p>
          <a:p>
            <a:r>
              <a:rPr lang="en-GB" b="1" dirty="0" smtClean="0">
                <a:solidFill>
                  <a:srgbClr val="C00000"/>
                </a:solidFill>
              </a:rPr>
              <a:t>MOANING</a:t>
            </a:r>
          </a:p>
          <a:p>
            <a:r>
              <a:rPr lang="en-GB" b="1" dirty="0" smtClean="0">
                <a:solidFill>
                  <a:srgbClr val="C00000"/>
                </a:solidFill>
              </a:rPr>
              <a:t>PARADE</a:t>
            </a:r>
          </a:p>
          <a:p>
            <a:r>
              <a:rPr lang="en-GB" b="1" dirty="0" smtClean="0">
                <a:solidFill>
                  <a:srgbClr val="C00000"/>
                </a:solidFill>
              </a:rPr>
              <a:t>STAMPED-</a:t>
            </a:r>
          </a:p>
          <a:p>
            <a:r>
              <a:rPr lang="en-GB" b="1" dirty="0" smtClean="0">
                <a:solidFill>
                  <a:srgbClr val="C00000"/>
                </a:solidFill>
              </a:rPr>
              <a:t>              ING</a:t>
            </a:r>
          </a:p>
          <a:p>
            <a:r>
              <a:rPr lang="en-GB" b="1" dirty="0" smtClean="0">
                <a:solidFill>
                  <a:srgbClr val="FF0000"/>
                </a:solidFill>
              </a:rPr>
              <a:t>Give reasons!</a:t>
            </a:r>
            <a:endParaRPr lang="en-GB" b="1" dirty="0">
              <a:solidFill>
                <a:srgbClr val="FF0000"/>
              </a:solidFill>
            </a:endParaRPr>
          </a:p>
        </p:txBody>
      </p:sp>
      <p:sp>
        <p:nvSpPr>
          <p:cNvPr id="8" name="Rectangular Callout 7"/>
          <p:cNvSpPr/>
          <p:nvPr/>
        </p:nvSpPr>
        <p:spPr>
          <a:xfrm>
            <a:off x="1475656" y="1556792"/>
            <a:ext cx="5688632" cy="3456384"/>
          </a:xfrm>
          <a:prstGeom prst="wedgeRectCallout">
            <a:avLst>
              <a:gd name="adj1" fmla="val -53555"/>
              <a:gd name="adj2" fmla="val 687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GB" b="1" i="1" dirty="0" smtClean="0">
                <a:solidFill>
                  <a:srgbClr val="FFFF00"/>
                </a:solidFill>
              </a:rPr>
              <a:t>ANSWERS:</a:t>
            </a:r>
          </a:p>
          <a:p>
            <a:pPr marL="342900" indent="-342900">
              <a:buAutoNum type="arabicParenBoth"/>
            </a:pPr>
            <a:r>
              <a:rPr lang="en-GB" b="1" i="1" dirty="0" smtClean="0"/>
              <a:t>‘the </a:t>
            </a:r>
            <a:r>
              <a:rPr lang="en-GB" b="1" i="1" dirty="0" smtClean="0">
                <a:solidFill>
                  <a:srgbClr val="FFC000"/>
                </a:solidFill>
              </a:rPr>
              <a:t>laugh</a:t>
            </a:r>
            <a:r>
              <a:rPr lang="en-GB" b="1" i="1" dirty="0" smtClean="0"/>
              <a:t> of a bell’</a:t>
            </a:r>
          </a:p>
          <a:p>
            <a:pPr marL="342900" indent="-342900">
              <a:buAutoNum type="arabicParenBoth"/>
            </a:pPr>
            <a:r>
              <a:rPr lang="en-GB" b="1" i="1" dirty="0" smtClean="0"/>
              <a:t>‘Come </a:t>
            </a:r>
            <a:r>
              <a:rPr lang="en-GB" b="1" i="1" dirty="0" smtClean="0">
                <a:solidFill>
                  <a:srgbClr val="FFC000"/>
                </a:solidFill>
              </a:rPr>
              <a:t>friendly</a:t>
            </a:r>
            <a:r>
              <a:rPr lang="en-GB" b="1" i="1" dirty="0" smtClean="0"/>
              <a:t> bombs and fall on Slough’</a:t>
            </a:r>
          </a:p>
          <a:p>
            <a:pPr marL="342900" indent="-342900">
              <a:buAutoNum type="arabicParenBoth"/>
            </a:pPr>
            <a:r>
              <a:rPr lang="en-GB" b="1" i="1" dirty="0" smtClean="0"/>
              <a:t>‘Let aeroplane circle </a:t>
            </a:r>
            <a:r>
              <a:rPr lang="en-GB" b="1" i="1" dirty="0" smtClean="0">
                <a:solidFill>
                  <a:srgbClr val="FFC000"/>
                </a:solidFill>
              </a:rPr>
              <a:t>moaning </a:t>
            </a:r>
            <a:r>
              <a:rPr lang="en-GB" b="1" i="1" dirty="0" smtClean="0"/>
              <a:t>overhead’</a:t>
            </a:r>
          </a:p>
          <a:p>
            <a:pPr marL="342900" indent="-342900">
              <a:buAutoNum type="arabicParenBoth"/>
            </a:pPr>
            <a:r>
              <a:rPr lang="en-GB" b="1" i="1" dirty="0" smtClean="0"/>
              <a:t>‘the monstrous anger of the guns’ </a:t>
            </a:r>
            <a:endParaRPr lang="en-GB" i="1" dirty="0" smtClean="0"/>
          </a:p>
          <a:p>
            <a:pPr marL="342900" indent="-342900">
              <a:buAutoNum type="arabicParenBoth"/>
            </a:pPr>
            <a:r>
              <a:rPr lang="en-GB" b="1" i="1" dirty="0" smtClean="0"/>
              <a:t>‘that fierce </a:t>
            </a:r>
            <a:r>
              <a:rPr lang="en-GB" b="1" i="1" dirty="0" smtClean="0">
                <a:solidFill>
                  <a:srgbClr val="FFC000"/>
                </a:solidFill>
              </a:rPr>
              <a:t>parade</a:t>
            </a:r>
            <a:r>
              <a:rPr lang="en-GB" b="1" i="1" dirty="0" smtClean="0"/>
              <a:t>’ </a:t>
            </a:r>
            <a:r>
              <a:rPr lang="en-GB" i="1" dirty="0" smtClean="0"/>
              <a:t>(describing clump of nettles)</a:t>
            </a:r>
          </a:p>
          <a:p>
            <a:pPr marL="342900" indent="-342900">
              <a:buAutoNum type="arabicParenBoth"/>
            </a:pPr>
            <a:r>
              <a:rPr lang="en-GB" b="1" i="1" dirty="0" smtClean="0"/>
              <a:t>‘bullets smacking the </a:t>
            </a:r>
            <a:r>
              <a:rPr lang="en-GB" b="1" i="1" dirty="0" smtClean="0">
                <a:solidFill>
                  <a:srgbClr val="FFC000"/>
                </a:solidFill>
              </a:rPr>
              <a:t>belly</a:t>
            </a:r>
            <a:r>
              <a:rPr lang="en-GB" b="1" i="1" dirty="0" smtClean="0"/>
              <a:t> out of the air’</a:t>
            </a:r>
          </a:p>
          <a:p>
            <a:pPr marL="342900" indent="-342900">
              <a:buAutoNum type="arabicParenBoth"/>
            </a:pPr>
            <a:r>
              <a:rPr lang="en-GB" b="1" i="1" dirty="0" smtClean="0"/>
              <a:t>‘If anything might rouse him, the </a:t>
            </a:r>
            <a:r>
              <a:rPr lang="en-GB" b="1" i="1" dirty="0" smtClean="0">
                <a:solidFill>
                  <a:srgbClr val="FFC000"/>
                </a:solidFill>
              </a:rPr>
              <a:t>kind</a:t>
            </a:r>
            <a:r>
              <a:rPr lang="en-GB" b="1" i="1" dirty="0" smtClean="0"/>
              <a:t> sun will know’</a:t>
            </a:r>
          </a:p>
          <a:p>
            <a:pPr marL="342900" indent="-342900">
              <a:buAutoNum type="arabicParenBoth"/>
            </a:pPr>
            <a:r>
              <a:rPr lang="en-GB" b="1" i="1" dirty="0" smtClean="0"/>
              <a:t>‘winds </a:t>
            </a:r>
            <a:r>
              <a:rPr lang="en-GB" b="1" i="1" dirty="0" smtClean="0">
                <a:solidFill>
                  <a:srgbClr val="FFC000"/>
                </a:solidFill>
              </a:rPr>
              <a:t>stampeding</a:t>
            </a:r>
            <a:r>
              <a:rPr lang="en-GB" b="1" i="1" dirty="0" smtClean="0"/>
              <a:t> the fields’</a:t>
            </a:r>
          </a:p>
          <a:p>
            <a:pPr marL="342900" indent="-342900">
              <a:buAutoNum type="arabicParenBoth"/>
            </a:pPr>
            <a:r>
              <a:rPr lang="en-GB" b="1" i="1" dirty="0" smtClean="0"/>
              <a:t>‘A huge peak ... upreared its </a:t>
            </a:r>
            <a:r>
              <a:rPr lang="en-GB" b="1" i="1" dirty="0" smtClean="0">
                <a:solidFill>
                  <a:srgbClr val="FFC000"/>
                </a:solidFill>
              </a:rPr>
              <a:t>head</a:t>
            </a:r>
            <a:r>
              <a:rPr lang="en-GB" b="1" i="1" dirty="0" smtClean="0"/>
              <a:t>’</a:t>
            </a:r>
          </a:p>
          <a:p>
            <a:pPr marL="342900" indent="-342900">
              <a:buAutoNum type="arabicParenBoth"/>
            </a:pPr>
            <a:r>
              <a:rPr lang="en-GB" b="1" i="1" dirty="0" smtClean="0"/>
              <a:t> ‘the child comes running through the </a:t>
            </a:r>
            <a:r>
              <a:rPr lang="en-GB" b="1" i="1" dirty="0" smtClean="0">
                <a:solidFill>
                  <a:srgbClr val="FFC000"/>
                </a:solidFill>
              </a:rPr>
              <a:t>killed</a:t>
            </a:r>
            <a:r>
              <a:rPr lang="en-GB" b="1" i="1" dirty="0" smtClean="0"/>
              <a:t> flowers’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heckerboard(across)">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7941</TotalTime>
  <Words>27112</Words>
  <Application>Microsoft Office PowerPoint</Application>
  <PresentationFormat>On-screen Show (4:3)</PresentationFormat>
  <Paragraphs>2815</Paragraphs>
  <Slides>104</Slides>
  <Notes>53</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English Lesson Starters</vt:lpstr>
      <vt:lpstr>(1) Avoiding the Convenience Word: SAID</vt:lpstr>
      <vt:lpstr>(2) Avoiding the Convenience Word: SAID</vt:lpstr>
      <vt:lpstr>(3) Avoiding the Convenience Word: SAID</vt:lpstr>
      <vt:lpstr>(4) Avoiding the Convenience Word: SAID</vt:lpstr>
      <vt:lpstr>(5) Avoiding the Convenience Word: SAID</vt:lpstr>
      <vt:lpstr>(6) Avoiding the Convenience Word: SAID</vt:lpstr>
      <vt:lpstr>(7) Avoiding the Convenience Word: SAID</vt:lpstr>
      <vt:lpstr>(8) Avoiding the Convenience Word: WENT</vt:lpstr>
      <vt:lpstr>(9) Avoiding the Convenience Word: WENT</vt:lpstr>
      <vt:lpstr>(10) Avoiding the Convenience Word: WENT</vt:lpstr>
      <vt:lpstr>(11) Digraphs where CH sounds K</vt:lpstr>
      <vt:lpstr>(12) More Digraphs where  CH sounds K</vt:lpstr>
      <vt:lpstr>(13) Disyllabic Stress Shift</vt:lpstr>
      <vt:lpstr>(14) Tri-syllabic Stress</vt:lpstr>
      <vt:lpstr>(15) Tricky Spellings 1</vt:lpstr>
      <vt:lpstr>(16) Tricky Spellings 2</vt:lpstr>
      <vt:lpstr>(17) Suffixes - 1</vt:lpstr>
      <vt:lpstr>(18) Suffixes - 2</vt:lpstr>
      <vt:lpstr>(19) Suffixes – 3: -IBLE or -ABLE</vt:lpstr>
      <vt:lpstr>(20) Suffixes – 4: -EOUS, -IOUS, -UOUS</vt:lpstr>
      <vt:lpstr>(21) Suffixes – 5: -EOUS, IOUS, UOUS</vt:lpstr>
      <vt:lpstr>(22) Suffixes – 6: The –IOUS ending</vt:lpstr>
      <vt:lpstr>(23) Extending Vocabulary - 1</vt:lpstr>
      <vt:lpstr>(23) Extending Vocabulary – 1 (cont.)</vt:lpstr>
      <vt:lpstr>(24) Extending Vocabulary - 2</vt:lpstr>
      <vt:lpstr>(24) Extending Vocabulary – 2 (cont.)</vt:lpstr>
      <vt:lpstr>(25) Extending Vocabulary - 3</vt:lpstr>
      <vt:lpstr>(25) Extending Vocabulary – 3 (cont.)</vt:lpstr>
      <vt:lpstr>(26) Extending Vocabulary - 4</vt:lpstr>
      <vt:lpstr>(27) Extending Vocabulary - 5</vt:lpstr>
      <vt:lpstr>(28) Sentences – 1:  Recognising what a sentence is</vt:lpstr>
      <vt:lpstr>(29) Sentences – 2:  Avoiding Comma Splicing</vt:lpstr>
      <vt:lpstr>(30) Sentences – 3: The SUBJECT of a sentence</vt:lpstr>
      <vt:lpstr>(31) Sentences – 4: Full-Stop Revision</vt:lpstr>
      <vt:lpstr>(32) Sentences – 5: Using too many Full-Stops</vt:lpstr>
      <vt:lpstr>(33) Sentences – 6: Perfecting your use of Full-stops</vt:lpstr>
      <vt:lpstr>(34) Sentences – 7: Using too few Full-stops </vt:lpstr>
      <vt:lpstr>(35) Sentences – 8: Finite Verbs</vt:lpstr>
      <vt:lpstr>(36) Sentences – 9: Avoid Floating Participles</vt:lpstr>
      <vt:lpstr>(37) Sentences – 10: Using Effective Topic Sentences  </vt:lpstr>
      <vt:lpstr>(38) Sentences – 11:  Adding Phrases to Simple Sentences</vt:lpstr>
      <vt:lpstr>(39) Sentences – 12: Fun with Phrases</vt:lpstr>
      <vt:lpstr>(40) Sentences – 13:  Compound Sentences and Main Clauses</vt:lpstr>
      <vt:lpstr>(41) Sentences – 14 Connectives for Compound Sentences</vt:lpstr>
      <vt:lpstr>(42) Sentences – 15: Compound Sentences listing Actions</vt:lpstr>
      <vt:lpstr>(43) Sentences – 16 Introducing Complex Sentences</vt:lpstr>
      <vt:lpstr>(44) Sentences – 17 Compound or Complex?</vt:lpstr>
      <vt:lpstr>(45) Sentences – 18: Connectives for Complex Sentences I</vt:lpstr>
      <vt:lpstr>(46) Sentences – 19: Connectives for Complex Sentences II</vt:lpstr>
      <vt:lpstr>(47) Sentences – 20: Connectives for Complex Sentences III</vt:lpstr>
      <vt:lpstr>(48) Sentences – 21: Drop-in Clauses in Complex Sentences </vt:lpstr>
      <vt:lpstr>(49) Sentences – 22: A Sentence Potpourri</vt:lpstr>
      <vt:lpstr>(50) Sentences – 23: Testing Knowledge of Terminology</vt:lpstr>
      <vt:lpstr>(51) Punctuation – 1: A Range of Punctuation Marks</vt:lpstr>
      <vt:lpstr>(52) Punctuation – 2: Definitions of Punctuation Marks</vt:lpstr>
      <vt:lpstr>(53) Punctuation 3: Revision of Full-stops</vt:lpstr>
      <vt:lpstr>(54) Punctuation – 4: Using Commas for Lists </vt:lpstr>
      <vt:lpstr>(55) Punctuation – 5: Using Commas within Sentences</vt:lpstr>
      <vt:lpstr>(56) Punctuation – 6: Using Commas for longer words</vt:lpstr>
      <vt:lpstr>(57) Punctuation – 7: Using Commas in Markers for Instructions </vt:lpstr>
      <vt:lpstr>(58) Punctuation – 8: Using Commas in Direct Speech I </vt:lpstr>
      <vt:lpstr>(59) Punctuation – 9: Using Commas in Interrupted Speech</vt:lpstr>
      <vt:lpstr>(60) Punctuation – 10: Revision of Direct Speech </vt:lpstr>
      <vt:lpstr>(61) Punctuation – 11: Hyphen or Dash?</vt:lpstr>
      <vt:lpstr>(62) Punctuation - 12: Hyphen or Dash? - II</vt:lpstr>
      <vt:lpstr>(63) Punctuation - 13: How to use the Colon (:)</vt:lpstr>
      <vt:lpstr>(64) Punctuation – 14: Using the Semi-Colon Properly</vt:lpstr>
      <vt:lpstr>(65) Punctuation – 15: Revision of Direct Speech Punctuation</vt:lpstr>
      <vt:lpstr>(66) Back to Words - 1: Thinking about Word Forms</vt:lpstr>
      <vt:lpstr>(67) Back to Words - 2: Thinking about Word Forms 2</vt:lpstr>
      <vt:lpstr>(68) Looking at Words - 3: Adjectives to Adverbs</vt:lpstr>
      <vt:lpstr>(69) Looking at Words – 4: Words Concerning Colours</vt:lpstr>
      <vt:lpstr>(70) Looking at Words – 5: Words Concerning Colours II</vt:lpstr>
      <vt:lpstr>(71) Prefixes – 1: AUTO-</vt:lpstr>
      <vt:lpstr>(72) Prefixes – 2: ANTI-</vt:lpstr>
      <vt:lpstr>(73) Prefixes – 3: BI-</vt:lpstr>
      <vt:lpstr>(74) Prefixes – 4: MONO-</vt:lpstr>
      <vt:lpstr>(75) Prefixes – 5: MULTI-</vt:lpstr>
      <vt:lpstr>(76) Fun with Homographs – 1: ‘The Challenge of Speaking English’ – Part 1</vt:lpstr>
      <vt:lpstr>(77) Fun with Homographs – 2: ‘The Challenge of Speaking English’ – Part 2</vt:lpstr>
      <vt:lpstr>(78) Word Families:: BREAK - 1</vt:lpstr>
      <vt:lpstr>(79) Word Families: BREAK - 2</vt:lpstr>
      <vt:lpstr>(80) Word Families: BREAK - 3</vt:lpstr>
      <vt:lpstr>(81) Looking at Words – 6: General Adjectives for Colour 1</vt:lpstr>
      <vt:lpstr>(82) Looking at Words – 7: General Adjectives for Colour 2</vt:lpstr>
      <vt:lpstr>(83) Word Families: CROSS- Words!</vt:lpstr>
      <vt:lpstr>(84) Synonyms – 1 Highways and Byways </vt:lpstr>
      <vt:lpstr>(85) Synonyms – 2: More Highways and Byways!</vt:lpstr>
      <vt:lpstr>(86) Common Errors - 1</vt:lpstr>
      <vt:lpstr>(87) Common Errors - 2</vt:lpstr>
      <vt:lpstr>(88) Looking at Prepositions - 1: Prepositions for PLACE</vt:lpstr>
      <vt:lpstr>(89) Looking at Prepositions – 2: More Prepositions for PLACE</vt:lpstr>
      <vt:lpstr>(90) Looking at Prepositions – 3: Even More Prepositions for PLACE</vt:lpstr>
      <vt:lpstr>(91) Looking at Prepositions – 4: Prepositional Phrases</vt:lpstr>
      <vt:lpstr>(92) Looking at Prepositions – 5: Prepositions for TIME</vt:lpstr>
      <vt:lpstr>(93) Looking at Imagery: SIMILES</vt:lpstr>
      <vt:lpstr>(94) Looking at Imagery – 2: METAPHORS</vt:lpstr>
      <vt:lpstr>(95) Looking at Imagery – 3: PERSONIFICATION</vt:lpstr>
      <vt:lpstr>(96) Looking at Words – 8: AMBIGUITY </vt:lpstr>
      <vt:lpstr>(97) Looking at Words – 9: Fun with PUNS </vt:lpstr>
      <vt:lpstr>(98) Looking at Words -  10: Abstract Nouns</vt:lpstr>
      <vt:lpstr>(99) Looking at Words – 11: More Abstract Nouns </vt:lpstr>
      <vt:lpstr>(100) Books, Books, Books!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Vocabulary Starter</dc:title>
  <dc:creator>Colin</dc:creator>
  <cp:lastModifiedBy>Colin</cp:lastModifiedBy>
  <cp:revision>831</cp:revision>
  <dcterms:created xsi:type="dcterms:W3CDTF">2016-08-20T09:52:51Z</dcterms:created>
  <dcterms:modified xsi:type="dcterms:W3CDTF">2016-09-03T13:34:13Z</dcterms:modified>
</cp:coreProperties>
</file>