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66CC"/>
    <a:srgbClr val="663300"/>
    <a:srgbClr val="CC0000"/>
    <a:srgbClr val="008000"/>
    <a:srgbClr val="990099"/>
    <a:srgbClr val="FF6600"/>
    <a:srgbClr val="9900FF"/>
    <a:srgbClr val="006600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5B0706-FBA1-461D-82AB-05188EDC9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42E432-F0B5-4B0A-BB0B-07597ADD2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3D2AA7-632C-4A84-92E6-A2046835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BBC-07EB-41CD-985B-47F9649810E3}" type="datetimeFigureOut">
              <a:rPr lang="en-GB" smtClean="0"/>
              <a:pPr/>
              <a:t>30/01/2021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D2427E-737F-4081-AD16-A58BC74D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6622D1-AB29-4B01-9F52-8C51327E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FB91-628A-4F3B-9864-904D261615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5514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DD5C7-CBC0-4681-A8D1-BE78698C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1E0490-EC5E-4AA9-BBA6-48C29F13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97307F-8953-48BC-B7BE-4F3EF2CF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BBC-07EB-41CD-985B-47F9649810E3}" type="datetimeFigureOut">
              <a:rPr lang="en-GB" smtClean="0"/>
              <a:pPr/>
              <a:t>30/01/2021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C9C3EA-1E5C-4F92-81E4-DF4E70BB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8DDA13-7F08-454B-80A7-9F4BEC5B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FB91-628A-4F3B-9864-904D261615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0761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4061F02-FBC2-4470-9CD8-6F3B2FBDD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FA27C8-7FF0-4A50-9FF1-357E122EF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55A91-D1DB-4B8F-955C-62A0C7E4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BBC-07EB-41CD-985B-47F9649810E3}" type="datetimeFigureOut">
              <a:rPr lang="en-GB" smtClean="0"/>
              <a:pPr/>
              <a:t>30/01/2021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A82011-8FF6-41F9-9CD9-6CCE76D3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81F36E-CFFA-4118-B847-F78A7B3A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FB91-628A-4F3B-9864-904D261615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9693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C5830-1809-49E0-9AA3-06D6F01E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D2232A-5525-4AFB-A8D4-7A422915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2B0A8-1EB0-4FF3-A059-2CD24662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BBC-07EB-41CD-985B-47F9649810E3}" type="datetimeFigureOut">
              <a:rPr lang="en-GB" smtClean="0"/>
              <a:pPr/>
              <a:t>30/01/2021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EDC1D9-C0CD-4993-8112-0AD63B88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E7C11C-08B1-4A17-BECC-B05F1FA9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FB91-628A-4F3B-9864-904D261615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9611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8C5C6-8AFD-428F-A73E-02231301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F830E0-57C9-4062-A0D8-2608AC7E9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490AC-41BC-4A38-AB34-CA30A33C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BBC-07EB-41CD-985B-47F9649810E3}" type="datetimeFigureOut">
              <a:rPr lang="en-GB" smtClean="0"/>
              <a:pPr/>
              <a:t>30/01/2021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891A7-32D7-4754-AF53-E5131167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ECFC35-07E7-4D90-8264-FF0E23DD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FB91-628A-4F3B-9864-904D261615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4116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3BE606-80C9-43D2-BB68-A2CD38EB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446179-DDE7-403E-A151-C6CF34A78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2AAEDE2-37EC-4DA1-AC0F-ACB6C48FB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8C3677-4842-44B9-83A5-BAE21922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BBC-07EB-41CD-985B-47F9649810E3}" type="datetimeFigureOut">
              <a:rPr lang="en-GB" smtClean="0"/>
              <a:pPr/>
              <a:t>30/01/2021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C40A22-2440-4E96-A314-83F82A30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1CB14D-2CD1-4E20-912F-E807466A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FB91-628A-4F3B-9864-904D261615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1671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0C437-7E73-4140-A00B-E9361633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A2F9AE-B652-4232-ABDA-CCDB4157D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74326F-003D-4C7A-8AE8-2F6AA53E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B4A737-42BA-4754-B77C-DD18D50D7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AFF3A3-AC6C-418B-B4A0-E71022B73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9CF971A-FEBF-472B-B676-5C1C2277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BBC-07EB-41CD-985B-47F9649810E3}" type="datetimeFigureOut">
              <a:rPr lang="en-GB" smtClean="0"/>
              <a:pPr/>
              <a:t>30/01/2021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2A4FD30-72C8-47AA-8C13-5BF7A467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CF86A7-5832-47CF-BC08-522728F5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FB91-628A-4F3B-9864-904D261615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4544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0B5AE-D4B6-473D-AF6F-6B37218A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67A1CCB-1201-4700-82AF-081A797E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BBC-07EB-41CD-985B-47F9649810E3}" type="datetimeFigureOut">
              <a:rPr lang="en-GB" smtClean="0"/>
              <a:pPr/>
              <a:t>30/01/2021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9D74D6-ED6E-4D6E-BFFF-D06BE05F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A086F4-9F7E-4828-B796-E21AA440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FB91-628A-4F3B-9864-904D261615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003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805F9A-F99B-4FE8-9E52-C47B8BCB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BBC-07EB-41CD-985B-47F9649810E3}" type="datetimeFigureOut">
              <a:rPr lang="en-GB" smtClean="0"/>
              <a:pPr/>
              <a:t>30/01/2021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C14625-5F5B-4064-B837-E1B142E3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9C1965-6D29-431C-863D-F4275F4E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FB91-628A-4F3B-9864-904D261615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8564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7D351-EE11-4549-9606-4A08C3C0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EB86C7-6356-45BC-9515-14AC26A20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1AFD88-FEA0-48D1-81AB-841852E46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2D729B-AE98-486C-9122-9CE79BFA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BBC-07EB-41CD-985B-47F9649810E3}" type="datetimeFigureOut">
              <a:rPr lang="en-GB" smtClean="0"/>
              <a:pPr/>
              <a:t>30/01/2021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1B1AED-F2D3-40DE-B2AC-0F831F7D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A2D94B-30D5-4F72-979A-1F34759D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FB91-628A-4F3B-9864-904D261615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3904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B7B17-AC6F-43E5-A185-3C88EA0D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33C5269-4C1D-46C6-9E45-20FBF7910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5AC869-B811-43ED-8113-AF5096524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033394-8376-429C-9977-8A64B287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BBC-07EB-41CD-985B-47F9649810E3}" type="datetimeFigureOut">
              <a:rPr lang="en-GB" smtClean="0"/>
              <a:pPr/>
              <a:t>30/01/2021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748BDC-3AF6-41FE-A609-351DFAA8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408A04-6A30-438C-BDB6-35A3E92A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FB91-628A-4F3B-9864-904D261615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8787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59B99B-D9AE-4ABF-8F1C-F6CB584D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C95F9C-664D-4768-8E68-14E20A12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FEFB59-B40F-4555-897A-B0C837985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2BBC-07EB-41CD-985B-47F9649810E3}" type="datetimeFigureOut">
              <a:rPr lang="en-GB" smtClean="0"/>
              <a:pPr/>
              <a:t>30/01/2021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DF2230-0A95-4D67-A38B-0F4E53260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D7D1A5-CBE5-41FC-B5E5-30954676B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FB91-628A-4F3B-9864-904D261615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4047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09742-DFC1-44D2-8189-2C5B534EE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578600" cy="23876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English Lessons: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Reflection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30991D-BAA6-48E9-8E92-F0957121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17798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002060"/>
                </a:solidFill>
              </a:rPr>
              <a:t>Self-Assessment Letter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7626B58-6520-48B7-9673-7A4F9B54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3771899"/>
            <a:ext cx="2190750" cy="2085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308E86-CE40-4FF2-88B5-F3FF0BE71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3767137"/>
            <a:ext cx="2214562" cy="2387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042A69-5DAC-42BE-A506-6B2F64FDEF46}"/>
              </a:ext>
            </a:extLst>
          </p:cNvPr>
          <p:cNvSpPr txBox="1"/>
          <p:nvPr/>
        </p:nvSpPr>
        <p:spPr>
          <a:xfrm>
            <a:off x="9588500" y="152400"/>
            <a:ext cx="2489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L.O.</a:t>
            </a:r>
          </a:p>
          <a:p>
            <a:r>
              <a:rPr lang="en-GB" b="1" dirty="0">
                <a:solidFill>
                  <a:srgbClr val="002060"/>
                </a:solidFill>
              </a:rPr>
              <a:t>To be able to reflect on my own ability in English lessons</a:t>
            </a:r>
          </a:p>
        </p:txBody>
      </p:sp>
    </p:spTree>
    <p:extLst>
      <p:ext uri="{BB962C8B-B14F-4D97-AF65-F5344CB8AC3E}">
        <p14:creationId xmlns:p14="http://schemas.microsoft.com/office/powerpoint/2010/main" xmlns="" val="11602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CEDE13B-01F7-4C97-BD6D-0927AFFC2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12" y="2565399"/>
            <a:ext cx="4648200" cy="2305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F3A697B-6888-4BC0-A186-3FE003FB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838198"/>
            <a:ext cx="3171825" cy="1438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727729-5689-4D5E-BE09-02EE6D711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8" y="607686"/>
            <a:ext cx="2143125" cy="161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C4EEF3-2D6C-4D79-9AC9-4788341AF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399" y="342899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493B86-DFA8-496B-BF3B-107978177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87" y="2881311"/>
            <a:ext cx="2466975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8C8ADCF-D149-4F5F-8D9A-0AC3BC4B9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3840" y="2565399"/>
            <a:ext cx="1724025" cy="2647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453EA03-1280-4B9E-940A-3E5A01D56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9194" y="5089525"/>
            <a:ext cx="2695575" cy="169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0215ACE-EE5B-43FC-8CFD-95541BC193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075" y="5089525"/>
            <a:ext cx="2224087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739FD06-23B7-4CAE-A5AD-8DCB09C37B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3840" y="5607376"/>
            <a:ext cx="1716709" cy="12858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E4EE563-AB45-4996-9319-FC743B10FFA5}"/>
              </a:ext>
            </a:extLst>
          </p:cNvPr>
          <p:cNvSpPr/>
          <p:nvPr/>
        </p:nvSpPr>
        <p:spPr>
          <a:xfrm>
            <a:off x="9756776" y="73025"/>
            <a:ext cx="22955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GB" b="1" u="sng" dirty="0">
                <a:solidFill>
                  <a:srgbClr val="FF0000"/>
                </a:solidFill>
              </a:rPr>
              <a:t>L.O.</a:t>
            </a:r>
          </a:p>
          <a:p>
            <a:pPr lvl="0"/>
            <a:r>
              <a:rPr lang="en-GB" b="1" dirty="0">
                <a:solidFill>
                  <a:srgbClr val="002060"/>
                </a:solidFill>
              </a:rPr>
              <a:t>To be able to reflect on my own ability in English lessons</a:t>
            </a:r>
          </a:p>
        </p:txBody>
      </p:sp>
    </p:spTree>
    <p:extLst>
      <p:ext uri="{BB962C8B-B14F-4D97-AF65-F5344CB8AC3E}">
        <p14:creationId xmlns:p14="http://schemas.microsoft.com/office/powerpoint/2010/main" xmlns="" val="38191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963BA-F71C-4019-BC63-FEDC0285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4" y="365126"/>
            <a:ext cx="9298026" cy="1083748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Reflecting upon your English last term: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6A296F-80AE-4652-8E70-575317B1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1125200" cy="4351338"/>
          </a:xfr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You have been at Bourne for a term now. Hopefully you haven’t forgotten some of the valuable English skills you learnt before Christmas and New Year.</a:t>
            </a:r>
          </a:p>
          <a:p>
            <a:r>
              <a:rPr lang="en-GB" b="1" dirty="0">
                <a:solidFill>
                  <a:srgbClr val="C00000"/>
                </a:solidFill>
              </a:rPr>
              <a:t>This is a great time to think over what you have learnt and make some new year resolutions for this new decade.</a:t>
            </a:r>
          </a:p>
          <a:p>
            <a:r>
              <a:rPr lang="en-GB" b="1" dirty="0">
                <a:solidFill>
                  <a:srgbClr val="0070C0"/>
                </a:solidFill>
              </a:rPr>
              <a:t>English lessons cover different skill areas within reading, writing and speaking.</a:t>
            </a:r>
          </a:p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Which ones do you think you have mastered, and which do you still find difficult?</a:t>
            </a:r>
          </a:p>
          <a:p>
            <a:r>
              <a:rPr lang="en-GB" b="1" u="sng" dirty="0">
                <a:solidFill>
                  <a:srgbClr val="FF0000"/>
                </a:solidFill>
              </a:rPr>
              <a:t>Starter task</a:t>
            </a:r>
            <a:r>
              <a:rPr lang="en-GB" b="1" dirty="0">
                <a:solidFill>
                  <a:srgbClr val="FF0000"/>
                </a:solidFill>
              </a:rPr>
              <a:t>: Make a list in 2 columns of what you feel you can/cannot do!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90396E-9E41-4B0F-B04E-51E3F90A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173" y="125926"/>
            <a:ext cx="2365453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90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963BA-F71C-4019-BC63-FEDC0285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25"/>
            <a:ext cx="8890000" cy="993775"/>
          </a:xfrm>
          <a:solidFill>
            <a:schemeClr val="bg2">
              <a:lumMod val="90000"/>
            </a:schemeClr>
          </a:solidFill>
          <a:ln w="381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Here are some areas you might consider: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90396E-9E41-4B0F-B04E-51E3F90A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173" y="125926"/>
            <a:ext cx="2365453" cy="1322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55819-FC53-472E-B733-2806623336A7}"/>
              </a:ext>
            </a:extLst>
          </p:cNvPr>
          <p:cNvSpPr txBox="1"/>
          <p:nvPr/>
        </p:nvSpPr>
        <p:spPr>
          <a:xfrm>
            <a:off x="254000" y="1690689"/>
            <a:ext cx="5689599" cy="5118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0B050"/>
                </a:solidFill>
              </a:rPr>
              <a:t>Spelling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00FF"/>
                </a:solidFill>
              </a:rPr>
              <a:t>Punctuation at the end of sentences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0000"/>
                </a:solidFill>
              </a:rPr>
              <a:t>Sentence variety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000FF"/>
                </a:solidFill>
              </a:rPr>
              <a:t>Using commas within sentences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993300"/>
                </a:solidFill>
              </a:rPr>
              <a:t>Using paragraphs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D60093"/>
                </a:solidFill>
              </a:rPr>
              <a:t>Punctuating speech properly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06600"/>
                </a:solidFill>
              </a:rPr>
              <a:t>Using apostrophes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9900FF"/>
                </a:solidFill>
              </a:rPr>
              <a:t>Using interesting vocabulary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898D033-6D86-42CD-8980-A84202D3C292}"/>
              </a:ext>
            </a:extLst>
          </p:cNvPr>
          <p:cNvSpPr txBox="1"/>
          <p:nvPr/>
        </p:nvSpPr>
        <p:spPr>
          <a:xfrm>
            <a:off x="6248402" y="1690689"/>
            <a:ext cx="5818224" cy="5118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6600"/>
                </a:solidFill>
              </a:rPr>
              <a:t>Using metaphors/similes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990099"/>
                </a:solidFill>
              </a:rPr>
              <a:t>Varying connectives in sentences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08000"/>
                </a:solidFill>
              </a:rPr>
              <a:t>Consistency with tenses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CC0000"/>
                </a:solidFill>
              </a:rPr>
              <a:t>Common homophone confusion</a:t>
            </a:r>
            <a:r>
              <a:rPr lang="en-GB" sz="3200" dirty="0"/>
              <a:t>: </a:t>
            </a:r>
            <a:r>
              <a:rPr lang="en-GB" sz="3200" i="1" dirty="0"/>
              <a:t>to/too/two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3333CC"/>
                </a:solidFill>
              </a:rPr>
              <a:t>Spelling irregular plurals correctly</a:t>
            </a:r>
            <a:r>
              <a:rPr lang="en-GB" sz="3200" dirty="0"/>
              <a:t>: </a:t>
            </a:r>
            <a:r>
              <a:rPr lang="en-GB" sz="3200" i="1" dirty="0"/>
              <a:t>storys</a:t>
            </a:r>
            <a:r>
              <a:rPr lang="en-GB" sz="3200" dirty="0"/>
              <a:t>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663300"/>
                </a:solidFill>
              </a:rPr>
              <a:t>Good tidy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0066CC"/>
                </a:solidFill>
              </a:rPr>
              <a:t>Legible handwriting </a:t>
            </a:r>
          </a:p>
        </p:txBody>
      </p:sp>
    </p:spTree>
    <p:extLst>
      <p:ext uri="{BB962C8B-B14F-4D97-AF65-F5344CB8AC3E}">
        <p14:creationId xmlns:p14="http://schemas.microsoft.com/office/powerpoint/2010/main" xmlns="" val="269586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08850-4BFB-4BDE-A873-8EEB0048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50100" cy="841375"/>
          </a:xfr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Main Task: Writing a letter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F7C134-9F1F-4D25-9A43-AAB0F358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285"/>
            <a:ext cx="9055100" cy="4729678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b="1" dirty="0"/>
              <a:t>I want you to write a letter addressed to me, telling me about how English has gone for you so far this school year.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 I want you to introduce yourself.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 I then want you to explain what you have covered so far this school year, from September.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 I want you to be honest and say what you can do well and what you can’t do as well!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 I also want you to tell me what you need most help with.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 Lastly, I want you to consider where you want to be with your English by the end of the year.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F9E9E1-08C9-4A85-89BB-DF974C35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473" y="124338"/>
            <a:ext cx="2365453" cy="1322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8C9EE1-8EF5-412F-B4FD-38192712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185" y="1976974"/>
            <a:ext cx="2694027" cy="38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05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08850-4BFB-4BDE-A873-8EEB0048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9701"/>
            <a:ext cx="9055100" cy="520699"/>
          </a:xfr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Main Task: Here is a template for you:      </a:t>
            </a:r>
            <a:r>
              <a:rPr lang="en-GB" sz="3600" b="1" dirty="0">
                <a:latin typeface="Freestyle Script" panose="030804020302050B0404" pitchFamily="66" charset="0"/>
              </a:rPr>
              <a:t>Dear Mr Old,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F7C134-9F1F-4D25-9A43-AAB0F358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50900"/>
            <a:ext cx="9055100" cy="6007100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600" b="1" dirty="0">
                <a:latin typeface="Freestyle Script" panose="030804020302050B0404" pitchFamily="66" charset="0"/>
              </a:rPr>
              <a:t>My name is …….and I’m……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>
                <a:latin typeface="Freestyle Script" panose="030804020302050B0404" pitchFamily="66" charset="0"/>
              </a:rPr>
              <a:t>So far in English this year I have…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>
                <a:latin typeface="Freestyle Script" panose="030804020302050B0404" pitchFamily="66" charset="0"/>
              </a:rPr>
              <a:t>The activity I have enjoyed most is…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>
                <a:latin typeface="Freestyle Script" panose="030804020302050B0404" pitchFamily="66" charset="0"/>
              </a:rPr>
              <a:t>I find the most challenging thing about English is…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>
                <a:latin typeface="Freestyle Script" panose="030804020302050B0404" pitchFamily="66" charset="0"/>
              </a:rPr>
              <a:t>I definitely need help with…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>
                <a:latin typeface="Freestyle Script" panose="030804020302050B0404" pitchFamily="66" charset="0"/>
              </a:rPr>
              <a:t>My presentation/handwriting is…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>
                <a:latin typeface="Freestyle Script" panose="030804020302050B0404" pitchFamily="66" charset="0"/>
              </a:rPr>
              <a:t>I would say that my spelling is…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>
                <a:latin typeface="Freestyle Script" panose="030804020302050B0404" pitchFamily="66" charset="0"/>
              </a:rPr>
              <a:t>My choice of words…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>
                <a:latin typeface="Freestyle Script" panose="030804020302050B0404" pitchFamily="66" charset="0"/>
              </a:rPr>
              <a:t>By the end of the year, I hope…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>
                <a:latin typeface="Freestyle Script" panose="030804020302050B0404" pitchFamily="66" charset="0"/>
              </a:rPr>
              <a:t>All in all, I think…</a:t>
            </a:r>
          </a:p>
          <a:p>
            <a:pPr marL="0" indent="0">
              <a:buNone/>
            </a:pPr>
            <a:r>
              <a:rPr lang="en-GB" sz="3600" b="1" dirty="0">
                <a:latin typeface="Freestyle Script" panose="030804020302050B0404" pitchFamily="66" charset="0"/>
              </a:rPr>
              <a:t>Yours sincerely, …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3600" dirty="0">
              <a:latin typeface="Freestyle Script" panose="030804020302050B04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F9E9E1-08C9-4A85-89BB-DF974C35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473" y="124338"/>
            <a:ext cx="2365453" cy="1322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0E52F4E-9218-4852-AA66-CC39AC06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472" y="2324100"/>
            <a:ext cx="2365453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239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08850-4BFB-4BDE-A873-8EEB0048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9701"/>
            <a:ext cx="6858000" cy="520699"/>
          </a:xfr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Here is one pupil’s example     </a:t>
            </a:r>
            <a:endParaRPr lang="en-GB" sz="3600" b="1" dirty="0">
              <a:latin typeface="Freestyle Script" panose="030804020302050B04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F7C134-9F1F-4D25-9A43-AAB0F358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3662"/>
            <a:ext cx="11749126" cy="5944337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3333CC"/>
                </a:solidFill>
                <a:latin typeface="Freestyle Script" panose="030804020302050B0404" pitchFamily="66" charset="0"/>
              </a:rPr>
              <a:t>Dear </a:t>
            </a:r>
            <a:r>
              <a:rPr lang="en-GB" sz="3200" b="1" dirty="0" smtClean="0">
                <a:solidFill>
                  <a:srgbClr val="3333CC"/>
                </a:solidFill>
                <a:latin typeface="Freestyle Script" panose="030804020302050B0404" pitchFamily="66" charset="0"/>
              </a:rPr>
              <a:t>(</a:t>
            </a:r>
            <a:r>
              <a:rPr lang="en-GB" sz="3200" b="1" smtClean="0">
                <a:solidFill>
                  <a:srgbClr val="3333CC"/>
                </a:solidFill>
                <a:latin typeface="Freestyle Script" panose="030804020302050B0404" pitchFamily="66" charset="0"/>
              </a:rPr>
              <a:t>teacher’s name),</a:t>
            </a:r>
            <a:endParaRPr lang="en-GB" sz="3200" b="1" dirty="0">
              <a:solidFill>
                <a:srgbClr val="3333CC"/>
              </a:solidFill>
              <a:latin typeface="Freestyle Script" panose="030804020302050B0404" pitchFamily="66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3333CC"/>
                </a:solidFill>
                <a:latin typeface="Freestyle Script" panose="030804020302050B0404" pitchFamily="66" charset="0"/>
              </a:rPr>
              <a:t>My name is Jimmy Clift and I’ve been in 8W since September. You can’t miss me in the class. I’m the one with carrot hair and glasses.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3333CC"/>
                </a:solidFill>
                <a:latin typeface="Freestyle Script" panose="030804020302050B0404" pitchFamily="66" charset="0"/>
              </a:rPr>
              <a:t>     So far this year in English, I have studied Shakespeare and read ‘A Midsummer Night’s Dream.’ This was quite challenging but the Mechanicals made me laugh. I read Bottom’s part.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3333CC"/>
                </a:solidFill>
                <a:latin typeface="Freestyle Script" panose="030804020302050B0404" pitchFamily="66" charset="0"/>
              </a:rPr>
              <a:t>     The thing I’ve enjoyed most about English lessons is when we got to act out parts of the play. This is because I speak better than I write. I find writing most challenging because I don’t write in enough detail and I run out of things to say. I especially need help with punctuation. I forget when I need to use a full stop or a comma.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3333CC"/>
                </a:solidFill>
                <a:latin typeface="Freestyle Script" panose="030804020302050B0404" pitchFamily="66" charset="0"/>
              </a:rPr>
              <a:t>     By the end of the year, I want to make sure I gain more confidence with using better words including trying to use fewer ANDs and instead use better connectives.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3333CC"/>
                </a:solidFill>
                <a:latin typeface="Freestyle Script" panose="030804020302050B0404" pitchFamily="66" charset="0"/>
              </a:rPr>
              <a:t>     Yours sincerely,     Jimmy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F9E9E1-08C9-4A85-89BB-DF974C35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0" y="0"/>
            <a:ext cx="2503526" cy="9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499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597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English Lessons: Reflection Time</vt:lpstr>
      <vt:lpstr>Slide 2</vt:lpstr>
      <vt:lpstr>Reflecting upon your English last term:</vt:lpstr>
      <vt:lpstr>Here are some areas you might consider:</vt:lpstr>
      <vt:lpstr>Main Task: Writing a letter to me</vt:lpstr>
      <vt:lpstr>Main Task: Here is a template for you:      Dear Mr Old,</vt:lpstr>
      <vt:lpstr>Here is one pupil’s example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Time</dc:title>
  <dc:creator>colin.old@btopenworld.com</dc:creator>
  <cp:lastModifiedBy>Colin</cp:lastModifiedBy>
  <cp:revision>13</cp:revision>
  <dcterms:created xsi:type="dcterms:W3CDTF">2020-01-04T22:15:32Z</dcterms:created>
  <dcterms:modified xsi:type="dcterms:W3CDTF">2021-01-30T21:05:57Z</dcterms:modified>
</cp:coreProperties>
</file>