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618"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13D5-DB31-4BF1-BA52-25DF036FB06F}" type="datetimeFigureOut">
              <a:rPr lang="en-GB" smtClean="0"/>
              <a:pPr/>
              <a:t>23/04/2017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E13D5-DB31-4BF1-BA52-25DF036FB06F}" type="datetimeFigureOut">
              <a:rPr lang="en-GB" smtClean="0"/>
              <a:pPr/>
              <a:t>23/04/2017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6D482-CE5A-4938-8019-819EB4D6EB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FF0000"/>
                </a:solidFill>
              </a:rPr>
              <a:t>GCSE Literature Revision</a:t>
            </a:r>
            <a:endParaRPr lang="en-GB" b="1" dirty="0">
              <a:solidFill>
                <a:srgbClr val="FF0000"/>
              </a:solidFill>
            </a:endParaRPr>
          </a:p>
        </p:txBody>
      </p:sp>
      <p:sp>
        <p:nvSpPr>
          <p:cNvPr id="3" name="Subtitle 2"/>
          <p:cNvSpPr>
            <a:spLocks noGrp="1"/>
          </p:cNvSpPr>
          <p:nvPr>
            <p:ph type="subTitle" idx="1"/>
          </p:nvPr>
        </p:nvSpPr>
        <p:spPr>
          <a:xfrm>
            <a:off x="1371600" y="3886200"/>
            <a:ext cx="6400800" cy="2495128"/>
          </a:xfrm>
        </p:spPr>
        <p:txBody>
          <a:bodyPr/>
          <a:lstStyle/>
          <a:p>
            <a:endParaRPr lang="en-GB" b="1" dirty="0">
              <a:solidFill>
                <a:srgbClr val="7030A0"/>
              </a:solidFill>
            </a:endParaRPr>
          </a:p>
        </p:txBody>
      </p:sp>
      <p:sp>
        <p:nvSpPr>
          <p:cNvPr id="4" name="Rectangle 3"/>
          <p:cNvSpPr/>
          <p:nvPr/>
        </p:nvSpPr>
        <p:spPr>
          <a:xfrm>
            <a:off x="6588224" y="188641"/>
            <a:ext cx="2448272"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a:t>
            </a:r>
            <a:r>
              <a:rPr lang="en-GB" b="1" dirty="0" smtClean="0">
                <a:solidFill>
                  <a:schemeClr val="accent5">
                    <a:lumMod val="50000"/>
                  </a:schemeClr>
                </a:solidFill>
              </a:rPr>
              <a:t>characters </a:t>
            </a:r>
            <a:r>
              <a:rPr lang="en-GB" b="1" dirty="0" smtClean="0">
                <a:solidFill>
                  <a:schemeClr val="accent5">
                    <a:lumMod val="50000"/>
                  </a:schemeClr>
                </a:solidFill>
              </a:rPr>
              <a:t>and language in ‘Macbeth’</a:t>
            </a:r>
            <a:endParaRPr lang="en-GB" b="1" dirty="0">
              <a:solidFill>
                <a:schemeClr val="accent5">
                  <a:lumMod val="50000"/>
                </a:schemeClr>
              </a:solidFill>
            </a:endParaRPr>
          </a:p>
        </p:txBody>
      </p:sp>
      <p:pic>
        <p:nvPicPr>
          <p:cNvPr id="5" name="Picture 14" descr="http://s3.amazonaws.com/s3.timetoast.com/public/uploads/photos/1794098/macbeth-logo.jpg"/>
          <p:cNvPicPr>
            <a:picLocks noChangeAspect="1" noChangeArrowheads="1"/>
          </p:cNvPicPr>
          <p:nvPr/>
        </p:nvPicPr>
        <p:blipFill>
          <a:blip r:embed="rId2" cstate="print"/>
          <a:srcRect/>
          <a:stretch>
            <a:fillRect/>
          </a:stretch>
        </p:blipFill>
        <p:spPr bwMode="auto">
          <a:xfrm>
            <a:off x="3275856" y="3933056"/>
            <a:ext cx="2880320" cy="1132757"/>
          </a:xfrm>
          <a:prstGeom prst="rect">
            <a:avLst/>
          </a:prstGeom>
          <a:noFill/>
        </p:spPr>
      </p:pic>
      <p:pic>
        <p:nvPicPr>
          <p:cNvPr id="6" name="Picture 4" descr="Image result for unplugged"/>
          <p:cNvPicPr>
            <a:picLocks noChangeAspect="1" noChangeArrowheads="1"/>
          </p:cNvPicPr>
          <p:nvPr/>
        </p:nvPicPr>
        <p:blipFill>
          <a:blip r:embed="rId3" cstate="print"/>
          <a:srcRect/>
          <a:stretch>
            <a:fillRect/>
          </a:stretch>
        </p:blipFill>
        <p:spPr bwMode="auto">
          <a:xfrm>
            <a:off x="3707904" y="5085184"/>
            <a:ext cx="1979712" cy="10854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(8) </a:t>
            </a:r>
            <a:r>
              <a:rPr lang="en-GB" b="1" dirty="0" smtClean="0">
                <a:solidFill>
                  <a:srgbClr val="990033"/>
                </a:solidFill>
              </a:rPr>
              <a:t>Macbeth gives in to his wife  </a:t>
            </a:r>
            <a:r>
              <a:rPr lang="en-GB" b="1" dirty="0" smtClean="0"/>
              <a:t>– Act 1, Scene 7</a:t>
            </a:r>
            <a:endParaRPr lang="en-GB" b="1" dirty="0"/>
          </a:p>
        </p:txBody>
      </p:sp>
      <p:sp>
        <p:nvSpPr>
          <p:cNvPr id="14" name="TextBox 13"/>
          <p:cNvSpPr txBox="1"/>
          <p:nvPr/>
        </p:nvSpPr>
        <p:spPr>
          <a:xfrm>
            <a:off x="107504" y="548681"/>
            <a:ext cx="6048672" cy="3970318"/>
          </a:xfrm>
          <a:prstGeom prst="rect">
            <a:avLst/>
          </a:prstGeom>
          <a:noFill/>
          <a:ln w="38100">
            <a:solidFill>
              <a:srgbClr val="7030A0"/>
            </a:solidFill>
          </a:ln>
        </p:spPr>
        <p:txBody>
          <a:bodyPr wrap="square" rtlCol="0">
            <a:spAutoFit/>
          </a:bodyPr>
          <a:lstStyle/>
          <a:p>
            <a:r>
              <a:rPr lang="en-GB" i="1" dirty="0" smtClean="0"/>
              <a:t>Macbeth:   </a:t>
            </a:r>
            <a:r>
              <a:rPr lang="en-GB" b="1" dirty="0" smtClean="0"/>
              <a:t>... </a:t>
            </a:r>
            <a:r>
              <a:rPr lang="en-GB" b="1" dirty="0" smtClean="0">
                <a:solidFill>
                  <a:srgbClr val="FF0000"/>
                </a:solidFill>
              </a:rPr>
              <a:t>We will proceed no further in this business</a:t>
            </a:r>
            <a:r>
              <a:rPr lang="en-GB" b="1" dirty="0" smtClean="0"/>
              <a:t>:</a:t>
            </a:r>
          </a:p>
          <a:p>
            <a:r>
              <a:rPr lang="en-GB" b="1" dirty="0" smtClean="0"/>
              <a:t>                   He hath honoured me of late, and I have bought</a:t>
            </a:r>
          </a:p>
          <a:p>
            <a:r>
              <a:rPr lang="en-GB" b="1" dirty="0" smtClean="0"/>
              <a:t>                   </a:t>
            </a:r>
            <a:r>
              <a:rPr lang="en-GB" b="1" dirty="0" smtClean="0">
                <a:solidFill>
                  <a:srgbClr val="FF0000"/>
                </a:solidFill>
              </a:rPr>
              <a:t>Golden opinions </a:t>
            </a:r>
            <a:r>
              <a:rPr lang="en-GB" b="1" dirty="0" smtClean="0"/>
              <a:t>from all sorts of people ...</a:t>
            </a:r>
          </a:p>
          <a:p>
            <a:r>
              <a:rPr lang="en-GB" i="1" dirty="0" smtClean="0"/>
              <a:t>Lady M:</a:t>
            </a:r>
            <a:r>
              <a:rPr lang="en-GB" b="1" dirty="0" smtClean="0"/>
              <a:t>     Was the hope drunk</a:t>
            </a:r>
          </a:p>
          <a:p>
            <a:r>
              <a:rPr lang="en-GB" b="1" dirty="0" smtClean="0"/>
              <a:t>                   Wherein you dressed yourself? Hath it slept since?</a:t>
            </a:r>
          </a:p>
          <a:p>
            <a:r>
              <a:rPr lang="en-GB" b="1" dirty="0" smtClean="0"/>
              <a:t>                   And wakes it now, to look so green and pale</a:t>
            </a:r>
          </a:p>
          <a:p>
            <a:r>
              <a:rPr lang="en-GB" b="1" dirty="0" smtClean="0"/>
              <a:t>                   At what it did so freely? </a:t>
            </a:r>
            <a:r>
              <a:rPr lang="en-GB" b="1" dirty="0" smtClean="0">
                <a:solidFill>
                  <a:srgbClr val="FF0000"/>
                </a:solidFill>
              </a:rPr>
              <a:t>From this time</a:t>
            </a:r>
          </a:p>
          <a:p>
            <a:r>
              <a:rPr lang="en-GB" b="1" dirty="0" smtClean="0">
                <a:solidFill>
                  <a:srgbClr val="FF0000"/>
                </a:solidFill>
              </a:rPr>
              <a:t>                   Such I account thy love</a:t>
            </a:r>
            <a:r>
              <a:rPr lang="en-GB" b="1" dirty="0" smtClean="0"/>
              <a:t>...</a:t>
            </a:r>
          </a:p>
          <a:p>
            <a:r>
              <a:rPr lang="en-GB" b="1" dirty="0" smtClean="0"/>
              <a:t>                   Wouldst thou have that</a:t>
            </a:r>
          </a:p>
          <a:p>
            <a:r>
              <a:rPr lang="en-GB" b="1" dirty="0" smtClean="0"/>
              <a:t>                   Which thou esteemest the ornament of life,</a:t>
            </a:r>
          </a:p>
          <a:p>
            <a:r>
              <a:rPr lang="en-GB" b="1" dirty="0" smtClean="0"/>
              <a:t>                   And </a:t>
            </a:r>
            <a:r>
              <a:rPr lang="en-GB" b="1" dirty="0" smtClean="0">
                <a:solidFill>
                  <a:srgbClr val="FF0000"/>
                </a:solidFill>
              </a:rPr>
              <a:t>live a coward </a:t>
            </a:r>
            <a:r>
              <a:rPr lang="en-GB" b="1" dirty="0" smtClean="0"/>
              <a:t>in thine own esteem ...</a:t>
            </a:r>
          </a:p>
          <a:p>
            <a:r>
              <a:rPr lang="en-GB" b="1" dirty="0" smtClean="0"/>
              <a:t>                   </a:t>
            </a:r>
            <a:r>
              <a:rPr lang="en-GB" b="1" dirty="0" smtClean="0">
                <a:solidFill>
                  <a:srgbClr val="FF0000"/>
                </a:solidFill>
              </a:rPr>
              <a:t>When you durst do it, then you were a man </a:t>
            </a:r>
            <a:r>
              <a:rPr lang="en-GB" b="1" dirty="0" smtClean="0"/>
              <a:t>...</a:t>
            </a:r>
          </a:p>
          <a:p>
            <a:r>
              <a:rPr lang="en-GB" i="1" dirty="0" smtClean="0"/>
              <a:t>Macbeth:  </a:t>
            </a:r>
            <a:r>
              <a:rPr lang="en-GB" b="1" dirty="0" smtClean="0">
                <a:solidFill>
                  <a:srgbClr val="FF0000"/>
                </a:solidFill>
              </a:rPr>
              <a:t>I am settled</a:t>
            </a:r>
            <a:r>
              <a:rPr lang="en-GB" b="1" dirty="0" smtClean="0"/>
              <a:t>, and bend up</a:t>
            </a:r>
          </a:p>
          <a:p>
            <a:r>
              <a:rPr lang="en-GB" b="1" dirty="0" smtClean="0"/>
              <a:t>                   Each corporal  agent to </a:t>
            </a:r>
            <a:r>
              <a:rPr lang="en-GB" b="1" dirty="0" smtClean="0">
                <a:solidFill>
                  <a:srgbClr val="FF0000"/>
                </a:solidFill>
              </a:rPr>
              <a:t>this terrible feat</a:t>
            </a:r>
            <a:r>
              <a:rPr lang="en-GB" b="1" dirty="0" smtClean="0"/>
              <a:t>...                    </a:t>
            </a:r>
          </a:p>
        </p:txBody>
      </p:sp>
      <p:sp>
        <p:nvSpPr>
          <p:cNvPr id="26" name="Horizontal Scroll 25"/>
          <p:cNvSpPr/>
          <p:nvPr/>
        </p:nvSpPr>
        <p:spPr>
          <a:xfrm>
            <a:off x="539552" y="4509120"/>
            <a:ext cx="7992888" cy="2348880"/>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rgbClr val="990033"/>
                </a:solidFill>
              </a:rPr>
              <a:t>Any alpha-male in charge of an army would not take too kindly to having his masculinity questioned. Nor would such a ruthless killer on the battlefield accept being labelled a coward. If these insults were not bad enough, Lady Macbeth then questions his true love for her. She clearly controls him when he is off the battlefield, and this reversal</a:t>
            </a:r>
          </a:p>
          <a:p>
            <a:pPr algn="ctr"/>
            <a:r>
              <a:rPr lang="en-GB" b="1" dirty="0" smtClean="0">
                <a:solidFill>
                  <a:srgbClr val="990033"/>
                </a:solidFill>
              </a:rPr>
              <a:t> of gender roles would deeply shock the audience!</a:t>
            </a:r>
          </a:p>
          <a:p>
            <a:pPr algn="ctr"/>
            <a:endParaRPr lang="en-GB" b="1" dirty="0" smtClean="0">
              <a:solidFill>
                <a:srgbClr val="990033"/>
              </a:solidFill>
            </a:endParaRPr>
          </a:p>
        </p:txBody>
      </p:sp>
      <p:sp>
        <p:nvSpPr>
          <p:cNvPr id="15" name="Line Callout 1 14"/>
          <p:cNvSpPr/>
          <p:nvPr/>
        </p:nvSpPr>
        <p:spPr>
          <a:xfrm>
            <a:off x="5652120" y="332656"/>
            <a:ext cx="3312368" cy="936104"/>
          </a:xfrm>
          <a:prstGeom prst="borderCallout1">
            <a:avLst>
              <a:gd name="adj1" fmla="val 659"/>
              <a:gd name="adj2" fmla="val 590"/>
              <a:gd name="adj3" fmla="val 34956"/>
              <a:gd name="adj4" fmla="val -116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is determined to speak for both of them in his use of 1</a:t>
            </a:r>
            <a:r>
              <a:rPr lang="en-GB" b="1" baseline="30000" dirty="0" smtClean="0"/>
              <a:t>st</a:t>
            </a:r>
            <a:r>
              <a:rPr lang="en-GB" b="1" dirty="0" smtClean="0"/>
              <a:t> Person plural</a:t>
            </a:r>
            <a:endParaRPr lang="en-GB" b="1" dirty="0"/>
          </a:p>
        </p:txBody>
      </p:sp>
      <p:sp>
        <p:nvSpPr>
          <p:cNvPr id="16" name="Line Callout 1 15"/>
          <p:cNvSpPr/>
          <p:nvPr/>
        </p:nvSpPr>
        <p:spPr>
          <a:xfrm>
            <a:off x="4644008" y="1556792"/>
            <a:ext cx="4176464" cy="864096"/>
          </a:xfrm>
          <a:prstGeom prst="borderCallout1">
            <a:avLst>
              <a:gd name="adj1" fmla="val 48902"/>
              <a:gd name="adj2" fmla="val -372"/>
              <a:gd name="adj3" fmla="val -30588"/>
              <a:gd name="adj4" fmla="val -66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use of the precious metal metaphor suggests that he is fully aware of his popularity</a:t>
            </a:r>
            <a:endParaRPr lang="en-GB" b="1" dirty="0"/>
          </a:p>
        </p:txBody>
      </p:sp>
      <p:sp>
        <p:nvSpPr>
          <p:cNvPr id="17" name="Line Callout 1 16"/>
          <p:cNvSpPr/>
          <p:nvPr/>
        </p:nvSpPr>
        <p:spPr>
          <a:xfrm>
            <a:off x="5580112" y="3611926"/>
            <a:ext cx="3059832" cy="834476"/>
          </a:xfrm>
          <a:prstGeom prst="borderCallout1">
            <a:avLst>
              <a:gd name="adj1" fmla="val 49694"/>
              <a:gd name="adj2" fmla="val -525"/>
              <a:gd name="adj3" fmla="val -111021"/>
              <a:gd name="adj4" fmla="val -64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She is quick to question his love for her, his masculinity and his bravery</a:t>
            </a:r>
            <a:endParaRPr lang="en-GB" b="1" dirty="0"/>
          </a:p>
        </p:txBody>
      </p:sp>
      <p:sp>
        <p:nvSpPr>
          <p:cNvPr id="18" name="Line Callout 1 17"/>
          <p:cNvSpPr/>
          <p:nvPr/>
        </p:nvSpPr>
        <p:spPr>
          <a:xfrm>
            <a:off x="179512" y="4869160"/>
            <a:ext cx="3024336" cy="1584176"/>
          </a:xfrm>
          <a:prstGeom prst="borderCallout1">
            <a:avLst>
              <a:gd name="adj1" fmla="val 2166"/>
              <a:gd name="adj2" fmla="val 50065"/>
              <a:gd name="adj3" fmla="val -49225"/>
              <a:gd name="adj4" fmla="val 592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Within a few spoken exchanges, she has managed to change his mind, making him seem mentally weak. How ‘settled’ he is grows increasingly doubtful</a:t>
            </a:r>
            <a:endParaRPr lang="en-GB" b="1" dirty="0"/>
          </a:p>
        </p:txBody>
      </p:sp>
      <p:sp>
        <p:nvSpPr>
          <p:cNvPr id="19" name="Line Callout 1 18"/>
          <p:cNvSpPr/>
          <p:nvPr/>
        </p:nvSpPr>
        <p:spPr>
          <a:xfrm>
            <a:off x="6300192" y="5589240"/>
            <a:ext cx="2592288" cy="612648"/>
          </a:xfrm>
          <a:prstGeom prst="borderCallout1">
            <a:avLst>
              <a:gd name="adj1" fmla="val 48902"/>
              <a:gd name="adj2" fmla="val -671"/>
              <a:gd name="adj3" fmla="val -202592"/>
              <a:gd name="adj4" fmla="val -99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Euphemism again. He cannot speak of murder</a:t>
            </a:r>
            <a:endParaRPr lang="en-GB" b="1" dirty="0"/>
          </a:p>
        </p:txBody>
      </p:sp>
      <p:sp>
        <p:nvSpPr>
          <p:cNvPr id="20" name="Rectangle 19"/>
          <p:cNvSpPr/>
          <p:nvPr/>
        </p:nvSpPr>
        <p:spPr>
          <a:xfrm>
            <a:off x="6300192" y="2348880"/>
            <a:ext cx="273630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5" grpId="0" animBg="1"/>
      <p:bldP spid="16"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(9) </a:t>
            </a:r>
            <a:r>
              <a:rPr lang="en-GB" b="1" dirty="0" smtClean="0">
                <a:solidFill>
                  <a:srgbClr val="990033"/>
                </a:solidFill>
              </a:rPr>
              <a:t>Macbeth Hallucinates : Unsound Mind  </a:t>
            </a:r>
            <a:r>
              <a:rPr lang="en-GB" b="1" dirty="0" smtClean="0"/>
              <a:t>– Act 2, Scene 1</a:t>
            </a:r>
            <a:endParaRPr lang="en-GB" b="1" dirty="0"/>
          </a:p>
        </p:txBody>
      </p:sp>
      <p:sp>
        <p:nvSpPr>
          <p:cNvPr id="14" name="TextBox 13"/>
          <p:cNvSpPr txBox="1"/>
          <p:nvPr/>
        </p:nvSpPr>
        <p:spPr>
          <a:xfrm>
            <a:off x="107504" y="620688"/>
            <a:ext cx="6120680" cy="4247317"/>
          </a:xfrm>
          <a:prstGeom prst="rect">
            <a:avLst/>
          </a:prstGeom>
          <a:noFill/>
          <a:ln w="38100">
            <a:solidFill>
              <a:srgbClr val="7030A0"/>
            </a:solidFill>
          </a:ln>
        </p:spPr>
        <p:txBody>
          <a:bodyPr wrap="square" rtlCol="0">
            <a:spAutoFit/>
          </a:bodyPr>
          <a:lstStyle/>
          <a:p>
            <a:r>
              <a:rPr lang="en-GB" i="1" dirty="0" smtClean="0"/>
              <a:t>Macbeth:  </a:t>
            </a:r>
            <a:r>
              <a:rPr lang="en-GB" b="1" dirty="0" smtClean="0">
                <a:solidFill>
                  <a:srgbClr val="FF0000"/>
                </a:solidFill>
              </a:rPr>
              <a:t>Is this a dagger </a:t>
            </a:r>
            <a:r>
              <a:rPr lang="en-GB" b="1" dirty="0" smtClean="0"/>
              <a:t>which I see before me,</a:t>
            </a:r>
          </a:p>
          <a:p>
            <a:r>
              <a:rPr lang="en-GB" b="1" dirty="0" smtClean="0"/>
              <a:t>                   The handle toward my hand? </a:t>
            </a:r>
            <a:r>
              <a:rPr lang="en-GB" b="1" dirty="0" smtClean="0">
                <a:solidFill>
                  <a:srgbClr val="FF0000"/>
                </a:solidFill>
              </a:rPr>
              <a:t>Come, let me clutch</a:t>
            </a:r>
          </a:p>
          <a:p>
            <a:r>
              <a:rPr lang="en-GB" b="1" dirty="0" smtClean="0">
                <a:solidFill>
                  <a:srgbClr val="FF0000"/>
                </a:solidFill>
              </a:rPr>
              <a:t>                                                                                                       thee</a:t>
            </a:r>
            <a:r>
              <a:rPr lang="en-GB" b="1" dirty="0" smtClean="0"/>
              <a:t>.</a:t>
            </a:r>
          </a:p>
          <a:p>
            <a:r>
              <a:rPr lang="en-GB" b="1" dirty="0" smtClean="0"/>
              <a:t>                   I have thee not, and yet I see thee still.</a:t>
            </a:r>
          </a:p>
          <a:p>
            <a:r>
              <a:rPr lang="en-GB" b="1" dirty="0" smtClean="0"/>
              <a:t>                   Art thou not, fatal vision, sensible </a:t>
            </a:r>
          </a:p>
          <a:p>
            <a:r>
              <a:rPr lang="en-GB" b="1" dirty="0" smtClean="0"/>
              <a:t>                   To feeling as to sight? or art thou but</a:t>
            </a:r>
          </a:p>
          <a:p>
            <a:r>
              <a:rPr lang="en-GB" b="1" dirty="0" smtClean="0"/>
              <a:t>                   </a:t>
            </a:r>
            <a:r>
              <a:rPr lang="en-GB" b="1" dirty="0" smtClean="0">
                <a:solidFill>
                  <a:srgbClr val="FF0000"/>
                </a:solidFill>
              </a:rPr>
              <a:t>A dagger of the mind, a false creation</a:t>
            </a:r>
            <a:r>
              <a:rPr lang="en-GB" b="1" dirty="0" smtClean="0"/>
              <a:t>,</a:t>
            </a:r>
          </a:p>
          <a:p>
            <a:r>
              <a:rPr lang="en-GB" b="1" dirty="0" smtClean="0"/>
              <a:t>                   Proceeding from the </a:t>
            </a:r>
            <a:r>
              <a:rPr lang="en-GB" b="1" dirty="0" smtClean="0">
                <a:solidFill>
                  <a:srgbClr val="FF0000"/>
                </a:solidFill>
              </a:rPr>
              <a:t>heat-oppressed brain </a:t>
            </a:r>
            <a:r>
              <a:rPr lang="en-GB" b="1" dirty="0" smtClean="0"/>
              <a:t>...</a:t>
            </a:r>
          </a:p>
          <a:p>
            <a:r>
              <a:rPr lang="en-GB" b="1" dirty="0" smtClean="0"/>
              <a:t>                   And on thy blade and dudgeon </a:t>
            </a:r>
            <a:r>
              <a:rPr lang="en-GB" b="1" dirty="0" smtClean="0">
                <a:solidFill>
                  <a:srgbClr val="FF0000"/>
                </a:solidFill>
              </a:rPr>
              <a:t>gouts of blood</a:t>
            </a:r>
            <a:r>
              <a:rPr lang="en-GB" b="1" dirty="0" smtClean="0"/>
              <a:t>,</a:t>
            </a:r>
          </a:p>
          <a:p>
            <a:r>
              <a:rPr lang="en-GB" b="1" dirty="0" smtClean="0"/>
              <a:t>                   Which was not so before ...</a:t>
            </a:r>
          </a:p>
          <a:p>
            <a:r>
              <a:rPr lang="en-GB" b="1" dirty="0" smtClean="0"/>
              <a:t>                   </a:t>
            </a:r>
            <a:r>
              <a:rPr lang="en-GB" b="1" dirty="0" smtClean="0">
                <a:solidFill>
                  <a:srgbClr val="FF0000"/>
                </a:solidFill>
              </a:rPr>
              <a:t>Now witchcraft celebrates</a:t>
            </a:r>
          </a:p>
          <a:p>
            <a:r>
              <a:rPr lang="en-GB" b="1" dirty="0" smtClean="0">
                <a:solidFill>
                  <a:srgbClr val="FF0000"/>
                </a:solidFill>
              </a:rPr>
              <a:t>                   Pale Hecate’s offerings </a:t>
            </a:r>
            <a:r>
              <a:rPr lang="en-GB" b="1" dirty="0" smtClean="0"/>
              <a:t>...</a:t>
            </a:r>
          </a:p>
          <a:p>
            <a:r>
              <a:rPr lang="en-GB" b="1" dirty="0" smtClean="0"/>
              <a:t>                   With </a:t>
            </a:r>
            <a:r>
              <a:rPr lang="en-GB" b="1" dirty="0" smtClean="0">
                <a:solidFill>
                  <a:srgbClr val="FF0000"/>
                </a:solidFill>
              </a:rPr>
              <a:t>Tarquin</a:t>
            </a:r>
            <a:r>
              <a:rPr lang="en-GB" b="1" dirty="0" smtClean="0"/>
              <a:t>’s ravishing strides, towards his design</a:t>
            </a:r>
          </a:p>
          <a:p>
            <a:r>
              <a:rPr lang="en-GB" b="1" dirty="0" smtClean="0"/>
              <a:t>                   Moves like a ghost ...                                 </a:t>
            </a:r>
            <a:r>
              <a:rPr lang="en-GB" i="1" dirty="0" smtClean="0"/>
              <a:t>[a bell rings]</a:t>
            </a:r>
          </a:p>
          <a:p>
            <a:r>
              <a:rPr lang="en-GB" b="1" dirty="0" smtClean="0"/>
              <a:t>                   ... </a:t>
            </a:r>
            <a:r>
              <a:rPr lang="en-GB" b="1" dirty="0" smtClean="0">
                <a:solidFill>
                  <a:srgbClr val="FF0000"/>
                </a:solidFill>
              </a:rPr>
              <a:t>I go and it is done: the bell invites me</a:t>
            </a:r>
            <a:r>
              <a:rPr lang="en-GB" b="1" dirty="0" smtClean="0"/>
              <a:t>.</a:t>
            </a:r>
          </a:p>
        </p:txBody>
      </p:sp>
      <p:sp>
        <p:nvSpPr>
          <p:cNvPr id="26" name="Horizontal Scroll 25"/>
          <p:cNvSpPr/>
          <p:nvPr/>
        </p:nvSpPr>
        <p:spPr>
          <a:xfrm>
            <a:off x="539552" y="5013176"/>
            <a:ext cx="7992888" cy="1512168"/>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rgbClr val="990033"/>
                </a:solidFill>
              </a:rPr>
              <a:t>Critics are confused over this soliloquy. Does it show the extent of the evil which has now dominated his mind making him revel in the thought of committing regicide, or could this be his conscience appealing to him one last time?</a:t>
            </a:r>
          </a:p>
        </p:txBody>
      </p:sp>
      <p:sp>
        <p:nvSpPr>
          <p:cNvPr id="10" name="Rectangle 9"/>
          <p:cNvSpPr/>
          <p:nvPr/>
        </p:nvSpPr>
        <p:spPr>
          <a:xfrm>
            <a:off x="6372200" y="2132856"/>
            <a:ext cx="2664296"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251520" y="1340768"/>
            <a:ext cx="2376264" cy="936104"/>
          </a:xfrm>
          <a:prstGeom prst="borderCallout1">
            <a:avLst>
              <a:gd name="adj1" fmla="val 658"/>
              <a:gd name="adj2" fmla="val 49500"/>
              <a:gd name="adj3" fmla="val -51230"/>
              <a:gd name="adj4" fmla="val 75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soliloquy opens with uncertainty, hence the question</a:t>
            </a:r>
            <a:endParaRPr lang="en-GB" b="1" dirty="0"/>
          </a:p>
        </p:txBody>
      </p:sp>
      <p:sp>
        <p:nvSpPr>
          <p:cNvPr id="12" name="Line Callout 1 11"/>
          <p:cNvSpPr/>
          <p:nvPr/>
        </p:nvSpPr>
        <p:spPr>
          <a:xfrm>
            <a:off x="5508104" y="2132856"/>
            <a:ext cx="3635896" cy="612648"/>
          </a:xfrm>
          <a:prstGeom prst="borderCallout1">
            <a:avLst>
              <a:gd name="adj1" fmla="val 48902"/>
              <a:gd name="adj2" fmla="val 50"/>
              <a:gd name="adj3" fmla="val -155855"/>
              <a:gd name="adj4" fmla="val -246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imperative here shows an uncontrolled desire to murder</a:t>
            </a:r>
            <a:endParaRPr lang="en-GB" b="1" dirty="0"/>
          </a:p>
        </p:txBody>
      </p:sp>
      <p:sp>
        <p:nvSpPr>
          <p:cNvPr id="15" name="Line Callout 1 14"/>
          <p:cNvSpPr/>
          <p:nvPr/>
        </p:nvSpPr>
        <p:spPr>
          <a:xfrm>
            <a:off x="323528" y="2780928"/>
            <a:ext cx="2520280" cy="1008112"/>
          </a:xfrm>
          <a:prstGeom prst="borderCallout1">
            <a:avLst>
              <a:gd name="adj1" fmla="val 48902"/>
              <a:gd name="adj2" fmla="val 99564"/>
              <a:gd name="adj3" fmla="val -1041"/>
              <a:gd name="adj4" fmla="val 131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 is aware of his increasing insanity as seen in the compound epithet</a:t>
            </a:r>
            <a:endParaRPr lang="en-GB" b="1" dirty="0"/>
          </a:p>
        </p:txBody>
      </p:sp>
      <p:sp>
        <p:nvSpPr>
          <p:cNvPr id="16" name="Line Callout 1 15"/>
          <p:cNvSpPr/>
          <p:nvPr/>
        </p:nvSpPr>
        <p:spPr>
          <a:xfrm>
            <a:off x="4644008" y="3501008"/>
            <a:ext cx="4392488" cy="612648"/>
          </a:xfrm>
          <a:prstGeom prst="borderCallout1">
            <a:avLst>
              <a:gd name="adj1" fmla="val 48902"/>
              <a:gd name="adj2" fmla="val -342"/>
              <a:gd name="adj3" fmla="val 37119"/>
              <a:gd name="adj4" fmla="val -33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language here sounds like the witches, or Lady M in its imagery of witchcraft</a:t>
            </a:r>
            <a:endParaRPr lang="en-GB" b="1" dirty="0"/>
          </a:p>
        </p:txBody>
      </p:sp>
      <p:sp>
        <p:nvSpPr>
          <p:cNvPr id="17" name="Line Callout 1 16"/>
          <p:cNvSpPr/>
          <p:nvPr/>
        </p:nvSpPr>
        <p:spPr>
          <a:xfrm>
            <a:off x="251520" y="4581128"/>
            <a:ext cx="3600400" cy="1224136"/>
          </a:xfrm>
          <a:prstGeom prst="borderCallout1">
            <a:avLst>
              <a:gd name="adj1" fmla="val -40036"/>
              <a:gd name="adj2" fmla="val 47335"/>
              <a:gd name="adj3" fmla="val -118"/>
              <a:gd name="adj4" fmla="val 49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 was a Roman king who raped a woman resulting in her suicide. He seems to be celebrating acts of violence</a:t>
            </a:r>
            <a:endParaRPr lang="en-GB" b="1" dirty="0"/>
          </a:p>
        </p:txBody>
      </p:sp>
      <p:sp>
        <p:nvSpPr>
          <p:cNvPr id="18" name="Line Callout 1 17"/>
          <p:cNvSpPr/>
          <p:nvPr/>
        </p:nvSpPr>
        <p:spPr>
          <a:xfrm>
            <a:off x="5940152" y="5373216"/>
            <a:ext cx="3096344" cy="1296144"/>
          </a:xfrm>
          <a:prstGeom prst="borderCallout1">
            <a:avLst>
              <a:gd name="adj1" fmla="val 50410"/>
              <a:gd name="adj2" fmla="val -279"/>
              <a:gd name="adj3" fmla="val -48548"/>
              <a:gd name="adj4" fmla="val -52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eagerness to murder is suggested by the present tense here, as if the king had already been killed</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1" grpId="0" animBg="1"/>
      <p:bldP spid="12" grpId="0" animBg="1"/>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(10) </a:t>
            </a:r>
            <a:r>
              <a:rPr lang="en-GB" b="1" dirty="0" smtClean="0">
                <a:solidFill>
                  <a:srgbClr val="990033"/>
                </a:solidFill>
              </a:rPr>
              <a:t>The Immediate Aftermath of Murder  </a:t>
            </a:r>
            <a:r>
              <a:rPr lang="en-GB" b="1" dirty="0" smtClean="0"/>
              <a:t>– Act 2, Scene 2</a:t>
            </a:r>
            <a:endParaRPr lang="en-GB" b="1" dirty="0"/>
          </a:p>
        </p:txBody>
      </p:sp>
      <p:sp>
        <p:nvSpPr>
          <p:cNvPr id="14" name="TextBox 13"/>
          <p:cNvSpPr txBox="1"/>
          <p:nvPr/>
        </p:nvSpPr>
        <p:spPr>
          <a:xfrm>
            <a:off x="107504" y="620688"/>
            <a:ext cx="6120680" cy="3970318"/>
          </a:xfrm>
          <a:prstGeom prst="rect">
            <a:avLst/>
          </a:prstGeom>
          <a:noFill/>
          <a:ln w="38100">
            <a:solidFill>
              <a:srgbClr val="7030A0"/>
            </a:solidFill>
          </a:ln>
        </p:spPr>
        <p:txBody>
          <a:bodyPr wrap="square" rtlCol="0">
            <a:spAutoFit/>
          </a:bodyPr>
          <a:lstStyle/>
          <a:p>
            <a:r>
              <a:rPr lang="en-GB" i="1" dirty="0" smtClean="0"/>
              <a:t>Macbeth:  </a:t>
            </a:r>
            <a:r>
              <a:rPr lang="en-GB" b="1" dirty="0" smtClean="0">
                <a:solidFill>
                  <a:srgbClr val="FF0000"/>
                </a:solidFill>
              </a:rPr>
              <a:t>I have done the deed</a:t>
            </a:r>
            <a:r>
              <a:rPr lang="en-GB" b="1" dirty="0" smtClean="0"/>
              <a:t>. Didst thou not hear a noise?</a:t>
            </a:r>
          </a:p>
          <a:p>
            <a:r>
              <a:rPr lang="en-GB" i="1" dirty="0" smtClean="0"/>
              <a:t>Lady M:</a:t>
            </a:r>
            <a:r>
              <a:rPr lang="en-GB" b="1" dirty="0" smtClean="0"/>
              <a:t>    I heard the owl scream, and the crickets cry.</a:t>
            </a:r>
          </a:p>
          <a:p>
            <a:r>
              <a:rPr lang="en-GB" b="1" dirty="0" smtClean="0"/>
              <a:t>                   Did you not speak?</a:t>
            </a:r>
          </a:p>
          <a:p>
            <a:r>
              <a:rPr lang="en-GB" i="1" dirty="0" smtClean="0"/>
              <a:t>Macbeth:</a:t>
            </a:r>
            <a:r>
              <a:rPr lang="en-GB" b="1" dirty="0" smtClean="0"/>
              <a:t>  When?</a:t>
            </a:r>
          </a:p>
          <a:p>
            <a:r>
              <a:rPr lang="en-GB" i="1" dirty="0" smtClean="0"/>
              <a:t>Lady M:                  </a:t>
            </a:r>
            <a:r>
              <a:rPr lang="en-GB" b="1" dirty="0" smtClean="0"/>
              <a:t>Now.</a:t>
            </a:r>
          </a:p>
          <a:p>
            <a:r>
              <a:rPr lang="en-GB" i="1" dirty="0" smtClean="0"/>
              <a:t>Macbeth:</a:t>
            </a:r>
            <a:r>
              <a:rPr lang="en-GB" b="1" dirty="0" smtClean="0"/>
              <a:t>                         As I descended?</a:t>
            </a:r>
          </a:p>
          <a:p>
            <a:r>
              <a:rPr lang="en-GB" b="1" dirty="0" smtClean="0"/>
              <a:t>Lady M:     Ay...</a:t>
            </a:r>
          </a:p>
          <a:p>
            <a:r>
              <a:rPr lang="en-GB" b="1" dirty="0" smtClean="0"/>
              <a:t>Macbeth:  </a:t>
            </a:r>
            <a:r>
              <a:rPr lang="en-GB" b="1" dirty="0" smtClean="0">
                <a:solidFill>
                  <a:srgbClr val="FF0000"/>
                </a:solidFill>
              </a:rPr>
              <a:t>This is a sorry sight</a:t>
            </a:r>
            <a:r>
              <a:rPr lang="en-GB" b="1" dirty="0" smtClean="0"/>
              <a:t>.</a:t>
            </a:r>
          </a:p>
          <a:p>
            <a:r>
              <a:rPr lang="en-GB" b="1" dirty="0" smtClean="0"/>
              <a:t>Lady M:     A foolish thought, to say a sorry sight...</a:t>
            </a:r>
          </a:p>
          <a:p>
            <a:r>
              <a:rPr lang="en-GB" b="1" dirty="0" smtClean="0"/>
              <a:t>Macbeth:  One cried  ‘God bless us!’ and ‘Amen’ the other,</a:t>
            </a:r>
          </a:p>
          <a:p>
            <a:r>
              <a:rPr lang="en-GB" b="1" dirty="0" smtClean="0"/>
              <a:t>                   As they had seen me with </a:t>
            </a:r>
            <a:r>
              <a:rPr lang="en-GB" b="1" dirty="0" smtClean="0">
                <a:solidFill>
                  <a:srgbClr val="FF0000"/>
                </a:solidFill>
              </a:rPr>
              <a:t>these </a:t>
            </a:r>
            <a:r>
              <a:rPr lang="en-GB" b="1" u="sng" dirty="0" smtClean="0">
                <a:solidFill>
                  <a:srgbClr val="FF0000"/>
                </a:solidFill>
              </a:rPr>
              <a:t>h</a:t>
            </a:r>
            <a:r>
              <a:rPr lang="en-GB" b="1" dirty="0" smtClean="0">
                <a:solidFill>
                  <a:srgbClr val="FF0000"/>
                </a:solidFill>
              </a:rPr>
              <a:t>angman’s </a:t>
            </a:r>
            <a:r>
              <a:rPr lang="en-GB" b="1" u="sng" dirty="0" smtClean="0">
                <a:solidFill>
                  <a:srgbClr val="FF0000"/>
                </a:solidFill>
              </a:rPr>
              <a:t>h</a:t>
            </a:r>
            <a:r>
              <a:rPr lang="en-GB" b="1" dirty="0" smtClean="0">
                <a:solidFill>
                  <a:srgbClr val="FF0000"/>
                </a:solidFill>
              </a:rPr>
              <a:t>ands</a:t>
            </a:r>
            <a:r>
              <a:rPr lang="en-GB" b="1" dirty="0" smtClean="0"/>
              <a:t>...</a:t>
            </a:r>
          </a:p>
          <a:p>
            <a:r>
              <a:rPr lang="en-GB" b="1" dirty="0" smtClean="0"/>
              <a:t>Lady M:    </a:t>
            </a:r>
            <a:r>
              <a:rPr lang="en-GB" b="1" dirty="0" smtClean="0">
                <a:solidFill>
                  <a:srgbClr val="FF0000"/>
                </a:solidFill>
              </a:rPr>
              <a:t>Consider it not so deeply </a:t>
            </a:r>
            <a:r>
              <a:rPr lang="en-GB" b="1" dirty="0" smtClean="0"/>
              <a:t>...</a:t>
            </a:r>
          </a:p>
          <a:p>
            <a:r>
              <a:rPr lang="en-GB" b="1" dirty="0" smtClean="0"/>
              <a:t>                   These deeds must not be thought</a:t>
            </a:r>
          </a:p>
          <a:p>
            <a:r>
              <a:rPr lang="en-GB" b="1" dirty="0" smtClean="0"/>
              <a:t>                   After these ways; so, </a:t>
            </a:r>
            <a:r>
              <a:rPr lang="en-GB" b="1" dirty="0" smtClean="0">
                <a:solidFill>
                  <a:srgbClr val="FF0000"/>
                </a:solidFill>
              </a:rPr>
              <a:t>it will make us mad</a:t>
            </a:r>
            <a:r>
              <a:rPr lang="en-GB" b="1" dirty="0" smtClean="0"/>
              <a:t>.</a:t>
            </a:r>
          </a:p>
        </p:txBody>
      </p:sp>
      <p:sp>
        <p:nvSpPr>
          <p:cNvPr id="26" name="Horizontal Scroll 25"/>
          <p:cNvSpPr/>
          <p:nvPr/>
        </p:nvSpPr>
        <p:spPr>
          <a:xfrm>
            <a:off x="539552" y="5013176"/>
            <a:ext cx="7992888" cy="1512168"/>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FFFF00"/>
                </a:solidFill>
              </a:rPr>
              <a:t>Again, it is the strength of a woman which is necessary to keep the husband controlled. Gender reversal again!</a:t>
            </a:r>
          </a:p>
        </p:txBody>
      </p:sp>
      <p:sp>
        <p:nvSpPr>
          <p:cNvPr id="10" name="Rectangle 9"/>
          <p:cNvSpPr/>
          <p:nvPr/>
        </p:nvSpPr>
        <p:spPr>
          <a:xfrm>
            <a:off x="6372200" y="2132856"/>
            <a:ext cx="2664296"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5004048" y="908720"/>
            <a:ext cx="3888432" cy="1008112"/>
          </a:xfrm>
          <a:prstGeom prst="borderCallout1">
            <a:avLst>
              <a:gd name="adj1" fmla="val 51918"/>
              <a:gd name="adj2" fmla="val 218"/>
              <a:gd name="adj3" fmla="val -3586"/>
              <a:gd name="adj4" fmla="val -50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unemotional statement, again using a euphemism, suggests that M is stunned, shocked</a:t>
            </a:r>
            <a:endParaRPr lang="en-GB" b="1" dirty="0"/>
          </a:p>
        </p:txBody>
      </p:sp>
      <p:sp>
        <p:nvSpPr>
          <p:cNvPr id="12" name="Oval Callout 11"/>
          <p:cNvSpPr/>
          <p:nvPr/>
        </p:nvSpPr>
        <p:spPr>
          <a:xfrm>
            <a:off x="4283968" y="2060848"/>
            <a:ext cx="3240360" cy="792088"/>
          </a:xfrm>
          <a:prstGeom prst="wedgeEllipseCallout">
            <a:avLst>
              <a:gd name="adj1" fmla="val -63848"/>
              <a:gd name="adj2" fmla="val -10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These short exchanges here build tension</a:t>
            </a:r>
            <a:endParaRPr lang="en-GB" b="1" dirty="0"/>
          </a:p>
        </p:txBody>
      </p:sp>
      <p:sp>
        <p:nvSpPr>
          <p:cNvPr id="15" name="Line Callout 1 14"/>
          <p:cNvSpPr/>
          <p:nvPr/>
        </p:nvSpPr>
        <p:spPr>
          <a:xfrm>
            <a:off x="323528" y="3429000"/>
            <a:ext cx="2880320" cy="612648"/>
          </a:xfrm>
          <a:prstGeom prst="borderCallout1">
            <a:avLst>
              <a:gd name="adj1" fmla="val -101859"/>
              <a:gd name="adj2" fmla="val 65101"/>
              <a:gd name="adj3" fmla="val -2078"/>
              <a:gd name="adj4" fmla="val 50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There is a sense of immediate regret</a:t>
            </a:r>
            <a:endParaRPr lang="en-GB" b="1" dirty="0"/>
          </a:p>
        </p:txBody>
      </p:sp>
      <p:sp>
        <p:nvSpPr>
          <p:cNvPr id="16" name="Line Callout 1 15"/>
          <p:cNvSpPr/>
          <p:nvPr/>
        </p:nvSpPr>
        <p:spPr>
          <a:xfrm>
            <a:off x="5436096" y="4077072"/>
            <a:ext cx="3528392" cy="792088"/>
          </a:xfrm>
          <a:prstGeom prst="borderCallout1">
            <a:avLst>
              <a:gd name="adj1" fmla="val 51918"/>
              <a:gd name="adj2" fmla="val -218"/>
              <a:gd name="adj3" fmla="val -47624"/>
              <a:gd name="adj4" fmla="val -168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alliteration here emphasises M’s realisation of his role as executioner</a:t>
            </a:r>
            <a:endParaRPr lang="en-GB" b="1" dirty="0"/>
          </a:p>
        </p:txBody>
      </p:sp>
      <p:sp>
        <p:nvSpPr>
          <p:cNvPr id="17" name="Line Callout 1 16"/>
          <p:cNvSpPr/>
          <p:nvPr/>
        </p:nvSpPr>
        <p:spPr>
          <a:xfrm>
            <a:off x="467544" y="4725144"/>
            <a:ext cx="2448272" cy="864096"/>
          </a:xfrm>
          <a:prstGeom prst="borderCallout1">
            <a:avLst>
              <a:gd name="adj1" fmla="val -849"/>
              <a:gd name="adj2" fmla="val 49243"/>
              <a:gd name="adj3" fmla="val -98214"/>
              <a:gd name="adj4" fmla="val 109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She begins her role of comforter, short-lived though it may be!</a:t>
            </a:r>
            <a:endParaRPr lang="en-GB" b="1" dirty="0"/>
          </a:p>
        </p:txBody>
      </p:sp>
      <p:sp>
        <p:nvSpPr>
          <p:cNvPr id="18" name="Line Callout 1 17"/>
          <p:cNvSpPr/>
          <p:nvPr/>
        </p:nvSpPr>
        <p:spPr>
          <a:xfrm>
            <a:off x="4572000" y="5877272"/>
            <a:ext cx="4392488" cy="612648"/>
          </a:xfrm>
          <a:prstGeom prst="borderCallout1">
            <a:avLst>
              <a:gd name="adj1" fmla="val -849"/>
              <a:gd name="adj2" fmla="val 50124"/>
              <a:gd name="adj3" fmla="val -225205"/>
              <a:gd name="adj4" fmla="val 3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Heavily ironic. Both M and his wife display different symptoms of madness</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1" grpId="0" animBg="1"/>
      <p:bldP spid="12" grpId="0" animBg="1"/>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444208" y="188640"/>
            <a:ext cx="2592288"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(10) </a:t>
            </a:r>
            <a:r>
              <a:rPr lang="en-GB" b="1" dirty="0" smtClean="0">
                <a:solidFill>
                  <a:srgbClr val="990033"/>
                </a:solidFill>
              </a:rPr>
              <a:t>The Immediate Aftermath of Murder cont.</a:t>
            </a:r>
            <a:r>
              <a:rPr lang="en-GB" b="1" dirty="0" smtClean="0"/>
              <a:t>– Act 2, Sc.2</a:t>
            </a:r>
            <a:endParaRPr lang="en-GB" b="1" dirty="0"/>
          </a:p>
        </p:txBody>
      </p:sp>
      <p:sp>
        <p:nvSpPr>
          <p:cNvPr id="14" name="TextBox 13"/>
          <p:cNvSpPr txBox="1"/>
          <p:nvPr/>
        </p:nvSpPr>
        <p:spPr>
          <a:xfrm>
            <a:off x="107504" y="620688"/>
            <a:ext cx="6192688" cy="4524315"/>
          </a:xfrm>
          <a:prstGeom prst="rect">
            <a:avLst/>
          </a:prstGeom>
          <a:noFill/>
          <a:ln w="38100">
            <a:solidFill>
              <a:srgbClr val="7030A0"/>
            </a:solidFill>
          </a:ln>
        </p:spPr>
        <p:txBody>
          <a:bodyPr wrap="square" rtlCol="0">
            <a:spAutoFit/>
          </a:bodyPr>
          <a:lstStyle/>
          <a:p>
            <a:r>
              <a:rPr lang="en-GB" i="1" dirty="0" smtClean="0"/>
              <a:t>Lady M:</a:t>
            </a:r>
            <a:r>
              <a:rPr lang="en-GB" b="1" dirty="0" smtClean="0"/>
              <a:t>     </a:t>
            </a:r>
            <a:r>
              <a:rPr lang="en-GB" b="1" dirty="0" smtClean="0">
                <a:solidFill>
                  <a:srgbClr val="FF0000"/>
                </a:solidFill>
              </a:rPr>
              <a:t>Why did you bring these daggers from the place?</a:t>
            </a:r>
          </a:p>
          <a:p>
            <a:r>
              <a:rPr lang="en-GB" i="1" dirty="0" smtClean="0"/>
              <a:t>                   </a:t>
            </a:r>
            <a:r>
              <a:rPr lang="en-GB" b="1" dirty="0" smtClean="0"/>
              <a:t>They must lie there: go carry them, and smear</a:t>
            </a:r>
          </a:p>
          <a:p>
            <a:r>
              <a:rPr lang="en-GB" i="1" dirty="0" smtClean="0"/>
              <a:t>Lady M:     </a:t>
            </a:r>
            <a:r>
              <a:rPr lang="en-GB" b="1" dirty="0" smtClean="0"/>
              <a:t>The sleepy grooms with blood.</a:t>
            </a:r>
          </a:p>
          <a:p>
            <a:r>
              <a:rPr lang="en-GB" i="1" dirty="0" smtClean="0"/>
              <a:t>Macbeth:</a:t>
            </a:r>
            <a:r>
              <a:rPr lang="en-GB" b="1" dirty="0" smtClean="0"/>
              <a:t>  I’ll go no more:</a:t>
            </a:r>
          </a:p>
          <a:p>
            <a:r>
              <a:rPr lang="en-GB" b="1" dirty="0" smtClean="0"/>
              <a:t>                   </a:t>
            </a:r>
            <a:r>
              <a:rPr lang="en-GB" b="1" dirty="0" smtClean="0">
                <a:solidFill>
                  <a:srgbClr val="FF0000"/>
                </a:solidFill>
              </a:rPr>
              <a:t>I am afraid to think what I have done</a:t>
            </a:r>
            <a:r>
              <a:rPr lang="en-GB" b="1" dirty="0" smtClean="0"/>
              <a:t>;</a:t>
            </a:r>
          </a:p>
          <a:p>
            <a:r>
              <a:rPr lang="en-GB" b="1" dirty="0" smtClean="0"/>
              <a:t>                   Look on it again I dare not.   </a:t>
            </a:r>
          </a:p>
          <a:p>
            <a:r>
              <a:rPr lang="en-GB" i="1" dirty="0" smtClean="0"/>
              <a:t>Lady M:     </a:t>
            </a:r>
            <a:r>
              <a:rPr lang="en-GB" b="1" dirty="0" smtClean="0">
                <a:solidFill>
                  <a:srgbClr val="FF0000"/>
                </a:solidFill>
              </a:rPr>
              <a:t>Infirm of purpose!</a:t>
            </a:r>
          </a:p>
          <a:p>
            <a:r>
              <a:rPr lang="en-GB" b="1" dirty="0" smtClean="0"/>
              <a:t>                   </a:t>
            </a:r>
            <a:r>
              <a:rPr lang="en-GB" b="1" dirty="0" smtClean="0">
                <a:solidFill>
                  <a:srgbClr val="FF0000"/>
                </a:solidFill>
              </a:rPr>
              <a:t>Give me the daggers </a:t>
            </a:r>
            <a:r>
              <a:rPr lang="en-GB" b="1" dirty="0" smtClean="0"/>
              <a:t>...</a:t>
            </a:r>
          </a:p>
          <a:p>
            <a:r>
              <a:rPr lang="en-GB" i="1" dirty="0" smtClean="0"/>
              <a:t>Macbeth:</a:t>
            </a:r>
            <a:r>
              <a:rPr lang="en-GB" b="1" dirty="0" smtClean="0"/>
              <a:t>  What hands are here? Ha! They pluck out mine eyes!</a:t>
            </a:r>
          </a:p>
          <a:p>
            <a:r>
              <a:rPr lang="en-GB" b="1" dirty="0" smtClean="0"/>
              <a:t>                   Will all great Neptune’s ocean wash this blood</a:t>
            </a:r>
          </a:p>
          <a:p>
            <a:r>
              <a:rPr lang="en-GB" b="1" dirty="0" smtClean="0"/>
              <a:t>                   Clean from my hand? No; this my hand will rather</a:t>
            </a:r>
          </a:p>
          <a:p>
            <a:r>
              <a:rPr lang="en-GB" b="1" dirty="0" smtClean="0"/>
              <a:t>                   </a:t>
            </a:r>
            <a:r>
              <a:rPr lang="en-GB" b="1" dirty="0" smtClean="0">
                <a:solidFill>
                  <a:srgbClr val="FF0000"/>
                </a:solidFill>
              </a:rPr>
              <a:t>The multitudinous seas incarnadine,</a:t>
            </a:r>
          </a:p>
          <a:p>
            <a:r>
              <a:rPr lang="en-GB" b="1" dirty="0" smtClean="0">
                <a:solidFill>
                  <a:srgbClr val="FF0000"/>
                </a:solidFill>
              </a:rPr>
              <a:t>                   Making the green one red.</a:t>
            </a:r>
          </a:p>
          <a:p>
            <a:r>
              <a:rPr lang="en-GB" i="1" dirty="0" smtClean="0"/>
              <a:t>Lady M:</a:t>
            </a:r>
            <a:r>
              <a:rPr lang="en-GB" b="1" dirty="0" smtClean="0"/>
              <a:t>     My hands are of your colour; but </a:t>
            </a:r>
            <a:r>
              <a:rPr lang="en-GB" b="1" dirty="0" smtClean="0">
                <a:solidFill>
                  <a:srgbClr val="FF0000"/>
                </a:solidFill>
              </a:rPr>
              <a:t>I shame</a:t>
            </a:r>
          </a:p>
          <a:p>
            <a:r>
              <a:rPr lang="en-GB" b="1" dirty="0" smtClean="0">
                <a:solidFill>
                  <a:srgbClr val="FF0000"/>
                </a:solidFill>
              </a:rPr>
              <a:t>                   To wear a heart so white </a:t>
            </a:r>
            <a:r>
              <a:rPr lang="en-GB" b="1" dirty="0" smtClean="0"/>
              <a:t>...</a:t>
            </a:r>
          </a:p>
          <a:p>
            <a:r>
              <a:rPr lang="en-GB" i="1" dirty="0" smtClean="0"/>
              <a:t>Macbeth:</a:t>
            </a:r>
            <a:r>
              <a:rPr lang="en-GB" b="1" dirty="0" smtClean="0"/>
              <a:t>  </a:t>
            </a:r>
            <a:r>
              <a:rPr lang="en-GB" b="1" dirty="0" smtClean="0">
                <a:solidFill>
                  <a:srgbClr val="FF0000"/>
                </a:solidFill>
              </a:rPr>
              <a:t>To know my deed, ‘twere best not know myself </a:t>
            </a:r>
            <a:r>
              <a:rPr lang="en-GB" b="1" dirty="0" smtClean="0"/>
              <a:t>...</a:t>
            </a:r>
          </a:p>
        </p:txBody>
      </p:sp>
      <p:sp>
        <p:nvSpPr>
          <p:cNvPr id="26" name="Horizontal Scroll 25"/>
          <p:cNvSpPr/>
          <p:nvPr/>
        </p:nvSpPr>
        <p:spPr>
          <a:xfrm>
            <a:off x="539552" y="5517232"/>
            <a:ext cx="7992888" cy="1008112"/>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rgbClr val="990033"/>
                </a:solidFill>
              </a:rPr>
              <a:t>The more Lady Macbeth takes charge, the more shocked the audience would have been. Off the battlefield, M appears weak and totally dominated.</a:t>
            </a:r>
          </a:p>
        </p:txBody>
      </p:sp>
      <p:sp>
        <p:nvSpPr>
          <p:cNvPr id="10" name="Rectangle 9"/>
          <p:cNvSpPr/>
          <p:nvPr/>
        </p:nvSpPr>
        <p:spPr>
          <a:xfrm>
            <a:off x="6444208" y="2132856"/>
            <a:ext cx="2592288"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5364088" y="1268760"/>
            <a:ext cx="3600400" cy="612648"/>
          </a:xfrm>
          <a:prstGeom prst="borderCallout1">
            <a:avLst>
              <a:gd name="adj1" fmla="val 47395"/>
              <a:gd name="adj2" fmla="val -380"/>
              <a:gd name="adj3" fmla="val -63891"/>
              <a:gd name="adj4" fmla="val -33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question reminds us of her controlling power</a:t>
            </a:r>
            <a:endParaRPr lang="en-GB" b="1" dirty="0"/>
          </a:p>
        </p:txBody>
      </p:sp>
      <p:sp>
        <p:nvSpPr>
          <p:cNvPr id="12" name="Line Callout 1 11"/>
          <p:cNvSpPr/>
          <p:nvPr/>
        </p:nvSpPr>
        <p:spPr>
          <a:xfrm>
            <a:off x="179512" y="764704"/>
            <a:ext cx="3600400" cy="792088"/>
          </a:xfrm>
          <a:prstGeom prst="borderCallout1">
            <a:avLst>
              <a:gd name="adj1" fmla="val 102353"/>
              <a:gd name="adj2" fmla="val 49756"/>
              <a:gd name="adj3" fmla="val 143770"/>
              <a:gd name="adj4" fmla="val 79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growing sense of regret contrasts his wife’s cold control</a:t>
            </a:r>
            <a:endParaRPr lang="en-GB" b="1" dirty="0"/>
          </a:p>
        </p:txBody>
      </p:sp>
      <p:sp>
        <p:nvSpPr>
          <p:cNvPr id="15" name="Line Callout 1 14"/>
          <p:cNvSpPr/>
          <p:nvPr/>
        </p:nvSpPr>
        <p:spPr>
          <a:xfrm>
            <a:off x="3923928" y="1965606"/>
            <a:ext cx="3600400" cy="288032"/>
          </a:xfrm>
          <a:prstGeom prst="borderCallout1">
            <a:avLst>
              <a:gd name="adj1" fmla="val 51917"/>
              <a:gd name="adj2" fmla="val -124"/>
              <a:gd name="adj3" fmla="val 163402"/>
              <a:gd name="adj4" fmla="val -25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Another attack on his cowardice</a:t>
            </a:r>
            <a:endParaRPr lang="en-GB" b="1" dirty="0"/>
          </a:p>
        </p:txBody>
      </p:sp>
      <p:sp>
        <p:nvSpPr>
          <p:cNvPr id="16" name="Line Callout 1 15"/>
          <p:cNvSpPr/>
          <p:nvPr/>
        </p:nvSpPr>
        <p:spPr>
          <a:xfrm>
            <a:off x="3635896" y="3284984"/>
            <a:ext cx="4536504" cy="612648"/>
          </a:xfrm>
          <a:prstGeom prst="borderCallout1">
            <a:avLst>
              <a:gd name="adj1" fmla="val 48902"/>
              <a:gd name="adj2" fmla="val -1003"/>
              <a:gd name="adj3" fmla="val -77459"/>
              <a:gd name="adj4" fmla="val -37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Her imperative demand reveals her determination to take charge</a:t>
            </a:r>
            <a:endParaRPr lang="en-GB" b="1" dirty="0"/>
          </a:p>
        </p:txBody>
      </p:sp>
      <p:sp>
        <p:nvSpPr>
          <p:cNvPr id="17" name="Line Callout 1 16"/>
          <p:cNvSpPr/>
          <p:nvPr/>
        </p:nvSpPr>
        <p:spPr>
          <a:xfrm>
            <a:off x="5796136" y="4077072"/>
            <a:ext cx="3240360" cy="828672"/>
          </a:xfrm>
          <a:prstGeom prst="borderCallout1">
            <a:avLst>
              <a:gd name="adj1" fmla="val 51073"/>
              <a:gd name="adj2" fmla="val -352"/>
              <a:gd name="adj3" fmla="val -2304"/>
              <a:gd name="adj4" fmla="val -65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 striking hyperbolic image of the sea turning red, revealing the extent of M’s guilt</a:t>
            </a:r>
            <a:endParaRPr lang="en-GB" b="1" dirty="0"/>
          </a:p>
        </p:txBody>
      </p:sp>
      <p:sp>
        <p:nvSpPr>
          <p:cNvPr id="18" name="Line Callout 1 17"/>
          <p:cNvSpPr/>
          <p:nvPr/>
        </p:nvSpPr>
        <p:spPr>
          <a:xfrm>
            <a:off x="1043608" y="5301208"/>
            <a:ext cx="2592288" cy="900680"/>
          </a:xfrm>
          <a:prstGeom prst="borderCallout1">
            <a:avLst>
              <a:gd name="adj1" fmla="val -63738"/>
              <a:gd name="adj2" fmla="val 75442"/>
              <a:gd name="adj3" fmla="val -1714"/>
              <a:gd name="adj4" fmla="val 49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Further reference to M’s ‘milk of human kindness’</a:t>
            </a:r>
            <a:endParaRPr lang="en-GB" b="1" dirty="0"/>
          </a:p>
        </p:txBody>
      </p:sp>
      <p:sp>
        <p:nvSpPr>
          <p:cNvPr id="19" name="Line Callout 1 18"/>
          <p:cNvSpPr/>
          <p:nvPr/>
        </p:nvSpPr>
        <p:spPr>
          <a:xfrm>
            <a:off x="5940152" y="5229200"/>
            <a:ext cx="3096344" cy="1044696"/>
          </a:xfrm>
          <a:prstGeom prst="borderCallout1">
            <a:avLst>
              <a:gd name="adj1" fmla="val 48838"/>
              <a:gd name="adj2" fmla="val -28"/>
              <a:gd name="adj3" fmla="val -16968"/>
              <a:gd name="adj4" fmla="val -469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doesn’t want to know himself anymore, he is so ashamed</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1" grpId="0" animBg="1"/>
      <p:bldP spid="12"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444208" y="188640"/>
            <a:ext cx="2592288" cy="1132757"/>
          </a:xfrm>
          <a:prstGeom prst="rect">
            <a:avLst/>
          </a:prstGeom>
          <a:noFill/>
        </p:spPr>
      </p:pic>
      <p:sp>
        <p:nvSpPr>
          <p:cNvPr id="13" name="TextBox 12"/>
          <p:cNvSpPr txBox="1"/>
          <p:nvPr/>
        </p:nvSpPr>
        <p:spPr>
          <a:xfrm>
            <a:off x="107504" y="116632"/>
            <a:ext cx="5904656" cy="369332"/>
          </a:xfrm>
          <a:prstGeom prst="rect">
            <a:avLst/>
          </a:prstGeom>
          <a:solidFill>
            <a:schemeClr val="accent6">
              <a:lumMod val="40000"/>
              <a:lumOff val="60000"/>
            </a:schemeClr>
          </a:solidFill>
          <a:ln w="38100">
            <a:solidFill>
              <a:srgbClr val="C00000"/>
            </a:solidFill>
          </a:ln>
        </p:spPr>
        <p:txBody>
          <a:bodyPr wrap="square" rtlCol="0">
            <a:spAutoFit/>
          </a:bodyPr>
          <a:lstStyle/>
          <a:p>
            <a:r>
              <a:rPr lang="en-GB" b="1" dirty="0" smtClean="0"/>
              <a:t>(11) </a:t>
            </a:r>
            <a:r>
              <a:rPr lang="en-GB" b="1" dirty="0" smtClean="0">
                <a:solidFill>
                  <a:srgbClr val="990033"/>
                </a:solidFill>
              </a:rPr>
              <a:t>King Duncan’s Murder is Discovered</a:t>
            </a:r>
            <a:r>
              <a:rPr lang="en-GB" b="1" dirty="0" smtClean="0"/>
              <a:t>– Act 2, Sc.3</a:t>
            </a:r>
            <a:endParaRPr lang="en-GB" b="1" dirty="0"/>
          </a:p>
        </p:txBody>
      </p:sp>
      <p:sp>
        <p:nvSpPr>
          <p:cNvPr id="14" name="TextBox 13"/>
          <p:cNvSpPr txBox="1"/>
          <p:nvPr/>
        </p:nvSpPr>
        <p:spPr>
          <a:xfrm>
            <a:off x="107504" y="620688"/>
            <a:ext cx="6192688" cy="5909310"/>
          </a:xfrm>
          <a:prstGeom prst="rect">
            <a:avLst/>
          </a:prstGeom>
          <a:noFill/>
          <a:ln w="38100">
            <a:solidFill>
              <a:srgbClr val="7030A0"/>
            </a:solidFill>
          </a:ln>
        </p:spPr>
        <p:txBody>
          <a:bodyPr wrap="square" rtlCol="0">
            <a:spAutoFit/>
          </a:bodyPr>
          <a:lstStyle/>
          <a:p>
            <a:r>
              <a:rPr lang="en-GB" i="1" dirty="0" smtClean="0"/>
              <a:t>Macduff: (to the king’s sons) </a:t>
            </a:r>
            <a:r>
              <a:rPr lang="en-GB" b="1" dirty="0" smtClean="0"/>
              <a:t>Your </a:t>
            </a:r>
            <a:r>
              <a:rPr lang="en-GB" b="1" dirty="0" smtClean="0">
                <a:solidFill>
                  <a:srgbClr val="FF0000"/>
                </a:solidFill>
              </a:rPr>
              <a:t>royal father’s </a:t>
            </a:r>
            <a:r>
              <a:rPr lang="en-GB" b="1" dirty="0" smtClean="0"/>
              <a:t>murdered.</a:t>
            </a:r>
          </a:p>
          <a:p>
            <a:r>
              <a:rPr lang="en-GB" i="1" dirty="0" smtClean="0"/>
              <a:t>Malcolm:</a:t>
            </a:r>
            <a:r>
              <a:rPr lang="en-GB" b="1" dirty="0" smtClean="0"/>
              <a:t>                                                                         O, by whom?</a:t>
            </a:r>
          </a:p>
          <a:p>
            <a:r>
              <a:rPr lang="en-GB" i="1" dirty="0" smtClean="0"/>
              <a:t>Lennox:     </a:t>
            </a:r>
            <a:r>
              <a:rPr lang="en-GB" b="1" dirty="0" smtClean="0">
                <a:solidFill>
                  <a:srgbClr val="FF0000"/>
                </a:solidFill>
              </a:rPr>
              <a:t>Those of his chamber</a:t>
            </a:r>
            <a:r>
              <a:rPr lang="en-GB" b="1" dirty="0" smtClean="0"/>
              <a:t>, as it seemed, had done it.</a:t>
            </a:r>
          </a:p>
          <a:p>
            <a:r>
              <a:rPr lang="en-GB" b="1" dirty="0" smtClean="0"/>
              <a:t>                   Their hands and faces were all </a:t>
            </a:r>
            <a:r>
              <a:rPr lang="en-GB" b="1" u="sng" dirty="0" smtClean="0">
                <a:solidFill>
                  <a:srgbClr val="FF0000"/>
                </a:solidFill>
              </a:rPr>
              <a:t>b</a:t>
            </a:r>
            <a:r>
              <a:rPr lang="en-GB" b="1" dirty="0" smtClean="0"/>
              <a:t>adged with </a:t>
            </a:r>
            <a:r>
              <a:rPr lang="en-GB" b="1" u="sng" dirty="0" smtClean="0">
                <a:solidFill>
                  <a:srgbClr val="FF0000"/>
                </a:solidFill>
              </a:rPr>
              <a:t>b</a:t>
            </a:r>
            <a:r>
              <a:rPr lang="en-GB" b="1" dirty="0" smtClean="0"/>
              <a:t>lood,</a:t>
            </a:r>
          </a:p>
          <a:p>
            <a:r>
              <a:rPr lang="en-GB" b="1" dirty="0" smtClean="0"/>
              <a:t>                   So were their daggers which, unwiped, we found</a:t>
            </a:r>
          </a:p>
          <a:p>
            <a:r>
              <a:rPr lang="en-GB" b="1" dirty="0" smtClean="0"/>
              <a:t>                   Upon their pillows. They stared and were distracted, </a:t>
            </a:r>
          </a:p>
          <a:p>
            <a:r>
              <a:rPr lang="en-GB" b="1" dirty="0" smtClean="0"/>
              <a:t>                   No man’s life was to be trusted with them.</a:t>
            </a:r>
          </a:p>
          <a:p>
            <a:r>
              <a:rPr lang="en-GB" i="1" dirty="0" smtClean="0"/>
              <a:t>Macbeth:</a:t>
            </a:r>
            <a:r>
              <a:rPr lang="en-GB" b="1" dirty="0" smtClean="0"/>
              <a:t> </a:t>
            </a:r>
            <a:r>
              <a:rPr lang="en-GB" b="1" dirty="0" smtClean="0">
                <a:solidFill>
                  <a:srgbClr val="FF0000"/>
                </a:solidFill>
              </a:rPr>
              <a:t>O, yet I do repent me of my fury</a:t>
            </a:r>
          </a:p>
          <a:p>
            <a:r>
              <a:rPr lang="en-GB" b="1" dirty="0" smtClean="0"/>
              <a:t>                   That I did kill them.</a:t>
            </a:r>
          </a:p>
          <a:p>
            <a:r>
              <a:rPr lang="en-GB" i="1" dirty="0" smtClean="0"/>
              <a:t>Macduff:                                     </a:t>
            </a:r>
            <a:r>
              <a:rPr lang="en-GB" b="1" dirty="0" smtClean="0"/>
              <a:t>Wherefore did you so?</a:t>
            </a:r>
          </a:p>
          <a:p>
            <a:r>
              <a:rPr lang="en-GB" i="1" dirty="0" smtClean="0"/>
              <a:t>Macbeth:</a:t>
            </a:r>
            <a:r>
              <a:rPr lang="en-GB" b="1" dirty="0" smtClean="0"/>
              <a:t>  Who can be wise, amazed, temperate , and furious,</a:t>
            </a:r>
          </a:p>
          <a:p>
            <a:r>
              <a:rPr lang="en-GB" b="1" dirty="0" smtClean="0"/>
              <a:t>                   Loyal and neutral, in a moment? </a:t>
            </a:r>
            <a:r>
              <a:rPr lang="en-GB" b="1" dirty="0" smtClean="0">
                <a:solidFill>
                  <a:srgbClr val="FF0000"/>
                </a:solidFill>
              </a:rPr>
              <a:t>No man</a:t>
            </a:r>
            <a:r>
              <a:rPr lang="en-GB" b="1" dirty="0" smtClean="0"/>
              <a:t>...</a:t>
            </a:r>
          </a:p>
          <a:p>
            <a:r>
              <a:rPr lang="en-GB" b="1" dirty="0" smtClean="0"/>
              <a:t>                   Here lay Duncan,</a:t>
            </a:r>
          </a:p>
          <a:p>
            <a:r>
              <a:rPr lang="en-GB" b="1" dirty="0" smtClean="0"/>
              <a:t>                   His </a:t>
            </a:r>
            <a:r>
              <a:rPr lang="en-GB" b="1" dirty="0" smtClean="0">
                <a:solidFill>
                  <a:srgbClr val="FF0000"/>
                </a:solidFill>
              </a:rPr>
              <a:t>silver</a:t>
            </a:r>
            <a:r>
              <a:rPr lang="en-GB" b="1" dirty="0" smtClean="0"/>
              <a:t> skin laced with his </a:t>
            </a:r>
            <a:r>
              <a:rPr lang="en-GB" b="1" dirty="0" smtClean="0">
                <a:solidFill>
                  <a:srgbClr val="FF0000"/>
                </a:solidFill>
              </a:rPr>
              <a:t>golden</a:t>
            </a:r>
            <a:r>
              <a:rPr lang="en-GB" b="1" dirty="0" smtClean="0"/>
              <a:t> blood</a:t>
            </a:r>
          </a:p>
          <a:p>
            <a:r>
              <a:rPr lang="en-GB" b="1" dirty="0" smtClean="0"/>
              <a:t>                   And his g</a:t>
            </a:r>
            <a:r>
              <a:rPr lang="en-GB" b="1" u="sng" dirty="0" smtClean="0">
                <a:solidFill>
                  <a:srgbClr val="FF0000"/>
                </a:solidFill>
              </a:rPr>
              <a:t>a</a:t>
            </a:r>
            <a:r>
              <a:rPr lang="en-GB" b="1" dirty="0" smtClean="0"/>
              <a:t>shed st</a:t>
            </a:r>
            <a:r>
              <a:rPr lang="en-GB" b="1" u="sng" dirty="0" smtClean="0">
                <a:solidFill>
                  <a:srgbClr val="FF0000"/>
                </a:solidFill>
              </a:rPr>
              <a:t>a</a:t>
            </a:r>
            <a:r>
              <a:rPr lang="en-GB" b="1" dirty="0" smtClean="0"/>
              <a:t>bs looked like a breach in nature...</a:t>
            </a:r>
          </a:p>
          <a:p>
            <a:r>
              <a:rPr lang="en-GB" b="1" dirty="0" smtClean="0"/>
              <a:t>                   There, the murderers,</a:t>
            </a:r>
          </a:p>
          <a:p>
            <a:r>
              <a:rPr lang="en-GB" b="1" dirty="0" smtClean="0"/>
              <a:t>                   Steeped in the colours of their trade, their daggers</a:t>
            </a:r>
          </a:p>
          <a:p>
            <a:r>
              <a:rPr lang="en-GB" b="1" dirty="0" smtClean="0"/>
              <a:t>                   Unmannerly breeched with gore. Who could refrain,</a:t>
            </a:r>
          </a:p>
          <a:p>
            <a:r>
              <a:rPr lang="en-GB" b="1" dirty="0" smtClean="0"/>
              <a:t>                   That had a heart to love, and in that heart</a:t>
            </a:r>
          </a:p>
          <a:p>
            <a:r>
              <a:rPr lang="en-GB" b="1" dirty="0" smtClean="0"/>
              <a:t>                   Courage to make’s love known?</a:t>
            </a:r>
          </a:p>
          <a:p>
            <a:r>
              <a:rPr lang="en-GB" i="1" dirty="0" smtClean="0"/>
              <a:t>Lady M:</a:t>
            </a:r>
            <a:r>
              <a:rPr lang="en-GB" b="1" dirty="0" smtClean="0"/>
              <a:t>     </a:t>
            </a:r>
            <a:r>
              <a:rPr lang="en-GB" b="1" dirty="0" smtClean="0">
                <a:solidFill>
                  <a:srgbClr val="FF0000"/>
                </a:solidFill>
              </a:rPr>
              <a:t>Help me hence, ho! </a:t>
            </a:r>
            <a:r>
              <a:rPr lang="en-GB" i="1" dirty="0" smtClean="0"/>
              <a:t>(she faints)</a:t>
            </a:r>
          </a:p>
        </p:txBody>
      </p:sp>
      <p:sp>
        <p:nvSpPr>
          <p:cNvPr id="10" name="Rectangle 9"/>
          <p:cNvSpPr/>
          <p:nvPr/>
        </p:nvSpPr>
        <p:spPr>
          <a:xfrm>
            <a:off x="6444208" y="2132856"/>
            <a:ext cx="2592288"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6300192" y="332656"/>
            <a:ext cx="2843808" cy="864096"/>
          </a:xfrm>
          <a:prstGeom prst="borderCallout1">
            <a:avLst>
              <a:gd name="adj1" fmla="val 51261"/>
              <a:gd name="adj2" fmla="val -374"/>
              <a:gd name="adj3" fmla="val 53006"/>
              <a:gd name="adj4" fmla="val -24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Reminder</a:t>
            </a:r>
            <a:r>
              <a:rPr lang="hu-HU" b="1" dirty="0" smtClean="0"/>
              <a:t> of </a:t>
            </a:r>
            <a:r>
              <a:rPr lang="hu-HU" b="1" dirty="0" err="1" smtClean="0"/>
              <a:t>the</a:t>
            </a:r>
            <a:r>
              <a:rPr lang="hu-HU" b="1" dirty="0" smtClean="0"/>
              <a:t> </a:t>
            </a:r>
            <a:r>
              <a:rPr lang="hu-HU" b="1" dirty="0" err="1" smtClean="0"/>
              <a:t>ungodliness</a:t>
            </a:r>
            <a:r>
              <a:rPr lang="hu-HU" b="1" dirty="0" smtClean="0"/>
              <a:t> </a:t>
            </a:r>
            <a:r>
              <a:rPr lang="hu-HU" b="1" dirty="0" err="1" smtClean="0"/>
              <a:t>of</a:t>
            </a:r>
            <a:r>
              <a:rPr lang="hu-HU" b="1" dirty="0" smtClean="0"/>
              <a:t> </a:t>
            </a:r>
            <a:r>
              <a:rPr lang="hu-HU" b="1" dirty="0" err="1" smtClean="0"/>
              <a:t>the</a:t>
            </a:r>
            <a:r>
              <a:rPr lang="hu-HU" b="1" dirty="0" smtClean="0"/>
              <a:t> </a:t>
            </a:r>
            <a:r>
              <a:rPr lang="hu-HU" b="1" dirty="0" err="1" smtClean="0"/>
              <a:t>crime</a:t>
            </a:r>
            <a:r>
              <a:rPr lang="hu-HU" b="1" dirty="0" smtClean="0"/>
              <a:t>, </a:t>
            </a:r>
            <a:r>
              <a:rPr lang="hu-HU" b="1" dirty="0" err="1" smtClean="0"/>
              <a:t>tantamount</a:t>
            </a:r>
            <a:r>
              <a:rPr lang="hu-HU" b="1" dirty="0" smtClean="0"/>
              <a:t> </a:t>
            </a:r>
            <a:r>
              <a:rPr lang="hu-HU" b="1" dirty="0" err="1" smtClean="0"/>
              <a:t>to</a:t>
            </a:r>
            <a:r>
              <a:rPr lang="hu-HU" b="1" dirty="0" smtClean="0"/>
              <a:t> </a:t>
            </a:r>
            <a:r>
              <a:rPr lang="hu-HU" b="1" dirty="0" err="1" smtClean="0"/>
              <a:t>desecration</a:t>
            </a:r>
            <a:endParaRPr lang="hu-HU" b="1" dirty="0"/>
          </a:p>
        </p:txBody>
      </p:sp>
      <p:sp>
        <p:nvSpPr>
          <p:cNvPr id="3" name="Vonalas buborék 1 2"/>
          <p:cNvSpPr/>
          <p:nvPr/>
        </p:nvSpPr>
        <p:spPr>
          <a:xfrm>
            <a:off x="6012160" y="1456121"/>
            <a:ext cx="3131840" cy="300642"/>
          </a:xfrm>
          <a:prstGeom prst="borderCallout1">
            <a:avLst>
              <a:gd name="adj1" fmla="val 48306"/>
              <a:gd name="adj2" fmla="val 340"/>
              <a:gd name="adj3" fmla="val -31624"/>
              <a:gd name="adj4" fmla="val -88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The </a:t>
            </a:r>
            <a:r>
              <a:rPr lang="hu-HU" b="1" dirty="0" err="1" smtClean="0"/>
              <a:t>servants</a:t>
            </a:r>
            <a:r>
              <a:rPr lang="hu-HU" b="1" dirty="0" smtClean="0"/>
              <a:t> </a:t>
            </a:r>
            <a:r>
              <a:rPr lang="hu-HU" b="1" dirty="0" err="1" smtClean="0"/>
              <a:t>take</a:t>
            </a:r>
            <a:r>
              <a:rPr lang="hu-HU" b="1" dirty="0" smtClean="0"/>
              <a:t> </a:t>
            </a:r>
            <a:r>
              <a:rPr lang="hu-HU" b="1" dirty="0" err="1" smtClean="0"/>
              <a:t>the</a:t>
            </a:r>
            <a:r>
              <a:rPr lang="hu-HU" b="1" dirty="0" smtClean="0"/>
              <a:t> </a:t>
            </a:r>
            <a:r>
              <a:rPr lang="hu-HU" b="1" dirty="0" err="1" smtClean="0"/>
              <a:t>blame</a:t>
            </a:r>
            <a:endParaRPr lang="hu-HU" b="1" dirty="0"/>
          </a:p>
        </p:txBody>
      </p:sp>
      <p:sp>
        <p:nvSpPr>
          <p:cNvPr id="4" name="Vonalas buborék 1 3"/>
          <p:cNvSpPr/>
          <p:nvPr/>
        </p:nvSpPr>
        <p:spPr>
          <a:xfrm>
            <a:off x="323528" y="1844824"/>
            <a:ext cx="2592288" cy="792088"/>
          </a:xfrm>
          <a:prstGeom prst="borderCallout1">
            <a:avLst>
              <a:gd name="adj1" fmla="val 49782"/>
              <a:gd name="adj2" fmla="val 100945"/>
              <a:gd name="adj3" fmla="val -14310"/>
              <a:gd name="adj4" fmla="val 144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The </a:t>
            </a:r>
            <a:r>
              <a:rPr lang="hu-HU" b="1" dirty="0" err="1" smtClean="0"/>
              <a:t>plosive</a:t>
            </a:r>
            <a:r>
              <a:rPr lang="hu-HU" b="1" dirty="0" smtClean="0"/>
              <a:t> </a:t>
            </a:r>
            <a:r>
              <a:rPr lang="hu-HU" b="1" dirty="0" err="1" smtClean="0"/>
              <a:t>alliteration</a:t>
            </a:r>
            <a:r>
              <a:rPr lang="hu-HU" b="1" dirty="0" smtClean="0"/>
              <a:t> here </a:t>
            </a:r>
            <a:r>
              <a:rPr lang="hu-HU" b="1" dirty="0" err="1" smtClean="0"/>
              <a:t>reinforces</a:t>
            </a:r>
            <a:r>
              <a:rPr lang="hu-HU" b="1" dirty="0" smtClean="0"/>
              <a:t> </a:t>
            </a:r>
            <a:r>
              <a:rPr lang="hu-HU" b="1" dirty="0" err="1" smtClean="0"/>
              <a:t>the</a:t>
            </a:r>
            <a:r>
              <a:rPr lang="hu-HU" b="1" dirty="0" smtClean="0"/>
              <a:t> </a:t>
            </a:r>
            <a:r>
              <a:rPr lang="hu-HU" b="1" dirty="0" err="1" smtClean="0"/>
              <a:t>brutality</a:t>
            </a:r>
            <a:r>
              <a:rPr lang="hu-HU" b="1" dirty="0" smtClean="0"/>
              <a:t> of </a:t>
            </a:r>
            <a:r>
              <a:rPr lang="hu-HU" b="1" dirty="0" err="1" smtClean="0"/>
              <a:t>the</a:t>
            </a:r>
            <a:r>
              <a:rPr lang="hu-HU" b="1" dirty="0" smtClean="0"/>
              <a:t> </a:t>
            </a:r>
            <a:r>
              <a:rPr lang="hu-HU" b="1" dirty="0" err="1" smtClean="0"/>
              <a:t>murder</a:t>
            </a:r>
            <a:endParaRPr lang="hu-HU" b="1" dirty="0"/>
          </a:p>
        </p:txBody>
      </p:sp>
      <p:sp>
        <p:nvSpPr>
          <p:cNvPr id="5" name="Vonalas buborék 1 4"/>
          <p:cNvSpPr/>
          <p:nvPr/>
        </p:nvSpPr>
        <p:spPr>
          <a:xfrm>
            <a:off x="4932040" y="2350571"/>
            <a:ext cx="4211960" cy="1152128"/>
          </a:xfrm>
          <a:prstGeom prst="borderCallout1">
            <a:avLst>
              <a:gd name="adj1" fmla="val 52441"/>
              <a:gd name="adj2" fmla="val -165"/>
              <a:gd name="adj3" fmla="val 36423"/>
              <a:gd name="adj4" fmla="val -17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M’s</a:t>
            </a:r>
            <a:r>
              <a:rPr lang="hu-HU" b="1" dirty="0" smtClean="0"/>
              <a:t> </a:t>
            </a:r>
            <a:r>
              <a:rPr lang="hu-HU" b="1" dirty="0" err="1" smtClean="0"/>
              <a:t>spontaneous</a:t>
            </a:r>
            <a:r>
              <a:rPr lang="hu-HU" b="1" dirty="0" smtClean="0"/>
              <a:t> </a:t>
            </a:r>
            <a:r>
              <a:rPr lang="hu-HU" b="1" dirty="0" err="1" smtClean="0"/>
              <a:t>owning</a:t>
            </a:r>
            <a:r>
              <a:rPr lang="hu-HU" b="1" dirty="0" smtClean="0"/>
              <a:t> </a:t>
            </a:r>
            <a:r>
              <a:rPr lang="hu-HU" b="1" dirty="0" err="1" smtClean="0"/>
              <a:t>up</a:t>
            </a:r>
            <a:r>
              <a:rPr lang="hu-HU" b="1" dirty="0" smtClean="0"/>
              <a:t> </a:t>
            </a:r>
            <a:r>
              <a:rPr lang="hu-HU" b="1" dirty="0" err="1" smtClean="0"/>
              <a:t>to</a:t>
            </a:r>
            <a:r>
              <a:rPr lang="hu-HU" b="1" dirty="0" smtClean="0"/>
              <a:t> </a:t>
            </a:r>
            <a:r>
              <a:rPr lang="hu-HU" b="1" dirty="0" err="1" smtClean="0"/>
              <a:t>killing</a:t>
            </a:r>
            <a:r>
              <a:rPr lang="hu-HU" b="1" dirty="0" smtClean="0"/>
              <a:t> </a:t>
            </a:r>
            <a:r>
              <a:rPr lang="hu-HU" b="1" dirty="0" err="1" smtClean="0"/>
              <a:t>the</a:t>
            </a:r>
            <a:r>
              <a:rPr lang="hu-HU" b="1" dirty="0" smtClean="0"/>
              <a:t> </a:t>
            </a:r>
            <a:r>
              <a:rPr lang="hu-HU" b="1" dirty="0" err="1" smtClean="0"/>
              <a:t>servants</a:t>
            </a:r>
            <a:r>
              <a:rPr lang="hu-HU" b="1" dirty="0"/>
              <a:t> </a:t>
            </a:r>
            <a:r>
              <a:rPr lang="hu-HU" b="1" dirty="0" smtClean="0"/>
              <a:t>(</a:t>
            </a:r>
            <a:r>
              <a:rPr lang="hu-HU" b="1" dirty="0" err="1" smtClean="0"/>
              <a:t>something</a:t>
            </a:r>
            <a:r>
              <a:rPr lang="hu-HU" b="1" dirty="0" smtClean="0"/>
              <a:t> Lady M has </a:t>
            </a:r>
            <a:r>
              <a:rPr lang="hu-HU" b="1" dirty="0" err="1" smtClean="0"/>
              <a:t>not</a:t>
            </a:r>
            <a:r>
              <a:rPr lang="hu-HU" b="1" dirty="0" smtClean="0"/>
              <a:t> </a:t>
            </a:r>
            <a:r>
              <a:rPr lang="hu-HU" b="1" dirty="0" err="1" smtClean="0"/>
              <a:t>planned</a:t>
            </a:r>
            <a:r>
              <a:rPr lang="hu-HU" b="1" dirty="0"/>
              <a:t>)</a:t>
            </a:r>
            <a:r>
              <a:rPr lang="hu-HU" b="1" dirty="0" smtClean="0"/>
              <a:t> </a:t>
            </a:r>
            <a:r>
              <a:rPr lang="hu-HU" b="1" dirty="0" err="1" smtClean="0"/>
              <a:t>questions</a:t>
            </a:r>
            <a:r>
              <a:rPr lang="hu-HU" b="1" dirty="0" smtClean="0"/>
              <a:t> </a:t>
            </a:r>
            <a:r>
              <a:rPr lang="hu-HU" b="1" dirty="0" err="1" smtClean="0"/>
              <a:t>M’s</a:t>
            </a:r>
            <a:r>
              <a:rPr lang="hu-HU" b="1" dirty="0" smtClean="0"/>
              <a:t> </a:t>
            </a:r>
            <a:r>
              <a:rPr lang="hu-HU" b="1" dirty="0" err="1" smtClean="0"/>
              <a:t>credibility</a:t>
            </a:r>
            <a:r>
              <a:rPr lang="hu-HU" b="1" dirty="0" smtClean="0"/>
              <a:t> and </a:t>
            </a:r>
            <a:r>
              <a:rPr lang="hu-HU" b="1" dirty="0" err="1" smtClean="0"/>
              <a:t>increases</a:t>
            </a:r>
            <a:r>
              <a:rPr lang="hu-HU" b="1" dirty="0" smtClean="0"/>
              <a:t> </a:t>
            </a:r>
            <a:r>
              <a:rPr lang="hu-HU" b="1" dirty="0" err="1" smtClean="0"/>
              <a:t>suspicion</a:t>
            </a:r>
            <a:endParaRPr lang="hu-HU" b="1" dirty="0"/>
          </a:p>
        </p:txBody>
      </p:sp>
      <p:sp>
        <p:nvSpPr>
          <p:cNvPr id="6" name="Vonalas buborék 1 5"/>
          <p:cNvSpPr/>
          <p:nvPr/>
        </p:nvSpPr>
        <p:spPr>
          <a:xfrm>
            <a:off x="5580112" y="3709278"/>
            <a:ext cx="3563888" cy="2023978"/>
          </a:xfrm>
          <a:prstGeom prst="borderCallout1">
            <a:avLst>
              <a:gd name="adj1" fmla="val 48305"/>
              <a:gd name="adj2" fmla="val -458"/>
              <a:gd name="adj3" fmla="val 10072"/>
              <a:gd name="adj4" fmla="val -21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is a </a:t>
            </a:r>
            <a:r>
              <a:rPr lang="hu-HU" b="1" dirty="0" err="1" smtClean="0"/>
              <a:t>good</a:t>
            </a:r>
            <a:r>
              <a:rPr lang="hu-HU" b="1" dirty="0" smtClean="0"/>
              <a:t> </a:t>
            </a:r>
            <a:r>
              <a:rPr lang="hu-HU" b="1" dirty="0" err="1" smtClean="0"/>
              <a:t>actor</a:t>
            </a:r>
            <a:r>
              <a:rPr lang="hu-HU" b="1" dirty="0" smtClean="0"/>
              <a:t>. The </a:t>
            </a:r>
            <a:r>
              <a:rPr lang="hu-HU" b="1" dirty="0" err="1" smtClean="0"/>
              <a:t>rhetoric</a:t>
            </a:r>
            <a:r>
              <a:rPr lang="hu-HU" b="1" dirty="0" smtClean="0"/>
              <a:t> of </a:t>
            </a:r>
            <a:r>
              <a:rPr lang="hu-HU" b="1" dirty="0" err="1" smtClean="0"/>
              <a:t>his</a:t>
            </a:r>
            <a:r>
              <a:rPr lang="hu-HU" b="1" dirty="0" smtClean="0"/>
              <a:t> </a:t>
            </a:r>
            <a:r>
              <a:rPr lang="hu-HU" b="1" dirty="0" err="1" smtClean="0"/>
              <a:t>argument</a:t>
            </a:r>
            <a:r>
              <a:rPr lang="hu-HU" b="1" dirty="0" smtClean="0"/>
              <a:t> is </a:t>
            </a:r>
            <a:r>
              <a:rPr lang="hu-HU" b="1" dirty="0" err="1" smtClean="0"/>
              <a:t>very</a:t>
            </a:r>
            <a:r>
              <a:rPr lang="hu-HU" b="1" dirty="0"/>
              <a:t> </a:t>
            </a:r>
            <a:r>
              <a:rPr lang="hu-HU" b="1" dirty="0" err="1" smtClean="0"/>
              <a:t>believable</a:t>
            </a:r>
            <a:r>
              <a:rPr lang="hu-HU" b="1" dirty="0" smtClean="0"/>
              <a:t>: </a:t>
            </a:r>
            <a:r>
              <a:rPr lang="hu-HU" b="1" dirty="0" err="1" smtClean="0"/>
              <a:t>his</a:t>
            </a:r>
            <a:r>
              <a:rPr lang="hu-HU" b="1" dirty="0" smtClean="0"/>
              <a:t> </a:t>
            </a:r>
            <a:r>
              <a:rPr lang="hu-HU" b="1" dirty="0" err="1" smtClean="0"/>
              <a:t>rage</a:t>
            </a:r>
            <a:r>
              <a:rPr lang="hu-HU" b="1" dirty="0" smtClean="0"/>
              <a:t> </a:t>
            </a:r>
            <a:r>
              <a:rPr lang="hu-HU" b="1" dirty="0" err="1" smtClean="0"/>
              <a:t>overpowered</a:t>
            </a:r>
            <a:r>
              <a:rPr lang="hu-HU" b="1" dirty="0" smtClean="0"/>
              <a:t> </a:t>
            </a:r>
            <a:r>
              <a:rPr lang="hu-HU" b="1" dirty="0" err="1" smtClean="0"/>
              <a:t>his</a:t>
            </a:r>
            <a:r>
              <a:rPr lang="hu-HU" b="1" dirty="0" smtClean="0"/>
              <a:t> </a:t>
            </a:r>
            <a:r>
              <a:rPr lang="hu-HU" b="1" dirty="0" err="1" smtClean="0"/>
              <a:t>reason</a:t>
            </a:r>
            <a:r>
              <a:rPr lang="hu-HU" b="1" dirty="0" smtClean="0"/>
              <a:t>. The </a:t>
            </a:r>
            <a:r>
              <a:rPr lang="hu-HU" b="1" dirty="0" err="1" smtClean="0"/>
              <a:t>list</a:t>
            </a:r>
            <a:r>
              <a:rPr lang="hu-HU" b="1" dirty="0" smtClean="0"/>
              <a:t> of 6 </a:t>
            </a:r>
            <a:r>
              <a:rPr lang="hu-HU" b="1" dirty="0" err="1" smtClean="0"/>
              <a:t>adjectives</a:t>
            </a:r>
            <a:r>
              <a:rPr lang="hu-HU" b="1" dirty="0" smtClean="0"/>
              <a:t> </a:t>
            </a:r>
            <a:r>
              <a:rPr lang="hu-HU" b="1" dirty="0" err="1" smtClean="0"/>
              <a:t>in</a:t>
            </a:r>
            <a:r>
              <a:rPr lang="hu-HU" b="1" dirty="0" smtClean="0"/>
              <a:t> </a:t>
            </a:r>
            <a:r>
              <a:rPr lang="hu-HU" b="1" dirty="0" err="1" smtClean="0"/>
              <a:t>his</a:t>
            </a:r>
            <a:r>
              <a:rPr lang="hu-HU" b="1" dirty="0" smtClean="0"/>
              <a:t> </a:t>
            </a:r>
            <a:r>
              <a:rPr lang="hu-HU" b="1" dirty="0" err="1" smtClean="0"/>
              <a:t>rhetorical</a:t>
            </a:r>
            <a:r>
              <a:rPr lang="hu-HU" b="1" dirty="0" smtClean="0"/>
              <a:t> </a:t>
            </a:r>
            <a:r>
              <a:rPr lang="hu-HU" b="1" dirty="0" err="1" smtClean="0"/>
              <a:t>question</a:t>
            </a:r>
            <a:r>
              <a:rPr lang="hu-HU" b="1" dirty="0" smtClean="0"/>
              <a:t>, </a:t>
            </a:r>
            <a:r>
              <a:rPr lang="hu-HU" b="1" dirty="0" err="1" smtClean="0"/>
              <a:t>followed</a:t>
            </a:r>
            <a:r>
              <a:rPr lang="hu-HU" b="1" dirty="0" smtClean="0"/>
              <a:t> </a:t>
            </a:r>
            <a:r>
              <a:rPr lang="hu-HU" b="1" dirty="0" err="1" smtClean="0"/>
              <a:t>by</a:t>
            </a:r>
            <a:r>
              <a:rPr lang="hu-HU" b="1" dirty="0" smtClean="0"/>
              <a:t> </a:t>
            </a:r>
            <a:r>
              <a:rPr lang="hu-HU" b="1" dirty="0" err="1" smtClean="0"/>
              <a:t>the</a:t>
            </a:r>
            <a:r>
              <a:rPr lang="hu-HU" b="1" dirty="0" smtClean="0"/>
              <a:t> </a:t>
            </a:r>
            <a:r>
              <a:rPr lang="hu-HU" b="1" dirty="0" err="1" smtClean="0"/>
              <a:t>brevity</a:t>
            </a:r>
            <a:r>
              <a:rPr lang="hu-HU" b="1" dirty="0" smtClean="0"/>
              <a:t> of </a:t>
            </a:r>
            <a:r>
              <a:rPr lang="hu-HU" b="1" dirty="0" err="1" smtClean="0"/>
              <a:t>his</a:t>
            </a:r>
            <a:r>
              <a:rPr lang="hu-HU" b="1" dirty="0" smtClean="0"/>
              <a:t> </a:t>
            </a:r>
            <a:r>
              <a:rPr lang="hu-HU" b="1" dirty="0" err="1" smtClean="0"/>
              <a:t>answer</a:t>
            </a:r>
            <a:r>
              <a:rPr lang="hu-HU" b="1" dirty="0" smtClean="0"/>
              <a:t> </a:t>
            </a:r>
            <a:r>
              <a:rPr lang="hu-HU" b="1" dirty="0" err="1" smtClean="0"/>
              <a:t>reveals</a:t>
            </a:r>
            <a:r>
              <a:rPr lang="hu-HU" b="1" dirty="0" smtClean="0"/>
              <a:t> </a:t>
            </a:r>
            <a:r>
              <a:rPr lang="hu-HU" b="1" dirty="0" err="1" smtClean="0"/>
              <a:t>his</a:t>
            </a:r>
            <a:r>
              <a:rPr lang="hu-HU" b="1" dirty="0" smtClean="0"/>
              <a:t> </a:t>
            </a:r>
            <a:r>
              <a:rPr lang="hu-HU" b="1" dirty="0" err="1" smtClean="0"/>
              <a:t>cold</a:t>
            </a:r>
            <a:r>
              <a:rPr lang="hu-HU" b="1" dirty="0" smtClean="0"/>
              <a:t>, </a:t>
            </a:r>
            <a:r>
              <a:rPr lang="hu-HU" b="1" dirty="0" err="1" smtClean="0"/>
              <a:t>calculated</a:t>
            </a:r>
            <a:r>
              <a:rPr lang="hu-HU" b="1" dirty="0" smtClean="0"/>
              <a:t> </a:t>
            </a:r>
            <a:r>
              <a:rPr lang="hu-HU" b="1" dirty="0" err="1" smtClean="0"/>
              <a:t>calmness</a:t>
            </a:r>
            <a:r>
              <a:rPr lang="hu-HU" b="1" dirty="0" smtClean="0"/>
              <a:t>. </a:t>
            </a:r>
            <a:endParaRPr lang="en-GB" b="1" dirty="0"/>
          </a:p>
        </p:txBody>
      </p:sp>
      <p:sp>
        <p:nvSpPr>
          <p:cNvPr id="7" name="Vonalas buborék 1 6"/>
          <p:cNvSpPr/>
          <p:nvPr/>
        </p:nvSpPr>
        <p:spPr>
          <a:xfrm>
            <a:off x="155574" y="2852937"/>
            <a:ext cx="3552330" cy="864096"/>
          </a:xfrm>
          <a:prstGeom prst="borderCallout1">
            <a:avLst>
              <a:gd name="adj1" fmla="val 98791"/>
              <a:gd name="adj2" fmla="val 49775"/>
              <a:gd name="adj3" fmla="val 170851"/>
              <a:gd name="adj4" fmla="val 46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a:t>
            </a:r>
            <a:r>
              <a:rPr lang="hu-HU" b="1" dirty="0" err="1" smtClean="0"/>
              <a:t>uses</a:t>
            </a:r>
            <a:r>
              <a:rPr lang="hu-HU" b="1" dirty="0" smtClean="0"/>
              <a:t> </a:t>
            </a:r>
            <a:r>
              <a:rPr lang="hu-HU" b="1" dirty="0" err="1" smtClean="0"/>
              <a:t>imagery</a:t>
            </a:r>
            <a:r>
              <a:rPr lang="hu-HU" b="1" dirty="0" smtClean="0"/>
              <a:t> of </a:t>
            </a:r>
            <a:r>
              <a:rPr lang="hu-HU" b="1" dirty="0" err="1" smtClean="0"/>
              <a:t>precious</a:t>
            </a:r>
            <a:r>
              <a:rPr lang="hu-HU" b="1" dirty="0" smtClean="0"/>
              <a:t> </a:t>
            </a:r>
            <a:r>
              <a:rPr lang="hu-HU" b="1" dirty="0" err="1" smtClean="0"/>
              <a:t>metals</a:t>
            </a:r>
            <a:r>
              <a:rPr lang="hu-HU" b="1" dirty="0" smtClean="0"/>
              <a:t> </a:t>
            </a:r>
            <a:r>
              <a:rPr lang="hu-HU" b="1" dirty="0" err="1" smtClean="0"/>
              <a:t>to</a:t>
            </a:r>
            <a:r>
              <a:rPr lang="hu-HU" b="1" dirty="0" smtClean="0"/>
              <a:t> </a:t>
            </a:r>
            <a:r>
              <a:rPr lang="hu-HU" b="1" dirty="0" err="1" smtClean="0"/>
              <a:t>manipulate</a:t>
            </a:r>
            <a:r>
              <a:rPr lang="hu-HU" b="1" dirty="0" smtClean="0"/>
              <a:t> </a:t>
            </a:r>
            <a:r>
              <a:rPr lang="hu-HU" b="1" dirty="0" err="1" smtClean="0"/>
              <a:t>the</a:t>
            </a:r>
            <a:r>
              <a:rPr lang="hu-HU" b="1" dirty="0" smtClean="0"/>
              <a:t> </a:t>
            </a:r>
            <a:r>
              <a:rPr lang="hu-HU" b="1" dirty="0" err="1" smtClean="0"/>
              <a:t>situation</a:t>
            </a:r>
            <a:r>
              <a:rPr lang="hu-HU" b="1" dirty="0" smtClean="0"/>
              <a:t> </a:t>
            </a:r>
            <a:r>
              <a:rPr lang="hu-HU" b="1" dirty="0" err="1" smtClean="0"/>
              <a:t>to</a:t>
            </a:r>
            <a:r>
              <a:rPr lang="hu-HU" b="1" dirty="0" smtClean="0"/>
              <a:t> </a:t>
            </a:r>
            <a:r>
              <a:rPr lang="hu-HU" b="1" dirty="0" err="1" smtClean="0"/>
              <a:t>his</a:t>
            </a:r>
            <a:r>
              <a:rPr lang="hu-HU" b="1" dirty="0" smtClean="0"/>
              <a:t> </a:t>
            </a:r>
            <a:r>
              <a:rPr lang="hu-HU" b="1" dirty="0" err="1" smtClean="0"/>
              <a:t>advantage</a:t>
            </a:r>
            <a:r>
              <a:rPr lang="hu-HU" b="1" dirty="0" smtClean="0"/>
              <a:t> </a:t>
            </a:r>
            <a:endParaRPr lang="en-GB" b="1" dirty="0"/>
          </a:p>
        </p:txBody>
      </p:sp>
      <p:sp>
        <p:nvSpPr>
          <p:cNvPr id="8" name="Vonalas buborék 1 7"/>
          <p:cNvSpPr/>
          <p:nvPr/>
        </p:nvSpPr>
        <p:spPr>
          <a:xfrm>
            <a:off x="323528" y="4869160"/>
            <a:ext cx="3024336" cy="612648"/>
          </a:xfrm>
          <a:prstGeom prst="borderCallout1">
            <a:avLst>
              <a:gd name="adj1" fmla="val 5450"/>
              <a:gd name="adj2" fmla="val 49"/>
              <a:gd name="adj3" fmla="val -33798"/>
              <a:gd name="adj4" fmla="val 53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The </a:t>
            </a:r>
            <a:r>
              <a:rPr lang="hu-HU" b="1" dirty="0" err="1" smtClean="0"/>
              <a:t>harshness</a:t>
            </a:r>
            <a:r>
              <a:rPr lang="hu-HU" b="1" dirty="0" smtClean="0"/>
              <a:t> of </a:t>
            </a:r>
            <a:r>
              <a:rPr lang="hu-HU" b="1" dirty="0" err="1" smtClean="0"/>
              <a:t>the</a:t>
            </a:r>
            <a:r>
              <a:rPr lang="hu-HU" b="1" dirty="0" smtClean="0"/>
              <a:t> </a:t>
            </a:r>
            <a:r>
              <a:rPr lang="hu-HU" b="1" dirty="0" err="1" smtClean="0"/>
              <a:t>assonance</a:t>
            </a:r>
            <a:r>
              <a:rPr lang="hu-HU" b="1" dirty="0" smtClean="0"/>
              <a:t> </a:t>
            </a:r>
            <a:r>
              <a:rPr lang="hu-HU" b="1" dirty="0" err="1" smtClean="0"/>
              <a:t>implies</a:t>
            </a:r>
            <a:r>
              <a:rPr lang="hu-HU" b="1" dirty="0" smtClean="0"/>
              <a:t> </a:t>
            </a:r>
            <a:r>
              <a:rPr lang="hu-HU" b="1" dirty="0" err="1" smtClean="0"/>
              <a:t>pain</a:t>
            </a:r>
            <a:endParaRPr lang="en-GB" b="1" dirty="0"/>
          </a:p>
        </p:txBody>
      </p:sp>
      <p:sp>
        <p:nvSpPr>
          <p:cNvPr id="9" name="Vonalas buborék 1 8"/>
          <p:cNvSpPr/>
          <p:nvPr/>
        </p:nvSpPr>
        <p:spPr>
          <a:xfrm>
            <a:off x="4283968" y="6021288"/>
            <a:ext cx="4752528" cy="643434"/>
          </a:xfrm>
          <a:prstGeom prst="borderCallout1">
            <a:avLst>
              <a:gd name="adj1" fmla="val 52519"/>
              <a:gd name="adj2" fmla="val 49"/>
              <a:gd name="adj3" fmla="val 42147"/>
              <a:gd name="adj4" fmla="val -25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Lady M </a:t>
            </a:r>
            <a:r>
              <a:rPr lang="hu-HU" b="1" dirty="0" err="1" smtClean="0"/>
              <a:t>plays</a:t>
            </a:r>
            <a:r>
              <a:rPr lang="hu-HU" b="1" dirty="0" smtClean="0"/>
              <a:t> </a:t>
            </a:r>
            <a:r>
              <a:rPr lang="hu-HU" b="1" dirty="0" err="1" smtClean="0"/>
              <a:t>upon</a:t>
            </a:r>
            <a:r>
              <a:rPr lang="hu-HU" b="1" dirty="0" smtClean="0"/>
              <a:t> </a:t>
            </a:r>
            <a:r>
              <a:rPr lang="hu-HU" b="1" dirty="0" err="1" smtClean="0"/>
              <a:t>her</a:t>
            </a:r>
            <a:r>
              <a:rPr lang="hu-HU" b="1" dirty="0" smtClean="0"/>
              <a:t> </a:t>
            </a:r>
            <a:r>
              <a:rPr lang="hu-HU" b="1" dirty="0" err="1" smtClean="0"/>
              <a:t>femininity</a:t>
            </a:r>
            <a:r>
              <a:rPr lang="hu-HU" b="1" dirty="0" smtClean="0"/>
              <a:t> here, </a:t>
            </a:r>
            <a:r>
              <a:rPr lang="hu-HU" b="1" dirty="0" err="1" smtClean="0"/>
              <a:t>detracting</a:t>
            </a:r>
            <a:r>
              <a:rPr lang="hu-HU" b="1" dirty="0" smtClean="0"/>
              <a:t> </a:t>
            </a:r>
            <a:r>
              <a:rPr lang="hu-HU" b="1" dirty="0" err="1" smtClean="0"/>
              <a:t>the</a:t>
            </a:r>
            <a:r>
              <a:rPr lang="hu-HU" b="1" dirty="0" smtClean="0"/>
              <a:t> </a:t>
            </a:r>
            <a:r>
              <a:rPr lang="hu-HU" b="1" dirty="0" err="1" smtClean="0"/>
              <a:t>attention</a:t>
            </a:r>
            <a:r>
              <a:rPr lang="hu-HU" b="1" dirty="0" smtClean="0"/>
              <a:t> </a:t>
            </a:r>
            <a:r>
              <a:rPr lang="hu-HU" b="1" dirty="0" err="1" smtClean="0"/>
              <a:t>away</a:t>
            </a:r>
            <a:r>
              <a:rPr lang="hu-HU" b="1" dirty="0" smtClean="0"/>
              <a:t> </a:t>
            </a:r>
            <a:r>
              <a:rPr lang="hu-HU" b="1" dirty="0" err="1" smtClean="0"/>
              <a:t>from</a:t>
            </a:r>
            <a:r>
              <a:rPr lang="hu-HU" b="1" dirty="0" smtClean="0"/>
              <a:t> M</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444208" y="188640"/>
            <a:ext cx="2592288" cy="1132757"/>
          </a:xfrm>
          <a:prstGeom prst="rect">
            <a:avLst/>
          </a:prstGeom>
          <a:noFill/>
        </p:spPr>
      </p:pic>
      <p:sp>
        <p:nvSpPr>
          <p:cNvPr id="13" name="TextBox 12"/>
          <p:cNvSpPr txBox="1"/>
          <p:nvPr/>
        </p:nvSpPr>
        <p:spPr>
          <a:xfrm>
            <a:off x="107504" y="116632"/>
            <a:ext cx="5904656" cy="369332"/>
          </a:xfrm>
          <a:prstGeom prst="rect">
            <a:avLst/>
          </a:prstGeom>
          <a:solidFill>
            <a:schemeClr val="accent1">
              <a:lumMod val="20000"/>
              <a:lumOff val="80000"/>
            </a:schemeClr>
          </a:solidFill>
          <a:ln w="38100">
            <a:solidFill>
              <a:srgbClr val="C00000"/>
            </a:solidFill>
          </a:ln>
        </p:spPr>
        <p:txBody>
          <a:bodyPr wrap="square" rtlCol="0">
            <a:spAutoFit/>
          </a:bodyPr>
          <a:lstStyle/>
          <a:p>
            <a:r>
              <a:rPr lang="en-GB" b="1" dirty="0" smtClean="0"/>
              <a:t>(12) </a:t>
            </a:r>
            <a:r>
              <a:rPr lang="en-GB" b="1" dirty="0" smtClean="0">
                <a:solidFill>
                  <a:srgbClr val="990033"/>
                </a:solidFill>
              </a:rPr>
              <a:t>Macbeth plans Banquo’s Murder </a:t>
            </a:r>
            <a:r>
              <a:rPr lang="en-GB" b="1" dirty="0" smtClean="0"/>
              <a:t>– Act 3, Sc.1</a:t>
            </a:r>
            <a:endParaRPr lang="en-GB" b="1" dirty="0"/>
          </a:p>
        </p:txBody>
      </p:sp>
      <p:sp>
        <p:nvSpPr>
          <p:cNvPr id="14" name="TextBox 13"/>
          <p:cNvSpPr txBox="1"/>
          <p:nvPr/>
        </p:nvSpPr>
        <p:spPr>
          <a:xfrm>
            <a:off x="17748" y="544392"/>
            <a:ext cx="6372200" cy="6186309"/>
          </a:xfrm>
          <a:prstGeom prst="rect">
            <a:avLst/>
          </a:prstGeom>
          <a:noFill/>
          <a:ln w="38100">
            <a:solidFill>
              <a:srgbClr val="7030A0"/>
            </a:solidFill>
          </a:ln>
        </p:spPr>
        <p:txBody>
          <a:bodyPr wrap="square" rtlCol="0">
            <a:spAutoFit/>
          </a:bodyPr>
          <a:lstStyle/>
          <a:p>
            <a:r>
              <a:rPr lang="en-GB" i="1" dirty="0" smtClean="0"/>
              <a:t>Banquo:    </a:t>
            </a:r>
            <a:r>
              <a:rPr lang="en-GB" b="1" dirty="0" smtClean="0"/>
              <a:t>Thou hast it now – King, Cawdor, Glamis, all, </a:t>
            </a:r>
          </a:p>
          <a:p>
            <a:r>
              <a:rPr lang="en-GB" b="1" dirty="0" smtClean="0"/>
              <a:t>                   As the weird women promised, and, I fear,</a:t>
            </a:r>
          </a:p>
          <a:p>
            <a:r>
              <a:rPr lang="en-GB" b="1" dirty="0" smtClean="0"/>
              <a:t>                   </a:t>
            </a:r>
            <a:r>
              <a:rPr lang="en-GB" b="1" dirty="0" smtClean="0">
                <a:solidFill>
                  <a:srgbClr val="FF0000"/>
                </a:solidFill>
              </a:rPr>
              <a:t>Thou play’dst most foully </a:t>
            </a:r>
            <a:r>
              <a:rPr lang="en-GB" b="1" dirty="0" smtClean="0"/>
              <a:t>for it ...</a:t>
            </a:r>
          </a:p>
          <a:p>
            <a:endParaRPr lang="en-GB" b="1" dirty="0" smtClean="0"/>
          </a:p>
          <a:p>
            <a:r>
              <a:rPr lang="en-GB" i="1" dirty="0" smtClean="0"/>
              <a:t>Macbeth:  (soliloquy)</a:t>
            </a:r>
          </a:p>
          <a:p>
            <a:r>
              <a:rPr lang="en-GB" b="1" dirty="0" smtClean="0"/>
              <a:t>                   </a:t>
            </a:r>
            <a:r>
              <a:rPr lang="en-GB" b="1" dirty="0" smtClean="0">
                <a:solidFill>
                  <a:srgbClr val="FF0000"/>
                </a:solidFill>
              </a:rPr>
              <a:t>To be thus is nothing, but to be safely thus</a:t>
            </a:r>
            <a:r>
              <a:rPr lang="en-GB" b="1" dirty="0" smtClean="0"/>
              <a:t>.</a:t>
            </a:r>
          </a:p>
          <a:p>
            <a:r>
              <a:rPr lang="en-GB" b="1" dirty="0" smtClean="0"/>
              <a:t>                   Our </a:t>
            </a:r>
            <a:r>
              <a:rPr lang="en-GB" b="1" dirty="0" smtClean="0">
                <a:solidFill>
                  <a:srgbClr val="FF0000"/>
                </a:solidFill>
              </a:rPr>
              <a:t>fears</a:t>
            </a:r>
            <a:r>
              <a:rPr lang="en-GB" b="1" dirty="0" smtClean="0"/>
              <a:t> in Banquo</a:t>
            </a:r>
          </a:p>
          <a:p>
            <a:r>
              <a:rPr lang="en-GB" b="1" dirty="0" smtClean="0"/>
              <a:t>                   Stick deep, and in his </a:t>
            </a:r>
            <a:r>
              <a:rPr lang="en-GB" b="1" dirty="0" smtClean="0">
                <a:solidFill>
                  <a:srgbClr val="FF0000"/>
                </a:solidFill>
              </a:rPr>
              <a:t>royalty of nature</a:t>
            </a:r>
          </a:p>
          <a:p>
            <a:r>
              <a:rPr lang="en-GB" b="1" dirty="0" smtClean="0"/>
              <a:t>                   Reigns that which would be </a:t>
            </a:r>
            <a:r>
              <a:rPr lang="en-GB" b="1" dirty="0" smtClean="0">
                <a:solidFill>
                  <a:srgbClr val="FF0000"/>
                </a:solidFill>
              </a:rPr>
              <a:t>feared</a:t>
            </a:r>
            <a:r>
              <a:rPr lang="en-GB" b="1" dirty="0" smtClean="0"/>
              <a:t>. ‘Tis much he dares</a:t>
            </a:r>
          </a:p>
          <a:p>
            <a:r>
              <a:rPr lang="en-GB" b="1" dirty="0" smtClean="0"/>
              <a:t>                   And, to that dauntless temper of his mind,</a:t>
            </a:r>
          </a:p>
          <a:p>
            <a:r>
              <a:rPr lang="en-GB" b="1" dirty="0" smtClean="0"/>
              <a:t>                   He hath a wisdom that doth guide his valour</a:t>
            </a:r>
          </a:p>
          <a:p>
            <a:r>
              <a:rPr lang="en-GB" b="1" dirty="0" smtClean="0"/>
              <a:t>                   To act in safety. There is none but he</a:t>
            </a:r>
          </a:p>
          <a:p>
            <a:r>
              <a:rPr lang="en-GB" b="1" dirty="0" smtClean="0"/>
              <a:t>                   Whose being I do </a:t>
            </a:r>
            <a:r>
              <a:rPr lang="en-GB" b="1" dirty="0" smtClean="0">
                <a:solidFill>
                  <a:srgbClr val="FF0000"/>
                </a:solidFill>
              </a:rPr>
              <a:t>fear</a:t>
            </a:r>
            <a:r>
              <a:rPr lang="en-GB" b="1" dirty="0" smtClean="0"/>
              <a:t>; and under him</a:t>
            </a:r>
          </a:p>
          <a:p>
            <a:r>
              <a:rPr lang="en-GB" b="1" dirty="0" smtClean="0"/>
              <a:t>                   My genius is rebuked; as, it is said,</a:t>
            </a:r>
          </a:p>
          <a:p>
            <a:r>
              <a:rPr lang="en-GB" b="1" dirty="0" smtClean="0"/>
              <a:t>                   </a:t>
            </a:r>
            <a:r>
              <a:rPr lang="en-GB" b="1" dirty="0" smtClean="0">
                <a:solidFill>
                  <a:srgbClr val="FF0000"/>
                </a:solidFill>
              </a:rPr>
              <a:t>Mark Antony’s was by Caesar</a:t>
            </a:r>
            <a:r>
              <a:rPr lang="en-GB" b="1" dirty="0" smtClean="0"/>
              <a:t>. He chid the sisters</a:t>
            </a:r>
          </a:p>
          <a:p>
            <a:r>
              <a:rPr lang="en-GB" b="1" dirty="0" smtClean="0"/>
              <a:t>                   When first they put the name of king upon me ...</a:t>
            </a:r>
          </a:p>
          <a:p>
            <a:r>
              <a:rPr lang="en-GB" b="1" dirty="0" smtClean="0"/>
              <a:t>                   Upon my head they placed a </a:t>
            </a:r>
            <a:r>
              <a:rPr lang="en-GB" b="1" u="sng" dirty="0" smtClean="0">
                <a:solidFill>
                  <a:srgbClr val="FF0000"/>
                </a:solidFill>
              </a:rPr>
              <a:t>fruitless</a:t>
            </a:r>
            <a:r>
              <a:rPr lang="en-GB" b="1" dirty="0" smtClean="0"/>
              <a:t> crown,</a:t>
            </a:r>
          </a:p>
          <a:p>
            <a:r>
              <a:rPr lang="en-GB" b="1" dirty="0" smtClean="0"/>
              <a:t>                   And put a </a:t>
            </a:r>
            <a:r>
              <a:rPr lang="en-GB" b="1" u="sng" dirty="0" smtClean="0">
                <a:solidFill>
                  <a:srgbClr val="FF0000"/>
                </a:solidFill>
              </a:rPr>
              <a:t>barren</a:t>
            </a:r>
            <a:r>
              <a:rPr lang="en-GB" b="1" dirty="0" smtClean="0"/>
              <a:t> sceptre in my gripe ...</a:t>
            </a:r>
          </a:p>
          <a:p>
            <a:r>
              <a:rPr lang="en-GB" b="1" dirty="0" smtClean="0"/>
              <a:t>                   For Banquo’s issue have I filled my mind,</a:t>
            </a:r>
          </a:p>
          <a:p>
            <a:r>
              <a:rPr lang="en-GB" b="1" dirty="0" smtClean="0"/>
              <a:t>                   For them the gracious Duncan have I murdered ...</a:t>
            </a:r>
          </a:p>
          <a:p>
            <a:r>
              <a:rPr lang="en-GB" b="1" dirty="0" smtClean="0"/>
              <a:t>                   Rather than so, </a:t>
            </a:r>
            <a:r>
              <a:rPr lang="en-GB" b="1" dirty="0" smtClean="0">
                <a:solidFill>
                  <a:srgbClr val="FF0000"/>
                </a:solidFill>
              </a:rPr>
              <a:t>Come Fate into the list</a:t>
            </a:r>
            <a:r>
              <a:rPr lang="en-GB" b="1" dirty="0" smtClean="0"/>
              <a:t>.</a:t>
            </a:r>
          </a:p>
          <a:p>
            <a:r>
              <a:rPr lang="en-GB" b="1" dirty="0" smtClean="0"/>
              <a:t>                   And champion me to the utterance!</a:t>
            </a:r>
          </a:p>
        </p:txBody>
      </p:sp>
      <p:sp>
        <p:nvSpPr>
          <p:cNvPr id="10" name="Rectangle 9"/>
          <p:cNvSpPr/>
          <p:nvPr/>
        </p:nvSpPr>
        <p:spPr>
          <a:xfrm>
            <a:off x="6444208" y="2132856"/>
            <a:ext cx="2592288"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4860032" y="260648"/>
            <a:ext cx="4283968" cy="864096"/>
          </a:xfrm>
          <a:prstGeom prst="borderCallout1">
            <a:avLst>
              <a:gd name="adj1" fmla="val 49783"/>
              <a:gd name="adj2" fmla="val -91"/>
              <a:gd name="adj3" fmla="val 123716"/>
              <a:gd name="adj4" fmla="val -35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Banquo</a:t>
            </a:r>
            <a:r>
              <a:rPr lang="hu-HU" b="1" dirty="0" smtClean="0"/>
              <a:t> </a:t>
            </a:r>
            <a:r>
              <a:rPr lang="hu-HU" b="1" dirty="0" err="1" smtClean="0"/>
              <a:t>suspects</a:t>
            </a:r>
            <a:r>
              <a:rPr lang="hu-HU" b="1" dirty="0" smtClean="0"/>
              <a:t> M </a:t>
            </a:r>
            <a:r>
              <a:rPr lang="hu-HU" b="1" dirty="0" err="1" smtClean="0"/>
              <a:t>carried</a:t>
            </a:r>
            <a:r>
              <a:rPr lang="hu-HU" b="1" dirty="0" smtClean="0"/>
              <a:t> out </a:t>
            </a:r>
            <a:r>
              <a:rPr lang="hu-HU" b="1" dirty="0" err="1" smtClean="0"/>
              <a:t>the</a:t>
            </a:r>
            <a:r>
              <a:rPr lang="hu-HU" b="1" dirty="0" smtClean="0"/>
              <a:t> </a:t>
            </a:r>
            <a:r>
              <a:rPr lang="hu-HU" b="1" dirty="0" err="1" smtClean="0"/>
              <a:t>murder</a:t>
            </a:r>
            <a:r>
              <a:rPr lang="hu-HU" b="1" dirty="0" smtClean="0"/>
              <a:t>. He </a:t>
            </a:r>
            <a:r>
              <a:rPr lang="hu-HU" b="1" dirty="0" err="1" smtClean="0"/>
              <a:t>represents</a:t>
            </a:r>
            <a:r>
              <a:rPr lang="hu-HU" b="1" dirty="0" smtClean="0"/>
              <a:t> </a:t>
            </a:r>
            <a:r>
              <a:rPr lang="hu-HU" b="1" dirty="0" err="1" smtClean="0"/>
              <a:t>goodness</a:t>
            </a:r>
            <a:r>
              <a:rPr lang="hu-HU" b="1" dirty="0" smtClean="0"/>
              <a:t> and </a:t>
            </a:r>
            <a:r>
              <a:rPr lang="hu-HU" b="1" dirty="0" err="1" smtClean="0"/>
              <a:t>seems</a:t>
            </a:r>
            <a:r>
              <a:rPr lang="hu-HU" b="1" dirty="0" smtClean="0"/>
              <a:t> </a:t>
            </a:r>
            <a:r>
              <a:rPr lang="hu-HU" b="1" dirty="0" err="1" smtClean="0"/>
              <a:t>to</a:t>
            </a:r>
            <a:r>
              <a:rPr lang="hu-HU" b="1" dirty="0" smtClean="0"/>
              <a:t> </a:t>
            </a:r>
            <a:r>
              <a:rPr lang="hu-HU" b="1" dirty="0" err="1" smtClean="0"/>
              <a:t>possess</a:t>
            </a:r>
            <a:r>
              <a:rPr lang="hu-HU" b="1" dirty="0" smtClean="0"/>
              <a:t> </a:t>
            </a:r>
            <a:r>
              <a:rPr lang="hu-HU" b="1" dirty="0" err="1" smtClean="0"/>
              <a:t>powers</a:t>
            </a:r>
            <a:r>
              <a:rPr lang="hu-HU" b="1" dirty="0" smtClean="0"/>
              <a:t> of </a:t>
            </a:r>
            <a:r>
              <a:rPr lang="hu-HU" b="1" dirty="0" err="1" smtClean="0"/>
              <a:t>moral</a:t>
            </a:r>
            <a:r>
              <a:rPr lang="hu-HU" b="1" dirty="0" smtClean="0"/>
              <a:t> </a:t>
            </a:r>
            <a:r>
              <a:rPr lang="hu-HU" b="1" dirty="0" err="1" smtClean="0"/>
              <a:t>discernment</a:t>
            </a:r>
            <a:endParaRPr lang="en-GB" b="1" dirty="0"/>
          </a:p>
        </p:txBody>
      </p:sp>
      <p:sp>
        <p:nvSpPr>
          <p:cNvPr id="3" name="Vonalas buborék 1 2"/>
          <p:cNvSpPr/>
          <p:nvPr/>
        </p:nvSpPr>
        <p:spPr>
          <a:xfrm>
            <a:off x="4427984" y="1628800"/>
            <a:ext cx="4211960" cy="307403"/>
          </a:xfrm>
          <a:prstGeom prst="borderCallout1">
            <a:avLst>
              <a:gd name="adj1" fmla="val 51261"/>
              <a:gd name="adj2" fmla="val 480"/>
              <a:gd name="adj3" fmla="val 138892"/>
              <a:gd name="adj4" fmla="val -7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Even</a:t>
            </a:r>
            <a:r>
              <a:rPr lang="hu-HU" b="1" dirty="0" smtClean="0"/>
              <a:t> </a:t>
            </a:r>
            <a:r>
              <a:rPr lang="hu-HU" b="1" dirty="0" err="1" smtClean="0"/>
              <a:t>as</a:t>
            </a:r>
            <a:r>
              <a:rPr lang="hu-HU" b="1" dirty="0" smtClean="0"/>
              <a:t> </a:t>
            </a:r>
            <a:r>
              <a:rPr lang="hu-HU" b="1" dirty="0" err="1" smtClean="0"/>
              <a:t>king</a:t>
            </a:r>
            <a:r>
              <a:rPr lang="hu-HU" b="1" dirty="0" smtClean="0"/>
              <a:t>, he </a:t>
            </a:r>
            <a:r>
              <a:rPr lang="hu-HU" b="1" dirty="0" err="1" smtClean="0"/>
              <a:t>doesn’t</a:t>
            </a:r>
            <a:r>
              <a:rPr lang="hu-HU" b="1" dirty="0" smtClean="0"/>
              <a:t> </a:t>
            </a:r>
            <a:r>
              <a:rPr lang="hu-HU" b="1" dirty="0" err="1" smtClean="0"/>
              <a:t>feel</a:t>
            </a:r>
            <a:r>
              <a:rPr lang="hu-HU" b="1" dirty="0" smtClean="0"/>
              <a:t> </a:t>
            </a:r>
            <a:r>
              <a:rPr lang="hu-HU" b="1" dirty="0" err="1" smtClean="0"/>
              <a:t>safe</a:t>
            </a:r>
            <a:endParaRPr lang="en-GB" b="1" dirty="0"/>
          </a:p>
        </p:txBody>
      </p:sp>
      <p:sp>
        <p:nvSpPr>
          <p:cNvPr id="4" name="Vonalas buborék 1 3"/>
          <p:cNvSpPr/>
          <p:nvPr/>
        </p:nvSpPr>
        <p:spPr>
          <a:xfrm>
            <a:off x="5364088" y="2636912"/>
            <a:ext cx="3672408" cy="1008112"/>
          </a:xfrm>
          <a:prstGeom prst="borderCallout1">
            <a:avLst>
              <a:gd name="adj1" fmla="val 50396"/>
              <a:gd name="adj2" fmla="val 49"/>
              <a:gd name="adj3" fmla="val 16719"/>
              <a:gd name="adj4" fmla="val -17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a:t>
            </a:r>
            <a:r>
              <a:rPr lang="hu-HU" b="1" dirty="0" err="1" smtClean="0"/>
              <a:t>fears</a:t>
            </a:r>
            <a:r>
              <a:rPr lang="hu-HU" b="1" dirty="0" smtClean="0"/>
              <a:t> </a:t>
            </a:r>
            <a:r>
              <a:rPr lang="hu-HU" b="1" dirty="0" err="1" smtClean="0"/>
              <a:t>Banquo’s</a:t>
            </a:r>
            <a:r>
              <a:rPr lang="hu-HU" b="1" dirty="0" smtClean="0"/>
              <a:t> </a:t>
            </a:r>
            <a:r>
              <a:rPr lang="hu-HU" b="1" dirty="0" err="1" smtClean="0"/>
              <a:t>goodness</a:t>
            </a:r>
            <a:r>
              <a:rPr lang="hu-HU" b="1" dirty="0" smtClean="0"/>
              <a:t> of </a:t>
            </a:r>
            <a:r>
              <a:rPr lang="hu-HU" b="1" dirty="0" err="1" smtClean="0"/>
              <a:t>character</a:t>
            </a:r>
            <a:r>
              <a:rPr lang="hu-HU" b="1" dirty="0" smtClean="0"/>
              <a:t> </a:t>
            </a:r>
            <a:r>
              <a:rPr lang="hu-HU" b="1" dirty="0" err="1" smtClean="0"/>
              <a:t>as</a:t>
            </a:r>
            <a:r>
              <a:rPr lang="hu-HU" b="1" dirty="0" smtClean="0"/>
              <a:t> </a:t>
            </a:r>
            <a:r>
              <a:rPr lang="hu-HU" b="1" dirty="0" err="1" smtClean="0"/>
              <a:t>well</a:t>
            </a:r>
            <a:r>
              <a:rPr lang="hu-HU" b="1" dirty="0" smtClean="0"/>
              <a:t> </a:t>
            </a:r>
            <a:r>
              <a:rPr lang="hu-HU" b="1" dirty="0" err="1" smtClean="0"/>
              <a:t>as</a:t>
            </a:r>
            <a:r>
              <a:rPr lang="hu-HU" b="1" dirty="0" smtClean="0"/>
              <a:t> </a:t>
            </a:r>
            <a:r>
              <a:rPr lang="hu-HU" b="1" dirty="0" err="1" smtClean="0"/>
              <a:t>his</a:t>
            </a:r>
            <a:r>
              <a:rPr lang="hu-HU" b="1" dirty="0" smtClean="0"/>
              <a:t> </a:t>
            </a:r>
            <a:r>
              <a:rPr lang="hu-HU" b="1" dirty="0" err="1" smtClean="0"/>
              <a:t>future</a:t>
            </a:r>
            <a:r>
              <a:rPr lang="hu-HU" b="1" dirty="0" smtClean="0"/>
              <a:t> </a:t>
            </a:r>
            <a:r>
              <a:rPr lang="hu-HU" b="1" dirty="0" err="1" smtClean="0"/>
              <a:t>royal</a:t>
            </a:r>
            <a:r>
              <a:rPr lang="hu-HU" b="1" dirty="0" smtClean="0"/>
              <a:t> </a:t>
            </a:r>
            <a:r>
              <a:rPr lang="hu-HU" b="1" dirty="0" err="1" smtClean="0"/>
              <a:t>lineage</a:t>
            </a:r>
            <a:r>
              <a:rPr lang="hu-HU" b="1" dirty="0" smtClean="0"/>
              <a:t>: fair is </a:t>
            </a:r>
            <a:r>
              <a:rPr lang="hu-HU" b="1" dirty="0" err="1" smtClean="0"/>
              <a:t>foul</a:t>
            </a:r>
            <a:r>
              <a:rPr lang="hu-HU" b="1" dirty="0" smtClean="0"/>
              <a:t> and </a:t>
            </a:r>
            <a:r>
              <a:rPr lang="hu-HU" b="1" dirty="0" err="1" smtClean="0"/>
              <a:t>foul</a:t>
            </a:r>
            <a:r>
              <a:rPr lang="hu-HU" b="1" dirty="0" smtClean="0"/>
              <a:t> is fair!</a:t>
            </a:r>
            <a:endParaRPr lang="en-GB" b="1" dirty="0"/>
          </a:p>
        </p:txBody>
      </p:sp>
      <p:sp>
        <p:nvSpPr>
          <p:cNvPr id="5" name="Vonalas buborék 1 4"/>
          <p:cNvSpPr/>
          <p:nvPr/>
        </p:nvSpPr>
        <p:spPr>
          <a:xfrm>
            <a:off x="5580112" y="3837241"/>
            <a:ext cx="3240360" cy="599871"/>
          </a:xfrm>
          <a:prstGeom prst="borderCallout1">
            <a:avLst>
              <a:gd name="adj1" fmla="val 51673"/>
              <a:gd name="adj2" fmla="val 328"/>
              <a:gd name="adj3" fmla="val 46879"/>
              <a:gd name="adj4" fmla="val -749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This</a:t>
            </a:r>
            <a:r>
              <a:rPr lang="hu-HU" b="1" dirty="0" smtClean="0"/>
              <a:t> is </a:t>
            </a:r>
            <a:r>
              <a:rPr lang="hu-HU" b="1" dirty="0" err="1" smtClean="0"/>
              <a:t>the</a:t>
            </a:r>
            <a:r>
              <a:rPr lang="hu-HU" b="1" dirty="0" smtClean="0"/>
              <a:t> 3rd </a:t>
            </a:r>
            <a:r>
              <a:rPr lang="hu-HU" b="1" dirty="0" err="1" smtClean="0"/>
              <a:t>repetition</a:t>
            </a:r>
            <a:r>
              <a:rPr lang="hu-HU" b="1" dirty="0" smtClean="0"/>
              <a:t> of FEAR </a:t>
            </a:r>
            <a:r>
              <a:rPr lang="hu-HU" b="1" dirty="0" err="1" smtClean="0"/>
              <a:t>in</a:t>
            </a:r>
            <a:r>
              <a:rPr lang="hu-HU" b="1" dirty="0" smtClean="0"/>
              <a:t> a </a:t>
            </a:r>
            <a:r>
              <a:rPr lang="hu-HU" b="1" dirty="0" err="1" smtClean="0"/>
              <a:t>few</a:t>
            </a:r>
            <a:r>
              <a:rPr lang="hu-HU" b="1" dirty="0" smtClean="0"/>
              <a:t> </a:t>
            </a:r>
            <a:r>
              <a:rPr lang="hu-HU" b="1" dirty="0" err="1" smtClean="0"/>
              <a:t>lines</a:t>
            </a:r>
            <a:r>
              <a:rPr lang="hu-HU" b="1" dirty="0" smtClean="0"/>
              <a:t>!</a:t>
            </a:r>
            <a:endParaRPr lang="en-GB" b="1" dirty="0"/>
          </a:p>
        </p:txBody>
      </p:sp>
      <p:sp>
        <p:nvSpPr>
          <p:cNvPr id="6" name="Vonalas buborék 1 5"/>
          <p:cNvSpPr/>
          <p:nvPr/>
        </p:nvSpPr>
        <p:spPr>
          <a:xfrm>
            <a:off x="6300192" y="4557321"/>
            <a:ext cx="2880320" cy="599872"/>
          </a:xfrm>
          <a:prstGeom prst="borderCallout1">
            <a:avLst>
              <a:gd name="adj1" fmla="val 55694"/>
              <a:gd name="adj2" fmla="val -54"/>
              <a:gd name="adj3" fmla="val 18521"/>
              <a:gd name="adj4" fmla="val -93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He </a:t>
            </a:r>
            <a:r>
              <a:rPr lang="hu-HU" b="1" dirty="0" err="1" smtClean="0"/>
              <a:t>uses</a:t>
            </a:r>
            <a:r>
              <a:rPr lang="hu-HU" b="1" dirty="0" smtClean="0"/>
              <a:t> a </a:t>
            </a:r>
            <a:r>
              <a:rPr lang="hu-HU" b="1" dirty="0" err="1" smtClean="0"/>
              <a:t>Classical</a:t>
            </a:r>
            <a:r>
              <a:rPr lang="hu-HU" b="1" dirty="0" smtClean="0"/>
              <a:t> </a:t>
            </a:r>
            <a:r>
              <a:rPr lang="hu-HU" b="1" dirty="0" err="1" smtClean="0"/>
              <a:t>reference</a:t>
            </a:r>
            <a:r>
              <a:rPr lang="hu-HU" b="1" dirty="0" smtClean="0"/>
              <a:t> </a:t>
            </a:r>
            <a:r>
              <a:rPr lang="hu-HU" b="1" dirty="0" err="1" smtClean="0"/>
              <a:t>to</a:t>
            </a:r>
            <a:r>
              <a:rPr lang="hu-HU" b="1" dirty="0" smtClean="0"/>
              <a:t> </a:t>
            </a:r>
            <a:r>
              <a:rPr lang="hu-HU" b="1" dirty="0" err="1" smtClean="0"/>
              <a:t>justify</a:t>
            </a:r>
            <a:r>
              <a:rPr lang="hu-HU" b="1" dirty="0" smtClean="0"/>
              <a:t> </a:t>
            </a:r>
            <a:r>
              <a:rPr lang="hu-HU" b="1" dirty="0" err="1" smtClean="0"/>
              <a:t>his</a:t>
            </a:r>
            <a:r>
              <a:rPr lang="hu-HU" b="1" dirty="0" smtClean="0"/>
              <a:t> </a:t>
            </a:r>
            <a:r>
              <a:rPr lang="hu-HU" b="1" dirty="0" err="1" smtClean="0"/>
              <a:t>actions</a:t>
            </a:r>
            <a:endParaRPr lang="en-GB" b="1" dirty="0"/>
          </a:p>
        </p:txBody>
      </p:sp>
      <p:sp>
        <p:nvSpPr>
          <p:cNvPr id="7" name="Vonalas buborék 1 6"/>
          <p:cNvSpPr/>
          <p:nvPr/>
        </p:nvSpPr>
        <p:spPr>
          <a:xfrm>
            <a:off x="107504" y="3837240"/>
            <a:ext cx="2376264" cy="708463"/>
          </a:xfrm>
          <a:prstGeom prst="borderCallout1">
            <a:avLst>
              <a:gd name="adj1" fmla="val 102982"/>
              <a:gd name="adj2" fmla="val 49959"/>
              <a:gd name="adj3" fmla="val 225757"/>
              <a:gd name="adj4" fmla="val 97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Images</a:t>
            </a:r>
            <a:r>
              <a:rPr lang="hu-HU" b="1" dirty="0" smtClean="0"/>
              <a:t> of </a:t>
            </a:r>
            <a:r>
              <a:rPr lang="hu-HU" b="1" dirty="0" err="1" smtClean="0"/>
              <a:t>sterility</a:t>
            </a:r>
            <a:r>
              <a:rPr lang="hu-HU" b="1" dirty="0" smtClean="0"/>
              <a:t> </a:t>
            </a:r>
            <a:r>
              <a:rPr lang="hu-HU" b="1" dirty="0" err="1" smtClean="0"/>
              <a:t>reveal</a:t>
            </a:r>
            <a:r>
              <a:rPr lang="hu-HU" b="1" dirty="0" smtClean="0"/>
              <a:t> </a:t>
            </a:r>
            <a:r>
              <a:rPr lang="hu-HU" b="1" dirty="0" err="1" smtClean="0"/>
              <a:t>M’s</a:t>
            </a:r>
            <a:r>
              <a:rPr lang="hu-HU" b="1" dirty="0" smtClean="0"/>
              <a:t> </a:t>
            </a:r>
            <a:r>
              <a:rPr lang="hu-HU" b="1" dirty="0" err="1" smtClean="0"/>
              <a:t>anger</a:t>
            </a:r>
            <a:endParaRPr lang="en-GB" b="1" dirty="0"/>
          </a:p>
        </p:txBody>
      </p:sp>
      <p:sp>
        <p:nvSpPr>
          <p:cNvPr id="8" name="Vonalas buborék 1 7"/>
          <p:cNvSpPr/>
          <p:nvPr/>
        </p:nvSpPr>
        <p:spPr>
          <a:xfrm>
            <a:off x="6012160" y="5277403"/>
            <a:ext cx="3131840" cy="1529594"/>
          </a:xfrm>
          <a:prstGeom prst="borderCallout1">
            <a:avLst>
              <a:gd name="adj1" fmla="val 50953"/>
              <a:gd name="adj2" fmla="val -239"/>
              <a:gd name="adj3" fmla="val 59540"/>
              <a:gd name="adj4" fmla="val -39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a:t>
            </a:r>
            <a:r>
              <a:rPr lang="hu-HU" b="1" dirty="0" err="1" smtClean="0"/>
              <a:t>was</a:t>
            </a:r>
            <a:r>
              <a:rPr lang="hu-HU" b="1" dirty="0" smtClean="0"/>
              <a:t> </a:t>
            </a:r>
            <a:r>
              <a:rPr lang="hu-HU" b="1" dirty="0" err="1" smtClean="0"/>
              <a:t>shocked</a:t>
            </a:r>
            <a:r>
              <a:rPr lang="hu-HU" b="1" dirty="0" smtClean="0"/>
              <a:t> </a:t>
            </a:r>
            <a:r>
              <a:rPr lang="hu-HU" b="1" dirty="0" err="1" smtClean="0"/>
              <a:t>at</a:t>
            </a:r>
            <a:r>
              <a:rPr lang="hu-HU" b="1" dirty="0" smtClean="0"/>
              <a:t> </a:t>
            </a:r>
            <a:r>
              <a:rPr lang="hu-HU" b="1" dirty="0" err="1" smtClean="0"/>
              <a:t>thoughts</a:t>
            </a:r>
            <a:r>
              <a:rPr lang="hu-HU" b="1" dirty="0" smtClean="0"/>
              <a:t> of </a:t>
            </a:r>
            <a:r>
              <a:rPr lang="hu-HU" b="1" dirty="0" err="1" smtClean="0"/>
              <a:t>killing</a:t>
            </a:r>
            <a:r>
              <a:rPr lang="hu-HU" b="1" dirty="0" smtClean="0"/>
              <a:t> </a:t>
            </a:r>
            <a:r>
              <a:rPr lang="hu-HU" b="1" dirty="0" err="1" smtClean="0"/>
              <a:t>the</a:t>
            </a:r>
            <a:r>
              <a:rPr lang="hu-HU" b="1" dirty="0" smtClean="0"/>
              <a:t> </a:t>
            </a:r>
            <a:r>
              <a:rPr lang="hu-HU" b="1" dirty="0" err="1" smtClean="0"/>
              <a:t>king</a:t>
            </a:r>
            <a:r>
              <a:rPr lang="hu-HU" b="1" dirty="0" smtClean="0"/>
              <a:t>. Here, </a:t>
            </a:r>
            <a:r>
              <a:rPr lang="hu-HU" b="1" dirty="0" err="1" smtClean="0"/>
              <a:t>there</a:t>
            </a:r>
            <a:r>
              <a:rPr lang="hu-HU" b="1" dirty="0" smtClean="0"/>
              <a:t> is no </a:t>
            </a:r>
            <a:r>
              <a:rPr lang="hu-HU" b="1" dirty="0" err="1" smtClean="0"/>
              <a:t>hesitation</a:t>
            </a:r>
            <a:r>
              <a:rPr lang="hu-HU" b="1" dirty="0" smtClean="0"/>
              <a:t>. The </a:t>
            </a:r>
            <a:r>
              <a:rPr lang="hu-HU" b="1" dirty="0" err="1" smtClean="0"/>
              <a:t>imperative</a:t>
            </a:r>
            <a:r>
              <a:rPr lang="hu-HU" b="1" dirty="0" smtClean="0"/>
              <a:t> </a:t>
            </a:r>
            <a:r>
              <a:rPr lang="hu-HU" b="1" dirty="0" err="1" smtClean="0"/>
              <a:t>shows</a:t>
            </a:r>
            <a:r>
              <a:rPr lang="hu-HU" b="1" dirty="0" smtClean="0"/>
              <a:t> M is </a:t>
            </a:r>
            <a:r>
              <a:rPr lang="hu-HU" b="1" dirty="0" err="1" smtClean="0"/>
              <a:t>challenging</a:t>
            </a:r>
            <a:r>
              <a:rPr lang="hu-HU" b="1" dirty="0" smtClean="0"/>
              <a:t> </a:t>
            </a:r>
            <a:r>
              <a:rPr lang="hu-HU" b="1" dirty="0" err="1" smtClean="0"/>
              <a:t>Fate</a:t>
            </a:r>
            <a:r>
              <a:rPr lang="hu-HU" b="1" dirty="0" smtClean="0"/>
              <a:t> </a:t>
            </a:r>
            <a:r>
              <a:rPr lang="hu-HU" b="1" dirty="0" err="1" smtClean="0"/>
              <a:t>to</a:t>
            </a:r>
            <a:r>
              <a:rPr lang="hu-HU" b="1" dirty="0" smtClean="0"/>
              <a:t> </a:t>
            </a:r>
            <a:r>
              <a:rPr lang="hu-HU" b="1" dirty="0" err="1" smtClean="0"/>
              <a:t>the</a:t>
            </a:r>
            <a:r>
              <a:rPr lang="hu-HU" b="1" dirty="0" smtClean="0"/>
              <a:t> </a:t>
            </a:r>
            <a:r>
              <a:rPr lang="hu-HU" b="1" dirty="0" err="1" smtClean="0"/>
              <a:t>fight</a:t>
            </a:r>
            <a:r>
              <a:rPr lang="hu-HU" b="1" dirty="0" smtClean="0"/>
              <a:t>!</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5904656" cy="369332"/>
          </a:xfrm>
          <a:prstGeom prst="rect">
            <a:avLst/>
          </a:prstGeom>
          <a:solidFill>
            <a:schemeClr val="accent3">
              <a:lumMod val="20000"/>
              <a:lumOff val="80000"/>
            </a:schemeClr>
          </a:solidFill>
          <a:ln w="38100">
            <a:solidFill>
              <a:srgbClr val="C00000"/>
            </a:solidFill>
          </a:ln>
        </p:spPr>
        <p:txBody>
          <a:bodyPr wrap="square" rtlCol="0">
            <a:spAutoFit/>
          </a:bodyPr>
          <a:lstStyle/>
          <a:p>
            <a:r>
              <a:rPr lang="en-GB" b="1" dirty="0" smtClean="0"/>
              <a:t>(13) </a:t>
            </a:r>
            <a:r>
              <a:rPr lang="en-GB" b="1" dirty="0" smtClean="0">
                <a:solidFill>
                  <a:srgbClr val="990033"/>
                </a:solidFill>
              </a:rPr>
              <a:t>Macbeth reacts to Banquo’s Ghost </a:t>
            </a:r>
            <a:r>
              <a:rPr lang="en-GB" b="1" dirty="0" smtClean="0"/>
              <a:t>– Act 3, Sc.4</a:t>
            </a:r>
            <a:endParaRPr lang="en-GB" b="1" dirty="0"/>
          </a:p>
        </p:txBody>
      </p:sp>
      <p:sp>
        <p:nvSpPr>
          <p:cNvPr id="14" name="TextBox 13"/>
          <p:cNvSpPr txBox="1"/>
          <p:nvPr/>
        </p:nvSpPr>
        <p:spPr>
          <a:xfrm>
            <a:off x="0" y="620688"/>
            <a:ext cx="6588224" cy="5355312"/>
          </a:xfrm>
          <a:prstGeom prst="rect">
            <a:avLst/>
          </a:prstGeom>
          <a:noFill/>
          <a:ln w="38100">
            <a:solidFill>
              <a:srgbClr val="7030A0"/>
            </a:solidFill>
          </a:ln>
        </p:spPr>
        <p:txBody>
          <a:bodyPr wrap="square" rtlCol="0">
            <a:spAutoFit/>
          </a:bodyPr>
          <a:lstStyle/>
          <a:p>
            <a:r>
              <a:rPr lang="en-GB" i="1" dirty="0" smtClean="0"/>
              <a:t>Macbeth:  </a:t>
            </a:r>
            <a:r>
              <a:rPr lang="en-GB" b="1" dirty="0" smtClean="0"/>
              <a:t>The table’s full</a:t>
            </a:r>
          </a:p>
          <a:p>
            <a:r>
              <a:rPr lang="en-GB" b="1" dirty="0" smtClean="0"/>
              <a:t>Lennox:                               Here is a place reserved, sir.</a:t>
            </a:r>
          </a:p>
          <a:p>
            <a:r>
              <a:rPr lang="en-GB" b="1" dirty="0" smtClean="0"/>
              <a:t>Macbeth:  </a:t>
            </a:r>
            <a:r>
              <a:rPr lang="en-GB" b="1" dirty="0" smtClean="0">
                <a:solidFill>
                  <a:srgbClr val="FF0000"/>
                </a:solidFill>
              </a:rPr>
              <a:t>Where?</a:t>
            </a:r>
          </a:p>
          <a:p>
            <a:r>
              <a:rPr lang="en-GB" b="1" dirty="0" smtClean="0"/>
              <a:t>Lennox:     Here, my good lord. What is’t that moves your highness?</a:t>
            </a:r>
          </a:p>
          <a:p>
            <a:r>
              <a:rPr lang="en-GB" b="1" dirty="0" smtClean="0"/>
              <a:t>Macbeth:  </a:t>
            </a:r>
            <a:r>
              <a:rPr lang="en-GB" b="1" dirty="0" smtClean="0">
                <a:solidFill>
                  <a:srgbClr val="FF0000"/>
                </a:solidFill>
              </a:rPr>
              <a:t>Which one of you have done this?..</a:t>
            </a:r>
          </a:p>
          <a:p>
            <a:r>
              <a:rPr lang="en-GB" b="1" dirty="0" smtClean="0"/>
              <a:t>                    Thou canst not say I did it; never shake</a:t>
            </a:r>
          </a:p>
          <a:p>
            <a:r>
              <a:rPr lang="en-GB" b="1" dirty="0" smtClean="0"/>
              <a:t>                    Thy </a:t>
            </a:r>
            <a:r>
              <a:rPr lang="en-GB" b="1" dirty="0" smtClean="0">
                <a:solidFill>
                  <a:srgbClr val="FF0000"/>
                </a:solidFill>
              </a:rPr>
              <a:t>gory</a:t>
            </a:r>
            <a:r>
              <a:rPr lang="en-GB" b="1" dirty="0" smtClean="0"/>
              <a:t> locks at me!</a:t>
            </a:r>
          </a:p>
          <a:p>
            <a:r>
              <a:rPr lang="en-GB" b="1" dirty="0" err="1" smtClean="0"/>
              <a:t>Rosse</a:t>
            </a:r>
            <a:r>
              <a:rPr lang="en-GB" b="1" dirty="0" smtClean="0"/>
              <a:t>:        Gentlemen, rise, his highness is not well.</a:t>
            </a:r>
          </a:p>
          <a:p>
            <a:r>
              <a:rPr lang="en-GB" b="1" dirty="0" smtClean="0"/>
              <a:t>Lady M:     </a:t>
            </a:r>
            <a:r>
              <a:rPr lang="en-GB" b="1" dirty="0" smtClean="0">
                <a:solidFill>
                  <a:srgbClr val="FF0000"/>
                </a:solidFill>
              </a:rPr>
              <a:t>Sit worthy friends. My lord is often thus,</a:t>
            </a:r>
          </a:p>
          <a:p>
            <a:r>
              <a:rPr lang="en-GB" b="1" dirty="0" smtClean="0">
                <a:solidFill>
                  <a:srgbClr val="FF0000"/>
                </a:solidFill>
              </a:rPr>
              <a:t>                   And hath been from his youth. Pray you, keep seat.</a:t>
            </a:r>
          </a:p>
          <a:p>
            <a:r>
              <a:rPr lang="en-GB" b="1" dirty="0" smtClean="0">
                <a:solidFill>
                  <a:srgbClr val="FF0000"/>
                </a:solidFill>
              </a:rPr>
              <a:t>                   The fit is momentary</a:t>
            </a:r>
            <a:r>
              <a:rPr lang="en-GB" b="1" dirty="0" smtClean="0"/>
              <a:t>...</a:t>
            </a:r>
          </a:p>
          <a:p>
            <a:r>
              <a:rPr lang="en-GB" b="1" dirty="0" smtClean="0"/>
              <a:t>                   (to Macbeth) </a:t>
            </a:r>
            <a:r>
              <a:rPr lang="en-GB" b="1" dirty="0" smtClean="0">
                <a:solidFill>
                  <a:srgbClr val="FF0000"/>
                </a:solidFill>
              </a:rPr>
              <a:t>Are you a man?</a:t>
            </a:r>
          </a:p>
          <a:p>
            <a:r>
              <a:rPr lang="en-GB" b="1" dirty="0" smtClean="0"/>
              <a:t>Macbeth:  Ay, and a bold one, that dare look on that</a:t>
            </a:r>
          </a:p>
          <a:p>
            <a:r>
              <a:rPr lang="en-GB" b="1" dirty="0" smtClean="0"/>
              <a:t>                   Which might appal the devil.</a:t>
            </a:r>
          </a:p>
          <a:p>
            <a:r>
              <a:rPr lang="en-GB" b="1" dirty="0" smtClean="0"/>
              <a:t>Lady M:    ... </a:t>
            </a:r>
            <a:r>
              <a:rPr lang="en-GB" b="1" dirty="0" smtClean="0">
                <a:solidFill>
                  <a:srgbClr val="FF0000"/>
                </a:solidFill>
              </a:rPr>
              <a:t>This is the very painting of your fear</a:t>
            </a:r>
            <a:r>
              <a:rPr lang="en-GB" b="1" dirty="0" smtClean="0"/>
              <a:t>;</a:t>
            </a:r>
          </a:p>
          <a:p>
            <a:r>
              <a:rPr lang="en-GB" b="1" dirty="0" smtClean="0"/>
              <a:t>                   This is the air-drawn dagger which you said</a:t>
            </a:r>
          </a:p>
          <a:p>
            <a:r>
              <a:rPr lang="en-GB" b="1" dirty="0" smtClean="0"/>
              <a:t>                   Led you to Duncan...</a:t>
            </a:r>
          </a:p>
          <a:p>
            <a:r>
              <a:rPr lang="en-GB" b="1" dirty="0" smtClean="0"/>
              <a:t>                   When all’s said and done,</a:t>
            </a:r>
          </a:p>
          <a:p>
            <a:r>
              <a:rPr lang="en-GB" b="1" dirty="0" smtClean="0"/>
              <a:t>                   You look but on a stool.                   </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5508104" y="160338"/>
            <a:ext cx="3528392" cy="1756494"/>
          </a:xfrm>
          <a:prstGeom prst="borderCallout1">
            <a:avLst>
              <a:gd name="adj1" fmla="val 53779"/>
              <a:gd name="adj2" fmla="val 533"/>
              <a:gd name="adj3" fmla="val 96129"/>
              <a:gd name="adj4" fmla="val -31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This</a:t>
            </a:r>
            <a:r>
              <a:rPr lang="hu-HU" b="1" dirty="0" smtClean="0"/>
              <a:t> is </a:t>
            </a:r>
            <a:r>
              <a:rPr lang="hu-HU" b="1" dirty="0" err="1" smtClean="0"/>
              <a:t>M’s</a:t>
            </a:r>
            <a:r>
              <a:rPr lang="hu-HU" b="1" dirty="0" smtClean="0"/>
              <a:t> 1st </a:t>
            </a:r>
            <a:r>
              <a:rPr lang="hu-HU" b="1" dirty="0" err="1" smtClean="0"/>
              <a:t>public</a:t>
            </a:r>
            <a:r>
              <a:rPr lang="hu-HU" b="1" dirty="0" smtClean="0"/>
              <a:t> </a:t>
            </a:r>
            <a:r>
              <a:rPr lang="hu-HU" b="1" dirty="0" err="1" smtClean="0"/>
              <a:t>engagement</a:t>
            </a:r>
            <a:r>
              <a:rPr lang="hu-HU" b="1" dirty="0" smtClean="0"/>
              <a:t> </a:t>
            </a:r>
            <a:r>
              <a:rPr lang="hu-HU" b="1" dirty="0" err="1" smtClean="0"/>
              <a:t>since</a:t>
            </a:r>
            <a:r>
              <a:rPr lang="hu-HU" b="1" dirty="0" smtClean="0"/>
              <a:t> </a:t>
            </a:r>
            <a:r>
              <a:rPr lang="hu-HU" b="1" dirty="0" err="1" smtClean="0"/>
              <a:t>becoming</a:t>
            </a:r>
            <a:r>
              <a:rPr lang="hu-HU" b="1" dirty="0" smtClean="0"/>
              <a:t> </a:t>
            </a:r>
            <a:r>
              <a:rPr lang="hu-HU" b="1" dirty="0" err="1" smtClean="0"/>
              <a:t>king</a:t>
            </a:r>
            <a:r>
              <a:rPr lang="hu-HU" b="1" dirty="0" smtClean="0"/>
              <a:t>. </a:t>
            </a:r>
            <a:r>
              <a:rPr lang="hu-HU" b="1" dirty="0" err="1" smtClean="0"/>
              <a:t>It</a:t>
            </a:r>
            <a:r>
              <a:rPr lang="hu-HU" b="1" dirty="0" smtClean="0"/>
              <a:t> is </a:t>
            </a:r>
            <a:r>
              <a:rPr lang="hu-HU" b="1" dirty="0" err="1" smtClean="0"/>
              <a:t>important</a:t>
            </a:r>
            <a:r>
              <a:rPr lang="hu-HU" b="1" dirty="0" smtClean="0"/>
              <a:t> </a:t>
            </a:r>
            <a:r>
              <a:rPr lang="hu-HU" b="1" dirty="0" err="1" smtClean="0"/>
              <a:t>that</a:t>
            </a:r>
            <a:r>
              <a:rPr lang="hu-HU" b="1" dirty="0" smtClean="0"/>
              <a:t> he </a:t>
            </a:r>
            <a:r>
              <a:rPr lang="hu-HU" b="1" dirty="0" err="1" smtClean="0"/>
              <a:t>acts</a:t>
            </a:r>
            <a:r>
              <a:rPr lang="hu-HU" b="1" dirty="0" smtClean="0"/>
              <a:t> </a:t>
            </a:r>
            <a:r>
              <a:rPr lang="hu-HU" b="1" dirty="0" err="1" smtClean="0"/>
              <a:t>in</a:t>
            </a:r>
            <a:r>
              <a:rPr lang="hu-HU" b="1" dirty="0" smtClean="0"/>
              <a:t> </a:t>
            </a:r>
            <a:r>
              <a:rPr lang="hu-HU" b="1" dirty="0" err="1" smtClean="0"/>
              <a:t>full</a:t>
            </a:r>
            <a:r>
              <a:rPr lang="hu-HU" b="1" dirty="0" smtClean="0"/>
              <a:t> </a:t>
            </a:r>
            <a:r>
              <a:rPr lang="hu-HU" b="1" dirty="0" err="1" smtClean="0"/>
              <a:t>control</a:t>
            </a:r>
            <a:r>
              <a:rPr lang="hu-HU" b="1" dirty="0" smtClean="0"/>
              <a:t>. </a:t>
            </a:r>
            <a:r>
              <a:rPr lang="hu-HU" b="1" dirty="0" err="1" smtClean="0"/>
              <a:t>However</a:t>
            </a:r>
            <a:r>
              <a:rPr lang="hu-HU" b="1" dirty="0" smtClean="0"/>
              <a:t>, </a:t>
            </a:r>
            <a:r>
              <a:rPr lang="hu-HU" b="1" dirty="0" err="1" smtClean="0"/>
              <a:t>this</a:t>
            </a:r>
            <a:r>
              <a:rPr lang="hu-HU" b="1" dirty="0" smtClean="0"/>
              <a:t> is </a:t>
            </a:r>
            <a:r>
              <a:rPr lang="hu-HU" b="1" dirty="0" err="1" smtClean="0"/>
              <a:t>not</a:t>
            </a:r>
            <a:r>
              <a:rPr lang="hu-HU" b="1" dirty="0" smtClean="0"/>
              <a:t> </a:t>
            </a:r>
            <a:r>
              <a:rPr lang="hu-HU" b="1" dirty="0" err="1" smtClean="0"/>
              <a:t>the</a:t>
            </a:r>
            <a:r>
              <a:rPr lang="hu-HU" b="1" dirty="0" smtClean="0"/>
              <a:t> </a:t>
            </a:r>
            <a:r>
              <a:rPr lang="hu-HU" b="1" dirty="0" err="1" smtClean="0"/>
              <a:t>case</a:t>
            </a:r>
            <a:r>
              <a:rPr lang="hu-HU" b="1" dirty="0" smtClean="0"/>
              <a:t>. </a:t>
            </a:r>
            <a:r>
              <a:rPr lang="hu-HU" b="1" dirty="0" err="1" smtClean="0"/>
              <a:t>His</a:t>
            </a:r>
            <a:r>
              <a:rPr lang="hu-HU" b="1" dirty="0" smtClean="0"/>
              <a:t> </a:t>
            </a:r>
            <a:r>
              <a:rPr lang="hu-HU" b="1" dirty="0" err="1" smtClean="0"/>
              <a:t>use</a:t>
            </a:r>
            <a:r>
              <a:rPr lang="hu-HU" b="1" dirty="0" smtClean="0"/>
              <a:t> of </a:t>
            </a:r>
            <a:r>
              <a:rPr lang="hu-HU" b="1" dirty="0" err="1" smtClean="0"/>
              <a:t>questions</a:t>
            </a:r>
            <a:r>
              <a:rPr lang="hu-HU" b="1" dirty="0" smtClean="0"/>
              <a:t> </a:t>
            </a:r>
            <a:r>
              <a:rPr lang="hu-HU" b="1" dirty="0" err="1" smtClean="0"/>
              <a:t>reveals</a:t>
            </a:r>
            <a:r>
              <a:rPr lang="hu-HU" b="1" dirty="0" smtClean="0"/>
              <a:t> </a:t>
            </a:r>
            <a:r>
              <a:rPr lang="hu-HU" b="1" dirty="0" err="1" smtClean="0"/>
              <a:t>his</a:t>
            </a:r>
            <a:r>
              <a:rPr lang="hu-HU" b="1" dirty="0" smtClean="0"/>
              <a:t> </a:t>
            </a:r>
            <a:r>
              <a:rPr lang="hu-HU" b="1" dirty="0" err="1" smtClean="0"/>
              <a:t>unsettled</a:t>
            </a:r>
            <a:r>
              <a:rPr lang="hu-HU" b="1" dirty="0" smtClean="0"/>
              <a:t> </a:t>
            </a:r>
            <a:r>
              <a:rPr lang="hu-HU" b="1" dirty="0" err="1" smtClean="0"/>
              <a:t>nature</a:t>
            </a:r>
            <a:r>
              <a:rPr lang="hu-HU" b="1" dirty="0" smtClean="0"/>
              <a:t>.</a:t>
            </a:r>
            <a:endParaRPr lang="en-GB" b="1" dirty="0"/>
          </a:p>
        </p:txBody>
      </p:sp>
      <p:sp>
        <p:nvSpPr>
          <p:cNvPr id="3" name="Vonalas buborék 1 2"/>
          <p:cNvSpPr/>
          <p:nvPr/>
        </p:nvSpPr>
        <p:spPr>
          <a:xfrm>
            <a:off x="5796136" y="2344871"/>
            <a:ext cx="3240360" cy="612648"/>
          </a:xfrm>
          <a:prstGeom prst="borderCallout1">
            <a:avLst>
              <a:gd name="adj1" fmla="val 44641"/>
              <a:gd name="adj2" fmla="val -1190"/>
              <a:gd name="adj3" fmla="val 13505"/>
              <a:gd name="adj4" fmla="val -80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His</a:t>
            </a:r>
            <a:r>
              <a:rPr lang="hu-HU" b="1" dirty="0" smtClean="0"/>
              <a:t> </a:t>
            </a:r>
            <a:r>
              <a:rPr lang="hu-HU" b="1" dirty="0" err="1" smtClean="0"/>
              <a:t>open</a:t>
            </a:r>
            <a:r>
              <a:rPr lang="hu-HU" b="1" dirty="0" smtClean="0"/>
              <a:t> </a:t>
            </a:r>
            <a:r>
              <a:rPr lang="hu-HU" b="1" dirty="0" err="1" smtClean="0"/>
              <a:t>reference</a:t>
            </a:r>
            <a:r>
              <a:rPr lang="hu-HU" b="1" dirty="0" smtClean="0"/>
              <a:t> </a:t>
            </a:r>
            <a:r>
              <a:rPr lang="hu-HU" b="1" dirty="0" err="1" smtClean="0"/>
              <a:t>to</a:t>
            </a:r>
            <a:r>
              <a:rPr lang="hu-HU" b="1" dirty="0" smtClean="0"/>
              <a:t> </a:t>
            </a:r>
            <a:r>
              <a:rPr lang="hu-HU" b="1" dirty="0" err="1" smtClean="0"/>
              <a:t>bloody</a:t>
            </a:r>
            <a:r>
              <a:rPr lang="hu-HU" b="1" dirty="0" smtClean="0"/>
              <a:t> </a:t>
            </a:r>
            <a:r>
              <a:rPr lang="hu-HU" b="1" dirty="0" err="1" smtClean="0"/>
              <a:t>images</a:t>
            </a:r>
            <a:r>
              <a:rPr lang="hu-HU" b="1" dirty="0" smtClean="0"/>
              <a:t> must </a:t>
            </a:r>
            <a:r>
              <a:rPr lang="hu-HU" b="1" dirty="0" err="1" smtClean="0"/>
              <a:t>create</a:t>
            </a:r>
            <a:r>
              <a:rPr lang="hu-HU" b="1" dirty="0" smtClean="0"/>
              <a:t> </a:t>
            </a:r>
            <a:r>
              <a:rPr lang="hu-HU" b="1" dirty="0" err="1" smtClean="0"/>
              <a:t>suspicion</a:t>
            </a:r>
            <a:endParaRPr lang="en-GB" b="1" dirty="0"/>
          </a:p>
        </p:txBody>
      </p:sp>
      <p:sp>
        <p:nvSpPr>
          <p:cNvPr id="4" name="Vonalas buborék 1 3"/>
          <p:cNvSpPr/>
          <p:nvPr/>
        </p:nvSpPr>
        <p:spPr>
          <a:xfrm>
            <a:off x="5868144" y="3212976"/>
            <a:ext cx="3168352" cy="1044696"/>
          </a:xfrm>
          <a:prstGeom prst="borderCallout1">
            <a:avLst>
              <a:gd name="adj1" fmla="val 51100"/>
              <a:gd name="adj2" fmla="val 1104"/>
              <a:gd name="adj3" fmla="val -19685"/>
              <a:gd name="adj4" fmla="val -96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Lady </a:t>
            </a:r>
            <a:r>
              <a:rPr lang="hu-HU" b="1" dirty="0" err="1" smtClean="0"/>
              <a:t>M’s</a:t>
            </a:r>
            <a:r>
              <a:rPr lang="hu-HU" b="1" dirty="0" smtClean="0"/>
              <a:t> </a:t>
            </a:r>
            <a:r>
              <a:rPr lang="hu-HU" b="1" dirty="0" err="1" smtClean="0"/>
              <a:t>confident</a:t>
            </a:r>
            <a:r>
              <a:rPr lang="hu-HU" b="1" dirty="0" smtClean="0"/>
              <a:t>, </a:t>
            </a:r>
            <a:r>
              <a:rPr lang="hu-HU" b="1" dirty="0" err="1" smtClean="0"/>
              <a:t>calm</a:t>
            </a:r>
            <a:r>
              <a:rPr lang="hu-HU" b="1" dirty="0" smtClean="0"/>
              <a:t> </a:t>
            </a:r>
            <a:r>
              <a:rPr lang="hu-HU" b="1" dirty="0" err="1" smtClean="0"/>
              <a:t>use</a:t>
            </a:r>
            <a:r>
              <a:rPr lang="hu-HU" b="1" dirty="0" smtClean="0"/>
              <a:t> of </a:t>
            </a:r>
            <a:r>
              <a:rPr lang="hu-HU" b="1" dirty="0" err="1" smtClean="0"/>
              <a:t>the</a:t>
            </a:r>
            <a:r>
              <a:rPr lang="hu-HU" b="1" dirty="0" smtClean="0"/>
              <a:t> </a:t>
            </a:r>
            <a:r>
              <a:rPr lang="hu-HU" b="1" dirty="0" err="1" smtClean="0"/>
              <a:t>imperative</a:t>
            </a:r>
            <a:r>
              <a:rPr lang="hu-HU" b="1" dirty="0" smtClean="0"/>
              <a:t> here </a:t>
            </a:r>
            <a:r>
              <a:rPr lang="hu-HU" b="1" dirty="0" err="1" smtClean="0"/>
              <a:t>shows</a:t>
            </a:r>
            <a:r>
              <a:rPr lang="hu-HU" b="1" dirty="0" smtClean="0"/>
              <a:t> </a:t>
            </a:r>
            <a:r>
              <a:rPr lang="hu-HU" b="1" dirty="0" err="1" smtClean="0"/>
              <a:t>she</a:t>
            </a:r>
            <a:r>
              <a:rPr lang="hu-HU" b="1" dirty="0" smtClean="0"/>
              <a:t> </a:t>
            </a:r>
            <a:r>
              <a:rPr lang="hu-HU" b="1" dirty="0" err="1" smtClean="0"/>
              <a:t>can</a:t>
            </a:r>
            <a:r>
              <a:rPr lang="hu-HU" b="1" dirty="0" smtClean="0"/>
              <a:t> </a:t>
            </a:r>
            <a:r>
              <a:rPr lang="hu-HU" b="1" dirty="0" err="1" smtClean="0"/>
              <a:t>still</a:t>
            </a:r>
            <a:r>
              <a:rPr lang="hu-HU" b="1" dirty="0" smtClean="0"/>
              <a:t> </a:t>
            </a:r>
            <a:r>
              <a:rPr lang="hu-HU" b="1" dirty="0" err="1" smtClean="0"/>
              <a:t>cover</a:t>
            </a:r>
            <a:r>
              <a:rPr lang="hu-HU" b="1" dirty="0" smtClean="0"/>
              <a:t> </a:t>
            </a:r>
            <a:r>
              <a:rPr lang="hu-HU" b="1" dirty="0" err="1" smtClean="0"/>
              <a:t>for</a:t>
            </a:r>
            <a:r>
              <a:rPr lang="hu-HU" b="1" dirty="0" smtClean="0"/>
              <a:t> </a:t>
            </a:r>
            <a:r>
              <a:rPr lang="hu-HU" b="1" dirty="0" err="1" smtClean="0"/>
              <a:t>her</a:t>
            </a:r>
            <a:r>
              <a:rPr lang="hu-HU" b="1" dirty="0" smtClean="0"/>
              <a:t> </a:t>
            </a:r>
            <a:r>
              <a:rPr lang="hu-HU" b="1" dirty="0" err="1" smtClean="0"/>
              <a:t>husband</a:t>
            </a:r>
            <a:endParaRPr lang="en-GB" b="1" dirty="0"/>
          </a:p>
        </p:txBody>
      </p:sp>
      <p:sp>
        <p:nvSpPr>
          <p:cNvPr id="5" name="Vonalas buborék 1 4"/>
          <p:cNvSpPr/>
          <p:nvPr/>
        </p:nvSpPr>
        <p:spPr>
          <a:xfrm>
            <a:off x="5796136" y="4392396"/>
            <a:ext cx="3240360" cy="945396"/>
          </a:xfrm>
          <a:prstGeom prst="borderCallout1">
            <a:avLst>
              <a:gd name="adj1" fmla="val 50333"/>
              <a:gd name="adj2" fmla="val -270"/>
              <a:gd name="adj3" fmla="val -56269"/>
              <a:gd name="adj4" fmla="val -60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She</a:t>
            </a:r>
            <a:r>
              <a:rPr lang="hu-HU" b="1" dirty="0" smtClean="0"/>
              <a:t> </a:t>
            </a:r>
            <a:r>
              <a:rPr lang="hu-HU" b="1" dirty="0" err="1" smtClean="0"/>
              <a:t>continues</a:t>
            </a:r>
            <a:r>
              <a:rPr lang="hu-HU" b="1" dirty="0" smtClean="0"/>
              <a:t> </a:t>
            </a:r>
            <a:r>
              <a:rPr lang="hu-HU" b="1" dirty="0" err="1" smtClean="0"/>
              <a:t>to</a:t>
            </a:r>
            <a:r>
              <a:rPr lang="hu-HU" b="1" dirty="0" smtClean="0"/>
              <a:t> </a:t>
            </a:r>
            <a:r>
              <a:rPr lang="hu-HU" b="1" dirty="0" err="1" smtClean="0"/>
              <a:t>attack</a:t>
            </a:r>
            <a:r>
              <a:rPr lang="hu-HU" b="1" dirty="0" smtClean="0"/>
              <a:t> </a:t>
            </a:r>
            <a:r>
              <a:rPr lang="hu-HU" b="1" dirty="0" err="1" smtClean="0"/>
              <a:t>his</a:t>
            </a:r>
            <a:r>
              <a:rPr lang="hu-HU" b="1" dirty="0" smtClean="0"/>
              <a:t> </a:t>
            </a:r>
            <a:r>
              <a:rPr lang="hu-HU" b="1" dirty="0" err="1" smtClean="0"/>
              <a:t>masculinity</a:t>
            </a:r>
            <a:r>
              <a:rPr lang="hu-HU" b="1" dirty="0" smtClean="0"/>
              <a:t> </a:t>
            </a:r>
            <a:r>
              <a:rPr lang="hu-HU" b="1" dirty="0" err="1" smtClean="0"/>
              <a:t>in</a:t>
            </a:r>
            <a:r>
              <a:rPr lang="hu-HU" b="1" dirty="0" smtClean="0"/>
              <a:t> </a:t>
            </a:r>
            <a:r>
              <a:rPr lang="hu-HU" b="1" dirty="0" err="1" smtClean="0"/>
              <a:t>her</a:t>
            </a:r>
            <a:r>
              <a:rPr lang="hu-HU" b="1" dirty="0" smtClean="0"/>
              <a:t> </a:t>
            </a:r>
            <a:r>
              <a:rPr lang="hu-HU" b="1" dirty="0" err="1" smtClean="0"/>
              <a:t>admonishment</a:t>
            </a:r>
            <a:r>
              <a:rPr lang="hu-HU" b="1" dirty="0" smtClean="0"/>
              <a:t> of </a:t>
            </a:r>
            <a:r>
              <a:rPr lang="hu-HU" b="1" dirty="0" err="1" smtClean="0"/>
              <a:t>his</a:t>
            </a:r>
            <a:r>
              <a:rPr lang="hu-HU" b="1" dirty="0" smtClean="0"/>
              <a:t> </a:t>
            </a:r>
            <a:r>
              <a:rPr lang="hu-HU" b="1" dirty="0" err="1" smtClean="0"/>
              <a:t>weakness</a:t>
            </a:r>
            <a:endParaRPr lang="en-GB" b="1" dirty="0"/>
          </a:p>
        </p:txBody>
      </p:sp>
      <p:sp>
        <p:nvSpPr>
          <p:cNvPr id="6" name="Vonalas buborék 1 5"/>
          <p:cNvSpPr/>
          <p:nvPr/>
        </p:nvSpPr>
        <p:spPr>
          <a:xfrm>
            <a:off x="4427984" y="5472516"/>
            <a:ext cx="4536504" cy="729372"/>
          </a:xfrm>
          <a:prstGeom prst="borderCallout1">
            <a:avLst>
              <a:gd name="adj1" fmla="val 50733"/>
              <a:gd name="adj2" fmla="val 305"/>
              <a:gd name="adj3" fmla="val -105473"/>
              <a:gd name="adj4" fmla="val -2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For</a:t>
            </a:r>
            <a:r>
              <a:rPr lang="hu-HU" b="1" dirty="0" smtClean="0"/>
              <a:t> Lady M, </a:t>
            </a:r>
            <a:r>
              <a:rPr lang="hu-HU" b="1" dirty="0" err="1" smtClean="0"/>
              <a:t>fear</a:t>
            </a:r>
            <a:r>
              <a:rPr lang="hu-HU" b="1" dirty="0" smtClean="0"/>
              <a:t> is </a:t>
            </a:r>
            <a:r>
              <a:rPr lang="hu-HU" b="1" dirty="0" err="1" smtClean="0"/>
              <a:t>just</a:t>
            </a:r>
            <a:r>
              <a:rPr lang="hu-HU" b="1" dirty="0" smtClean="0"/>
              <a:t> </a:t>
            </a:r>
            <a:r>
              <a:rPr lang="hu-HU" b="1" dirty="0" err="1" smtClean="0"/>
              <a:t>in</a:t>
            </a:r>
            <a:r>
              <a:rPr lang="hu-HU" b="1" dirty="0" smtClean="0"/>
              <a:t> </a:t>
            </a:r>
            <a:r>
              <a:rPr lang="hu-HU" b="1" dirty="0" err="1" smtClean="0"/>
              <a:t>the</a:t>
            </a:r>
            <a:r>
              <a:rPr lang="hu-HU" b="1" dirty="0" smtClean="0"/>
              <a:t> </a:t>
            </a:r>
            <a:r>
              <a:rPr lang="hu-HU" b="1" dirty="0" err="1" smtClean="0"/>
              <a:t>imagination</a:t>
            </a:r>
            <a:r>
              <a:rPr lang="hu-HU" b="1" dirty="0" smtClean="0"/>
              <a:t>. </a:t>
            </a:r>
            <a:r>
              <a:rPr lang="hu-HU" b="1" dirty="0" err="1" smtClean="0"/>
              <a:t>She</a:t>
            </a:r>
            <a:r>
              <a:rPr lang="hu-HU" b="1" dirty="0" smtClean="0"/>
              <a:t> </a:t>
            </a:r>
            <a:r>
              <a:rPr lang="hu-HU" b="1" dirty="0" err="1" smtClean="0"/>
              <a:t>tries</a:t>
            </a:r>
            <a:r>
              <a:rPr lang="hu-HU" b="1" dirty="0" smtClean="0"/>
              <a:t> </a:t>
            </a:r>
            <a:r>
              <a:rPr lang="hu-HU" b="1" dirty="0" err="1" smtClean="0"/>
              <a:t>to</a:t>
            </a:r>
            <a:r>
              <a:rPr lang="hu-HU" b="1" dirty="0" smtClean="0"/>
              <a:t> </a:t>
            </a:r>
            <a:r>
              <a:rPr lang="hu-HU" b="1" dirty="0" err="1" smtClean="0"/>
              <a:t>make</a:t>
            </a:r>
            <a:r>
              <a:rPr lang="hu-HU" b="1" dirty="0" smtClean="0"/>
              <a:t> </a:t>
            </a:r>
            <a:r>
              <a:rPr lang="hu-HU" b="1" dirty="0" err="1" smtClean="0"/>
              <a:t>him</a:t>
            </a:r>
            <a:r>
              <a:rPr lang="hu-HU" b="1" dirty="0" smtClean="0"/>
              <a:t> </a:t>
            </a:r>
            <a:r>
              <a:rPr lang="hu-HU" b="1" dirty="0" err="1" smtClean="0"/>
              <a:t>see</a:t>
            </a:r>
            <a:r>
              <a:rPr lang="hu-HU" b="1" dirty="0" smtClean="0"/>
              <a:t> </a:t>
            </a:r>
            <a:r>
              <a:rPr lang="hu-HU" b="1" dirty="0" err="1" smtClean="0"/>
              <a:t>sense</a:t>
            </a:r>
            <a:r>
              <a:rPr lang="hu-HU" b="1" dirty="0" smtClean="0"/>
              <a:t> </a:t>
            </a:r>
            <a:r>
              <a:rPr lang="hu-HU" b="1" dirty="0" err="1" smtClean="0"/>
              <a:t>in</a:t>
            </a:r>
            <a:r>
              <a:rPr lang="hu-HU" b="1" dirty="0" smtClean="0"/>
              <a:t>  </a:t>
            </a:r>
            <a:r>
              <a:rPr lang="hu-HU" b="1" dirty="0" err="1" smtClean="0"/>
              <a:t>her</a:t>
            </a:r>
            <a:r>
              <a:rPr lang="hu-HU" b="1" dirty="0" smtClean="0"/>
              <a:t> </a:t>
            </a:r>
            <a:r>
              <a:rPr lang="hu-HU" b="1" dirty="0" err="1" smtClean="0"/>
              <a:t>dominance</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79461"/>
            <a:ext cx="237626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(14) </a:t>
            </a:r>
            <a:r>
              <a:rPr lang="en-GB" b="1" dirty="0" smtClean="0">
                <a:solidFill>
                  <a:srgbClr val="990033"/>
                </a:solidFill>
              </a:rPr>
              <a:t>Macbeth seeks out the Witches </a:t>
            </a:r>
            <a:r>
              <a:rPr lang="en-GB" b="1" dirty="0" smtClean="0"/>
              <a:t>– Act 4, Sc.1</a:t>
            </a:r>
            <a:endParaRPr lang="en-GB" b="1" dirty="0"/>
          </a:p>
        </p:txBody>
      </p:sp>
      <p:sp>
        <p:nvSpPr>
          <p:cNvPr id="14" name="TextBox 13"/>
          <p:cNvSpPr txBox="1"/>
          <p:nvPr/>
        </p:nvSpPr>
        <p:spPr>
          <a:xfrm>
            <a:off x="0" y="620688"/>
            <a:ext cx="6588224" cy="6186309"/>
          </a:xfrm>
          <a:prstGeom prst="rect">
            <a:avLst/>
          </a:prstGeom>
          <a:noFill/>
          <a:ln w="38100">
            <a:solidFill>
              <a:srgbClr val="7030A0"/>
            </a:solidFill>
          </a:ln>
        </p:spPr>
        <p:txBody>
          <a:bodyPr wrap="square" rtlCol="0">
            <a:spAutoFit/>
          </a:bodyPr>
          <a:lstStyle/>
          <a:p>
            <a:r>
              <a:rPr lang="en-GB" i="1" dirty="0" smtClean="0"/>
              <a:t>Macbeth:   </a:t>
            </a:r>
            <a:r>
              <a:rPr lang="en-GB" b="1" dirty="0" smtClean="0">
                <a:solidFill>
                  <a:srgbClr val="FF0000"/>
                </a:solidFill>
              </a:rPr>
              <a:t>How now, you secret, black and midnight hags</a:t>
            </a:r>
            <a:r>
              <a:rPr lang="en-GB" b="1" dirty="0" smtClean="0"/>
              <a:t>!</a:t>
            </a:r>
          </a:p>
          <a:p>
            <a:r>
              <a:rPr lang="en-GB" b="1" dirty="0" smtClean="0"/>
              <a:t>                    What is’t do you?</a:t>
            </a:r>
          </a:p>
          <a:p>
            <a:r>
              <a:rPr lang="en-GB" i="1" dirty="0" smtClean="0"/>
              <a:t>Witches:    </a:t>
            </a:r>
            <a:r>
              <a:rPr lang="en-GB" b="1" dirty="0" smtClean="0"/>
              <a:t>A deed without a name.</a:t>
            </a:r>
          </a:p>
          <a:p>
            <a:r>
              <a:rPr lang="en-GB" i="1" dirty="0" smtClean="0"/>
              <a:t>Macbeth:</a:t>
            </a:r>
            <a:r>
              <a:rPr lang="en-GB" b="1" dirty="0" smtClean="0"/>
              <a:t>   I conjure you by that which you profess,</a:t>
            </a:r>
          </a:p>
          <a:p>
            <a:r>
              <a:rPr lang="en-GB" b="1" dirty="0" smtClean="0"/>
              <a:t>                    However you come to know it, answer me...</a:t>
            </a:r>
          </a:p>
          <a:p>
            <a:r>
              <a:rPr lang="en-GB" b="1" dirty="0" smtClean="0"/>
              <a:t>                    </a:t>
            </a:r>
            <a:r>
              <a:rPr lang="en-GB" b="1" dirty="0" smtClean="0">
                <a:solidFill>
                  <a:srgbClr val="FF0000"/>
                </a:solidFill>
              </a:rPr>
              <a:t>Even till destruction sicken, answer me</a:t>
            </a:r>
          </a:p>
          <a:p>
            <a:r>
              <a:rPr lang="en-GB" b="1" dirty="0" smtClean="0"/>
              <a:t>                    To what I ask you...</a:t>
            </a:r>
          </a:p>
          <a:p>
            <a:r>
              <a:rPr lang="en-GB" i="1" dirty="0" smtClean="0"/>
              <a:t>1</a:t>
            </a:r>
            <a:r>
              <a:rPr lang="en-GB" i="1" baseline="30000" dirty="0" smtClean="0"/>
              <a:t>st</a:t>
            </a:r>
            <a:r>
              <a:rPr lang="en-GB" i="1" dirty="0" smtClean="0"/>
              <a:t> Vision:</a:t>
            </a:r>
            <a:r>
              <a:rPr lang="en-GB" b="1" dirty="0" smtClean="0"/>
              <a:t>  Macbeth! Macbeth! Macbeth! – beware Macduff,  </a:t>
            </a:r>
          </a:p>
          <a:p>
            <a:r>
              <a:rPr lang="en-GB" b="1" dirty="0" smtClean="0"/>
              <a:t>                    Beware the Thane of Fife. Dismiss me. Enough. </a:t>
            </a:r>
          </a:p>
          <a:p>
            <a:r>
              <a:rPr lang="en-GB" i="1" dirty="0" smtClean="0"/>
              <a:t>Macbeth:</a:t>
            </a:r>
            <a:r>
              <a:rPr lang="en-GB" b="1" dirty="0" smtClean="0"/>
              <a:t>  Whate’er thou art, for thy good caution, thanks.</a:t>
            </a:r>
          </a:p>
          <a:p>
            <a:r>
              <a:rPr lang="en-GB" b="1" dirty="0" smtClean="0"/>
              <a:t>                    Thou hast harped my fear aright. But one word more...</a:t>
            </a:r>
          </a:p>
          <a:p>
            <a:r>
              <a:rPr lang="en-GB" i="1" dirty="0" smtClean="0"/>
              <a:t>2</a:t>
            </a:r>
            <a:r>
              <a:rPr lang="en-GB" i="1" baseline="30000" dirty="0" smtClean="0"/>
              <a:t>nd</a:t>
            </a:r>
            <a:r>
              <a:rPr lang="en-GB" i="1" dirty="0" smtClean="0"/>
              <a:t> Vision:  </a:t>
            </a:r>
            <a:r>
              <a:rPr lang="en-GB" b="1" dirty="0" smtClean="0"/>
              <a:t>Macbeth! Macbeth! Macbeth! ...</a:t>
            </a:r>
          </a:p>
          <a:p>
            <a:r>
              <a:rPr lang="en-GB" b="1" dirty="0" smtClean="0"/>
              <a:t>                    Be bloody, bold, and resolute; laugh to scorn</a:t>
            </a:r>
          </a:p>
          <a:p>
            <a:r>
              <a:rPr lang="en-GB" b="1" dirty="0" smtClean="0"/>
              <a:t>                    The power of man, for none of woman</a:t>
            </a:r>
          </a:p>
          <a:p>
            <a:r>
              <a:rPr lang="en-GB" b="1" dirty="0" smtClean="0"/>
              <a:t>                    Shall harm Macbeth...</a:t>
            </a:r>
          </a:p>
          <a:p>
            <a:r>
              <a:rPr lang="en-GB" i="1" dirty="0" smtClean="0"/>
              <a:t>Macbeth:  </a:t>
            </a:r>
            <a:r>
              <a:rPr lang="en-GB" b="1" dirty="0" smtClean="0"/>
              <a:t>Then live, Macduff, what need I fear of thee?</a:t>
            </a:r>
          </a:p>
          <a:p>
            <a:r>
              <a:rPr lang="en-GB" b="1" dirty="0" smtClean="0"/>
              <a:t>                    But yet I’ll make assurance double sure.</a:t>
            </a:r>
          </a:p>
          <a:p>
            <a:r>
              <a:rPr lang="en-GB" b="1" dirty="0" smtClean="0"/>
              <a:t>                    And </a:t>
            </a:r>
            <a:r>
              <a:rPr lang="en-GB" b="1" dirty="0" smtClean="0">
                <a:solidFill>
                  <a:srgbClr val="FF0000"/>
                </a:solidFill>
              </a:rPr>
              <a:t>take a bond of fate </a:t>
            </a:r>
            <a:r>
              <a:rPr lang="en-GB" b="1" dirty="0" smtClean="0"/>
              <a:t>– thou shall not live...</a:t>
            </a:r>
          </a:p>
          <a:p>
            <a:r>
              <a:rPr lang="en-GB" i="1" dirty="0" smtClean="0"/>
              <a:t>3</a:t>
            </a:r>
            <a:r>
              <a:rPr lang="en-GB" i="1" baseline="30000" dirty="0" smtClean="0"/>
              <a:t>rd</a:t>
            </a:r>
            <a:r>
              <a:rPr lang="en-GB" i="1" dirty="0" smtClean="0"/>
              <a:t> Vision:  </a:t>
            </a:r>
            <a:r>
              <a:rPr lang="en-GB" b="1" dirty="0" smtClean="0"/>
              <a:t>...Macbeth shall never vanquished be until</a:t>
            </a:r>
          </a:p>
          <a:p>
            <a:r>
              <a:rPr lang="en-GB" b="1" dirty="0" smtClean="0"/>
              <a:t>                    Great Birnam wood to high Dunsinane hill</a:t>
            </a:r>
          </a:p>
          <a:p>
            <a:r>
              <a:rPr lang="en-GB" b="1" dirty="0" smtClean="0"/>
              <a:t>                    Shall come against him.</a:t>
            </a:r>
          </a:p>
          <a:p>
            <a:r>
              <a:rPr lang="en-GB" i="1" dirty="0" smtClean="0"/>
              <a:t>Macbeth:</a:t>
            </a:r>
            <a:r>
              <a:rPr lang="en-GB" b="1" dirty="0" smtClean="0"/>
              <a:t>                                             </a:t>
            </a:r>
            <a:r>
              <a:rPr lang="en-GB" b="1" dirty="0" smtClean="0">
                <a:solidFill>
                  <a:srgbClr val="FF0000"/>
                </a:solidFill>
              </a:rPr>
              <a:t>That will never be</a:t>
            </a:r>
            <a:r>
              <a:rPr lang="en-GB" b="1" dirty="0" smtClean="0"/>
              <a:t>.</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5652120" y="1196752"/>
            <a:ext cx="3491880" cy="612648"/>
          </a:xfrm>
          <a:prstGeom prst="borderCallout1">
            <a:avLst>
              <a:gd name="adj1" fmla="val 52256"/>
              <a:gd name="adj2" fmla="val -50"/>
              <a:gd name="adj3" fmla="val -47415"/>
              <a:gd name="adj4" fmla="val -38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His</a:t>
            </a:r>
            <a:r>
              <a:rPr lang="hu-HU" b="1" dirty="0" smtClean="0"/>
              <a:t> </a:t>
            </a:r>
            <a:r>
              <a:rPr lang="hu-HU" b="1" dirty="0" err="1" smtClean="0"/>
              <a:t>terms</a:t>
            </a:r>
            <a:r>
              <a:rPr lang="hu-HU" b="1" dirty="0" smtClean="0"/>
              <a:t> of </a:t>
            </a:r>
            <a:r>
              <a:rPr lang="hu-HU" b="1" dirty="0" err="1" smtClean="0"/>
              <a:t>address</a:t>
            </a:r>
            <a:r>
              <a:rPr lang="hu-HU" b="1" dirty="0" smtClean="0"/>
              <a:t> here </a:t>
            </a:r>
            <a:r>
              <a:rPr lang="hu-HU" b="1" dirty="0" err="1" smtClean="0"/>
              <a:t>seem</a:t>
            </a:r>
            <a:r>
              <a:rPr lang="hu-HU" b="1" dirty="0" smtClean="0"/>
              <a:t> </a:t>
            </a:r>
            <a:r>
              <a:rPr lang="hu-HU" b="1" dirty="0" err="1" smtClean="0"/>
              <a:t>to</a:t>
            </a:r>
            <a:r>
              <a:rPr lang="hu-HU" b="1" dirty="0" smtClean="0"/>
              <a:t> </a:t>
            </a:r>
            <a:r>
              <a:rPr lang="hu-HU" b="1" dirty="0" err="1" smtClean="0"/>
              <a:t>lack</a:t>
            </a:r>
            <a:r>
              <a:rPr lang="hu-HU" b="1" dirty="0" smtClean="0"/>
              <a:t> </a:t>
            </a:r>
            <a:r>
              <a:rPr lang="hu-HU" b="1" dirty="0" err="1" smtClean="0"/>
              <a:t>respect</a:t>
            </a:r>
            <a:endParaRPr lang="en-GB" b="1" dirty="0"/>
          </a:p>
        </p:txBody>
      </p:sp>
      <p:sp>
        <p:nvSpPr>
          <p:cNvPr id="3" name="Vonalas buborék 1 2"/>
          <p:cNvSpPr/>
          <p:nvPr/>
        </p:nvSpPr>
        <p:spPr>
          <a:xfrm>
            <a:off x="5292080" y="2210147"/>
            <a:ext cx="3851920" cy="612648"/>
          </a:xfrm>
          <a:prstGeom prst="borderCallout1">
            <a:avLst>
              <a:gd name="adj1" fmla="val 49210"/>
              <a:gd name="adj2" fmla="val 872"/>
              <a:gd name="adj3" fmla="val 8936"/>
              <a:gd name="adj4" fmla="val -34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His</a:t>
            </a:r>
            <a:r>
              <a:rPr lang="hu-HU" b="1" dirty="0" smtClean="0"/>
              <a:t> </a:t>
            </a:r>
            <a:r>
              <a:rPr lang="hu-HU" b="1" dirty="0" err="1" smtClean="0"/>
              <a:t>demanding</a:t>
            </a:r>
            <a:r>
              <a:rPr lang="hu-HU" b="1" dirty="0" smtClean="0"/>
              <a:t> </a:t>
            </a:r>
            <a:r>
              <a:rPr lang="hu-HU" b="1" dirty="0" err="1" smtClean="0"/>
              <a:t>tone</a:t>
            </a:r>
            <a:r>
              <a:rPr lang="hu-HU" b="1" dirty="0" smtClean="0"/>
              <a:t> </a:t>
            </a:r>
            <a:r>
              <a:rPr lang="hu-HU" b="1" dirty="0" err="1" smtClean="0"/>
              <a:t>reveals</a:t>
            </a:r>
            <a:r>
              <a:rPr lang="hu-HU" b="1" dirty="0" smtClean="0"/>
              <a:t> </a:t>
            </a:r>
            <a:r>
              <a:rPr lang="hu-HU" b="1" dirty="0" err="1" smtClean="0"/>
              <a:t>his</a:t>
            </a:r>
            <a:r>
              <a:rPr lang="hu-HU" b="1" dirty="0" smtClean="0"/>
              <a:t> </a:t>
            </a:r>
            <a:r>
              <a:rPr lang="hu-HU" b="1" dirty="0" err="1" smtClean="0"/>
              <a:t>recklessness</a:t>
            </a:r>
            <a:r>
              <a:rPr lang="hu-HU" b="1" dirty="0" smtClean="0"/>
              <a:t> and </a:t>
            </a:r>
            <a:r>
              <a:rPr lang="hu-HU" b="1" dirty="0" err="1" smtClean="0"/>
              <a:t>selfishness</a:t>
            </a:r>
            <a:endParaRPr lang="en-GB" b="1" dirty="0"/>
          </a:p>
        </p:txBody>
      </p:sp>
      <p:sp>
        <p:nvSpPr>
          <p:cNvPr id="4" name="Hétágú csillag 3"/>
          <p:cNvSpPr/>
          <p:nvPr/>
        </p:nvSpPr>
        <p:spPr>
          <a:xfrm>
            <a:off x="710343" y="0"/>
            <a:ext cx="4154760" cy="1196752"/>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M’s</a:t>
            </a:r>
            <a:r>
              <a:rPr lang="hu-HU" b="1" dirty="0" smtClean="0"/>
              <a:t> </a:t>
            </a:r>
            <a:r>
              <a:rPr lang="hu-HU" b="1" dirty="0" err="1" smtClean="0"/>
              <a:t>knowledge</a:t>
            </a:r>
            <a:r>
              <a:rPr lang="hu-HU" b="1" dirty="0" smtClean="0"/>
              <a:t> of </a:t>
            </a:r>
            <a:r>
              <a:rPr lang="hu-HU" b="1" dirty="0" err="1" smtClean="0"/>
              <a:t>where</a:t>
            </a:r>
            <a:r>
              <a:rPr lang="hu-HU" b="1" dirty="0" smtClean="0"/>
              <a:t> </a:t>
            </a:r>
            <a:r>
              <a:rPr lang="hu-HU" b="1" dirty="0" err="1" smtClean="0"/>
              <a:t>the</a:t>
            </a:r>
            <a:r>
              <a:rPr lang="hu-HU" b="1" dirty="0" smtClean="0"/>
              <a:t> </a:t>
            </a:r>
            <a:r>
              <a:rPr lang="hu-HU" b="1" dirty="0" err="1" smtClean="0"/>
              <a:t>witches</a:t>
            </a:r>
            <a:r>
              <a:rPr lang="hu-HU" b="1" dirty="0" smtClean="0"/>
              <a:t> </a:t>
            </a:r>
            <a:r>
              <a:rPr lang="hu-HU" b="1" dirty="0" err="1" smtClean="0"/>
              <a:t>are</a:t>
            </a:r>
            <a:r>
              <a:rPr lang="hu-HU" b="1" dirty="0" smtClean="0"/>
              <a:t> </a:t>
            </a:r>
            <a:r>
              <a:rPr lang="hu-HU" b="1" dirty="0" err="1" smtClean="0"/>
              <a:t>seems</a:t>
            </a:r>
            <a:r>
              <a:rPr lang="hu-HU" b="1" dirty="0" smtClean="0"/>
              <a:t> </a:t>
            </a:r>
            <a:r>
              <a:rPr lang="hu-HU" b="1" dirty="0" err="1" smtClean="0"/>
              <a:t>sinister</a:t>
            </a:r>
            <a:endParaRPr lang="en-GB" b="1" dirty="0"/>
          </a:p>
        </p:txBody>
      </p:sp>
      <p:sp>
        <p:nvSpPr>
          <p:cNvPr id="5" name="Vonalas buborék 1 4"/>
          <p:cNvSpPr/>
          <p:nvPr/>
        </p:nvSpPr>
        <p:spPr>
          <a:xfrm>
            <a:off x="6084168" y="3327438"/>
            <a:ext cx="2952328" cy="893650"/>
          </a:xfrm>
          <a:prstGeom prst="borderCallout1">
            <a:avLst>
              <a:gd name="adj1" fmla="val 52161"/>
              <a:gd name="adj2" fmla="val 200"/>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The </a:t>
            </a:r>
            <a:r>
              <a:rPr lang="hu-HU" b="1" dirty="0" err="1" smtClean="0"/>
              <a:t>information</a:t>
            </a:r>
            <a:r>
              <a:rPr lang="hu-HU" b="1" dirty="0" smtClean="0"/>
              <a:t> </a:t>
            </a:r>
            <a:r>
              <a:rPr lang="hu-HU" b="1" dirty="0" err="1" smtClean="0"/>
              <a:t>imparted</a:t>
            </a:r>
            <a:r>
              <a:rPr lang="hu-HU" b="1" dirty="0" smtClean="0"/>
              <a:t> </a:t>
            </a:r>
            <a:r>
              <a:rPr lang="hu-HU" b="1" dirty="0" err="1" smtClean="0"/>
              <a:t>to</a:t>
            </a:r>
            <a:r>
              <a:rPr lang="hu-HU" b="1" dirty="0" smtClean="0"/>
              <a:t> M </a:t>
            </a:r>
            <a:r>
              <a:rPr lang="hu-HU" b="1" dirty="0" err="1" smtClean="0"/>
              <a:t>confuses</a:t>
            </a:r>
            <a:r>
              <a:rPr lang="hu-HU" b="1" dirty="0" smtClean="0"/>
              <a:t> </a:t>
            </a:r>
            <a:r>
              <a:rPr lang="hu-HU" b="1" dirty="0" err="1" smtClean="0"/>
              <a:t>him</a:t>
            </a:r>
            <a:r>
              <a:rPr lang="hu-HU" b="1" dirty="0" smtClean="0"/>
              <a:t> and </a:t>
            </a:r>
            <a:r>
              <a:rPr lang="hu-HU" b="1" dirty="0" err="1" smtClean="0"/>
              <a:t>plays</a:t>
            </a:r>
            <a:r>
              <a:rPr lang="hu-HU" b="1" dirty="0" smtClean="0"/>
              <a:t> </a:t>
            </a:r>
            <a:r>
              <a:rPr lang="hu-HU" b="1" dirty="0" err="1" smtClean="0"/>
              <a:t>upon</a:t>
            </a:r>
            <a:r>
              <a:rPr lang="hu-HU" b="1" dirty="0" smtClean="0"/>
              <a:t> </a:t>
            </a:r>
            <a:r>
              <a:rPr lang="hu-HU" b="1" dirty="0" err="1" smtClean="0"/>
              <a:t>his</a:t>
            </a:r>
            <a:r>
              <a:rPr lang="hu-HU" b="1" dirty="0" smtClean="0"/>
              <a:t> </a:t>
            </a:r>
            <a:r>
              <a:rPr lang="hu-HU" b="1" dirty="0" err="1" smtClean="0"/>
              <a:t>insecurities</a:t>
            </a:r>
            <a:endParaRPr lang="en-GB" b="1" dirty="0"/>
          </a:p>
        </p:txBody>
      </p:sp>
      <p:sp>
        <p:nvSpPr>
          <p:cNvPr id="6" name="Vonalas buborék 1 5"/>
          <p:cNvSpPr/>
          <p:nvPr/>
        </p:nvSpPr>
        <p:spPr>
          <a:xfrm>
            <a:off x="5796136" y="4509120"/>
            <a:ext cx="3240360" cy="936104"/>
          </a:xfrm>
          <a:prstGeom prst="borderCallout1">
            <a:avLst>
              <a:gd name="adj1" fmla="val 51643"/>
              <a:gd name="adj2" fmla="val 306"/>
              <a:gd name="adj3" fmla="val 69640"/>
              <a:gd name="adj4" fmla="val -28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a:t>
            </a:r>
            <a:r>
              <a:rPr lang="hu-HU" b="1" dirty="0" err="1" smtClean="0"/>
              <a:t>still</a:t>
            </a:r>
            <a:r>
              <a:rPr lang="hu-HU" b="1" dirty="0" smtClean="0"/>
              <a:t> </a:t>
            </a:r>
            <a:r>
              <a:rPr lang="hu-HU" b="1" dirty="0" err="1" smtClean="0"/>
              <a:t>thinks</a:t>
            </a:r>
            <a:r>
              <a:rPr lang="hu-HU" b="1" dirty="0" smtClean="0"/>
              <a:t> he has </a:t>
            </a:r>
            <a:r>
              <a:rPr lang="hu-HU" b="1" dirty="0" err="1" smtClean="0"/>
              <a:t>control</a:t>
            </a:r>
            <a:r>
              <a:rPr lang="hu-HU" b="1" dirty="0" smtClean="0"/>
              <a:t> over </a:t>
            </a:r>
            <a:r>
              <a:rPr lang="hu-HU" b="1" dirty="0" err="1" smtClean="0"/>
              <a:t>Fate</a:t>
            </a:r>
            <a:r>
              <a:rPr lang="hu-HU" b="1" dirty="0" smtClean="0"/>
              <a:t>, and </a:t>
            </a:r>
            <a:r>
              <a:rPr lang="hu-HU" b="1" dirty="0" err="1" smtClean="0"/>
              <a:t>wants</a:t>
            </a:r>
            <a:r>
              <a:rPr lang="hu-HU" b="1" dirty="0" smtClean="0"/>
              <a:t> </a:t>
            </a:r>
            <a:r>
              <a:rPr lang="hu-HU" b="1" dirty="0" err="1" smtClean="0"/>
              <a:t>to</a:t>
            </a:r>
            <a:r>
              <a:rPr lang="hu-HU" b="1" dirty="0" smtClean="0"/>
              <a:t> </a:t>
            </a:r>
            <a:r>
              <a:rPr lang="hu-HU" b="1" dirty="0" err="1" smtClean="0"/>
              <a:t>kill</a:t>
            </a:r>
            <a:r>
              <a:rPr lang="hu-HU" b="1" dirty="0" smtClean="0"/>
              <a:t> </a:t>
            </a:r>
            <a:r>
              <a:rPr lang="hu-HU" b="1" dirty="0" err="1" smtClean="0"/>
              <a:t>Macduff</a:t>
            </a:r>
            <a:r>
              <a:rPr lang="hu-HU" b="1" dirty="0" smtClean="0"/>
              <a:t> </a:t>
            </a:r>
            <a:r>
              <a:rPr lang="hu-HU" b="1" dirty="0" err="1" smtClean="0"/>
              <a:t>anyway</a:t>
            </a:r>
            <a:endParaRPr lang="en-GB" b="1" dirty="0"/>
          </a:p>
        </p:txBody>
      </p:sp>
      <p:sp>
        <p:nvSpPr>
          <p:cNvPr id="7" name="Vonalas buborék 1 6"/>
          <p:cNvSpPr/>
          <p:nvPr/>
        </p:nvSpPr>
        <p:spPr>
          <a:xfrm>
            <a:off x="6084168" y="5579948"/>
            <a:ext cx="2952328" cy="1125996"/>
          </a:xfrm>
          <a:prstGeom prst="borderCallout1">
            <a:avLst>
              <a:gd name="adj1" fmla="val 46164"/>
              <a:gd name="adj2" fmla="val 516"/>
              <a:gd name="adj3" fmla="val 74425"/>
              <a:gd name="adj4" fmla="val -34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M’s</a:t>
            </a:r>
            <a:r>
              <a:rPr lang="hu-HU" b="1" dirty="0" smtClean="0"/>
              <a:t> </a:t>
            </a:r>
            <a:r>
              <a:rPr lang="hu-HU" b="1" dirty="0" err="1" smtClean="0"/>
              <a:t>pompous</a:t>
            </a:r>
            <a:r>
              <a:rPr lang="hu-HU" b="1" dirty="0" smtClean="0"/>
              <a:t> </a:t>
            </a:r>
            <a:r>
              <a:rPr lang="hu-HU" b="1" dirty="0" err="1" smtClean="0"/>
              <a:t>arrogant</a:t>
            </a:r>
            <a:r>
              <a:rPr lang="hu-HU" b="1" dirty="0" smtClean="0"/>
              <a:t> </a:t>
            </a:r>
            <a:r>
              <a:rPr lang="hu-HU" b="1" dirty="0" err="1" smtClean="0"/>
              <a:t>tone</a:t>
            </a:r>
            <a:r>
              <a:rPr lang="hu-HU" b="1" dirty="0" smtClean="0"/>
              <a:t> </a:t>
            </a:r>
            <a:r>
              <a:rPr lang="hu-HU" b="1" dirty="0" err="1" smtClean="0"/>
              <a:t>shows</a:t>
            </a:r>
            <a:r>
              <a:rPr lang="hu-HU" b="1" dirty="0" smtClean="0"/>
              <a:t> </a:t>
            </a:r>
            <a:r>
              <a:rPr lang="hu-HU" b="1" dirty="0" err="1" smtClean="0"/>
              <a:t>us</a:t>
            </a:r>
            <a:r>
              <a:rPr lang="hu-HU" b="1" dirty="0" smtClean="0"/>
              <a:t> </a:t>
            </a:r>
            <a:r>
              <a:rPr lang="hu-HU" b="1" dirty="0" err="1" smtClean="0"/>
              <a:t>how</a:t>
            </a:r>
            <a:r>
              <a:rPr lang="hu-HU" b="1" dirty="0" smtClean="0"/>
              <a:t> </a:t>
            </a:r>
            <a:r>
              <a:rPr lang="hu-HU" b="1" dirty="0" err="1" smtClean="0"/>
              <a:t>ignorant</a:t>
            </a:r>
            <a:r>
              <a:rPr lang="hu-HU" b="1" dirty="0" smtClean="0"/>
              <a:t> he is of </a:t>
            </a:r>
            <a:r>
              <a:rPr lang="hu-HU" b="1" dirty="0" err="1" smtClean="0"/>
              <a:t>the</a:t>
            </a:r>
            <a:r>
              <a:rPr lang="hu-HU" b="1" dirty="0" smtClean="0"/>
              <a:t> </a:t>
            </a:r>
            <a:r>
              <a:rPr lang="hu-HU" b="1" dirty="0" err="1" smtClean="0"/>
              <a:t>ambiguity</a:t>
            </a:r>
            <a:r>
              <a:rPr lang="hu-HU" b="1" dirty="0" smtClean="0"/>
              <a:t> </a:t>
            </a:r>
            <a:r>
              <a:rPr lang="hu-HU" b="1" dirty="0" err="1" smtClean="0"/>
              <a:t>of</a:t>
            </a:r>
            <a:r>
              <a:rPr lang="hu-HU" b="1" dirty="0" smtClean="0"/>
              <a:t> </a:t>
            </a:r>
            <a:r>
              <a:rPr lang="hu-HU" b="1" dirty="0" err="1" smtClean="0"/>
              <a:t>the</a:t>
            </a:r>
            <a:r>
              <a:rPr lang="hu-HU" b="1" dirty="0" smtClean="0"/>
              <a:t> </a:t>
            </a:r>
            <a:r>
              <a:rPr lang="hu-HU" b="1" dirty="0" err="1" smtClean="0"/>
              <a:t>words</a:t>
            </a:r>
            <a:r>
              <a:rPr lang="hu-HU" b="1" dirty="0" smtClean="0"/>
              <a:t> </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(14) </a:t>
            </a:r>
            <a:r>
              <a:rPr lang="en-GB" b="1" dirty="0" smtClean="0">
                <a:solidFill>
                  <a:srgbClr val="990033"/>
                </a:solidFill>
              </a:rPr>
              <a:t>Macbeth seeks out the Witches cont.</a:t>
            </a:r>
            <a:r>
              <a:rPr lang="en-GB" b="1" dirty="0" smtClean="0"/>
              <a:t>– Act 4, Sc.1</a:t>
            </a:r>
            <a:endParaRPr lang="en-GB" b="1" dirty="0"/>
          </a:p>
        </p:txBody>
      </p:sp>
      <p:sp>
        <p:nvSpPr>
          <p:cNvPr id="14" name="TextBox 13"/>
          <p:cNvSpPr txBox="1"/>
          <p:nvPr/>
        </p:nvSpPr>
        <p:spPr>
          <a:xfrm>
            <a:off x="0" y="620688"/>
            <a:ext cx="6588224" cy="6186309"/>
          </a:xfrm>
          <a:prstGeom prst="rect">
            <a:avLst/>
          </a:prstGeom>
          <a:noFill/>
          <a:ln w="38100">
            <a:solidFill>
              <a:srgbClr val="7030A0"/>
            </a:solidFill>
          </a:ln>
        </p:spPr>
        <p:txBody>
          <a:bodyPr wrap="square" rtlCol="0">
            <a:spAutoFit/>
          </a:bodyPr>
          <a:lstStyle/>
          <a:p>
            <a:r>
              <a:rPr lang="en-GB" i="1" dirty="0" smtClean="0"/>
              <a:t>Macbeth:   </a:t>
            </a:r>
            <a:r>
              <a:rPr lang="en-GB" b="1" dirty="0" smtClean="0"/>
              <a:t>... Yet my heart </a:t>
            </a:r>
          </a:p>
          <a:p>
            <a:r>
              <a:rPr lang="en-GB" b="1" dirty="0" smtClean="0"/>
              <a:t>                    </a:t>
            </a:r>
            <a:r>
              <a:rPr lang="en-GB" b="1" dirty="0" smtClean="0">
                <a:solidFill>
                  <a:srgbClr val="FF0000"/>
                </a:solidFill>
              </a:rPr>
              <a:t>Throbs</a:t>
            </a:r>
            <a:r>
              <a:rPr lang="en-GB" b="1" dirty="0" smtClean="0"/>
              <a:t> to know one thing. Tell me, if your art</a:t>
            </a:r>
          </a:p>
          <a:p>
            <a:r>
              <a:rPr lang="en-GB" b="1" dirty="0" smtClean="0"/>
              <a:t>                    Can tell me so much, Shall Banquo’s issue ever</a:t>
            </a:r>
          </a:p>
          <a:p>
            <a:r>
              <a:rPr lang="en-GB" b="1" dirty="0" smtClean="0"/>
              <a:t>                    Reign in this kingdom?</a:t>
            </a:r>
          </a:p>
          <a:p>
            <a:r>
              <a:rPr lang="en-GB" i="1" dirty="0" smtClean="0"/>
              <a:t>Witches:    </a:t>
            </a:r>
            <a:r>
              <a:rPr lang="en-GB" b="1" dirty="0" smtClean="0"/>
              <a:t>Seek to know no more</a:t>
            </a:r>
          </a:p>
          <a:p>
            <a:r>
              <a:rPr lang="en-GB" i="1" dirty="0" smtClean="0"/>
              <a:t>Macbeth:  </a:t>
            </a:r>
            <a:r>
              <a:rPr lang="en-GB" b="1" dirty="0" smtClean="0"/>
              <a:t>I will be satisfied. </a:t>
            </a:r>
            <a:r>
              <a:rPr lang="en-GB" b="1" dirty="0" smtClean="0">
                <a:solidFill>
                  <a:srgbClr val="FF0000"/>
                </a:solidFill>
              </a:rPr>
              <a:t>Deny me this,</a:t>
            </a:r>
          </a:p>
          <a:p>
            <a:r>
              <a:rPr lang="en-GB" b="1" dirty="0" smtClean="0">
                <a:solidFill>
                  <a:srgbClr val="FF0000"/>
                </a:solidFill>
              </a:rPr>
              <a:t>                   And an eternal curse fall on you</a:t>
            </a:r>
            <a:r>
              <a:rPr lang="en-GB" b="1" dirty="0" smtClean="0"/>
              <a:t>. Let me know... </a:t>
            </a:r>
          </a:p>
          <a:p>
            <a:r>
              <a:rPr lang="en-GB" i="1" dirty="0" smtClean="0"/>
              <a:t>                   [ Enter a show of eight kings, and the last with a glass in    </a:t>
            </a:r>
          </a:p>
          <a:p>
            <a:r>
              <a:rPr lang="en-GB" i="1" dirty="0" smtClean="0"/>
              <a:t>                     his hand, Banquo’s ghost following]</a:t>
            </a:r>
          </a:p>
          <a:p>
            <a:r>
              <a:rPr lang="en-GB" b="1" dirty="0" smtClean="0"/>
              <a:t>                   Thou are too like the spirit of Banquo. Down!</a:t>
            </a:r>
          </a:p>
          <a:p>
            <a:r>
              <a:rPr lang="en-GB" b="1" dirty="0" smtClean="0"/>
              <a:t>                   Thy crown does </a:t>
            </a:r>
            <a:r>
              <a:rPr lang="en-GB" b="1" dirty="0" smtClean="0">
                <a:solidFill>
                  <a:srgbClr val="FF0000"/>
                </a:solidFill>
              </a:rPr>
              <a:t>sear mine eyeballs</a:t>
            </a:r>
            <a:r>
              <a:rPr lang="en-GB" b="1" dirty="0" smtClean="0"/>
              <a:t>...</a:t>
            </a:r>
          </a:p>
          <a:p>
            <a:r>
              <a:rPr lang="en-GB" b="1" dirty="0" smtClean="0"/>
              <a:t>                   </a:t>
            </a:r>
            <a:r>
              <a:rPr lang="en-GB" b="1" dirty="0" smtClean="0">
                <a:solidFill>
                  <a:srgbClr val="FF0000"/>
                </a:solidFill>
              </a:rPr>
              <a:t>Filthy hags</a:t>
            </a:r>
            <a:r>
              <a:rPr lang="en-GB" b="1" dirty="0" smtClean="0"/>
              <a:t>, why do you show me this?</a:t>
            </a:r>
          </a:p>
          <a:p>
            <a:r>
              <a:rPr lang="en-GB" b="1" dirty="0" smtClean="0"/>
              <a:t>                  </a:t>
            </a:r>
            <a:r>
              <a:rPr lang="en-GB" i="1" dirty="0" smtClean="0"/>
              <a:t>[ The witches dance, and disappear]</a:t>
            </a:r>
          </a:p>
          <a:p>
            <a:r>
              <a:rPr lang="en-GB" b="1" dirty="0" smtClean="0"/>
              <a:t>                   </a:t>
            </a:r>
            <a:r>
              <a:rPr lang="en-GB" b="1" dirty="0" smtClean="0">
                <a:solidFill>
                  <a:srgbClr val="FF0000"/>
                </a:solidFill>
              </a:rPr>
              <a:t>Infected be the air whereon they ride,</a:t>
            </a:r>
          </a:p>
          <a:p>
            <a:r>
              <a:rPr lang="en-GB" b="1" dirty="0" smtClean="0">
                <a:solidFill>
                  <a:srgbClr val="FF0000"/>
                </a:solidFill>
              </a:rPr>
              <a:t>                   And damned all those that trust them...</a:t>
            </a:r>
          </a:p>
          <a:p>
            <a:r>
              <a:rPr lang="en-GB" b="1" dirty="0" smtClean="0">
                <a:solidFill>
                  <a:srgbClr val="FF0000"/>
                </a:solidFill>
              </a:rPr>
              <a:t>                   From this moment</a:t>
            </a:r>
            <a:r>
              <a:rPr lang="en-GB" b="1" dirty="0" smtClean="0"/>
              <a:t>,</a:t>
            </a:r>
          </a:p>
          <a:p>
            <a:r>
              <a:rPr lang="en-GB" b="1" dirty="0" smtClean="0"/>
              <a:t>                   </a:t>
            </a:r>
            <a:r>
              <a:rPr lang="en-GB" b="1" dirty="0" smtClean="0">
                <a:solidFill>
                  <a:srgbClr val="FF0000"/>
                </a:solidFill>
              </a:rPr>
              <a:t>The very firstlings of my heart shall be</a:t>
            </a:r>
          </a:p>
          <a:p>
            <a:r>
              <a:rPr lang="en-GB" b="1" dirty="0" smtClean="0">
                <a:solidFill>
                  <a:srgbClr val="FF0000"/>
                </a:solidFill>
              </a:rPr>
              <a:t>                   The firstlings of my hand</a:t>
            </a:r>
            <a:r>
              <a:rPr lang="en-GB" b="1" dirty="0" smtClean="0"/>
              <a:t>. And even now,</a:t>
            </a:r>
          </a:p>
          <a:p>
            <a:r>
              <a:rPr lang="en-GB" b="1" dirty="0" smtClean="0"/>
              <a:t>                   To crown my thoughts with acts, be it thought and done.</a:t>
            </a:r>
          </a:p>
          <a:p>
            <a:r>
              <a:rPr lang="en-GB" b="1" dirty="0" smtClean="0"/>
              <a:t>                   The castle of Macduff I will surprise...</a:t>
            </a:r>
          </a:p>
          <a:p>
            <a:r>
              <a:rPr lang="en-GB" b="1" dirty="0" smtClean="0"/>
              <a:t>                   His wife, his babes, and all unfortunate souls</a:t>
            </a:r>
          </a:p>
          <a:p>
            <a:r>
              <a:rPr lang="en-GB" b="1" dirty="0" smtClean="0"/>
              <a:t>                   That trace him in his line.</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5652120" y="404664"/>
            <a:ext cx="3384376" cy="1017404"/>
          </a:xfrm>
          <a:prstGeom prst="borderCallout1">
            <a:avLst>
              <a:gd name="adj1" fmla="val 50733"/>
              <a:gd name="adj2" fmla="val -338"/>
              <a:gd name="adj3" fmla="val 65138"/>
              <a:gd name="adj4" fmla="val -114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Very</a:t>
            </a:r>
            <a:r>
              <a:rPr lang="hu-HU" b="1" dirty="0" smtClean="0"/>
              <a:t> </a:t>
            </a:r>
            <a:r>
              <a:rPr lang="hu-HU" b="1" dirty="0" err="1" smtClean="0"/>
              <a:t>powerful</a:t>
            </a:r>
            <a:r>
              <a:rPr lang="hu-HU" b="1" dirty="0" smtClean="0"/>
              <a:t> </a:t>
            </a:r>
            <a:r>
              <a:rPr lang="hu-HU" b="1" dirty="0" err="1" smtClean="0"/>
              <a:t>verb</a:t>
            </a:r>
            <a:r>
              <a:rPr lang="hu-HU" b="1" dirty="0" smtClean="0"/>
              <a:t> here. He </a:t>
            </a:r>
            <a:r>
              <a:rPr lang="hu-HU" b="1" dirty="0" err="1" smtClean="0"/>
              <a:t>yearns</a:t>
            </a:r>
            <a:r>
              <a:rPr lang="hu-HU" b="1" dirty="0" smtClean="0"/>
              <a:t> </a:t>
            </a:r>
            <a:r>
              <a:rPr lang="hu-HU" b="1" dirty="0" err="1" smtClean="0"/>
              <a:t>to</a:t>
            </a:r>
            <a:r>
              <a:rPr lang="hu-HU" b="1" dirty="0" smtClean="0"/>
              <a:t> </a:t>
            </a:r>
            <a:r>
              <a:rPr lang="hu-HU" b="1" dirty="0" err="1" smtClean="0"/>
              <a:t>know</a:t>
            </a:r>
            <a:r>
              <a:rPr lang="hu-HU" b="1" dirty="0" smtClean="0"/>
              <a:t> more, </a:t>
            </a:r>
            <a:r>
              <a:rPr lang="hu-HU" b="1" dirty="0" err="1" smtClean="0"/>
              <a:t>but</a:t>
            </a:r>
            <a:r>
              <a:rPr lang="hu-HU" b="1" dirty="0" smtClean="0"/>
              <a:t> </a:t>
            </a:r>
            <a:r>
              <a:rPr lang="hu-HU" b="1" dirty="0" err="1" smtClean="0"/>
              <a:t>also</a:t>
            </a:r>
            <a:r>
              <a:rPr lang="hu-HU" b="1" dirty="0" smtClean="0"/>
              <a:t> linked </a:t>
            </a:r>
            <a:r>
              <a:rPr lang="hu-HU" b="1" dirty="0" err="1" smtClean="0"/>
              <a:t>to</a:t>
            </a:r>
            <a:r>
              <a:rPr lang="hu-HU" b="1" dirty="0" smtClean="0"/>
              <a:t> </a:t>
            </a:r>
            <a:r>
              <a:rPr lang="hu-HU" b="1" dirty="0" err="1" smtClean="0"/>
              <a:t>pain</a:t>
            </a:r>
            <a:endParaRPr lang="hu-HU" b="1" dirty="0" smtClean="0"/>
          </a:p>
        </p:txBody>
      </p:sp>
      <p:sp>
        <p:nvSpPr>
          <p:cNvPr id="3" name="Vonalas buborék 1 2"/>
          <p:cNvSpPr/>
          <p:nvPr/>
        </p:nvSpPr>
        <p:spPr>
          <a:xfrm>
            <a:off x="4860032" y="1700808"/>
            <a:ext cx="4176464" cy="936104"/>
          </a:xfrm>
          <a:prstGeom prst="borderCallout1">
            <a:avLst>
              <a:gd name="adj1" fmla="val 53779"/>
              <a:gd name="adj2" fmla="val 156"/>
              <a:gd name="adj3" fmla="val 65653"/>
              <a:gd name="adj4" fmla="val -18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is </a:t>
            </a:r>
            <a:r>
              <a:rPr lang="hu-HU" b="1" dirty="0" err="1" smtClean="0"/>
              <a:t>ignorant</a:t>
            </a:r>
            <a:r>
              <a:rPr lang="hu-HU" b="1" dirty="0" smtClean="0"/>
              <a:t> of </a:t>
            </a:r>
            <a:r>
              <a:rPr lang="hu-HU" b="1" dirty="0" err="1" smtClean="0"/>
              <a:t>the</a:t>
            </a:r>
            <a:r>
              <a:rPr lang="hu-HU" b="1" dirty="0" smtClean="0"/>
              <a:t> </a:t>
            </a:r>
            <a:r>
              <a:rPr lang="hu-HU" b="1" dirty="0" err="1" smtClean="0"/>
              <a:t>witches</a:t>
            </a:r>
            <a:r>
              <a:rPr lang="hu-HU" b="1" dirty="0" smtClean="0"/>
              <a:t>’ </a:t>
            </a:r>
            <a:r>
              <a:rPr lang="hu-HU" b="1" dirty="0" err="1" smtClean="0"/>
              <a:t>authority</a:t>
            </a:r>
            <a:r>
              <a:rPr lang="hu-HU" b="1" dirty="0" smtClean="0"/>
              <a:t> and </a:t>
            </a:r>
            <a:r>
              <a:rPr lang="hu-HU" b="1" dirty="0" err="1" smtClean="0"/>
              <a:t>tries</a:t>
            </a:r>
            <a:r>
              <a:rPr lang="hu-HU" b="1" dirty="0" smtClean="0"/>
              <a:t> </a:t>
            </a:r>
            <a:r>
              <a:rPr lang="hu-HU" b="1" dirty="0" err="1" smtClean="0"/>
              <a:t>to</a:t>
            </a:r>
            <a:r>
              <a:rPr lang="hu-HU" b="1" dirty="0" smtClean="0"/>
              <a:t> </a:t>
            </a:r>
            <a:r>
              <a:rPr lang="hu-HU" b="1" dirty="0" err="1" smtClean="0"/>
              <a:t>curse</a:t>
            </a:r>
            <a:r>
              <a:rPr lang="hu-HU" b="1" dirty="0" smtClean="0"/>
              <a:t> </a:t>
            </a:r>
            <a:r>
              <a:rPr lang="hu-HU" b="1" dirty="0" err="1" smtClean="0"/>
              <a:t>them</a:t>
            </a:r>
            <a:r>
              <a:rPr lang="hu-HU" b="1" dirty="0" smtClean="0"/>
              <a:t>! </a:t>
            </a:r>
            <a:r>
              <a:rPr lang="hu-HU" b="1" dirty="0" err="1" smtClean="0"/>
              <a:t>His</a:t>
            </a:r>
            <a:r>
              <a:rPr lang="hu-HU" b="1" dirty="0" smtClean="0"/>
              <a:t> </a:t>
            </a:r>
            <a:r>
              <a:rPr lang="hu-HU" b="1" dirty="0" err="1" smtClean="0"/>
              <a:t>use</a:t>
            </a:r>
            <a:r>
              <a:rPr lang="hu-HU" b="1" dirty="0" smtClean="0"/>
              <a:t> of </a:t>
            </a:r>
            <a:r>
              <a:rPr lang="hu-HU" b="1" dirty="0" err="1" smtClean="0"/>
              <a:t>the</a:t>
            </a:r>
            <a:r>
              <a:rPr lang="hu-HU" b="1" dirty="0" smtClean="0"/>
              <a:t> </a:t>
            </a:r>
            <a:r>
              <a:rPr lang="hu-HU" b="1" dirty="0" err="1" smtClean="0"/>
              <a:t>imperative</a:t>
            </a:r>
            <a:r>
              <a:rPr lang="hu-HU" b="1" dirty="0" smtClean="0"/>
              <a:t> is </a:t>
            </a:r>
            <a:r>
              <a:rPr lang="hu-HU" b="1" dirty="0" err="1" smtClean="0"/>
              <a:t>arrogant</a:t>
            </a:r>
            <a:r>
              <a:rPr lang="hu-HU" b="1" dirty="0" smtClean="0"/>
              <a:t> </a:t>
            </a:r>
            <a:r>
              <a:rPr lang="hu-HU" b="1" dirty="0" err="1" smtClean="0"/>
              <a:t>in</a:t>
            </a:r>
            <a:r>
              <a:rPr lang="hu-HU" b="1" dirty="0" smtClean="0"/>
              <a:t> </a:t>
            </a:r>
            <a:r>
              <a:rPr lang="hu-HU" b="1" dirty="0" err="1" smtClean="0"/>
              <a:t>the</a:t>
            </a:r>
            <a:r>
              <a:rPr lang="hu-HU" b="1" dirty="0" smtClean="0"/>
              <a:t> </a:t>
            </a:r>
            <a:r>
              <a:rPr lang="hu-HU" b="1" dirty="0" err="1" smtClean="0"/>
              <a:t>extreme</a:t>
            </a:r>
            <a:r>
              <a:rPr lang="hu-HU" b="1" dirty="0" smtClean="0"/>
              <a:t> </a:t>
            </a:r>
            <a:endParaRPr lang="en-GB" b="1" dirty="0"/>
          </a:p>
        </p:txBody>
      </p:sp>
      <p:sp>
        <p:nvSpPr>
          <p:cNvPr id="4" name="Vonalas buborék 1 3"/>
          <p:cNvSpPr/>
          <p:nvPr/>
        </p:nvSpPr>
        <p:spPr>
          <a:xfrm>
            <a:off x="6084168" y="2930227"/>
            <a:ext cx="2952328" cy="612648"/>
          </a:xfrm>
          <a:prstGeom prst="borderCallout1">
            <a:avLst>
              <a:gd name="adj1" fmla="val 47687"/>
              <a:gd name="adj2" fmla="val 200"/>
              <a:gd name="adj3" fmla="val 97270"/>
              <a:gd name="adj4" fmla="val -57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His</a:t>
            </a:r>
            <a:r>
              <a:rPr lang="hu-HU" b="1" dirty="0" smtClean="0"/>
              <a:t> </a:t>
            </a:r>
            <a:r>
              <a:rPr lang="hu-HU" b="1" dirty="0" err="1" smtClean="0"/>
              <a:t>use</a:t>
            </a:r>
            <a:r>
              <a:rPr lang="hu-HU" b="1" dirty="0" smtClean="0"/>
              <a:t> of </a:t>
            </a:r>
            <a:r>
              <a:rPr lang="hu-HU" b="1" dirty="0" err="1" smtClean="0"/>
              <a:t>exaggeration</a:t>
            </a:r>
            <a:r>
              <a:rPr lang="hu-HU" b="1" dirty="0" smtClean="0"/>
              <a:t> here </a:t>
            </a:r>
            <a:r>
              <a:rPr lang="hu-HU" b="1" dirty="0" err="1" smtClean="0"/>
              <a:t>suggests</a:t>
            </a:r>
            <a:r>
              <a:rPr lang="hu-HU" b="1" dirty="0" smtClean="0"/>
              <a:t> </a:t>
            </a:r>
            <a:r>
              <a:rPr lang="hu-HU" b="1" dirty="0" err="1" smtClean="0"/>
              <a:t>his</a:t>
            </a:r>
            <a:r>
              <a:rPr lang="hu-HU" b="1" dirty="0" smtClean="0"/>
              <a:t> </a:t>
            </a:r>
            <a:r>
              <a:rPr lang="hu-HU" b="1" dirty="0" err="1" smtClean="0"/>
              <a:t>rage</a:t>
            </a:r>
            <a:endParaRPr lang="en-GB" b="1" dirty="0"/>
          </a:p>
        </p:txBody>
      </p:sp>
      <p:sp>
        <p:nvSpPr>
          <p:cNvPr id="5" name="Vonalas buborék 1 4"/>
          <p:cNvSpPr/>
          <p:nvPr/>
        </p:nvSpPr>
        <p:spPr>
          <a:xfrm>
            <a:off x="4932040" y="3789040"/>
            <a:ext cx="3744416" cy="288032"/>
          </a:xfrm>
          <a:prstGeom prst="borderCallout1">
            <a:avLst>
              <a:gd name="adj1" fmla="val 47905"/>
              <a:gd name="adj2" fmla="val 139"/>
              <a:gd name="adj3" fmla="val 5598"/>
              <a:gd name="adj4" fmla="val -74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Another</a:t>
            </a:r>
            <a:r>
              <a:rPr lang="hu-HU" b="1" dirty="0" smtClean="0"/>
              <a:t> </a:t>
            </a:r>
            <a:r>
              <a:rPr lang="hu-HU" b="1" dirty="0" err="1" smtClean="0"/>
              <a:t>insulting</a:t>
            </a:r>
            <a:r>
              <a:rPr lang="hu-HU" b="1" dirty="0" smtClean="0"/>
              <a:t> </a:t>
            </a:r>
            <a:r>
              <a:rPr lang="hu-HU" b="1" dirty="0" err="1" smtClean="0"/>
              <a:t>term</a:t>
            </a:r>
            <a:r>
              <a:rPr lang="hu-HU" b="1" dirty="0" smtClean="0"/>
              <a:t> of </a:t>
            </a:r>
            <a:r>
              <a:rPr lang="hu-HU" b="1" dirty="0" err="1" smtClean="0"/>
              <a:t>address</a:t>
            </a:r>
            <a:endParaRPr lang="en-GB" b="1" dirty="0"/>
          </a:p>
        </p:txBody>
      </p:sp>
      <p:sp>
        <p:nvSpPr>
          <p:cNvPr id="6" name="Vonalas buborék 1 5"/>
          <p:cNvSpPr/>
          <p:nvPr/>
        </p:nvSpPr>
        <p:spPr>
          <a:xfrm>
            <a:off x="5364088" y="4437112"/>
            <a:ext cx="3672408" cy="612648"/>
          </a:xfrm>
          <a:prstGeom prst="borderCallout1">
            <a:avLst>
              <a:gd name="adj1" fmla="val 55302"/>
              <a:gd name="adj2" fmla="val 560"/>
              <a:gd name="adj3" fmla="val -3248"/>
              <a:gd name="adj4" fmla="val -19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He </a:t>
            </a:r>
            <a:r>
              <a:rPr lang="hu-HU" b="1" dirty="0" err="1" smtClean="0"/>
              <a:t>curses</a:t>
            </a:r>
            <a:r>
              <a:rPr lang="hu-HU" b="1" dirty="0" smtClean="0"/>
              <a:t> </a:t>
            </a:r>
            <a:r>
              <a:rPr lang="hu-HU" b="1" dirty="0" err="1" smtClean="0"/>
              <a:t>the</a:t>
            </a:r>
            <a:r>
              <a:rPr lang="hu-HU" b="1" dirty="0" smtClean="0"/>
              <a:t> </a:t>
            </a:r>
            <a:r>
              <a:rPr lang="hu-HU" b="1" dirty="0" err="1" smtClean="0"/>
              <a:t>witches</a:t>
            </a:r>
            <a:r>
              <a:rPr lang="hu-HU" b="1" dirty="0" smtClean="0"/>
              <a:t> </a:t>
            </a:r>
            <a:r>
              <a:rPr lang="hu-HU" b="1" dirty="0" err="1" smtClean="0"/>
              <a:t>anyway</a:t>
            </a:r>
            <a:r>
              <a:rPr lang="hu-HU" b="1" dirty="0" smtClean="0"/>
              <a:t>, </a:t>
            </a:r>
            <a:r>
              <a:rPr lang="hu-HU" b="1" dirty="0" err="1" smtClean="0"/>
              <a:t>regardless</a:t>
            </a:r>
            <a:r>
              <a:rPr lang="hu-HU" b="1" dirty="0" smtClean="0"/>
              <a:t> of </a:t>
            </a:r>
            <a:r>
              <a:rPr lang="hu-HU" b="1" dirty="0" err="1" smtClean="0"/>
              <a:t>his</a:t>
            </a:r>
            <a:r>
              <a:rPr lang="hu-HU" b="1" dirty="0" smtClean="0"/>
              <a:t> </a:t>
            </a:r>
            <a:r>
              <a:rPr lang="hu-HU" b="1" dirty="0" err="1" smtClean="0"/>
              <a:t>authority</a:t>
            </a:r>
            <a:endParaRPr lang="en-GB" b="1" dirty="0"/>
          </a:p>
        </p:txBody>
      </p:sp>
      <p:sp>
        <p:nvSpPr>
          <p:cNvPr id="7" name="Vonalas buborék 1 6"/>
          <p:cNvSpPr/>
          <p:nvPr/>
        </p:nvSpPr>
        <p:spPr>
          <a:xfrm>
            <a:off x="5652120" y="5265784"/>
            <a:ext cx="3384376" cy="1259560"/>
          </a:xfrm>
          <a:prstGeom prst="borderCallout1">
            <a:avLst>
              <a:gd name="adj1" fmla="val 51345"/>
              <a:gd name="adj2" fmla="val -338"/>
              <a:gd name="adj3" fmla="val 15457"/>
              <a:gd name="adj4" fmla="val -65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M </a:t>
            </a:r>
            <a:r>
              <a:rPr lang="hu-HU" b="1" dirty="0" err="1" smtClean="0"/>
              <a:t>speaks</a:t>
            </a:r>
            <a:r>
              <a:rPr lang="hu-HU" b="1" dirty="0" smtClean="0"/>
              <a:t> out </a:t>
            </a:r>
            <a:r>
              <a:rPr lang="hu-HU" b="1" dirty="0" err="1" smtClean="0"/>
              <a:t>his</a:t>
            </a:r>
            <a:r>
              <a:rPr lang="hu-HU" b="1" dirty="0" smtClean="0"/>
              <a:t> </a:t>
            </a:r>
            <a:r>
              <a:rPr lang="hu-HU" b="1" dirty="0" err="1" smtClean="0"/>
              <a:t>chilling</a:t>
            </a:r>
            <a:r>
              <a:rPr lang="hu-HU" b="1" dirty="0" smtClean="0"/>
              <a:t> </a:t>
            </a:r>
            <a:r>
              <a:rPr lang="hu-HU" b="1" dirty="0" err="1" smtClean="0"/>
              <a:t>commitment</a:t>
            </a:r>
            <a:r>
              <a:rPr lang="hu-HU" b="1" dirty="0" smtClean="0"/>
              <a:t> </a:t>
            </a:r>
            <a:r>
              <a:rPr lang="hu-HU" b="1" dirty="0" err="1" smtClean="0"/>
              <a:t>to</a:t>
            </a:r>
            <a:r>
              <a:rPr lang="hu-HU" b="1" dirty="0" smtClean="0"/>
              <a:t> </a:t>
            </a:r>
            <a:r>
              <a:rPr lang="hu-HU" b="1" dirty="0" err="1" smtClean="0"/>
              <a:t>serial</a:t>
            </a:r>
            <a:r>
              <a:rPr lang="hu-HU" b="1" dirty="0" smtClean="0"/>
              <a:t> </a:t>
            </a:r>
            <a:r>
              <a:rPr lang="hu-HU" b="1" dirty="0" err="1" smtClean="0"/>
              <a:t>killing</a:t>
            </a:r>
            <a:r>
              <a:rPr lang="hu-HU" b="1" dirty="0" smtClean="0"/>
              <a:t>, </a:t>
            </a:r>
            <a:r>
              <a:rPr lang="hu-HU" b="1" dirty="0" err="1" smtClean="0"/>
              <a:t>showing</a:t>
            </a:r>
            <a:r>
              <a:rPr lang="hu-HU" b="1" dirty="0" smtClean="0"/>
              <a:t> </a:t>
            </a:r>
            <a:r>
              <a:rPr lang="hu-HU" b="1" dirty="0" err="1" smtClean="0"/>
              <a:t>his</a:t>
            </a:r>
            <a:r>
              <a:rPr lang="hu-HU" b="1" dirty="0" smtClean="0"/>
              <a:t> </a:t>
            </a:r>
            <a:r>
              <a:rPr lang="hu-HU" b="1" dirty="0" err="1" smtClean="0"/>
              <a:t>disregard</a:t>
            </a:r>
            <a:r>
              <a:rPr lang="hu-HU" b="1" dirty="0" smtClean="0"/>
              <a:t> </a:t>
            </a:r>
            <a:r>
              <a:rPr lang="hu-HU" b="1" dirty="0" err="1" smtClean="0"/>
              <a:t>for</a:t>
            </a:r>
            <a:r>
              <a:rPr lang="hu-HU" b="1" dirty="0" smtClean="0"/>
              <a:t> </a:t>
            </a:r>
            <a:r>
              <a:rPr lang="hu-HU" b="1" dirty="0" err="1" smtClean="0"/>
              <a:t>anything</a:t>
            </a:r>
            <a:r>
              <a:rPr lang="hu-HU" b="1" dirty="0" smtClean="0"/>
              <a:t> and </a:t>
            </a:r>
            <a:r>
              <a:rPr lang="hu-HU" b="1" dirty="0" err="1" smtClean="0"/>
              <a:t>anyone</a:t>
            </a:r>
            <a:r>
              <a:rPr lang="hu-HU" b="1" dirty="0" smtClean="0"/>
              <a:t>!</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(14) </a:t>
            </a:r>
            <a:r>
              <a:rPr lang="hu-HU" b="1" dirty="0" smtClean="0">
                <a:solidFill>
                  <a:srgbClr val="990033"/>
                </a:solidFill>
              </a:rPr>
              <a:t>Lady Macbeth </a:t>
            </a:r>
            <a:r>
              <a:rPr lang="hu-HU" b="1" dirty="0" err="1" smtClean="0">
                <a:solidFill>
                  <a:srgbClr val="990033"/>
                </a:solidFill>
              </a:rPr>
              <a:t>Reveals</a:t>
            </a:r>
            <a:r>
              <a:rPr lang="hu-HU" b="1" dirty="0" smtClean="0">
                <a:solidFill>
                  <a:srgbClr val="990033"/>
                </a:solidFill>
              </a:rPr>
              <a:t> </a:t>
            </a:r>
            <a:r>
              <a:rPr lang="hu-HU" b="1" dirty="0" err="1" smtClean="0">
                <a:solidFill>
                  <a:srgbClr val="990033"/>
                </a:solidFill>
              </a:rPr>
              <a:t>her</a:t>
            </a:r>
            <a:r>
              <a:rPr lang="hu-HU" b="1" dirty="0" smtClean="0">
                <a:solidFill>
                  <a:srgbClr val="990033"/>
                </a:solidFill>
              </a:rPr>
              <a:t> </a:t>
            </a:r>
            <a:r>
              <a:rPr lang="hu-HU" b="1" dirty="0" err="1" smtClean="0">
                <a:solidFill>
                  <a:srgbClr val="990033"/>
                </a:solidFill>
              </a:rPr>
              <a:t>Guilt</a:t>
            </a:r>
            <a:r>
              <a:rPr lang="hu-HU" b="1" dirty="0" smtClean="0">
                <a:solidFill>
                  <a:srgbClr val="990033"/>
                </a:solidFill>
              </a:rPr>
              <a:t> </a:t>
            </a:r>
            <a:r>
              <a:rPr lang="hu-HU" b="1" dirty="0" smtClean="0"/>
              <a:t>– </a:t>
            </a:r>
            <a:r>
              <a:rPr lang="hu-HU" b="1" dirty="0" err="1" smtClean="0"/>
              <a:t>Act</a:t>
            </a:r>
            <a:r>
              <a:rPr lang="hu-HU" b="1" dirty="0" smtClean="0"/>
              <a:t> 5, </a:t>
            </a:r>
            <a:r>
              <a:rPr lang="hu-HU" b="1" dirty="0" err="1" smtClean="0"/>
              <a:t>Scene</a:t>
            </a:r>
            <a:r>
              <a:rPr lang="hu-HU" b="1" dirty="0" smtClean="0"/>
              <a:t> 1</a:t>
            </a:r>
            <a:endParaRPr lang="en-GB" b="1" dirty="0"/>
          </a:p>
        </p:txBody>
      </p:sp>
      <p:sp>
        <p:nvSpPr>
          <p:cNvPr id="14" name="TextBox 13"/>
          <p:cNvSpPr txBox="1"/>
          <p:nvPr/>
        </p:nvSpPr>
        <p:spPr>
          <a:xfrm>
            <a:off x="0" y="620688"/>
            <a:ext cx="6588224" cy="5909310"/>
          </a:xfrm>
          <a:prstGeom prst="rect">
            <a:avLst/>
          </a:prstGeom>
          <a:noFill/>
          <a:ln w="38100">
            <a:solidFill>
              <a:srgbClr val="7030A0"/>
            </a:solidFill>
          </a:ln>
        </p:spPr>
        <p:txBody>
          <a:bodyPr wrap="square" rtlCol="0">
            <a:spAutoFit/>
          </a:bodyPr>
          <a:lstStyle/>
          <a:p>
            <a:r>
              <a:rPr lang="hu-HU" i="1" dirty="0" smtClean="0"/>
              <a:t>L </a:t>
            </a:r>
            <a:r>
              <a:rPr lang="en-GB" i="1" dirty="0" smtClean="0"/>
              <a:t>Macbeth:   </a:t>
            </a:r>
            <a:r>
              <a:rPr lang="hu-HU" b="1" dirty="0" smtClean="0">
                <a:solidFill>
                  <a:srgbClr val="FF0000"/>
                </a:solidFill>
              </a:rPr>
              <a:t>Out, </a:t>
            </a:r>
            <a:r>
              <a:rPr lang="hu-HU" b="1" dirty="0" err="1" smtClean="0">
                <a:solidFill>
                  <a:srgbClr val="FF0000"/>
                </a:solidFill>
              </a:rPr>
              <a:t>damned</a:t>
            </a:r>
            <a:r>
              <a:rPr lang="hu-HU" b="1" dirty="0" smtClean="0">
                <a:solidFill>
                  <a:srgbClr val="FF0000"/>
                </a:solidFill>
              </a:rPr>
              <a:t> spot! </a:t>
            </a:r>
            <a:r>
              <a:rPr lang="hu-HU" b="1" dirty="0" smtClean="0"/>
              <a:t>Out, I </a:t>
            </a:r>
            <a:r>
              <a:rPr lang="hu-HU" b="1" dirty="0" err="1" smtClean="0"/>
              <a:t>say</a:t>
            </a:r>
            <a:r>
              <a:rPr lang="hu-HU" b="1" dirty="0" smtClean="0"/>
              <a:t>! </a:t>
            </a:r>
            <a:r>
              <a:rPr lang="hu-HU" b="1" dirty="0" err="1" smtClean="0"/>
              <a:t>One</a:t>
            </a:r>
            <a:r>
              <a:rPr lang="hu-HU" b="1" dirty="0" smtClean="0"/>
              <a:t>, </a:t>
            </a:r>
            <a:r>
              <a:rPr lang="hu-HU" b="1" dirty="0" err="1" smtClean="0"/>
              <a:t>two</a:t>
            </a:r>
            <a:r>
              <a:rPr lang="hu-HU" b="1" dirty="0" smtClean="0"/>
              <a:t>:</a:t>
            </a:r>
          </a:p>
          <a:p>
            <a:r>
              <a:rPr lang="hu-HU" b="1" dirty="0"/>
              <a:t> </a:t>
            </a:r>
            <a:r>
              <a:rPr lang="hu-HU" b="1" dirty="0" smtClean="0"/>
              <a:t>                      </a:t>
            </a:r>
            <a:r>
              <a:rPr lang="hu-HU" b="1" dirty="0" err="1" smtClean="0"/>
              <a:t>why</a:t>
            </a:r>
            <a:r>
              <a:rPr lang="hu-HU" b="1" dirty="0" smtClean="0"/>
              <a:t>, </a:t>
            </a:r>
            <a:r>
              <a:rPr lang="hu-HU" b="1" dirty="0" err="1" smtClean="0"/>
              <a:t>then</a:t>
            </a:r>
            <a:r>
              <a:rPr lang="hu-HU" b="1" dirty="0" smtClean="0"/>
              <a:t>, </a:t>
            </a:r>
            <a:r>
              <a:rPr lang="hu-HU" b="1" dirty="0" err="1" smtClean="0"/>
              <a:t>tis</a:t>
            </a:r>
            <a:r>
              <a:rPr lang="hu-HU" b="1" dirty="0" smtClean="0"/>
              <a:t> </a:t>
            </a:r>
            <a:r>
              <a:rPr lang="hu-HU" b="1" dirty="0" err="1" smtClean="0"/>
              <a:t>time</a:t>
            </a:r>
            <a:r>
              <a:rPr lang="hu-HU" b="1" dirty="0" smtClean="0"/>
              <a:t> </a:t>
            </a:r>
            <a:r>
              <a:rPr lang="hu-HU" b="1" dirty="0" err="1" smtClean="0"/>
              <a:t>to</a:t>
            </a:r>
            <a:r>
              <a:rPr lang="hu-HU" b="1" dirty="0" smtClean="0"/>
              <a:t> </a:t>
            </a:r>
            <a:r>
              <a:rPr lang="hu-HU" b="1" dirty="0" err="1" smtClean="0"/>
              <a:t>do</a:t>
            </a:r>
            <a:r>
              <a:rPr lang="hu-HU" b="1" dirty="0" smtClean="0"/>
              <a:t> </a:t>
            </a:r>
            <a:r>
              <a:rPr lang="hu-HU" b="1" dirty="0" err="1" smtClean="0"/>
              <a:t>it</a:t>
            </a:r>
            <a:r>
              <a:rPr lang="hu-HU" b="1" dirty="0" smtClean="0"/>
              <a:t>. Hell is </a:t>
            </a:r>
            <a:r>
              <a:rPr lang="hu-HU" b="1" dirty="0" err="1" smtClean="0"/>
              <a:t>murky</a:t>
            </a:r>
            <a:r>
              <a:rPr lang="hu-HU" b="1" dirty="0" smtClean="0"/>
              <a:t>! </a:t>
            </a:r>
            <a:r>
              <a:rPr lang="hu-HU" b="1" dirty="0" err="1" smtClean="0"/>
              <a:t>Fie</a:t>
            </a:r>
            <a:r>
              <a:rPr lang="hu-HU" b="1" dirty="0" smtClean="0"/>
              <a:t>, </a:t>
            </a:r>
            <a:r>
              <a:rPr lang="hu-HU" b="1" dirty="0" err="1" smtClean="0"/>
              <a:t>my</a:t>
            </a:r>
            <a:r>
              <a:rPr lang="hu-HU" b="1" dirty="0" smtClean="0"/>
              <a:t> lord, </a:t>
            </a:r>
          </a:p>
          <a:p>
            <a:r>
              <a:rPr lang="hu-HU" b="1" dirty="0"/>
              <a:t> </a:t>
            </a:r>
            <a:r>
              <a:rPr lang="hu-HU" b="1" dirty="0" smtClean="0"/>
              <a:t>                      </a:t>
            </a:r>
            <a:r>
              <a:rPr lang="hu-HU" b="1" dirty="0" err="1" smtClean="0"/>
              <a:t>fie</a:t>
            </a:r>
            <a:r>
              <a:rPr lang="hu-HU" b="1" dirty="0" smtClean="0"/>
              <a:t>! A </a:t>
            </a:r>
            <a:r>
              <a:rPr lang="hu-HU" b="1" dirty="0" err="1" smtClean="0"/>
              <a:t>soldier</a:t>
            </a:r>
            <a:r>
              <a:rPr lang="hu-HU" b="1" dirty="0" smtClean="0"/>
              <a:t>, and </a:t>
            </a:r>
            <a:r>
              <a:rPr lang="hu-HU" b="1" dirty="0" err="1" smtClean="0"/>
              <a:t>afeard</a:t>
            </a:r>
            <a:r>
              <a:rPr lang="hu-HU" b="1" dirty="0" smtClean="0"/>
              <a:t>? </a:t>
            </a:r>
            <a:r>
              <a:rPr lang="hu-HU" b="1" dirty="0" err="1" smtClean="0">
                <a:solidFill>
                  <a:srgbClr val="FF0000"/>
                </a:solidFill>
              </a:rPr>
              <a:t>What</a:t>
            </a:r>
            <a:r>
              <a:rPr lang="hu-HU" b="1" dirty="0" smtClean="0">
                <a:solidFill>
                  <a:srgbClr val="FF0000"/>
                </a:solidFill>
              </a:rPr>
              <a:t> </a:t>
            </a:r>
            <a:r>
              <a:rPr lang="hu-HU" b="1" dirty="0" err="1" smtClean="0">
                <a:solidFill>
                  <a:srgbClr val="FF0000"/>
                </a:solidFill>
              </a:rPr>
              <a:t>need</a:t>
            </a:r>
            <a:r>
              <a:rPr lang="hu-HU" b="1" dirty="0" smtClean="0">
                <a:solidFill>
                  <a:srgbClr val="FF0000"/>
                </a:solidFill>
              </a:rPr>
              <a:t> </a:t>
            </a:r>
            <a:r>
              <a:rPr lang="hu-HU" b="1" dirty="0" err="1" smtClean="0">
                <a:solidFill>
                  <a:srgbClr val="FF0000"/>
                </a:solidFill>
              </a:rPr>
              <a:t>we</a:t>
            </a:r>
            <a:r>
              <a:rPr lang="hu-HU" b="1" dirty="0" smtClean="0">
                <a:solidFill>
                  <a:srgbClr val="FF0000"/>
                </a:solidFill>
              </a:rPr>
              <a:t> </a:t>
            </a:r>
            <a:r>
              <a:rPr lang="hu-HU" b="1" dirty="0" err="1" smtClean="0">
                <a:solidFill>
                  <a:srgbClr val="FF0000"/>
                </a:solidFill>
              </a:rPr>
              <a:t>fear</a:t>
            </a:r>
            <a:r>
              <a:rPr lang="hu-HU" b="1" dirty="0" smtClean="0">
                <a:solidFill>
                  <a:srgbClr val="FF0000"/>
                </a:solidFill>
              </a:rPr>
              <a:t> </a:t>
            </a:r>
            <a:r>
              <a:rPr lang="hu-HU" b="1" dirty="0" err="1" smtClean="0"/>
              <a:t>who</a:t>
            </a:r>
            <a:r>
              <a:rPr lang="hu-HU" b="1" dirty="0" smtClean="0"/>
              <a:t> </a:t>
            </a:r>
          </a:p>
          <a:p>
            <a:r>
              <a:rPr lang="hu-HU" b="1" dirty="0"/>
              <a:t> </a:t>
            </a:r>
            <a:r>
              <a:rPr lang="hu-HU" b="1" dirty="0" smtClean="0"/>
              <a:t>                      </a:t>
            </a:r>
            <a:r>
              <a:rPr lang="hu-HU" b="1" dirty="0" err="1" smtClean="0"/>
              <a:t>knows</a:t>
            </a:r>
            <a:r>
              <a:rPr lang="hu-HU" b="1" dirty="0" smtClean="0"/>
              <a:t> </a:t>
            </a:r>
            <a:r>
              <a:rPr lang="hu-HU" b="1" dirty="0" err="1" smtClean="0"/>
              <a:t>it</a:t>
            </a:r>
            <a:r>
              <a:rPr lang="hu-HU" b="1" dirty="0" smtClean="0"/>
              <a:t>, </a:t>
            </a:r>
            <a:r>
              <a:rPr lang="hu-HU" b="1" dirty="0" err="1" smtClean="0"/>
              <a:t>when</a:t>
            </a:r>
            <a:r>
              <a:rPr lang="hu-HU" b="1" dirty="0" smtClean="0"/>
              <a:t> </a:t>
            </a:r>
            <a:r>
              <a:rPr lang="hu-HU" b="1" dirty="0" err="1" smtClean="0"/>
              <a:t>none</a:t>
            </a:r>
            <a:r>
              <a:rPr lang="hu-HU" b="1" dirty="0" smtClean="0"/>
              <a:t> </a:t>
            </a:r>
            <a:r>
              <a:rPr lang="hu-HU" b="1" dirty="0" err="1" smtClean="0"/>
              <a:t>can</a:t>
            </a:r>
            <a:r>
              <a:rPr lang="hu-HU" b="1" dirty="0" smtClean="0"/>
              <a:t> </a:t>
            </a:r>
            <a:r>
              <a:rPr lang="hu-HU" b="1" dirty="0" err="1" smtClean="0"/>
              <a:t>tell</a:t>
            </a:r>
            <a:r>
              <a:rPr lang="hu-HU" b="1" dirty="0" smtClean="0"/>
              <a:t> </a:t>
            </a:r>
            <a:r>
              <a:rPr lang="hu-HU" b="1" dirty="0" err="1" smtClean="0"/>
              <a:t>our</a:t>
            </a:r>
            <a:r>
              <a:rPr lang="hu-HU" b="1" dirty="0" smtClean="0"/>
              <a:t> </a:t>
            </a:r>
            <a:r>
              <a:rPr lang="hu-HU" b="1" dirty="0" err="1" smtClean="0"/>
              <a:t>power</a:t>
            </a:r>
            <a:r>
              <a:rPr lang="hu-HU" b="1" dirty="0" smtClean="0"/>
              <a:t> </a:t>
            </a:r>
            <a:r>
              <a:rPr lang="hu-HU" b="1" dirty="0" err="1" smtClean="0"/>
              <a:t>to</a:t>
            </a:r>
            <a:r>
              <a:rPr lang="hu-HU" b="1" dirty="0" smtClean="0"/>
              <a:t> account?   </a:t>
            </a:r>
          </a:p>
          <a:p>
            <a:r>
              <a:rPr lang="hu-HU" b="1" dirty="0"/>
              <a:t> </a:t>
            </a:r>
            <a:r>
              <a:rPr lang="hu-HU" b="1" dirty="0" smtClean="0"/>
              <a:t>                      </a:t>
            </a:r>
            <a:r>
              <a:rPr lang="hu-HU" b="1" dirty="0" err="1" smtClean="0">
                <a:solidFill>
                  <a:srgbClr val="FF0000"/>
                </a:solidFill>
              </a:rPr>
              <a:t>Yet</a:t>
            </a:r>
            <a:r>
              <a:rPr lang="hu-HU" b="1" dirty="0" smtClean="0">
                <a:solidFill>
                  <a:srgbClr val="FF0000"/>
                </a:solidFill>
              </a:rPr>
              <a:t> </a:t>
            </a:r>
            <a:r>
              <a:rPr lang="hu-HU" b="1" dirty="0" err="1" smtClean="0">
                <a:solidFill>
                  <a:srgbClr val="FF0000"/>
                </a:solidFill>
              </a:rPr>
              <a:t>who</a:t>
            </a:r>
            <a:r>
              <a:rPr lang="hu-HU" b="1" dirty="0" smtClean="0">
                <a:solidFill>
                  <a:srgbClr val="FF0000"/>
                </a:solidFill>
              </a:rPr>
              <a:t> </a:t>
            </a:r>
            <a:r>
              <a:rPr lang="hu-HU" b="1" dirty="0" err="1" smtClean="0">
                <a:solidFill>
                  <a:srgbClr val="FF0000"/>
                </a:solidFill>
              </a:rPr>
              <a:t>would</a:t>
            </a:r>
            <a:r>
              <a:rPr lang="hu-HU" b="1" dirty="0" smtClean="0">
                <a:solidFill>
                  <a:srgbClr val="FF0000"/>
                </a:solidFill>
              </a:rPr>
              <a:t> </a:t>
            </a:r>
            <a:r>
              <a:rPr lang="hu-HU" b="1" dirty="0" err="1" smtClean="0">
                <a:solidFill>
                  <a:srgbClr val="FF0000"/>
                </a:solidFill>
              </a:rPr>
              <a:t>have</a:t>
            </a:r>
            <a:r>
              <a:rPr lang="hu-HU" b="1" dirty="0" smtClean="0">
                <a:solidFill>
                  <a:srgbClr val="FF0000"/>
                </a:solidFill>
              </a:rPr>
              <a:t> </a:t>
            </a:r>
            <a:r>
              <a:rPr lang="hu-HU" b="1" dirty="0" err="1" smtClean="0">
                <a:solidFill>
                  <a:srgbClr val="FF0000"/>
                </a:solidFill>
              </a:rPr>
              <a:t>thought</a:t>
            </a:r>
            <a:r>
              <a:rPr lang="hu-HU" b="1" dirty="0" smtClean="0">
                <a:solidFill>
                  <a:srgbClr val="FF0000"/>
                </a:solidFill>
              </a:rPr>
              <a:t> </a:t>
            </a:r>
            <a:r>
              <a:rPr lang="hu-HU" b="1" dirty="0" err="1" smtClean="0">
                <a:solidFill>
                  <a:srgbClr val="FF0000"/>
                </a:solidFill>
              </a:rPr>
              <a:t>the</a:t>
            </a:r>
            <a:r>
              <a:rPr lang="hu-HU" b="1" dirty="0" smtClean="0">
                <a:solidFill>
                  <a:srgbClr val="FF0000"/>
                </a:solidFill>
              </a:rPr>
              <a:t> old man </a:t>
            </a:r>
            <a:r>
              <a:rPr lang="hu-HU" b="1" dirty="0" err="1" smtClean="0">
                <a:solidFill>
                  <a:srgbClr val="FF0000"/>
                </a:solidFill>
              </a:rPr>
              <a:t>to</a:t>
            </a:r>
            <a:r>
              <a:rPr lang="hu-HU" b="1" dirty="0" smtClean="0">
                <a:solidFill>
                  <a:srgbClr val="FF0000"/>
                </a:solidFill>
              </a:rPr>
              <a:t> </a:t>
            </a:r>
            <a:r>
              <a:rPr lang="hu-HU" b="1" dirty="0" err="1" smtClean="0">
                <a:solidFill>
                  <a:srgbClr val="FF0000"/>
                </a:solidFill>
              </a:rPr>
              <a:t>have</a:t>
            </a:r>
            <a:r>
              <a:rPr lang="hu-HU" b="1" dirty="0" smtClean="0">
                <a:solidFill>
                  <a:srgbClr val="FF0000"/>
                </a:solidFill>
              </a:rPr>
              <a:t> had                         </a:t>
            </a:r>
          </a:p>
          <a:p>
            <a:r>
              <a:rPr lang="hu-HU" b="1" dirty="0" smtClean="0">
                <a:solidFill>
                  <a:srgbClr val="FF0000"/>
                </a:solidFill>
              </a:rPr>
              <a:t>                       </a:t>
            </a:r>
            <a:r>
              <a:rPr lang="hu-HU" b="1" dirty="0" err="1" smtClean="0">
                <a:solidFill>
                  <a:srgbClr val="FF0000"/>
                </a:solidFill>
              </a:rPr>
              <a:t>so</a:t>
            </a:r>
            <a:r>
              <a:rPr lang="hu-HU" b="1" dirty="0" smtClean="0">
                <a:solidFill>
                  <a:srgbClr val="FF0000"/>
                </a:solidFill>
              </a:rPr>
              <a:t> </a:t>
            </a:r>
            <a:r>
              <a:rPr lang="hu-HU" b="1" dirty="0" err="1" smtClean="0">
                <a:solidFill>
                  <a:srgbClr val="FF0000"/>
                </a:solidFill>
              </a:rPr>
              <a:t>much</a:t>
            </a:r>
            <a:r>
              <a:rPr lang="hu-HU" b="1" dirty="0" smtClean="0">
                <a:solidFill>
                  <a:srgbClr val="FF0000"/>
                </a:solidFill>
              </a:rPr>
              <a:t> </a:t>
            </a:r>
            <a:r>
              <a:rPr lang="hu-HU" b="1" dirty="0" err="1" smtClean="0">
                <a:solidFill>
                  <a:srgbClr val="FF0000"/>
                </a:solidFill>
              </a:rPr>
              <a:t>blood</a:t>
            </a:r>
            <a:r>
              <a:rPr lang="hu-HU" b="1" dirty="0" smtClean="0">
                <a:solidFill>
                  <a:srgbClr val="FF0000"/>
                </a:solidFill>
              </a:rPr>
              <a:t> </a:t>
            </a:r>
            <a:r>
              <a:rPr lang="hu-HU" b="1" dirty="0" err="1" smtClean="0">
                <a:solidFill>
                  <a:srgbClr val="FF0000"/>
                </a:solidFill>
              </a:rPr>
              <a:t>in</a:t>
            </a:r>
            <a:r>
              <a:rPr lang="hu-HU" b="1" dirty="0" smtClean="0">
                <a:solidFill>
                  <a:srgbClr val="FF0000"/>
                </a:solidFill>
              </a:rPr>
              <a:t> </a:t>
            </a:r>
            <a:r>
              <a:rPr lang="hu-HU" b="1" dirty="0" err="1" smtClean="0">
                <a:solidFill>
                  <a:srgbClr val="FF0000"/>
                </a:solidFill>
              </a:rPr>
              <a:t>him</a:t>
            </a:r>
            <a:r>
              <a:rPr lang="hu-HU" b="1" dirty="0" smtClean="0">
                <a:solidFill>
                  <a:srgbClr val="FF0000"/>
                </a:solidFill>
              </a:rPr>
              <a:t> ?</a:t>
            </a:r>
          </a:p>
          <a:p>
            <a:r>
              <a:rPr lang="hu-HU" i="1" dirty="0" err="1" smtClean="0"/>
              <a:t>Doctor</a:t>
            </a:r>
            <a:r>
              <a:rPr lang="hu-HU" i="1" dirty="0" smtClean="0"/>
              <a:t>:         </a:t>
            </a:r>
            <a:r>
              <a:rPr lang="hu-HU" b="1" dirty="0" err="1" smtClean="0"/>
              <a:t>Do</a:t>
            </a:r>
            <a:r>
              <a:rPr lang="hu-HU" b="1" dirty="0" smtClean="0"/>
              <a:t> </a:t>
            </a:r>
            <a:r>
              <a:rPr lang="hu-HU" b="1" dirty="0" err="1" smtClean="0"/>
              <a:t>you</a:t>
            </a:r>
            <a:r>
              <a:rPr lang="hu-HU" b="1" dirty="0" smtClean="0"/>
              <a:t> mark </a:t>
            </a:r>
            <a:r>
              <a:rPr lang="hu-HU" b="1" dirty="0" err="1" smtClean="0"/>
              <a:t>that</a:t>
            </a:r>
            <a:r>
              <a:rPr lang="hu-HU" b="1" dirty="0" smtClean="0"/>
              <a:t>?</a:t>
            </a:r>
          </a:p>
          <a:p>
            <a:r>
              <a:rPr lang="hu-HU" i="1" dirty="0" smtClean="0"/>
              <a:t>L Macbeth:   </a:t>
            </a:r>
            <a:r>
              <a:rPr lang="hu-HU" b="1" dirty="0" smtClean="0"/>
              <a:t>The </a:t>
            </a:r>
            <a:r>
              <a:rPr lang="hu-HU" b="1" dirty="0" err="1" smtClean="0"/>
              <a:t>Thane</a:t>
            </a:r>
            <a:r>
              <a:rPr lang="hu-HU" b="1" dirty="0" smtClean="0"/>
              <a:t> of </a:t>
            </a:r>
            <a:r>
              <a:rPr lang="hu-HU" b="1" dirty="0" err="1" smtClean="0"/>
              <a:t>Fife</a:t>
            </a:r>
            <a:r>
              <a:rPr lang="hu-HU" b="1" dirty="0" smtClean="0"/>
              <a:t> had a </a:t>
            </a:r>
            <a:r>
              <a:rPr lang="hu-HU" b="1" dirty="0" err="1" smtClean="0"/>
              <a:t>wife</a:t>
            </a:r>
            <a:r>
              <a:rPr lang="hu-HU" b="1" dirty="0" smtClean="0"/>
              <a:t> – </a:t>
            </a:r>
            <a:r>
              <a:rPr lang="hu-HU" b="1" dirty="0" err="1" smtClean="0"/>
              <a:t>where</a:t>
            </a:r>
            <a:r>
              <a:rPr lang="hu-HU" b="1" dirty="0" smtClean="0"/>
              <a:t> is </a:t>
            </a:r>
            <a:r>
              <a:rPr lang="hu-HU" b="1" dirty="0" err="1" smtClean="0"/>
              <a:t>she</a:t>
            </a:r>
            <a:r>
              <a:rPr lang="hu-HU" b="1" dirty="0" smtClean="0"/>
              <a:t> </a:t>
            </a:r>
            <a:r>
              <a:rPr lang="hu-HU" b="1" dirty="0" err="1" smtClean="0"/>
              <a:t>now</a:t>
            </a:r>
            <a:r>
              <a:rPr lang="hu-HU" b="1" dirty="0" smtClean="0"/>
              <a:t>? </a:t>
            </a:r>
            <a:endParaRPr lang="hu-HU" b="1" dirty="0"/>
          </a:p>
          <a:p>
            <a:r>
              <a:rPr lang="hu-HU" b="1" dirty="0" smtClean="0"/>
              <a:t>                       </a:t>
            </a:r>
            <a:r>
              <a:rPr lang="hu-HU" b="1" dirty="0" err="1" smtClean="0"/>
              <a:t>What</a:t>
            </a:r>
            <a:r>
              <a:rPr lang="hu-HU" b="1" dirty="0" smtClean="0"/>
              <a:t>, </a:t>
            </a:r>
            <a:r>
              <a:rPr lang="hu-HU" b="1" dirty="0" err="1" smtClean="0"/>
              <a:t>will</a:t>
            </a:r>
            <a:r>
              <a:rPr lang="hu-HU" b="1" dirty="0" smtClean="0"/>
              <a:t> </a:t>
            </a:r>
            <a:r>
              <a:rPr lang="hu-HU" b="1" dirty="0" err="1" smtClean="0"/>
              <a:t>these</a:t>
            </a:r>
            <a:r>
              <a:rPr lang="hu-HU" b="1" dirty="0" smtClean="0"/>
              <a:t> </a:t>
            </a:r>
            <a:r>
              <a:rPr lang="hu-HU" b="1" dirty="0" err="1" smtClean="0"/>
              <a:t>hands</a:t>
            </a:r>
            <a:r>
              <a:rPr lang="hu-HU" b="1" dirty="0" smtClean="0"/>
              <a:t> </a:t>
            </a:r>
            <a:r>
              <a:rPr lang="hu-HU" b="1" dirty="0" err="1" smtClean="0"/>
              <a:t>ne’er</a:t>
            </a:r>
            <a:r>
              <a:rPr lang="hu-HU" b="1" dirty="0" smtClean="0"/>
              <a:t> be </a:t>
            </a:r>
            <a:r>
              <a:rPr lang="hu-HU" b="1" dirty="0" err="1" smtClean="0"/>
              <a:t>clean</a:t>
            </a:r>
            <a:r>
              <a:rPr lang="hu-HU" b="1" dirty="0" smtClean="0"/>
              <a:t>? No more of  </a:t>
            </a:r>
          </a:p>
          <a:p>
            <a:r>
              <a:rPr lang="hu-HU" b="1" dirty="0"/>
              <a:t> </a:t>
            </a:r>
            <a:r>
              <a:rPr lang="hu-HU" b="1" dirty="0" smtClean="0"/>
              <a:t>                      </a:t>
            </a:r>
            <a:r>
              <a:rPr lang="hu-HU" b="1" dirty="0" err="1" smtClean="0"/>
              <a:t>that</a:t>
            </a:r>
            <a:r>
              <a:rPr lang="hu-HU" b="1" dirty="0" smtClean="0"/>
              <a:t>, </a:t>
            </a:r>
            <a:r>
              <a:rPr lang="hu-HU" b="1" dirty="0" err="1" smtClean="0"/>
              <a:t>my</a:t>
            </a:r>
            <a:r>
              <a:rPr lang="hu-HU" b="1" dirty="0" smtClean="0"/>
              <a:t> lord, no more of </a:t>
            </a:r>
            <a:r>
              <a:rPr lang="hu-HU" b="1" dirty="0" err="1" smtClean="0"/>
              <a:t>that</a:t>
            </a:r>
            <a:r>
              <a:rPr lang="hu-HU" b="1" dirty="0" smtClean="0"/>
              <a:t>: </a:t>
            </a:r>
            <a:r>
              <a:rPr lang="hu-HU" b="1" dirty="0" err="1" smtClean="0"/>
              <a:t>you</a:t>
            </a:r>
            <a:r>
              <a:rPr lang="hu-HU" b="1" dirty="0" smtClean="0"/>
              <a:t> mar </a:t>
            </a:r>
            <a:r>
              <a:rPr lang="hu-HU" b="1" dirty="0" err="1" smtClean="0"/>
              <a:t>all</a:t>
            </a:r>
            <a:r>
              <a:rPr lang="hu-HU" b="1" dirty="0" smtClean="0"/>
              <a:t> </a:t>
            </a:r>
            <a:r>
              <a:rPr lang="hu-HU" b="1" dirty="0" err="1" smtClean="0"/>
              <a:t>with</a:t>
            </a:r>
            <a:r>
              <a:rPr lang="hu-HU" b="1" dirty="0" smtClean="0"/>
              <a:t> </a:t>
            </a:r>
            <a:r>
              <a:rPr lang="hu-HU" b="1" dirty="0" err="1" smtClean="0"/>
              <a:t>this</a:t>
            </a:r>
            <a:endParaRPr lang="hu-HU" b="1" dirty="0" smtClean="0"/>
          </a:p>
          <a:p>
            <a:r>
              <a:rPr lang="hu-HU" b="1" dirty="0"/>
              <a:t> </a:t>
            </a:r>
            <a:r>
              <a:rPr lang="hu-HU" b="1" dirty="0" smtClean="0"/>
              <a:t>                      starting…</a:t>
            </a:r>
          </a:p>
          <a:p>
            <a:r>
              <a:rPr lang="hu-HU" b="1" dirty="0"/>
              <a:t> </a:t>
            </a:r>
            <a:r>
              <a:rPr lang="hu-HU" b="1" dirty="0" smtClean="0"/>
              <a:t>                      </a:t>
            </a:r>
            <a:r>
              <a:rPr lang="hu-HU" b="1" dirty="0" err="1" smtClean="0"/>
              <a:t>Here’s</a:t>
            </a:r>
            <a:r>
              <a:rPr lang="hu-HU" b="1" dirty="0" smtClean="0"/>
              <a:t> </a:t>
            </a:r>
            <a:r>
              <a:rPr lang="hu-HU" b="1" dirty="0" err="1" smtClean="0"/>
              <a:t>the</a:t>
            </a:r>
            <a:r>
              <a:rPr lang="hu-HU" b="1" dirty="0" smtClean="0"/>
              <a:t> </a:t>
            </a:r>
            <a:r>
              <a:rPr lang="hu-HU" b="1" dirty="0" err="1" smtClean="0"/>
              <a:t>smell</a:t>
            </a:r>
            <a:r>
              <a:rPr lang="hu-HU" b="1" dirty="0" smtClean="0"/>
              <a:t> of </a:t>
            </a:r>
            <a:r>
              <a:rPr lang="hu-HU" b="1" dirty="0" err="1" smtClean="0"/>
              <a:t>blood</a:t>
            </a:r>
            <a:r>
              <a:rPr lang="hu-HU" b="1" dirty="0" smtClean="0"/>
              <a:t> </a:t>
            </a:r>
            <a:r>
              <a:rPr lang="hu-HU" b="1" dirty="0" err="1" smtClean="0"/>
              <a:t>still</a:t>
            </a:r>
            <a:r>
              <a:rPr lang="hu-HU" b="1" dirty="0" smtClean="0"/>
              <a:t> – </a:t>
            </a:r>
            <a:r>
              <a:rPr lang="hu-HU" b="1" dirty="0" err="1" smtClean="0"/>
              <a:t>all</a:t>
            </a:r>
            <a:r>
              <a:rPr lang="hu-HU" b="1" dirty="0" smtClean="0"/>
              <a:t> </a:t>
            </a:r>
            <a:r>
              <a:rPr lang="hu-HU" b="1" dirty="0" err="1" smtClean="0"/>
              <a:t>the</a:t>
            </a:r>
            <a:r>
              <a:rPr lang="hu-HU" b="1" dirty="0" smtClean="0"/>
              <a:t> </a:t>
            </a:r>
            <a:r>
              <a:rPr lang="hu-HU" b="1" dirty="0" err="1" smtClean="0"/>
              <a:t>perfumes</a:t>
            </a:r>
            <a:r>
              <a:rPr lang="hu-HU" b="1" dirty="0" smtClean="0"/>
              <a:t> </a:t>
            </a:r>
            <a:r>
              <a:rPr lang="hu-HU" b="1" dirty="0" err="1" smtClean="0"/>
              <a:t>of</a:t>
            </a:r>
            <a:r>
              <a:rPr lang="hu-HU" b="1" dirty="0" smtClean="0"/>
              <a:t> </a:t>
            </a:r>
          </a:p>
          <a:p>
            <a:r>
              <a:rPr lang="hu-HU" b="1" dirty="0"/>
              <a:t> </a:t>
            </a:r>
            <a:r>
              <a:rPr lang="hu-HU" b="1" dirty="0" smtClean="0"/>
              <a:t>                      </a:t>
            </a:r>
            <a:r>
              <a:rPr lang="hu-HU" b="1" dirty="0" err="1" smtClean="0"/>
              <a:t>Arabia</a:t>
            </a:r>
            <a:r>
              <a:rPr lang="hu-HU" b="1" dirty="0" smtClean="0"/>
              <a:t> </a:t>
            </a:r>
            <a:r>
              <a:rPr lang="hu-HU" b="1" dirty="0" err="1" smtClean="0"/>
              <a:t>will</a:t>
            </a:r>
            <a:r>
              <a:rPr lang="hu-HU" b="1" dirty="0" smtClean="0"/>
              <a:t> </a:t>
            </a:r>
            <a:r>
              <a:rPr lang="hu-HU" b="1" dirty="0" err="1" smtClean="0"/>
              <a:t>not</a:t>
            </a:r>
            <a:r>
              <a:rPr lang="hu-HU" b="1" dirty="0" smtClean="0"/>
              <a:t> </a:t>
            </a:r>
            <a:r>
              <a:rPr lang="hu-HU" b="1" dirty="0" err="1" smtClean="0"/>
              <a:t>sweeten</a:t>
            </a:r>
            <a:r>
              <a:rPr lang="hu-HU" b="1" dirty="0" smtClean="0"/>
              <a:t> </a:t>
            </a:r>
            <a:r>
              <a:rPr lang="hu-HU" b="1" dirty="0" err="1" smtClean="0"/>
              <a:t>this</a:t>
            </a:r>
            <a:r>
              <a:rPr lang="hu-HU" b="1" dirty="0" smtClean="0"/>
              <a:t> </a:t>
            </a:r>
            <a:r>
              <a:rPr lang="hu-HU" b="1" dirty="0" err="1" smtClean="0"/>
              <a:t>little</a:t>
            </a:r>
            <a:r>
              <a:rPr lang="hu-HU" b="1" dirty="0" smtClean="0"/>
              <a:t> </a:t>
            </a:r>
            <a:r>
              <a:rPr lang="hu-HU" b="1" dirty="0" err="1" smtClean="0"/>
              <a:t>hand</a:t>
            </a:r>
            <a:r>
              <a:rPr lang="hu-HU" b="1" dirty="0" smtClean="0"/>
              <a:t>. </a:t>
            </a:r>
            <a:r>
              <a:rPr lang="hu-HU" b="1" dirty="0" smtClean="0">
                <a:solidFill>
                  <a:srgbClr val="FF0000"/>
                </a:solidFill>
              </a:rPr>
              <a:t>O, </a:t>
            </a:r>
            <a:r>
              <a:rPr lang="hu-HU" b="1" dirty="0" err="1" smtClean="0">
                <a:solidFill>
                  <a:srgbClr val="FF0000"/>
                </a:solidFill>
              </a:rPr>
              <a:t>o</a:t>
            </a:r>
            <a:r>
              <a:rPr lang="hu-HU" b="1" dirty="0" smtClean="0">
                <a:solidFill>
                  <a:srgbClr val="FF0000"/>
                </a:solidFill>
              </a:rPr>
              <a:t>, </a:t>
            </a:r>
            <a:r>
              <a:rPr lang="hu-HU" b="1" dirty="0" err="1" smtClean="0">
                <a:solidFill>
                  <a:srgbClr val="FF0000"/>
                </a:solidFill>
              </a:rPr>
              <a:t>o</a:t>
            </a:r>
            <a:r>
              <a:rPr lang="hu-HU" b="1" dirty="0" smtClean="0">
                <a:solidFill>
                  <a:srgbClr val="FF0000"/>
                </a:solidFill>
              </a:rPr>
              <a:t>! </a:t>
            </a:r>
            <a:r>
              <a:rPr lang="hu-HU" b="1" dirty="0" smtClean="0"/>
              <a:t>…</a:t>
            </a:r>
          </a:p>
          <a:p>
            <a:r>
              <a:rPr lang="hu-HU" i="1" dirty="0" err="1" smtClean="0"/>
              <a:t>Doctor</a:t>
            </a:r>
            <a:r>
              <a:rPr lang="hu-HU" i="1" dirty="0" smtClean="0"/>
              <a:t>:          </a:t>
            </a:r>
            <a:r>
              <a:rPr lang="hu-HU" b="1" dirty="0" err="1" smtClean="0">
                <a:solidFill>
                  <a:srgbClr val="FF0000"/>
                </a:solidFill>
              </a:rPr>
              <a:t>This</a:t>
            </a:r>
            <a:r>
              <a:rPr lang="hu-HU" b="1" dirty="0" smtClean="0">
                <a:solidFill>
                  <a:srgbClr val="FF0000"/>
                </a:solidFill>
              </a:rPr>
              <a:t> </a:t>
            </a:r>
            <a:r>
              <a:rPr lang="hu-HU" b="1" dirty="0" err="1" smtClean="0">
                <a:solidFill>
                  <a:srgbClr val="FF0000"/>
                </a:solidFill>
              </a:rPr>
              <a:t>disease</a:t>
            </a:r>
            <a:r>
              <a:rPr lang="hu-HU" b="1" dirty="0" smtClean="0">
                <a:solidFill>
                  <a:srgbClr val="FF0000"/>
                </a:solidFill>
              </a:rPr>
              <a:t> is </a:t>
            </a:r>
            <a:r>
              <a:rPr lang="hu-HU" b="1" dirty="0" err="1" smtClean="0">
                <a:solidFill>
                  <a:srgbClr val="FF0000"/>
                </a:solidFill>
              </a:rPr>
              <a:t>beyond</a:t>
            </a:r>
            <a:r>
              <a:rPr lang="hu-HU" b="1" dirty="0" smtClean="0">
                <a:solidFill>
                  <a:srgbClr val="FF0000"/>
                </a:solidFill>
              </a:rPr>
              <a:t> </a:t>
            </a:r>
            <a:r>
              <a:rPr lang="hu-HU" b="1" dirty="0" err="1" smtClean="0">
                <a:solidFill>
                  <a:srgbClr val="FF0000"/>
                </a:solidFill>
              </a:rPr>
              <a:t>my</a:t>
            </a:r>
            <a:r>
              <a:rPr lang="hu-HU" b="1" dirty="0" smtClean="0">
                <a:solidFill>
                  <a:srgbClr val="FF0000"/>
                </a:solidFill>
              </a:rPr>
              <a:t> </a:t>
            </a:r>
            <a:r>
              <a:rPr lang="hu-HU" b="1" dirty="0" err="1" smtClean="0">
                <a:solidFill>
                  <a:srgbClr val="FF0000"/>
                </a:solidFill>
              </a:rPr>
              <a:t>practice</a:t>
            </a:r>
            <a:r>
              <a:rPr lang="hu-HU" b="1" dirty="0" smtClean="0">
                <a:solidFill>
                  <a:srgbClr val="FF0000"/>
                </a:solidFill>
              </a:rPr>
              <a:t> </a:t>
            </a:r>
            <a:r>
              <a:rPr lang="hu-HU" b="1" dirty="0" smtClean="0"/>
              <a:t>…</a:t>
            </a:r>
          </a:p>
          <a:p>
            <a:r>
              <a:rPr lang="hu-HU" i="1" dirty="0" smtClean="0"/>
              <a:t>L Macbeth:   </a:t>
            </a:r>
            <a:r>
              <a:rPr lang="hu-HU" b="1" dirty="0" err="1" smtClean="0"/>
              <a:t>Wash</a:t>
            </a:r>
            <a:r>
              <a:rPr lang="hu-HU" b="1" dirty="0" smtClean="0"/>
              <a:t> </a:t>
            </a:r>
            <a:r>
              <a:rPr lang="hu-HU" b="1" dirty="0" err="1" smtClean="0"/>
              <a:t>your</a:t>
            </a:r>
            <a:r>
              <a:rPr lang="hu-HU" b="1" dirty="0" smtClean="0"/>
              <a:t> </a:t>
            </a:r>
            <a:r>
              <a:rPr lang="hu-HU" b="1" dirty="0" err="1" smtClean="0"/>
              <a:t>hands</a:t>
            </a:r>
            <a:r>
              <a:rPr lang="hu-HU" b="1" dirty="0" smtClean="0"/>
              <a:t>, </a:t>
            </a:r>
            <a:r>
              <a:rPr lang="hu-HU" b="1" dirty="0" err="1" smtClean="0"/>
              <a:t>put</a:t>
            </a:r>
            <a:r>
              <a:rPr lang="hu-HU" b="1" dirty="0" smtClean="0"/>
              <a:t> </a:t>
            </a:r>
            <a:r>
              <a:rPr lang="hu-HU" b="1" dirty="0" err="1" smtClean="0"/>
              <a:t>on</a:t>
            </a:r>
            <a:r>
              <a:rPr lang="hu-HU" b="1" dirty="0" smtClean="0"/>
              <a:t> </a:t>
            </a:r>
            <a:r>
              <a:rPr lang="hu-HU" b="1" dirty="0" err="1" smtClean="0"/>
              <a:t>your</a:t>
            </a:r>
            <a:r>
              <a:rPr lang="hu-HU" b="1" dirty="0" smtClean="0"/>
              <a:t> </a:t>
            </a:r>
            <a:r>
              <a:rPr lang="hu-HU" b="1" dirty="0" err="1" smtClean="0"/>
              <a:t>nightgown</a:t>
            </a:r>
            <a:r>
              <a:rPr lang="hu-HU" b="1" dirty="0" smtClean="0"/>
              <a:t> – </a:t>
            </a:r>
            <a:r>
              <a:rPr lang="hu-HU" b="1" dirty="0" err="1" smtClean="0"/>
              <a:t>look</a:t>
            </a:r>
            <a:r>
              <a:rPr lang="hu-HU" b="1" dirty="0" smtClean="0"/>
              <a:t> </a:t>
            </a:r>
            <a:r>
              <a:rPr lang="hu-HU" b="1" dirty="0" err="1" smtClean="0"/>
              <a:t>not</a:t>
            </a:r>
            <a:endParaRPr lang="hu-HU" b="1" dirty="0" smtClean="0"/>
          </a:p>
          <a:p>
            <a:r>
              <a:rPr lang="hu-HU" b="1" dirty="0"/>
              <a:t> </a:t>
            </a:r>
            <a:r>
              <a:rPr lang="hu-HU" b="1" dirty="0" smtClean="0"/>
              <a:t>                       </a:t>
            </a:r>
            <a:r>
              <a:rPr lang="hu-HU" b="1" dirty="0" err="1" smtClean="0"/>
              <a:t>so</a:t>
            </a:r>
            <a:r>
              <a:rPr lang="hu-HU" b="1" dirty="0" smtClean="0"/>
              <a:t> </a:t>
            </a:r>
            <a:r>
              <a:rPr lang="hu-HU" b="1" dirty="0" err="1" smtClean="0"/>
              <a:t>pale</a:t>
            </a:r>
            <a:r>
              <a:rPr lang="hu-HU" b="1" dirty="0" smtClean="0"/>
              <a:t> – I </a:t>
            </a:r>
            <a:r>
              <a:rPr lang="hu-HU" b="1" dirty="0" err="1" smtClean="0"/>
              <a:t>tell</a:t>
            </a:r>
            <a:r>
              <a:rPr lang="hu-HU" b="1" dirty="0" smtClean="0"/>
              <a:t> </a:t>
            </a:r>
            <a:r>
              <a:rPr lang="hu-HU" b="1" dirty="0" err="1" smtClean="0"/>
              <a:t>you</a:t>
            </a:r>
            <a:r>
              <a:rPr lang="hu-HU" b="1" dirty="0" smtClean="0"/>
              <a:t> </a:t>
            </a:r>
            <a:r>
              <a:rPr lang="hu-HU" b="1" dirty="0" err="1" smtClean="0"/>
              <a:t>yet</a:t>
            </a:r>
            <a:r>
              <a:rPr lang="hu-HU" b="1" dirty="0" smtClean="0"/>
              <a:t> again, </a:t>
            </a:r>
            <a:r>
              <a:rPr lang="hu-HU" b="1" dirty="0" err="1" smtClean="0"/>
              <a:t>Banquo’s</a:t>
            </a:r>
            <a:r>
              <a:rPr lang="hu-HU" b="1" dirty="0" smtClean="0"/>
              <a:t> </a:t>
            </a:r>
            <a:r>
              <a:rPr lang="hu-HU" b="1" dirty="0" err="1" smtClean="0"/>
              <a:t>buried</a:t>
            </a:r>
            <a:r>
              <a:rPr lang="hu-HU" b="1" dirty="0" smtClean="0"/>
              <a:t>, he</a:t>
            </a:r>
          </a:p>
          <a:p>
            <a:r>
              <a:rPr lang="hu-HU" b="1" dirty="0"/>
              <a:t> </a:t>
            </a:r>
            <a:r>
              <a:rPr lang="hu-HU" b="1" dirty="0" smtClean="0"/>
              <a:t>                       </a:t>
            </a:r>
            <a:r>
              <a:rPr lang="hu-HU" b="1" dirty="0" err="1" smtClean="0"/>
              <a:t>cannot</a:t>
            </a:r>
            <a:r>
              <a:rPr lang="hu-HU" b="1" dirty="0" smtClean="0"/>
              <a:t> </a:t>
            </a:r>
            <a:r>
              <a:rPr lang="hu-HU" b="1" dirty="0" err="1" smtClean="0"/>
              <a:t>come</a:t>
            </a:r>
            <a:r>
              <a:rPr lang="hu-HU" b="1" dirty="0" smtClean="0"/>
              <a:t> out </a:t>
            </a:r>
            <a:r>
              <a:rPr lang="hu-HU" b="1" dirty="0" err="1" smtClean="0"/>
              <a:t>on’s</a:t>
            </a:r>
            <a:r>
              <a:rPr lang="hu-HU" b="1" dirty="0" smtClean="0"/>
              <a:t> </a:t>
            </a:r>
            <a:r>
              <a:rPr lang="hu-HU" b="1" dirty="0" err="1" smtClean="0"/>
              <a:t>grave</a:t>
            </a:r>
            <a:r>
              <a:rPr lang="hu-HU" b="1" dirty="0" smtClean="0"/>
              <a:t>…</a:t>
            </a:r>
          </a:p>
          <a:p>
            <a:r>
              <a:rPr lang="hu-HU" b="1" dirty="0"/>
              <a:t> </a:t>
            </a:r>
            <a:r>
              <a:rPr lang="hu-HU" b="1" dirty="0" smtClean="0"/>
              <a:t>                       </a:t>
            </a:r>
            <a:r>
              <a:rPr lang="hu-HU" b="1" dirty="0" err="1" smtClean="0"/>
              <a:t>To</a:t>
            </a:r>
            <a:r>
              <a:rPr lang="hu-HU" b="1" dirty="0" smtClean="0"/>
              <a:t> </a:t>
            </a:r>
            <a:r>
              <a:rPr lang="hu-HU" b="1" dirty="0" err="1" smtClean="0"/>
              <a:t>bed</a:t>
            </a:r>
            <a:r>
              <a:rPr lang="hu-HU" b="1" dirty="0" smtClean="0"/>
              <a:t>, </a:t>
            </a:r>
            <a:r>
              <a:rPr lang="hu-HU" b="1" dirty="0" err="1" smtClean="0"/>
              <a:t>to</a:t>
            </a:r>
            <a:r>
              <a:rPr lang="hu-HU" b="1" dirty="0" smtClean="0"/>
              <a:t> </a:t>
            </a:r>
            <a:r>
              <a:rPr lang="hu-HU" b="1" dirty="0" err="1" smtClean="0"/>
              <a:t>bed</a:t>
            </a:r>
            <a:r>
              <a:rPr lang="hu-HU" b="1" dirty="0" smtClean="0"/>
              <a:t>! </a:t>
            </a:r>
            <a:r>
              <a:rPr lang="hu-HU" b="1" dirty="0" err="1" smtClean="0"/>
              <a:t>There’s</a:t>
            </a:r>
            <a:r>
              <a:rPr lang="hu-HU" b="1" dirty="0" smtClean="0"/>
              <a:t> </a:t>
            </a:r>
            <a:r>
              <a:rPr lang="hu-HU" b="1" dirty="0" err="1" smtClean="0"/>
              <a:t>knocking</a:t>
            </a:r>
            <a:r>
              <a:rPr lang="hu-HU" b="1" dirty="0" smtClean="0"/>
              <a:t> </a:t>
            </a:r>
            <a:r>
              <a:rPr lang="hu-HU" b="1" dirty="0" err="1" smtClean="0"/>
              <a:t>at</a:t>
            </a:r>
            <a:r>
              <a:rPr lang="hu-HU" b="1" dirty="0" smtClean="0"/>
              <a:t> </a:t>
            </a:r>
            <a:r>
              <a:rPr lang="hu-HU" b="1" dirty="0" err="1" smtClean="0"/>
              <a:t>the</a:t>
            </a:r>
            <a:r>
              <a:rPr lang="hu-HU" b="1" dirty="0" smtClean="0"/>
              <a:t> </a:t>
            </a:r>
            <a:r>
              <a:rPr lang="hu-HU" b="1" dirty="0" err="1" smtClean="0"/>
              <a:t>gate</a:t>
            </a:r>
            <a:r>
              <a:rPr lang="hu-HU" b="1" dirty="0" smtClean="0"/>
              <a:t>. </a:t>
            </a:r>
            <a:r>
              <a:rPr lang="hu-HU" b="1" dirty="0" err="1" smtClean="0">
                <a:solidFill>
                  <a:srgbClr val="FF0000"/>
                </a:solidFill>
              </a:rPr>
              <a:t>Come</a:t>
            </a:r>
            <a:r>
              <a:rPr lang="hu-HU" b="1" dirty="0" smtClean="0">
                <a:solidFill>
                  <a:srgbClr val="FF0000"/>
                </a:solidFill>
              </a:rPr>
              <a:t>,   </a:t>
            </a:r>
          </a:p>
          <a:p>
            <a:r>
              <a:rPr lang="hu-HU" b="1" dirty="0">
                <a:solidFill>
                  <a:srgbClr val="FF0000"/>
                </a:solidFill>
              </a:rPr>
              <a:t> </a:t>
            </a:r>
            <a:r>
              <a:rPr lang="hu-HU" b="1" dirty="0" smtClean="0">
                <a:solidFill>
                  <a:srgbClr val="FF0000"/>
                </a:solidFill>
              </a:rPr>
              <a:t>                       </a:t>
            </a:r>
            <a:r>
              <a:rPr lang="hu-HU" b="1" dirty="0" err="1" smtClean="0">
                <a:solidFill>
                  <a:srgbClr val="FF0000"/>
                </a:solidFill>
              </a:rPr>
              <a:t>come</a:t>
            </a:r>
            <a:r>
              <a:rPr lang="hu-HU" b="1" dirty="0" smtClean="0">
                <a:solidFill>
                  <a:srgbClr val="FF0000"/>
                </a:solidFill>
              </a:rPr>
              <a:t>, </a:t>
            </a:r>
            <a:r>
              <a:rPr lang="hu-HU" b="1" dirty="0" err="1" smtClean="0">
                <a:solidFill>
                  <a:srgbClr val="FF0000"/>
                </a:solidFill>
              </a:rPr>
              <a:t>come</a:t>
            </a:r>
            <a:r>
              <a:rPr lang="hu-HU" b="1" dirty="0" smtClean="0">
                <a:solidFill>
                  <a:srgbClr val="FF0000"/>
                </a:solidFill>
              </a:rPr>
              <a:t>, </a:t>
            </a:r>
            <a:r>
              <a:rPr lang="hu-HU" b="1" dirty="0" err="1" smtClean="0">
                <a:solidFill>
                  <a:srgbClr val="FF0000"/>
                </a:solidFill>
              </a:rPr>
              <a:t>come</a:t>
            </a:r>
            <a:r>
              <a:rPr lang="hu-HU" b="1" dirty="0" smtClean="0"/>
              <a:t>, </a:t>
            </a:r>
            <a:r>
              <a:rPr lang="hu-HU" b="1" dirty="0" err="1" smtClean="0"/>
              <a:t>give</a:t>
            </a:r>
            <a:r>
              <a:rPr lang="hu-HU" b="1" dirty="0" smtClean="0"/>
              <a:t> </a:t>
            </a:r>
            <a:r>
              <a:rPr lang="hu-HU" b="1" dirty="0" err="1" smtClean="0"/>
              <a:t>me</a:t>
            </a:r>
            <a:r>
              <a:rPr lang="hu-HU" b="1" dirty="0" smtClean="0"/>
              <a:t> </a:t>
            </a:r>
            <a:r>
              <a:rPr lang="hu-HU" b="1" dirty="0" err="1" smtClean="0"/>
              <a:t>your</a:t>
            </a:r>
            <a:r>
              <a:rPr lang="hu-HU" b="1" dirty="0" smtClean="0"/>
              <a:t> </a:t>
            </a:r>
            <a:r>
              <a:rPr lang="hu-HU" b="1" dirty="0" err="1" smtClean="0"/>
              <a:t>hand</a:t>
            </a:r>
            <a:r>
              <a:rPr lang="hu-HU" b="1" dirty="0" smtClean="0"/>
              <a:t>. </a:t>
            </a:r>
            <a:r>
              <a:rPr lang="hu-HU" b="1" dirty="0" err="1" smtClean="0"/>
              <a:t>What’s</a:t>
            </a:r>
            <a:r>
              <a:rPr lang="hu-HU" b="1" dirty="0" smtClean="0"/>
              <a:t> </a:t>
            </a:r>
            <a:r>
              <a:rPr lang="hu-HU" b="1" dirty="0" err="1" smtClean="0"/>
              <a:t>done</a:t>
            </a:r>
            <a:r>
              <a:rPr lang="hu-HU" b="1" dirty="0" smtClean="0"/>
              <a:t> </a:t>
            </a:r>
          </a:p>
          <a:p>
            <a:r>
              <a:rPr lang="hu-HU" b="1" dirty="0"/>
              <a:t> </a:t>
            </a:r>
            <a:r>
              <a:rPr lang="hu-HU" b="1" dirty="0" smtClean="0"/>
              <a:t>                       </a:t>
            </a:r>
            <a:r>
              <a:rPr lang="hu-HU" b="1" dirty="0" err="1" smtClean="0"/>
              <a:t>cannot</a:t>
            </a:r>
            <a:r>
              <a:rPr lang="hu-HU" b="1" dirty="0" smtClean="0"/>
              <a:t> be </a:t>
            </a:r>
            <a:r>
              <a:rPr lang="hu-HU" b="1" dirty="0" err="1" smtClean="0"/>
              <a:t>undone</a:t>
            </a:r>
            <a:r>
              <a:rPr lang="hu-HU" b="1" dirty="0" smtClean="0"/>
              <a:t>. </a:t>
            </a:r>
            <a:r>
              <a:rPr lang="hu-HU" b="1" dirty="0" err="1" smtClean="0"/>
              <a:t>To</a:t>
            </a:r>
            <a:r>
              <a:rPr lang="hu-HU" b="1" dirty="0" smtClean="0"/>
              <a:t> </a:t>
            </a:r>
            <a:r>
              <a:rPr lang="hu-HU" b="1" dirty="0" err="1" smtClean="0"/>
              <a:t>bed</a:t>
            </a:r>
            <a:r>
              <a:rPr lang="hu-HU" b="1" dirty="0" smtClean="0"/>
              <a:t>, </a:t>
            </a:r>
            <a:r>
              <a:rPr lang="hu-HU" b="1" dirty="0" err="1" smtClean="0"/>
              <a:t>to</a:t>
            </a:r>
            <a:r>
              <a:rPr lang="hu-HU" b="1" dirty="0" smtClean="0"/>
              <a:t> </a:t>
            </a:r>
            <a:r>
              <a:rPr lang="hu-HU" b="1" dirty="0" err="1" smtClean="0"/>
              <a:t>bed</a:t>
            </a:r>
            <a:r>
              <a:rPr lang="hu-HU" b="1" dirty="0" smtClean="0"/>
              <a:t>, </a:t>
            </a:r>
            <a:r>
              <a:rPr lang="hu-HU" b="1" dirty="0" err="1" smtClean="0"/>
              <a:t>to</a:t>
            </a:r>
            <a:r>
              <a:rPr lang="hu-HU" b="1" dirty="0" smtClean="0"/>
              <a:t> </a:t>
            </a:r>
            <a:r>
              <a:rPr lang="hu-HU" b="1" dirty="0" err="1" smtClean="0"/>
              <a:t>bed</a:t>
            </a:r>
            <a:r>
              <a:rPr lang="hu-HU" b="1" dirty="0" smtClean="0"/>
              <a:t>…</a:t>
            </a:r>
          </a:p>
          <a:p>
            <a:r>
              <a:rPr lang="hu-HU" i="1" dirty="0" err="1" smtClean="0"/>
              <a:t>Doctor</a:t>
            </a:r>
            <a:r>
              <a:rPr lang="hu-HU" i="1" dirty="0" smtClean="0"/>
              <a:t>:           </a:t>
            </a:r>
            <a:r>
              <a:rPr lang="hu-HU" b="1" dirty="0" smtClean="0"/>
              <a:t>More </a:t>
            </a:r>
            <a:r>
              <a:rPr lang="hu-HU" b="1" dirty="0" err="1" smtClean="0"/>
              <a:t>needs</a:t>
            </a:r>
            <a:r>
              <a:rPr lang="hu-HU" b="1" dirty="0" smtClean="0"/>
              <a:t> </a:t>
            </a:r>
            <a:r>
              <a:rPr lang="hu-HU" b="1" dirty="0" err="1" smtClean="0"/>
              <a:t>she</a:t>
            </a:r>
            <a:r>
              <a:rPr lang="hu-HU" b="1" dirty="0" smtClean="0"/>
              <a:t> </a:t>
            </a:r>
            <a:r>
              <a:rPr lang="hu-HU" b="1" dirty="0" err="1" smtClean="0"/>
              <a:t>the</a:t>
            </a:r>
            <a:r>
              <a:rPr lang="hu-HU" b="1" dirty="0" smtClean="0"/>
              <a:t> </a:t>
            </a:r>
            <a:r>
              <a:rPr lang="hu-HU" b="1" dirty="0" err="1" smtClean="0"/>
              <a:t>divine</a:t>
            </a:r>
            <a:r>
              <a:rPr lang="hu-HU" b="1" dirty="0" smtClean="0"/>
              <a:t> </a:t>
            </a:r>
            <a:r>
              <a:rPr lang="hu-HU" b="1" dirty="0" err="1" smtClean="0"/>
              <a:t>than</a:t>
            </a:r>
            <a:r>
              <a:rPr lang="hu-HU" b="1" dirty="0" smtClean="0"/>
              <a:t> </a:t>
            </a:r>
            <a:r>
              <a:rPr lang="hu-HU" b="1" dirty="0" err="1" smtClean="0"/>
              <a:t>the</a:t>
            </a:r>
            <a:r>
              <a:rPr lang="hu-HU" b="1" dirty="0" smtClean="0"/>
              <a:t> </a:t>
            </a:r>
            <a:r>
              <a:rPr lang="hu-HU" b="1" dirty="0" err="1" smtClean="0"/>
              <a:t>physician</a:t>
            </a:r>
            <a:r>
              <a:rPr lang="hu-HU" b="1" dirty="0" smtClean="0"/>
              <a:t>…</a:t>
            </a:r>
            <a:endParaRPr lang="en-GB" b="1" dirty="0" smtClean="0"/>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5526360" y="1"/>
            <a:ext cx="3617640" cy="980727"/>
          </a:xfrm>
          <a:prstGeom prst="borderCallout1">
            <a:avLst>
              <a:gd name="adj1" fmla="val 49210"/>
              <a:gd name="adj2" fmla="val 83"/>
              <a:gd name="adj3" fmla="val 72787"/>
              <a:gd name="adj4" fmla="val -71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This</a:t>
            </a:r>
            <a:r>
              <a:rPr lang="hu-HU" b="1" dirty="0" smtClean="0"/>
              <a:t> is an </a:t>
            </a:r>
            <a:r>
              <a:rPr lang="hu-HU" b="1" dirty="0" err="1" smtClean="0"/>
              <a:t>interesting</a:t>
            </a:r>
            <a:r>
              <a:rPr lang="hu-HU" b="1" dirty="0" smtClean="0"/>
              <a:t> </a:t>
            </a:r>
            <a:r>
              <a:rPr lang="hu-HU" b="1" dirty="0" err="1" smtClean="0"/>
              <a:t>contrast</a:t>
            </a:r>
            <a:r>
              <a:rPr lang="hu-HU" b="1" dirty="0" smtClean="0"/>
              <a:t> </a:t>
            </a:r>
            <a:r>
              <a:rPr lang="hu-HU" b="1" dirty="0" err="1" smtClean="0"/>
              <a:t>to</a:t>
            </a:r>
            <a:r>
              <a:rPr lang="hu-HU" b="1" dirty="0" smtClean="0"/>
              <a:t> Act2Sc2 (a </a:t>
            </a:r>
            <a:r>
              <a:rPr lang="hu-HU" b="1" dirty="0" err="1" smtClean="0"/>
              <a:t>little</a:t>
            </a:r>
            <a:r>
              <a:rPr lang="hu-HU" b="1" dirty="0" smtClean="0"/>
              <a:t> </a:t>
            </a:r>
            <a:r>
              <a:rPr lang="hu-HU" b="1" dirty="0" err="1" smtClean="0"/>
              <a:t>water</a:t>
            </a:r>
            <a:r>
              <a:rPr lang="hu-HU" b="1" dirty="0" smtClean="0"/>
              <a:t> </a:t>
            </a:r>
            <a:r>
              <a:rPr lang="hu-HU" b="1" dirty="0" err="1" smtClean="0"/>
              <a:t>clears</a:t>
            </a:r>
            <a:r>
              <a:rPr lang="hu-HU" b="1" dirty="0" smtClean="0"/>
              <a:t> </a:t>
            </a:r>
            <a:r>
              <a:rPr lang="hu-HU" b="1" dirty="0" err="1" smtClean="0"/>
              <a:t>us</a:t>
            </a:r>
            <a:r>
              <a:rPr lang="hu-HU" b="1" dirty="0" smtClean="0"/>
              <a:t> of </a:t>
            </a:r>
            <a:r>
              <a:rPr lang="hu-HU" b="1" dirty="0" err="1" smtClean="0"/>
              <a:t>this</a:t>
            </a:r>
            <a:r>
              <a:rPr lang="hu-HU" b="1" dirty="0" smtClean="0"/>
              <a:t> </a:t>
            </a:r>
            <a:r>
              <a:rPr lang="hu-HU" b="1" dirty="0" err="1" smtClean="0"/>
              <a:t>deed</a:t>
            </a:r>
            <a:r>
              <a:rPr lang="hu-HU" b="1" dirty="0" smtClean="0"/>
              <a:t>), </a:t>
            </a:r>
            <a:r>
              <a:rPr lang="hu-HU" b="1" dirty="0" err="1" smtClean="0"/>
              <a:t>She</a:t>
            </a:r>
            <a:r>
              <a:rPr lang="hu-HU" b="1" dirty="0" smtClean="0"/>
              <a:t> is </a:t>
            </a:r>
            <a:r>
              <a:rPr lang="hu-HU" b="1" dirty="0" err="1" smtClean="0"/>
              <a:t>overwhelmed</a:t>
            </a:r>
            <a:r>
              <a:rPr lang="hu-HU" b="1" dirty="0" smtClean="0"/>
              <a:t> </a:t>
            </a:r>
            <a:r>
              <a:rPr lang="hu-HU" b="1" dirty="0" err="1" smtClean="0"/>
              <a:t>with</a:t>
            </a:r>
            <a:r>
              <a:rPr lang="hu-HU" b="1" dirty="0" smtClean="0"/>
              <a:t> </a:t>
            </a:r>
            <a:r>
              <a:rPr lang="hu-HU" b="1" dirty="0" err="1" smtClean="0"/>
              <a:t>guilt</a:t>
            </a:r>
            <a:r>
              <a:rPr lang="hu-HU" b="1" dirty="0" smtClean="0"/>
              <a:t> and </a:t>
            </a:r>
            <a:r>
              <a:rPr lang="hu-HU" b="1" dirty="0" err="1" smtClean="0"/>
              <a:t>fears</a:t>
            </a:r>
            <a:r>
              <a:rPr lang="hu-HU" b="1" dirty="0" smtClean="0"/>
              <a:t> </a:t>
            </a:r>
            <a:r>
              <a:rPr lang="hu-HU" b="1" dirty="0" err="1" smtClean="0"/>
              <a:t>darkness</a:t>
            </a:r>
            <a:r>
              <a:rPr lang="hu-HU" b="1" dirty="0" smtClean="0"/>
              <a:t>.</a:t>
            </a:r>
            <a:endParaRPr lang="en-GB" b="1" dirty="0"/>
          </a:p>
        </p:txBody>
      </p:sp>
      <p:sp>
        <p:nvSpPr>
          <p:cNvPr id="3" name="Vonalas buborék 1 2"/>
          <p:cNvSpPr/>
          <p:nvPr/>
        </p:nvSpPr>
        <p:spPr>
          <a:xfrm>
            <a:off x="6588224" y="1700808"/>
            <a:ext cx="2555776" cy="1008112"/>
          </a:xfrm>
          <a:prstGeom prst="borderCallout1">
            <a:avLst>
              <a:gd name="adj1" fmla="val 52256"/>
              <a:gd name="adj2" fmla="val 794"/>
              <a:gd name="adj3" fmla="val -20784"/>
              <a:gd name="adj4" fmla="val -321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Her</a:t>
            </a:r>
            <a:r>
              <a:rPr lang="hu-HU" b="1" dirty="0" smtClean="0"/>
              <a:t> </a:t>
            </a:r>
            <a:r>
              <a:rPr lang="hu-HU" b="1" dirty="0" err="1" smtClean="0"/>
              <a:t>reliving</a:t>
            </a:r>
            <a:r>
              <a:rPr lang="hu-HU" b="1" dirty="0" smtClean="0"/>
              <a:t> of </a:t>
            </a:r>
            <a:r>
              <a:rPr lang="hu-HU" b="1" dirty="0" err="1" smtClean="0"/>
              <a:t>her</a:t>
            </a:r>
            <a:r>
              <a:rPr lang="hu-HU" b="1" dirty="0" smtClean="0"/>
              <a:t> </a:t>
            </a:r>
            <a:r>
              <a:rPr lang="hu-HU" b="1" dirty="0" err="1" smtClean="0"/>
              <a:t>former</a:t>
            </a:r>
            <a:r>
              <a:rPr lang="hu-HU" b="1" dirty="0" smtClean="0"/>
              <a:t> </a:t>
            </a:r>
            <a:r>
              <a:rPr lang="hu-HU" b="1" dirty="0" err="1" smtClean="0"/>
              <a:t>comments</a:t>
            </a:r>
            <a:r>
              <a:rPr lang="hu-HU" b="1" dirty="0" smtClean="0"/>
              <a:t> is </a:t>
            </a:r>
            <a:r>
              <a:rPr lang="hu-HU" b="1" dirty="0" err="1" smtClean="0"/>
              <a:t>intentionally</a:t>
            </a:r>
            <a:r>
              <a:rPr lang="hu-HU" b="1" dirty="0" smtClean="0"/>
              <a:t> </a:t>
            </a:r>
            <a:r>
              <a:rPr lang="hu-HU" b="1" dirty="0" err="1" smtClean="0"/>
              <a:t>ironic</a:t>
            </a:r>
            <a:endParaRPr lang="en-GB" b="1" dirty="0"/>
          </a:p>
        </p:txBody>
      </p:sp>
      <p:sp>
        <p:nvSpPr>
          <p:cNvPr id="4" name="Vonalas buborék 1 3"/>
          <p:cNvSpPr/>
          <p:nvPr/>
        </p:nvSpPr>
        <p:spPr>
          <a:xfrm>
            <a:off x="3995936" y="2276873"/>
            <a:ext cx="2484784" cy="864094"/>
          </a:xfrm>
          <a:prstGeom prst="borderCallout1">
            <a:avLst>
              <a:gd name="adj1" fmla="val 50733"/>
              <a:gd name="adj2" fmla="val -87"/>
              <a:gd name="adj3" fmla="val -16624"/>
              <a:gd name="adj4" fmla="val -26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Her</a:t>
            </a:r>
            <a:r>
              <a:rPr lang="hu-HU" b="1" dirty="0" smtClean="0"/>
              <a:t> </a:t>
            </a:r>
            <a:r>
              <a:rPr lang="hu-HU" b="1" dirty="0" err="1" smtClean="0"/>
              <a:t>reference</a:t>
            </a:r>
            <a:r>
              <a:rPr lang="hu-HU" b="1" dirty="0" smtClean="0"/>
              <a:t> </a:t>
            </a:r>
            <a:r>
              <a:rPr lang="hu-HU" b="1" dirty="0" err="1" smtClean="0"/>
              <a:t>to</a:t>
            </a:r>
            <a:r>
              <a:rPr lang="hu-HU" b="1" dirty="0" smtClean="0"/>
              <a:t> </a:t>
            </a:r>
            <a:r>
              <a:rPr lang="hu-HU" b="1" dirty="0" err="1" smtClean="0"/>
              <a:t>Duncan</a:t>
            </a:r>
            <a:r>
              <a:rPr lang="hu-HU" b="1" dirty="0" smtClean="0"/>
              <a:t> here is </a:t>
            </a:r>
            <a:r>
              <a:rPr lang="hu-HU" b="1" dirty="0" err="1" smtClean="0"/>
              <a:t>incriminating</a:t>
            </a:r>
            <a:endParaRPr lang="en-GB" b="1" dirty="0"/>
          </a:p>
        </p:txBody>
      </p:sp>
      <p:sp>
        <p:nvSpPr>
          <p:cNvPr id="5" name="Vonalas buborék 1 4"/>
          <p:cNvSpPr/>
          <p:nvPr/>
        </p:nvSpPr>
        <p:spPr>
          <a:xfrm>
            <a:off x="6228184" y="3140967"/>
            <a:ext cx="2808312" cy="1440161"/>
          </a:xfrm>
          <a:prstGeom prst="borderCallout1">
            <a:avLst>
              <a:gd name="adj1" fmla="val 52055"/>
              <a:gd name="adj2" fmla="val 3205"/>
              <a:gd name="adj3" fmla="val 46487"/>
              <a:gd name="adj4"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Notice</a:t>
            </a:r>
            <a:r>
              <a:rPr lang="hu-HU" b="1" dirty="0" smtClean="0"/>
              <a:t> </a:t>
            </a:r>
            <a:r>
              <a:rPr lang="hu-HU" b="1" dirty="0" err="1" smtClean="0"/>
              <a:t>the</a:t>
            </a:r>
            <a:r>
              <a:rPr lang="hu-HU" b="1" dirty="0" smtClean="0"/>
              <a:t> shift </a:t>
            </a:r>
            <a:r>
              <a:rPr lang="hu-HU" b="1" dirty="0" err="1" smtClean="0"/>
              <a:t>from</a:t>
            </a:r>
            <a:r>
              <a:rPr lang="hu-HU" b="1" dirty="0" smtClean="0"/>
              <a:t> </a:t>
            </a:r>
            <a:r>
              <a:rPr lang="hu-HU" b="1" dirty="0" err="1" smtClean="0"/>
              <a:t>blank</a:t>
            </a:r>
            <a:r>
              <a:rPr lang="hu-HU" b="1" dirty="0" smtClean="0"/>
              <a:t> verse (</a:t>
            </a:r>
            <a:r>
              <a:rPr lang="hu-HU" b="1" dirty="0" err="1" smtClean="0"/>
              <a:t>control</a:t>
            </a:r>
            <a:r>
              <a:rPr lang="hu-HU" b="1" dirty="0" smtClean="0"/>
              <a:t>) </a:t>
            </a:r>
            <a:r>
              <a:rPr lang="hu-HU" b="1" dirty="0" err="1" smtClean="0"/>
              <a:t>to</a:t>
            </a:r>
            <a:r>
              <a:rPr lang="hu-HU" b="1" dirty="0" smtClean="0"/>
              <a:t> </a:t>
            </a:r>
            <a:r>
              <a:rPr lang="hu-HU" b="1" dirty="0" err="1" smtClean="0"/>
              <a:t>prose</a:t>
            </a:r>
            <a:r>
              <a:rPr lang="hu-HU" b="1" dirty="0" smtClean="0"/>
              <a:t> (</a:t>
            </a:r>
            <a:r>
              <a:rPr lang="hu-HU" b="1" dirty="0" err="1" smtClean="0"/>
              <a:t>confusion</a:t>
            </a:r>
            <a:r>
              <a:rPr lang="hu-HU" b="1" dirty="0" smtClean="0"/>
              <a:t>), </a:t>
            </a:r>
            <a:r>
              <a:rPr lang="hu-HU" b="1" dirty="0" err="1" smtClean="0"/>
              <a:t>She</a:t>
            </a:r>
            <a:r>
              <a:rPr lang="hu-HU" b="1" dirty="0" smtClean="0"/>
              <a:t> is </a:t>
            </a:r>
            <a:r>
              <a:rPr lang="hu-HU" b="1" dirty="0" err="1" smtClean="0"/>
              <a:t>obsessed</a:t>
            </a:r>
            <a:r>
              <a:rPr lang="hu-HU" b="1" dirty="0" smtClean="0"/>
              <a:t> </a:t>
            </a:r>
            <a:r>
              <a:rPr lang="hu-HU" b="1" dirty="0" err="1" smtClean="0"/>
              <a:t>with</a:t>
            </a:r>
            <a:r>
              <a:rPr lang="hu-HU" b="1" dirty="0" smtClean="0"/>
              <a:t> </a:t>
            </a:r>
            <a:r>
              <a:rPr lang="hu-HU" b="1" dirty="0" err="1" smtClean="0"/>
              <a:t>cleanliness</a:t>
            </a:r>
            <a:r>
              <a:rPr lang="hu-HU" b="1" dirty="0" smtClean="0"/>
              <a:t>, </a:t>
            </a:r>
            <a:r>
              <a:rPr lang="hu-HU" b="1" dirty="0" err="1" smtClean="0"/>
              <a:t>moral</a:t>
            </a:r>
            <a:r>
              <a:rPr lang="hu-HU" b="1" dirty="0" smtClean="0"/>
              <a:t> </a:t>
            </a:r>
            <a:r>
              <a:rPr lang="hu-HU" b="1" dirty="0" err="1" smtClean="0"/>
              <a:t>as</a:t>
            </a:r>
            <a:r>
              <a:rPr lang="hu-HU" b="1" dirty="0" smtClean="0"/>
              <a:t> </a:t>
            </a:r>
            <a:r>
              <a:rPr lang="hu-HU" b="1" dirty="0" err="1" smtClean="0"/>
              <a:t>well</a:t>
            </a:r>
            <a:r>
              <a:rPr lang="hu-HU" b="1" dirty="0" smtClean="0"/>
              <a:t> </a:t>
            </a:r>
            <a:r>
              <a:rPr lang="hu-HU" b="1" dirty="0" err="1" smtClean="0"/>
              <a:t>as</a:t>
            </a:r>
            <a:r>
              <a:rPr lang="hu-HU" b="1" dirty="0" smtClean="0"/>
              <a:t> </a:t>
            </a:r>
            <a:r>
              <a:rPr lang="hu-HU" b="1" dirty="0" err="1" smtClean="0"/>
              <a:t>physical</a:t>
            </a:r>
            <a:endParaRPr lang="en-GB" b="1" dirty="0"/>
          </a:p>
        </p:txBody>
      </p:sp>
      <p:sp>
        <p:nvSpPr>
          <p:cNvPr id="6" name="Vonalas buborék 1 5"/>
          <p:cNvSpPr/>
          <p:nvPr/>
        </p:nvSpPr>
        <p:spPr>
          <a:xfrm>
            <a:off x="323528" y="3429000"/>
            <a:ext cx="2880320" cy="864096"/>
          </a:xfrm>
          <a:prstGeom prst="borderCallout1">
            <a:avLst>
              <a:gd name="adj1" fmla="val 52256"/>
              <a:gd name="adj2" fmla="val 100512"/>
              <a:gd name="adj3" fmla="val 74014"/>
              <a:gd name="adj4" fmla="val 164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The </a:t>
            </a:r>
            <a:r>
              <a:rPr lang="hu-HU" b="1" dirty="0" err="1" smtClean="0"/>
              <a:t>interjections</a:t>
            </a:r>
            <a:r>
              <a:rPr lang="hu-HU" b="1" dirty="0" smtClean="0"/>
              <a:t> here </a:t>
            </a:r>
            <a:r>
              <a:rPr lang="hu-HU" b="1" dirty="0" err="1" smtClean="0"/>
              <a:t>reinforce</a:t>
            </a:r>
            <a:r>
              <a:rPr lang="hu-HU" b="1" dirty="0" smtClean="0"/>
              <a:t> a </a:t>
            </a:r>
            <a:r>
              <a:rPr lang="hu-HU" b="1" dirty="0" err="1" smtClean="0"/>
              <a:t>sense</a:t>
            </a:r>
            <a:r>
              <a:rPr lang="hu-HU" b="1" dirty="0" smtClean="0"/>
              <a:t> of a </a:t>
            </a:r>
            <a:r>
              <a:rPr lang="hu-HU" b="1" dirty="0" err="1" smtClean="0"/>
              <a:t>break</a:t>
            </a:r>
            <a:r>
              <a:rPr lang="hu-HU" b="1" dirty="0" smtClean="0"/>
              <a:t> down, </a:t>
            </a:r>
            <a:r>
              <a:rPr lang="hu-HU" b="1" dirty="0" err="1" smtClean="0"/>
              <a:t>lack</a:t>
            </a:r>
            <a:r>
              <a:rPr lang="hu-HU" b="1" dirty="0" smtClean="0"/>
              <a:t> of </a:t>
            </a:r>
            <a:r>
              <a:rPr lang="hu-HU" b="1" dirty="0" err="1" smtClean="0"/>
              <a:t>control</a:t>
            </a:r>
            <a:endParaRPr lang="en-GB" b="1" dirty="0"/>
          </a:p>
        </p:txBody>
      </p:sp>
      <p:sp>
        <p:nvSpPr>
          <p:cNvPr id="7" name="Vonalas buborék 1 6"/>
          <p:cNvSpPr/>
          <p:nvPr/>
        </p:nvSpPr>
        <p:spPr>
          <a:xfrm>
            <a:off x="6876256" y="4941168"/>
            <a:ext cx="2267744" cy="936104"/>
          </a:xfrm>
          <a:prstGeom prst="borderCallout1">
            <a:avLst>
              <a:gd name="adj1" fmla="val 49210"/>
              <a:gd name="adj2" fmla="val -515"/>
              <a:gd name="adj3" fmla="val -64342"/>
              <a:gd name="adj4" fmla="val -102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The </a:t>
            </a:r>
            <a:r>
              <a:rPr lang="hu-HU" b="1" dirty="0" err="1" smtClean="0"/>
              <a:t>doctor</a:t>
            </a:r>
            <a:r>
              <a:rPr lang="hu-HU" b="1" dirty="0" smtClean="0"/>
              <a:t> </a:t>
            </a:r>
            <a:r>
              <a:rPr lang="hu-HU" b="1" dirty="0" err="1" smtClean="0"/>
              <a:t>recognises</a:t>
            </a:r>
            <a:r>
              <a:rPr lang="hu-HU" b="1" dirty="0" smtClean="0"/>
              <a:t> </a:t>
            </a:r>
            <a:r>
              <a:rPr lang="hu-HU" b="1" dirty="0" err="1" smtClean="0"/>
              <a:t>the</a:t>
            </a:r>
            <a:r>
              <a:rPr lang="hu-HU" b="1" dirty="0" smtClean="0"/>
              <a:t> </a:t>
            </a:r>
            <a:r>
              <a:rPr lang="hu-HU" b="1" dirty="0" err="1" smtClean="0"/>
              <a:t>psychological</a:t>
            </a:r>
            <a:r>
              <a:rPr lang="hu-HU" b="1" dirty="0" smtClean="0"/>
              <a:t> </a:t>
            </a:r>
            <a:r>
              <a:rPr lang="hu-HU" b="1" dirty="0" err="1" smtClean="0"/>
              <a:t>nature</a:t>
            </a:r>
            <a:r>
              <a:rPr lang="hu-HU" b="1" dirty="0" smtClean="0"/>
              <a:t> of </a:t>
            </a:r>
            <a:r>
              <a:rPr lang="hu-HU" b="1" dirty="0" err="1" smtClean="0"/>
              <a:t>her</a:t>
            </a:r>
            <a:r>
              <a:rPr lang="hu-HU" b="1" dirty="0" smtClean="0"/>
              <a:t> </a:t>
            </a:r>
            <a:r>
              <a:rPr lang="hu-HU" b="1" dirty="0" err="1" smtClean="0"/>
              <a:t>state</a:t>
            </a:r>
            <a:endParaRPr lang="en-GB" b="1" dirty="0"/>
          </a:p>
        </p:txBody>
      </p:sp>
      <p:sp>
        <p:nvSpPr>
          <p:cNvPr id="8" name="Vonalas buborék 1 7"/>
          <p:cNvSpPr/>
          <p:nvPr/>
        </p:nvSpPr>
        <p:spPr>
          <a:xfrm>
            <a:off x="5652120" y="6165304"/>
            <a:ext cx="3491880" cy="612648"/>
          </a:xfrm>
          <a:prstGeom prst="borderCallout1">
            <a:avLst>
              <a:gd name="adj1" fmla="val 49210"/>
              <a:gd name="adj2" fmla="val 1886"/>
              <a:gd name="adj3" fmla="val -68737"/>
              <a:gd name="adj4" fmla="val -90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Her</a:t>
            </a:r>
            <a:r>
              <a:rPr lang="hu-HU" b="1" dirty="0" smtClean="0"/>
              <a:t> </a:t>
            </a:r>
            <a:r>
              <a:rPr lang="hu-HU" b="1" dirty="0" err="1" smtClean="0"/>
              <a:t>constant</a:t>
            </a:r>
            <a:r>
              <a:rPr lang="hu-HU" b="1" dirty="0" smtClean="0"/>
              <a:t> </a:t>
            </a:r>
            <a:r>
              <a:rPr lang="hu-HU" b="1" dirty="0" err="1" smtClean="0"/>
              <a:t>use</a:t>
            </a:r>
            <a:r>
              <a:rPr lang="hu-HU" b="1" dirty="0" smtClean="0"/>
              <a:t> of </a:t>
            </a:r>
            <a:r>
              <a:rPr lang="hu-HU" b="1" dirty="0" err="1" smtClean="0"/>
              <a:t>repetition</a:t>
            </a:r>
            <a:r>
              <a:rPr lang="hu-HU" b="1" dirty="0" smtClean="0"/>
              <a:t> </a:t>
            </a:r>
            <a:r>
              <a:rPr lang="hu-HU" b="1" dirty="0" err="1" smtClean="0"/>
              <a:t>suggests</a:t>
            </a:r>
            <a:r>
              <a:rPr lang="hu-HU" b="1" dirty="0" smtClean="0"/>
              <a:t> a </a:t>
            </a:r>
            <a:r>
              <a:rPr lang="hu-HU" b="1" dirty="0" err="1" smtClean="0"/>
              <a:t>nervous</a:t>
            </a:r>
            <a:r>
              <a:rPr lang="hu-HU" b="1" dirty="0" smtClean="0"/>
              <a:t> </a:t>
            </a:r>
            <a:r>
              <a:rPr lang="hu-HU" b="1" dirty="0" err="1" smtClean="0"/>
              <a:t>unsound</a:t>
            </a:r>
            <a:r>
              <a:rPr lang="hu-HU" b="1" dirty="0" smtClean="0"/>
              <a:t> mind</a:t>
            </a:r>
            <a:endParaRPr lang="en-GB" b="1" dirty="0"/>
          </a:p>
        </p:txBody>
      </p:sp>
    </p:spTree>
    <p:extLst>
      <p:ext uri="{BB962C8B-B14F-4D97-AF65-F5344CB8AC3E}">
        <p14:creationId xmlns:p14="http://schemas.microsoft.com/office/powerpoint/2010/main" xmlns="" val="9750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156176" y="116632"/>
            <a:ext cx="2880320" cy="1132757"/>
          </a:xfrm>
          <a:prstGeom prst="rect">
            <a:avLst/>
          </a:prstGeom>
          <a:noFill/>
        </p:spPr>
      </p:pic>
      <p:sp>
        <p:nvSpPr>
          <p:cNvPr id="13" name="TextBox 12"/>
          <p:cNvSpPr txBox="1"/>
          <p:nvPr/>
        </p:nvSpPr>
        <p:spPr>
          <a:xfrm>
            <a:off x="107504" y="116632"/>
            <a:ext cx="5904656" cy="369332"/>
          </a:xfrm>
          <a:prstGeom prst="rect">
            <a:avLst/>
          </a:prstGeom>
          <a:solidFill>
            <a:schemeClr val="accent5">
              <a:lumMod val="20000"/>
              <a:lumOff val="80000"/>
            </a:schemeClr>
          </a:solidFill>
          <a:ln w="38100">
            <a:solidFill>
              <a:srgbClr val="C00000"/>
            </a:solidFill>
          </a:ln>
        </p:spPr>
        <p:txBody>
          <a:bodyPr wrap="square" rtlCol="0">
            <a:spAutoFit/>
          </a:bodyPr>
          <a:lstStyle/>
          <a:p>
            <a:r>
              <a:rPr lang="en-GB" b="1" dirty="0" smtClean="0"/>
              <a:t>(1) </a:t>
            </a:r>
            <a:r>
              <a:rPr lang="en-GB" b="1" dirty="0" smtClean="0">
                <a:solidFill>
                  <a:srgbClr val="990033"/>
                </a:solidFill>
              </a:rPr>
              <a:t>The Inversion of Moral Values </a:t>
            </a:r>
            <a:r>
              <a:rPr lang="en-GB" b="1" dirty="0" smtClean="0"/>
              <a:t>– Act 1, Scene 1</a:t>
            </a:r>
            <a:endParaRPr lang="en-GB" b="1" dirty="0"/>
          </a:p>
        </p:txBody>
      </p:sp>
      <p:sp>
        <p:nvSpPr>
          <p:cNvPr id="14" name="TextBox 13"/>
          <p:cNvSpPr txBox="1"/>
          <p:nvPr/>
        </p:nvSpPr>
        <p:spPr>
          <a:xfrm>
            <a:off x="611560" y="1484784"/>
            <a:ext cx="5904656" cy="3970318"/>
          </a:xfrm>
          <a:prstGeom prst="rect">
            <a:avLst/>
          </a:prstGeom>
          <a:noFill/>
          <a:ln w="38100">
            <a:solidFill>
              <a:srgbClr val="7030A0"/>
            </a:solidFill>
          </a:ln>
        </p:spPr>
        <p:txBody>
          <a:bodyPr wrap="square" rtlCol="0">
            <a:spAutoFit/>
          </a:bodyPr>
          <a:lstStyle/>
          <a:p>
            <a:r>
              <a:rPr lang="en-GB" i="1" dirty="0" smtClean="0"/>
              <a:t>1</a:t>
            </a:r>
            <a:r>
              <a:rPr lang="en-GB" i="1" baseline="30000" dirty="0" smtClean="0"/>
              <a:t>st</a:t>
            </a:r>
            <a:r>
              <a:rPr lang="en-GB" i="1" dirty="0" smtClean="0"/>
              <a:t> Witch</a:t>
            </a:r>
            <a:r>
              <a:rPr lang="en-GB" dirty="0" smtClean="0"/>
              <a:t>:  </a:t>
            </a:r>
            <a:r>
              <a:rPr lang="en-GB" b="1" dirty="0" smtClean="0"/>
              <a:t>When shall we three meet again</a:t>
            </a:r>
          </a:p>
          <a:p>
            <a:r>
              <a:rPr lang="en-GB" b="1" dirty="0"/>
              <a:t> </a:t>
            </a:r>
            <a:r>
              <a:rPr lang="en-GB" b="1" dirty="0" smtClean="0"/>
              <a:t>                  In </a:t>
            </a:r>
            <a:r>
              <a:rPr lang="en-GB" b="1" dirty="0" smtClean="0">
                <a:solidFill>
                  <a:srgbClr val="FF0000"/>
                </a:solidFill>
              </a:rPr>
              <a:t>thunder, lightning or in rain</a:t>
            </a:r>
            <a:r>
              <a:rPr lang="en-GB" b="1" dirty="0" smtClean="0"/>
              <a:t>?</a:t>
            </a:r>
          </a:p>
          <a:p>
            <a:r>
              <a:rPr lang="en-GB" i="1" dirty="0" smtClean="0"/>
              <a:t>2</a:t>
            </a:r>
            <a:r>
              <a:rPr lang="en-GB" i="1" baseline="30000" dirty="0" smtClean="0"/>
              <a:t>nd</a:t>
            </a:r>
            <a:r>
              <a:rPr lang="en-GB" i="1" dirty="0" smtClean="0"/>
              <a:t> Witch</a:t>
            </a:r>
            <a:r>
              <a:rPr lang="en-GB" dirty="0" smtClean="0"/>
              <a:t>: </a:t>
            </a:r>
            <a:r>
              <a:rPr lang="en-GB" b="1" dirty="0" smtClean="0"/>
              <a:t>When the </a:t>
            </a:r>
            <a:r>
              <a:rPr lang="en-GB" b="1" dirty="0" smtClean="0">
                <a:solidFill>
                  <a:srgbClr val="FF0000"/>
                </a:solidFill>
              </a:rPr>
              <a:t>hurlyburly</a:t>
            </a:r>
            <a:r>
              <a:rPr lang="en-GB" b="1" dirty="0" smtClean="0"/>
              <a:t>’s done</a:t>
            </a:r>
          </a:p>
          <a:p>
            <a:r>
              <a:rPr lang="en-GB" dirty="0"/>
              <a:t> </a:t>
            </a:r>
            <a:r>
              <a:rPr lang="en-GB" dirty="0" smtClean="0"/>
              <a:t>                  </a:t>
            </a:r>
            <a:r>
              <a:rPr lang="en-GB" b="1" dirty="0" smtClean="0"/>
              <a:t>When the </a:t>
            </a:r>
            <a:r>
              <a:rPr lang="en-GB" b="1" dirty="0" smtClean="0">
                <a:solidFill>
                  <a:srgbClr val="FF0000"/>
                </a:solidFill>
              </a:rPr>
              <a:t>battle’s lost and won</a:t>
            </a:r>
            <a:r>
              <a:rPr lang="en-GB" b="1" dirty="0" smtClean="0"/>
              <a:t>.</a:t>
            </a:r>
          </a:p>
          <a:p>
            <a:r>
              <a:rPr lang="en-GB" i="1" dirty="0" smtClean="0"/>
              <a:t>3</a:t>
            </a:r>
            <a:r>
              <a:rPr lang="en-GB" i="1" baseline="30000" dirty="0" smtClean="0"/>
              <a:t>rd</a:t>
            </a:r>
            <a:r>
              <a:rPr lang="en-GB" i="1" dirty="0" smtClean="0"/>
              <a:t> Witch</a:t>
            </a:r>
            <a:r>
              <a:rPr lang="en-GB" dirty="0" smtClean="0"/>
              <a:t>: </a:t>
            </a:r>
            <a:r>
              <a:rPr lang="en-GB" b="1" dirty="0" smtClean="0"/>
              <a:t>That will be ere the set of sun.</a:t>
            </a:r>
          </a:p>
          <a:p>
            <a:r>
              <a:rPr lang="en-GB" i="1" dirty="0" smtClean="0"/>
              <a:t>1</a:t>
            </a:r>
            <a:r>
              <a:rPr lang="en-GB" i="1" baseline="30000" dirty="0" smtClean="0"/>
              <a:t>st</a:t>
            </a:r>
            <a:r>
              <a:rPr lang="en-GB" i="1" dirty="0" smtClean="0"/>
              <a:t> Witch</a:t>
            </a:r>
            <a:r>
              <a:rPr lang="en-GB" dirty="0" smtClean="0"/>
              <a:t>:  </a:t>
            </a:r>
            <a:r>
              <a:rPr lang="en-GB" b="1" dirty="0" smtClean="0"/>
              <a:t>Where the place?</a:t>
            </a:r>
          </a:p>
          <a:p>
            <a:r>
              <a:rPr lang="en-GB" i="1" dirty="0" smtClean="0"/>
              <a:t>2</a:t>
            </a:r>
            <a:r>
              <a:rPr lang="en-GB" i="1" baseline="30000" dirty="0" smtClean="0"/>
              <a:t>nd</a:t>
            </a:r>
            <a:r>
              <a:rPr lang="en-GB" i="1" dirty="0" smtClean="0"/>
              <a:t> Witch</a:t>
            </a:r>
            <a:r>
              <a:rPr lang="en-GB" dirty="0" smtClean="0"/>
              <a:t>:                                </a:t>
            </a:r>
            <a:r>
              <a:rPr lang="en-GB" b="1" dirty="0" smtClean="0"/>
              <a:t>Upon the heath.</a:t>
            </a:r>
          </a:p>
          <a:p>
            <a:r>
              <a:rPr lang="en-GB" i="1" dirty="0" smtClean="0"/>
              <a:t>3</a:t>
            </a:r>
            <a:r>
              <a:rPr lang="en-GB" i="1" baseline="30000" dirty="0" smtClean="0"/>
              <a:t>rd</a:t>
            </a:r>
            <a:r>
              <a:rPr lang="en-GB" i="1" dirty="0" smtClean="0"/>
              <a:t> Witch</a:t>
            </a:r>
            <a:r>
              <a:rPr lang="en-GB" dirty="0" smtClean="0"/>
              <a:t>:  </a:t>
            </a:r>
            <a:r>
              <a:rPr lang="en-GB" b="1" dirty="0" smtClean="0"/>
              <a:t>There to meet with Macbeth.</a:t>
            </a:r>
          </a:p>
          <a:p>
            <a:r>
              <a:rPr lang="en-GB" i="1" dirty="0" smtClean="0"/>
              <a:t>1</a:t>
            </a:r>
            <a:r>
              <a:rPr lang="en-GB" i="1" baseline="30000" dirty="0" smtClean="0"/>
              <a:t>st</a:t>
            </a:r>
            <a:r>
              <a:rPr lang="en-GB" i="1" dirty="0" smtClean="0"/>
              <a:t> Witch</a:t>
            </a:r>
            <a:r>
              <a:rPr lang="en-GB" dirty="0" smtClean="0"/>
              <a:t>:  </a:t>
            </a:r>
            <a:r>
              <a:rPr lang="en-GB" b="1" dirty="0" smtClean="0"/>
              <a:t>I come, Graymalkin!</a:t>
            </a:r>
          </a:p>
          <a:p>
            <a:r>
              <a:rPr lang="en-GB" i="1" dirty="0" smtClean="0"/>
              <a:t>2</a:t>
            </a:r>
            <a:r>
              <a:rPr lang="en-GB" i="1" baseline="30000" dirty="0" smtClean="0"/>
              <a:t>nd</a:t>
            </a:r>
            <a:r>
              <a:rPr lang="en-GB" i="1" dirty="0" smtClean="0"/>
              <a:t> Witch</a:t>
            </a:r>
            <a:r>
              <a:rPr lang="en-GB" dirty="0" smtClean="0"/>
              <a:t>: </a:t>
            </a:r>
            <a:r>
              <a:rPr lang="en-GB" b="1" dirty="0" smtClean="0"/>
              <a:t>Paddock calls.</a:t>
            </a:r>
          </a:p>
          <a:p>
            <a:r>
              <a:rPr lang="en-GB" i="1" dirty="0" smtClean="0"/>
              <a:t>3</a:t>
            </a:r>
            <a:r>
              <a:rPr lang="en-GB" i="1" baseline="30000" dirty="0" smtClean="0"/>
              <a:t>rd</a:t>
            </a:r>
            <a:r>
              <a:rPr lang="en-GB" i="1" dirty="0" smtClean="0"/>
              <a:t> Witch</a:t>
            </a:r>
            <a:r>
              <a:rPr lang="en-GB" dirty="0" smtClean="0"/>
              <a:t>: </a:t>
            </a:r>
            <a:r>
              <a:rPr lang="en-GB" b="1" dirty="0" smtClean="0"/>
              <a:t>Anon.</a:t>
            </a:r>
          </a:p>
          <a:p>
            <a:r>
              <a:rPr lang="en-GB" i="1" dirty="0" smtClean="0"/>
              <a:t>All</a:t>
            </a:r>
            <a:r>
              <a:rPr lang="en-GB" dirty="0" smtClean="0"/>
              <a:t>:             </a:t>
            </a:r>
            <a:r>
              <a:rPr lang="en-GB" b="1" dirty="0" smtClean="0">
                <a:solidFill>
                  <a:srgbClr val="FF0000"/>
                </a:solidFill>
              </a:rPr>
              <a:t>Fair is foul, and foul is fair</a:t>
            </a:r>
            <a:r>
              <a:rPr lang="en-GB" b="1" dirty="0" smtClean="0"/>
              <a:t>:</a:t>
            </a:r>
          </a:p>
          <a:p>
            <a:r>
              <a:rPr lang="en-GB" dirty="0"/>
              <a:t> </a:t>
            </a:r>
            <a:r>
              <a:rPr lang="en-GB" dirty="0" smtClean="0"/>
              <a:t>                  </a:t>
            </a:r>
            <a:r>
              <a:rPr lang="en-GB" b="1" dirty="0" smtClean="0"/>
              <a:t>Hover through the fog and filthy air.</a:t>
            </a:r>
          </a:p>
          <a:p>
            <a:r>
              <a:rPr lang="en-GB" dirty="0"/>
              <a:t> </a:t>
            </a:r>
            <a:r>
              <a:rPr lang="en-GB" dirty="0" smtClean="0"/>
              <a:t>                  [ </a:t>
            </a:r>
            <a:r>
              <a:rPr lang="en-GB" i="1" dirty="0"/>
              <a:t>T</a:t>
            </a:r>
            <a:r>
              <a:rPr lang="en-GB" i="1" dirty="0" smtClean="0"/>
              <a:t>hey vanish</a:t>
            </a:r>
            <a:r>
              <a:rPr lang="en-GB" dirty="0" smtClean="0"/>
              <a:t>]</a:t>
            </a:r>
            <a:endParaRPr lang="en-GB" dirty="0"/>
          </a:p>
        </p:txBody>
      </p:sp>
      <p:sp>
        <p:nvSpPr>
          <p:cNvPr id="22" name="Line Callout 1 21"/>
          <p:cNvSpPr/>
          <p:nvPr/>
        </p:nvSpPr>
        <p:spPr>
          <a:xfrm>
            <a:off x="683568" y="764704"/>
            <a:ext cx="2808312" cy="576064"/>
          </a:xfrm>
          <a:prstGeom prst="borderCallout1">
            <a:avLst>
              <a:gd name="adj1" fmla="val 95638"/>
              <a:gd name="adj2" fmla="val 49223"/>
              <a:gd name="adj3" fmla="val 189652"/>
              <a:gd name="adj4" fmla="val 732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They have control over the natural elements</a:t>
            </a:r>
            <a:endParaRPr lang="en-GB" b="1" dirty="0"/>
          </a:p>
        </p:txBody>
      </p:sp>
      <p:sp>
        <p:nvSpPr>
          <p:cNvPr id="23" name="Line Callout 1 22"/>
          <p:cNvSpPr/>
          <p:nvPr/>
        </p:nvSpPr>
        <p:spPr>
          <a:xfrm>
            <a:off x="5796136" y="3283884"/>
            <a:ext cx="3024336" cy="612648"/>
          </a:xfrm>
          <a:prstGeom prst="borderCallout1">
            <a:avLst>
              <a:gd name="adj1" fmla="val 48902"/>
              <a:gd name="adj2" fmla="val 524"/>
              <a:gd name="adj3" fmla="val -166408"/>
              <a:gd name="adj4" fmla="val -79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GB" b="1" dirty="0" smtClean="0"/>
              <a:t>Noise (of battle)</a:t>
            </a:r>
          </a:p>
          <a:p>
            <a:pPr marL="342900" indent="-342900" algn="ctr">
              <a:buAutoNum type="arabicPeriod"/>
            </a:pPr>
            <a:r>
              <a:rPr lang="en-GB" b="1" dirty="0" smtClean="0"/>
              <a:t>Confusion  (mental)</a:t>
            </a:r>
            <a:endParaRPr lang="en-GB" b="1" dirty="0"/>
          </a:p>
        </p:txBody>
      </p:sp>
      <p:sp>
        <p:nvSpPr>
          <p:cNvPr id="24" name="Line Callout 1 23"/>
          <p:cNvSpPr/>
          <p:nvPr/>
        </p:nvSpPr>
        <p:spPr>
          <a:xfrm>
            <a:off x="5220072" y="3914794"/>
            <a:ext cx="3312368" cy="1602438"/>
          </a:xfrm>
          <a:prstGeom prst="borderCallout1">
            <a:avLst>
              <a:gd name="adj1" fmla="val 52079"/>
              <a:gd name="adj2" fmla="val -546"/>
              <a:gd name="adj3" fmla="val -87949"/>
              <a:gd name="adj4" fmla="val -59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They speak in  riddles but the meaning is sinister: Scotland wins over Norway, but on another level, Macbeth loses the battle over his conscience, to evil</a:t>
            </a:r>
            <a:endParaRPr lang="en-GB" b="1" dirty="0"/>
          </a:p>
        </p:txBody>
      </p:sp>
      <p:sp>
        <p:nvSpPr>
          <p:cNvPr id="26" name="Horizontal Scroll 25"/>
          <p:cNvSpPr/>
          <p:nvPr/>
        </p:nvSpPr>
        <p:spPr>
          <a:xfrm>
            <a:off x="1403648" y="5517232"/>
            <a:ext cx="6408712" cy="1340768"/>
          </a:xfrm>
          <a:prstGeom prst="horizont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 </a:t>
            </a:r>
          </a:p>
          <a:p>
            <a:pPr algn="ctr"/>
            <a:r>
              <a:rPr lang="en-GB" b="1" dirty="0" smtClean="0">
                <a:solidFill>
                  <a:schemeClr val="accent2">
                    <a:lumMod val="50000"/>
                  </a:schemeClr>
                </a:solidFill>
              </a:rPr>
              <a:t>James I was fascinated with witches and wrote a book about them called ‘Demonologie.’ Shakespeare was planning on securing funding for the Globe Theatre after QEI’s death!</a:t>
            </a:r>
            <a:endParaRPr lang="en-GB" b="1" dirty="0">
              <a:solidFill>
                <a:schemeClr val="accent2">
                  <a:lumMod val="50000"/>
                </a:schemeClr>
              </a:solidFill>
            </a:endParaRPr>
          </a:p>
        </p:txBody>
      </p:sp>
      <p:sp>
        <p:nvSpPr>
          <p:cNvPr id="29" name="Line Callout 1 28"/>
          <p:cNvSpPr/>
          <p:nvPr/>
        </p:nvSpPr>
        <p:spPr>
          <a:xfrm>
            <a:off x="251520" y="2276872"/>
            <a:ext cx="2664296" cy="1620760"/>
          </a:xfrm>
          <a:prstGeom prst="borderCallout1">
            <a:avLst>
              <a:gd name="adj1" fmla="val 100897"/>
              <a:gd name="adj2" fmla="val 49888"/>
              <a:gd name="adj3" fmla="val 144850"/>
              <a:gd name="adj4" fmla="val 1055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sets the perverse atmosphere of evil in the play: it marks the inversion of moral values – Good is bad, bad is good!</a:t>
            </a:r>
            <a:endParaRPr lang="en-GB" b="1" dirty="0"/>
          </a:p>
        </p:txBody>
      </p:sp>
      <p:sp>
        <p:nvSpPr>
          <p:cNvPr id="15" name="TextBox 14"/>
          <p:cNvSpPr txBox="1"/>
          <p:nvPr/>
        </p:nvSpPr>
        <p:spPr>
          <a:xfrm>
            <a:off x="6660232" y="2060848"/>
            <a:ext cx="237626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 s and language in ‘Macbeth’</a:t>
            </a:r>
            <a:endParaRPr lang="en-GB" b="1"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2" grpId="0" animBg="1"/>
      <p:bldP spid="23" grpId="0" animBg="1"/>
      <p:bldP spid="24" grpId="0" animBg="1"/>
      <p:bldP spid="26"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(14) </a:t>
            </a:r>
            <a:r>
              <a:rPr lang="hu-HU" b="1" dirty="0" err="1" smtClean="0">
                <a:solidFill>
                  <a:srgbClr val="990033"/>
                </a:solidFill>
              </a:rPr>
              <a:t>Macbeth’s</a:t>
            </a:r>
            <a:r>
              <a:rPr lang="hu-HU" b="1" dirty="0" smtClean="0">
                <a:solidFill>
                  <a:srgbClr val="990033"/>
                </a:solidFill>
              </a:rPr>
              <a:t> </a:t>
            </a:r>
            <a:r>
              <a:rPr lang="hu-HU" b="1" dirty="0" err="1" smtClean="0">
                <a:solidFill>
                  <a:srgbClr val="990033"/>
                </a:solidFill>
              </a:rPr>
              <a:t>Confidence</a:t>
            </a:r>
            <a:r>
              <a:rPr lang="hu-HU" b="1" dirty="0" smtClean="0">
                <a:solidFill>
                  <a:srgbClr val="990033"/>
                </a:solidFill>
              </a:rPr>
              <a:t> and </a:t>
            </a:r>
            <a:r>
              <a:rPr lang="hu-HU" b="1" dirty="0" err="1" smtClean="0">
                <a:solidFill>
                  <a:srgbClr val="990033"/>
                </a:solidFill>
              </a:rPr>
              <a:t>Despair</a:t>
            </a:r>
            <a:r>
              <a:rPr lang="hu-HU" b="1" dirty="0" smtClean="0">
                <a:solidFill>
                  <a:srgbClr val="990033"/>
                </a:solidFill>
              </a:rPr>
              <a:t> </a:t>
            </a:r>
            <a:r>
              <a:rPr lang="hu-HU" b="1" dirty="0" smtClean="0"/>
              <a:t>– </a:t>
            </a:r>
            <a:r>
              <a:rPr lang="hu-HU" b="1" dirty="0" err="1" smtClean="0"/>
              <a:t>Act</a:t>
            </a:r>
            <a:r>
              <a:rPr lang="hu-HU" b="1" dirty="0" smtClean="0"/>
              <a:t> 5, </a:t>
            </a:r>
            <a:r>
              <a:rPr lang="hu-HU" b="1" dirty="0" err="1" smtClean="0"/>
              <a:t>Scene</a:t>
            </a:r>
            <a:r>
              <a:rPr lang="hu-HU" b="1" dirty="0" smtClean="0"/>
              <a:t> 3</a:t>
            </a:r>
            <a:endParaRPr lang="en-GB" b="1" dirty="0"/>
          </a:p>
        </p:txBody>
      </p:sp>
      <p:sp>
        <p:nvSpPr>
          <p:cNvPr id="14" name="TextBox 13"/>
          <p:cNvSpPr txBox="1"/>
          <p:nvPr/>
        </p:nvSpPr>
        <p:spPr>
          <a:xfrm>
            <a:off x="0" y="620688"/>
            <a:ext cx="6588224" cy="5078313"/>
          </a:xfrm>
          <a:prstGeom prst="rect">
            <a:avLst/>
          </a:prstGeom>
          <a:noFill/>
          <a:ln w="38100">
            <a:solidFill>
              <a:srgbClr val="7030A0"/>
            </a:solidFill>
          </a:ln>
        </p:spPr>
        <p:txBody>
          <a:bodyPr wrap="square" rtlCol="0">
            <a:spAutoFit/>
          </a:bodyPr>
          <a:lstStyle/>
          <a:p>
            <a:r>
              <a:rPr lang="en-GB" i="1" dirty="0" smtClean="0"/>
              <a:t>Macbeth:   </a:t>
            </a:r>
            <a:r>
              <a:rPr lang="hu-HU" b="1" dirty="0" err="1" smtClean="0"/>
              <a:t>Bring</a:t>
            </a:r>
            <a:r>
              <a:rPr lang="hu-HU" b="1" dirty="0" smtClean="0"/>
              <a:t> </a:t>
            </a:r>
            <a:r>
              <a:rPr lang="hu-HU" b="1" dirty="0" err="1" smtClean="0"/>
              <a:t>me</a:t>
            </a:r>
            <a:r>
              <a:rPr lang="hu-HU" b="1" dirty="0" smtClean="0"/>
              <a:t> no more </a:t>
            </a:r>
            <a:r>
              <a:rPr lang="hu-HU" b="1" dirty="0" err="1" smtClean="0"/>
              <a:t>reports</a:t>
            </a:r>
            <a:r>
              <a:rPr lang="hu-HU" b="1" dirty="0" smtClean="0"/>
              <a:t>. </a:t>
            </a:r>
            <a:r>
              <a:rPr lang="hu-HU" b="1" dirty="0" err="1" smtClean="0">
                <a:solidFill>
                  <a:srgbClr val="FF0000"/>
                </a:solidFill>
              </a:rPr>
              <a:t>Let</a:t>
            </a:r>
            <a:r>
              <a:rPr lang="hu-HU" b="1" dirty="0" smtClean="0">
                <a:solidFill>
                  <a:srgbClr val="FF0000"/>
                </a:solidFill>
              </a:rPr>
              <a:t> </a:t>
            </a:r>
            <a:r>
              <a:rPr lang="hu-HU" b="1" dirty="0" err="1" smtClean="0">
                <a:solidFill>
                  <a:srgbClr val="FF0000"/>
                </a:solidFill>
              </a:rPr>
              <a:t>them</a:t>
            </a:r>
            <a:r>
              <a:rPr lang="hu-HU" b="1" dirty="0" smtClean="0">
                <a:solidFill>
                  <a:srgbClr val="FF0000"/>
                </a:solidFill>
              </a:rPr>
              <a:t> </a:t>
            </a:r>
            <a:r>
              <a:rPr lang="hu-HU" b="1" dirty="0" err="1" smtClean="0">
                <a:solidFill>
                  <a:srgbClr val="FF0000"/>
                </a:solidFill>
              </a:rPr>
              <a:t>fly</a:t>
            </a:r>
            <a:r>
              <a:rPr lang="hu-HU" b="1" dirty="0" smtClean="0">
                <a:solidFill>
                  <a:srgbClr val="FF0000"/>
                </a:solidFill>
              </a:rPr>
              <a:t> </a:t>
            </a:r>
            <a:r>
              <a:rPr lang="hu-HU" b="1" dirty="0" err="1" smtClean="0">
                <a:solidFill>
                  <a:srgbClr val="FF0000"/>
                </a:solidFill>
              </a:rPr>
              <a:t>all</a:t>
            </a:r>
            <a:r>
              <a:rPr lang="hu-HU" b="1" dirty="0" smtClean="0"/>
              <a:t>.</a:t>
            </a:r>
          </a:p>
          <a:p>
            <a:r>
              <a:rPr lang="hu-HU" b="1" dirty="0"/>
              <a:t> </a:t>
            </a:r>
            <a:r>
              <a:rPr lang="hu-HU" b="1" dirty="0" smtClean="0"/>
              <a:t>                   Till </a:t>
            </a:r>
            <a:r>
              <a:rPr lang="hu-HU" b="1" dirty="0" err="1" smtClean="0"/>
              <a:t>Birnam</a:t>
            </a:r>
            <a:r>
              <a:rPr lang="hu-HU" b="1" dirty="0" smtClean="0"/>
              <a:t> Wood </a:t>
            </a:r>
            <a:r>
              <a:rPr lang="hu-HU" b="1" dirty="0" err="1" smtClean="0"/>
              <a:t>remove</a:t>
            </a:r>
            <a:r>
              <a:rPr lang="hu-HU" b="1" dirty="0" smtClean="0"/>
              <a:t> </a:t>
            </a:r>
            <a:r>
              <a:rPr lang="hu-HU" b="1" dirty="0" err="1" smtClean="0"/>
              <a:t>to</a:t>
            </a:r>
            <a:r>
              <a:rPr lang="hu-HU" b="1" dirty="0" smtClean="0"/>
              <a:t> </a:t>
            </a:r>
            <a:r>
              <a:rPr lang="hu-HU" b="1" dirty="0" err="1" smtClean="0"/>
              <a:t>Dunsinane</a:t>
            </a:r>
            <a:r>
              <a:rPr lang="hu-HU" b="1" dirty="0" smtClean="0"/>
              <a:t>,</a:t>
            </a:r>
          </a:p>
          <a:p>
            <a:r>
              <a:rPr lang="hu-HU" b="1" dirty="0"/>
              <a:t> </a:t>
            </a:r>
            <a:r>
              <a:rPr lang="hu-HU" b="1" dirty="0" smtClean="0"/>
              <a:t>                    I </a:t>
            </a:r>
            <a:r>
              <a:rPr lang="hu-HU" b="1" dirty="0" err="1" smtClean="0"/>
              <a:t>cannot</a:t>
            </a:r>
            <a:r>
              <a:rPr lang="hu-HU" b="1" dirty="0" smtClean="0"/>
              <a:t> </a:t>
            </a:r>
            <a:r>
              <a:rPr lang="hu-HU" b="1" dirty="0" err="1" smtClean="0"/>
              <a:t>taint</a:t>
            </a:r>
            <a:r>
              <a:rPr lang="hu-HU" b="1" dirty="0" smtClean="0"/>
              <a:t> </a:t>
            </a:r>
            <a:r>
              <a:rPr lang="hu-HU" b="1" dirty="0" err="1" smtClean="0"/>
              <a:t>with</a:t>
            </a:r>
            <a:r>
              <a:rPr lang="hu-HU" b="1" dirty="0" smtClean="0"/>
              <a:t> </a:t>
            </a:r>
            <a:r>
              <a:rPr lang="hu-HU" b="1" dirty="0" err="1" smtClean="0"/>
              <a:t>fear</a:t>
            </a:r>
            <a:r>
              <a:rPr lang="hu-HU" b="1" dirty="0" smtClean="0"/>
              <a:t>. </a:t>
            </a:r>
            <a:r>
              <a:rPr lang="hu-HU" b="1" dirty="0" err="1" smtClean="0"/>
              <a:t>What’s</a:t>
            </a:r>
            <a:r>
              <a:rPr lang="hu-HU" b="1" dirty="0" smtClean="0"/>
              <a:t> </a:t>
            </a:r>
            <a:r>
              <a:rPr lang="hu-HU" b="1" dirty="0" err="1" smtClean="0"/>
              <a:t>the</a:t>
            </a:r>
            <a:r>
              <a:rPr lang="hu-HU" b="1" dirty="0" smtClean="0"/>
              <a:t> boy </a:t>
            </a:r>
            <a:r>
              <a:rPr lang="hu-HU" b="1" dirty="0" err="1" smtClean="0"/>
              <a:t>Malcolm</a:t>
            </a:r>
            <a:r>
              <a:rPr lang="hu-HU" b="1" dirty="0" smtClean="0"/>
              <a:t>?</a:t>
            </a:r>
          </a:p>
          <a:p>
            <a:r>
              <a:rPr lang="hu-HU" b="1" dirty="0"/>
              <a:t> </a:t>
            </a:r>
            <a:r>
              <a:rPr lang="hu-HU" b="1" dirty="0" smtClean="0"/>
              <a:t>                    </a:t>
            </a:r>
            <a:r>
              <a:rPr lang="hu-HU" b="1" dirty="0" err="1" smtClean="0"/>
              <a:t>Was</a:t>
            </a:r>
            <a:r>
              <a:rPr lang="hu-HU" b="1" dirty="0" smtClean="0"/>
              <a:t> he </a:t>
            </a:r>
            <a:r>
              <a:rPr lang="hu-HU" b="1" dirty="0" err="1" smtClean="0"/>
              <a:t>not</a:t>
            </a:r>
            <a:r>
              <a:rPr lang="hu-HU" b="1" dirty="0" smtClean="0"/>
              <a:t> </a:t>
            </a:r>
            <a:r>
              <a:rPr lang="hu-HU" b="1" dirty="0" err="1" smtClean="0"/>
              <a:t>born</a:t>
            </a:r>
            <a:r>
              <a:rPr lang="hu-HU" b="1" dirty="0" smtClean="0"/>
              <a:t> of </a:t>
            </a:r>
            <a:r>
              <a:rPr lang="hu-HU" b="1" dirty="0" err="1" smtClean="0"/>
              <a:t>woman</a:t>
            </a:r>
            <a:r>
              <a:rPr lang="hu-HU" b="1" dirty="0" smtClean="0"/>
              <a:t>? The </a:t>
            </a:r>
            <a:r>
              <a:rPr lang="hu-HU" b="1" dirty="0" err="1" smtClean="0"/>
              <a:t>spirits</a:t>
            </a:r>
            <a:r>
              <a:rPr lang="hu-HU" b="1" dirty="0" smtClean="0"/>
              <a:t> </a:t>
            </a:r>
            <a:r>
              <a:rPr lang="hu-HU" b="1" dirty="0" err="1" smtClean="0"/>
              <a:t>that</a:t>
            </a:r>
            <a:r>
              <a:rPr lang="hu-HU" b="1" dirty="0" smtClean="0"/>
              <a:t> </a:t>
            </a:r>
            <a:r>
              <a:rPr lang="hu-HU" b="1" dirty="0" err="1" smtClean="0"/>
              <a:t>know</a:t>
            </a:r>
            <a:endParaRPr lang="hu-HU" b="1" dirty="0" smtClean="0"/>
          </a:p>
          <a:p>
            <a:r>
              <a:rPr lang="hu-HU" b="1" dirty="0"/>
              <a:t> </a:t>
            </a:r>
            <a:r>
              <a:rPr lang="hu-HU" b="1" dirty="0" smtClean="0"/>
              <a:t>                     </a:t>
            </a:r>
            <a:r>
              <a:rPr lang="hu-HU" b="1" dirty="0" err="1" smtClean="0"/>
              <a:t>All</a:t>
            </a:r>
            <a:r>
              <a:rPr lang="hu-HU" b="1" dirty="0" smtClean="0"/>
              <a:t> </a:t>
            </a:r>
            <a:r>
              <a:rPr lang="hu-HU" b="1" dirty="0" err="1" smtClean="0"/>
              <a:t>mortal</a:t>
            </a:r>
            <a:r>
              <a:rPr lang="hu-HU" b="1" dirty="0" smtClean="0"/>
              <a:t> </a:t>
            </a:r>
            <a:r>
              <a:rPr lang="hu-HU" b="1" dirty="0" err="1" smtClean="0"/>
              <a:t>consequences</a:t>
            </a:r>
            <a:r>
              <a:rPr lang="hu-HU" b="1" dirty="0" smtClean="0"/>
              <a:t> </a:t>
            </a:r>
            <a:r>
              <a:rPr lang="hu-HU" b="1" dirty="0" err="1" smtClean="0"/>
              <a:t>have</a:t>
            </a:r>
            <a:r>
              <a:rPr lang="hu-HU" b="1" dirty="0" smtClean="0"/>
              <a:t> </a:t>
            </a:r>
            <a:r>
              <a:rPr lang="hu-HU" b="1" dirty="0" err="1" smtClean="0"/>
              <a:t>pronounced</a:t>
            </a:r>
            <a:r>
              <a:rPr lang="hu-HU" b="1" dirty="0" smtClean="0"/>
              <a:t> </a:t>
            </a:r>
            <a:r>
              <a:rPr lang="hu-HU" b="1" dirty="0" err="1" smtClean="0"/>
              <a:t>me</a:t>
            </a:r>
            <a:r>
              <a:rPr lang="hu-HU" b="1" dirty="0" smtClean="0"/>
              <a:t> </a:t>
            </a:r>
            <a:r>
              <a:rPr lang="hu-HU" b="1" dirty="0" err="1" smtClean="0"/>
              <a:t>thus</a:t>
            </a:r>
            <a:r>
              <a:rPr lang="hu-HU" b="1" dirty="0" smtClean="0"/>
              <a:t>:</a:t>
            </a:r>
          </a:p>
          <a:p>
            <a:r>
              <a:rPr lang="hu-HU" b="1" dirty="0"/>
              <a:t> </a:t>
            </a:r>
            <a:r>
              <a:rPr lang="hu-HU" b="1" dirty="0" smtClean="0"/>
              <a:t>                     </a:t>
            </a:r>
            <a:r>
              <a:rPr lang="hu-HU" b="1" dirty="0" err="1" smtClean="0"/>
              <a:t>Fear</a:t>
            </a:r>
            <a:r>
              <a:rPr lang="hu-HU" b="1" dirty="0" smtClean="0"/>
              <a:t> </a:t>
            </a:r>
            <a:r>
              <a:rPr lang="hu-HU" b="1" dirty="0" err="1" smtClean="0"/>
              <a:t>not</a:t>
            </a:r>
            <a:r>
              <a:rPr lang="hu-HU" b="1" dirty="0" smtClean="0"/>
              <a:t>, Macbeth, </a:t>
            </a:r>
            <a:r>
              <a:rPr lang="hu-HU" b="1" dirty="0" smtClean="0">
                <a:solidFill>
                  <a:srgbClr val="FF0000"/>
                </a:solidFill>
              </a:rPr>
              <a:t>no man </a:t>
            </a:r>
            <a:r>
              <a:rPr lang="hu-HU" b="1" dirty="0" err="1" smtClean="0">
                <a:solidFill>
                  <a:srgbClr val="FF0000"/>
                </a:solidFill>
              </a:rPr>
              <a:t>that’s</a:t>
            </a:r>
            <a:r>
              <a:rPr lang="hu-HU" b="1" dirty="0" smtClean="0">
                <a:solidFill>
                  <a:srgbClr val="FF0000"/>
                </a:solidFill>
              </a:rPr>
              <a:t> </a:t>
            </a:r>
            <a:r>
              <a:rPr lang="hu-HU" b="1" dirty="0" err="1" smtClean="0">
                <a:solidFill>
                  <a:srgbClr val="FF0000"/>
                </a:solidFill>
              </a:rPr>
              <a:t>born</a:t>
            </a:r>
            <a:r>
              <a:rPr lang="hu-HU" b="1" dirty="0" smtClean="0">
                <a:solidFill>
                  <a:srgbClr val="FF0000"/>
                </a:solidFill>
              </a:rPr>
              <a:t> of </a:t>
            </a:r>
            <a:r>
              <a:rPr lang="hu-HU" b="1" dirty="0" err="1" smtClean="0">
                <a:solidFill>
                  <a:srgbClr val="FF0000"/>
                </a:solidFill>
              </a:rPr>
              <a:t>woman</a:t>
            </a:r>
            <a:endParaRPr lang="hu-HU" b="1" dirty="0" smtClean="0">
              <a:solidFill>
                <a:srgbClr val="FF0000"/>
              </a:solidFill>
            </a:endParaRPr>
          </a:p>
          <a:p>
            <a:r>
              <a:rPr lang="hu-HU" b="1" dirty="0"/>
              <a:t> </a:t>
            </a:r>
            <a:r>
              <a:rPr lang="hu-HU" b="1" dirty="0" smtClean="0"/>
              <a:t>                     </a:t>
            </a:r>
            <a:r>
              <a:rPr lang="hu-HU" b="1" dirty="0" err="1" smtClean="0"/>
              <a:t>Shall</a:t>
            </a:r>
            <a:r>
              <a:rPr lang="hu-HU" b="1" dirty="0" smtClean="0"/>
              <a:t> </a:t>
            </a:r>
            <a:r>
              <a:rPr lang="hu-HU" b="1" dirty="0" err="1" smtClean="0"/>
              <a:t>e’er</a:t>
            </a:r>
            <a:r>
              <a:rPr lang="hu-HU" b="1" dirty="0" smtClean="0"/>
              <a:t> </a:t>
            </a:r>
            <a:r>
              <a:rPr lang="hu-HU" b="1" dirty="0" err="1" smtClean="0"/>
              <a:t>have</a:t>
            </a:r>
            <a:r>
              <a:rPr lang="hu-HU" b="1" dirty="0" smtClean="0"/>
              <a:t> </a:t>
            </a:r>
            <a:r>
              <a:rPr lang="hu-HU" b="1" dirty="0" err="1" smtClean="0"/>
              <a:t>power</a:t>
            </a:r>
            <a:r>
              <a:rPr lang="hu-HU" b="1" dirty="0" smtClean="0"/>
              <a:t> </a:t>
            </a:r>
            <a:r>
              <a:rPr lang="hu-HU" b="1" dirty="0" err="1" smtClean="0"/>
              <a:t>upon</a:t>
            </a:r>
            <a:r>
              <a:rPr lang="hu-HU" b="1" dirty="0" smtClean="0"/>
              <a:t> </a:t>
            </a:r>
            <a:r>
              <a:rPr lang="hu-HU" b="1" dirty="0" err="1" smtClean="0"/>
              <a:t>thee</a:t>
            </a:r>
            <a:r>
              <a:rPr lang="hu-HU" b="1" dirty="0" smtClean="0"/>
              <a:t>. </a:t>
            </a:r>
            <a:r>
              <a:rPr lang="hu-HU" b="1" dirty="0" err="1" smtClean="0"/>
              <a:t>Then</a:t>
            </a:r>
            <a:r>
              <a:rPr lang="hu-HU" b="1" dirty="0" smtClean="0"/>
              <a:t> </a:t>
            </a:r>
            <a:r>
              <a:rPr lang="hu-HU" b="1" dirty="0" err="1" smtClean="0"/>
              <a:t>fly</a:t>
            </a:r>
            <a:r>
              <a:rPr lang="hu-HU" b="1" dirty="0" smtClean="0"/>
              <a:t>, </a:t>
            </a:r>
            <a:r>
              <a:rPr lang="hu-HU" b="1" dirty="0" err="1" smtClean="0"/>
              <a:t>false</a:t>
            </a:r>
            <a:r>
              <a:rPr lang="hu-HU" b="1" dirty="0" smtClean="0"/>
              <a:t> </a:t>
            </a:r>
            <a:r>
              <a:rPr lang="hu-HU" b="1" dirty="0" err="1" smtClean="0"/>
              <a:t>thanes</a:t>
            </a:r>
            <a:r>
              <a:rPr lang="hu-HU" b="1" dirty="0" smtClean="0"/>
              <a:t>,</a:t>
            </a:r>
          </a:p>
          <a:p>
            <a:r>
              <a:rPr lang="hu-HU" b="1" dirty="0"/>
              <a:t> </a:t>
            </a:r>
            <a:r>
              <a:rPr lang="hu-HU" b="1" dirty="0" smtClean="0"/>
              <a:t>                     And </a:t>
            </a:r>
            <a:r>
              <a:rPr lang="hu-HU" b="1" dirty="0" err="1" smtClean="0"/>
              <a:t>mingle</a:t>
            </a:r>
            <a:r>
              <a:rPr lang="hu-HU" b="1" dirty="0" smtClean="0"/>
              <a:t> </a:t>
            </a:r>
            <a:r>
              <a:rPr lang="hu-HU" b="1" dirty="0" err="1" smtClean="0"/>
              <a:t>with</a:t>
            </a:r>
            <a:r>
              <a:rPr lang="hu-HU" b="1" dirty="0" smtClean="0"/>
              <a:t> </a:t>
            </a:r>
            <a:r>
              <a:rPr lang="hu-HU" b="1" dirty="0" err="1" smtClean="0"/>
              <a:t>the</a:t>
            </a:r>
            <a:r>
              <a:rPr lang="hu-HU" b="1" dirty="0" smtClean="0"/>
              <a:t> English </a:t>
            </a:r>
            <a:r>
              <a:rPr lang="hu-HU" b="1" dirty="0" err="1" smtClean="0"/>
              <a:t>epicures</a:t>
            </a:r>
            <a:r>
              <a:rPr lang="hu-HU" b="1" dirty="0" smtClean="0"/>
              <a:t>.</a:t>
            </a:r>
          </a:p>
          <a:p>
            <a:r>
              <a:rPr lang="hu-HU" b="1" dirty="0"/>
              <a:t> </a:t>
            </a:r>
            <a:r>
              <a:rPr lang="hu-HU" b="1" dirty="0" smtClean="0"/>
              <a:t>                     The mind I </a:t>
            </a:r>
            <a:r>
              <a:rPr lang="hu-HU" b="1" dirty="0" err="1" smtClean="0"/>
              <a:t>sway</a:t>
            </a:r>
            <a:r>
              <a:rPr lang="hu-HU" b="1" dirty="0" smtClean="0"/>
              <a:t> </a:t>
            </a:r>
            <a:r>
              <a:rPr lang="hu-HU" b="1" dirty="0" err="1" smtClean="0"/>
              <a:t>by</a:t>
            </a:r>
            <a:r>
              <a:rPr lang="hu-HU" b="1" dirty="0" smtClean="0"/>
              <a:t> and </a:t>
            </a:r>
            <a:r>
              <a:rPr lang="hu-HU" b="1" dirty="0" err="1" smtClean="0"/>
              <a:t>the</a:t>
            </a:r>
            <a:r>
              <a:rPr lang="hu-HU" b="1" dirty="0" smtClean="0"/>
              <a:t> </a:t>
            </a:r>
            <a:r>
              <a:rPr lang="hu-HU" b="1" dirty="0" err="1" smtClean="0"/>
              <a:t>heart</a:t>
            </a:r>
            <a:r>
              <a:rPr lang="hu-HU" b="1" dirty="0" smtClean="0"/>
              <a:t> I </a:t>
            </a:r>
            <a:r>
              <a:rPr lang="hu-HU" b="1" dirty="0" err="1" smtClean="0"/>
              <a:t>bear</a:t>
            </a:r>
            <a:endParaRPr lang="hu-HU" b="1" dirty="0" smtClean="0"/>
          </a:p>
          <a:p>
            <a:r>
              <a:rPr lang="hu-HU" b="1" dirty="0"/>
              <a:t> </a:t>
            </a:r>
            <a:r>
              <a:rPr lang="hu-HU" b="1" dirty="0" smtClean="0"/>
              <a:t>                     </a:t>
            </a:r>
            <a:r>
              <a:rPr lang="hu-HU" b="1" dirty="0" err="1" smtClean="0"/>
              <a:t>Shall</a:t>
            </a:r>
            <a:r>
              <a:rPr lang="hu-HU" b="1" dirty="0" smtClean="0"/>
              <a:t> </a:t>
            </a:r>
            <a:r>
              <a:rPr lang="hu-HU" b="1" dirty="0" err="1" smtClean="0"/>
              <a:t>never</a:t>
            </a:r>
            <a:r>
              <a:rPr lang="hu-HU" b="1" dirty="0" smtClean="0"/>
              <a:t> </a:t>
            </a:r>
            <a:r>
              <a:rPr lang="hu-HU" b="1" dirty="0" err="1" smtClean="0"/>
              <a:t>sag</a:t>
            </a:r>
            <a:r>
              <a:rPr lang="hu-HU" b="1" dirty="0" smtClean="0"/>
              <a:t> </a:t>
            </a:r>
            <a:r>
              <a:rPr lang="hu-HU" b="1" dirty="0" err="1" smtClean="0"/>
              <a:t>with</a:t>
            </a:r>
            <a:r>
              <a:rPr lang="hu-HU" b="1" dirty="0" smtClean="0"/>
              <a:t> </a:t>
            </a:r>
            <a:r>
              <a:rPr lang="hu-HU" b="1" dirty="0" err="1" smtClean="0"/>
              <a:t>doubt</a:t>
            </a:r>
            <a:r>
              <a:rPr lang="hu-HU" b="1" dirty="0" smtClean="0"/>
              <a:t> </a:t>
            </a:r>
            <a:r>
              <a:rPr lang="hu-HU" b="1" dirty="0" err="1" smtClean="0"/>
              <a:t>nor</a:t>
            </a:r>
            <a:r>
              <a:rPr lang="hu-HU" b="1" dirty="0" smtClean="0"/>
              <a:t> </a:t>
            </a:r>
            <a:r>
              <a:rPr lang="hu-HU" b="1" dirty="0" err="1" smtClean="0"/>
              <a:t>shake</a:t>
            </a:r>
            <a:r>
              <a:rPr lang="hu-HU" b="1" dirty="0" smtClean="0"/>
              <a:t> </a:t>
            </a:r>
            <a:r>
              <a:rPr lang="hu-HU" b="1" dirty="0" err="1" smtClean="0"/>
              <a:t>with</a:t>
            </a:r>
            <a:r>
              <a:rPr lang="hu-HU" b="1" dirty="0" smtClean="0"/>
              <a:t> </a:t>
            </a:r>
            <a:r>
              <a:rPr lang="hu-HU" b="1" dirty="0" err="1" smtClean="0"/>
              <a:t>fear</a:t>
            </a:r>
            <a:r>
              <a:rPr lang="hu-HU" b="1" dirty="0" smtClean="0"/>
              <a:t>…</a:t>
            </a:r>
          </a:p>
          <a:p>
            <a:r>
              <a:rPr lang="hu-HU" b="1" dirty="0"/>
              <a:t> </a:t>
            </a:r>
            <a:r>
              <a:rPr lang="hu-HU" b="1" dirty="0" smtClean="0"/>
              <a:t>                     … I </a:t>
            </a:r>
            <a:r>
              <a:rPr lang="hu-HU" b="1" dirty="0" err="1" smtClean="0"/>
              <a:t>have</a:t>
            </a:r>
            <a:r>
              <a:rPr lang="hu-HU" b="1" dirty="0" smtClean="0"/>
              <a:t> </a:t>
            </a:r>
            <a:r>
              <a:rPr lang="hu-HU" b="1" dirty="0" err="1" smtClean="0"/>
              <a:t>lived</a:t>
            </a:r>
            <a:r>
              <a:rPr lang="hu-HU" b="1" dirty="0" smtClean="0"/>
              <a:t> </a:t>
            </a:r>
            <a:r>
              <a:rPr lang="hu-HU" b="1" dirty="0" err="1" smtClean="0"/>
              <a:t>long</a:t>
            </a:r>
            <a:r>
              <a:rPr lang="hu-HU" b="1" dirty="0" smtClean="0"/>
              <a:t> </a:t>
            </a:r>
            <a:r>
              <a:rPr lang="hu-HU" b="1" dirty="0" err="1" smtClean="0"/>
              <a:t>enough</a:t>
            </a:r>
            <a:r>
              <a:rPr lang="hu-HU" b="1" dirty="0" smtClean="0"/>
              <a:t>. </a:t>
            </a:r>
            <a:r>
              <a:rPr lang="hu-HU" b="1" dirty="0" err="1" smtClean="0"/>
              <a:t>My</a:t>
            </a:r>
            <a:r>
              <a:rPr lang="hu-HU" b="1" dirty="0" smtClean="0"/>
              <a:t> </a:t>
            </a:r>
            <a:r>
              <a:rPr lang="hu-HU" b="1" dirty="0" err="1" smtClean="0"/>
              <a:t>way</a:t>
            </a:r>
            <a:r>
              <a:rPr lang="hu-HU" b="1" dirty="0" smtClean="0"/>
              <a:t> of life</a:t>
            </a:r>
          </a:p>
          <a:p>
            <a:r>
              <a:rPr lang="hu-HU" b="1" dirty="0"/>
              <a:t> </a:t>
            </a:r>
            <a:r>
              <a:rPr lang="hu-HU" b="1" dirty="0" smtClean="0"/>
              <a:t>                     Is </a:t>
            </a:r>
            <a:r>
              <a:rPr lang="hu-HU" b="1" dirty="0" err="1" smtClean="0"/>
              <a:t>fallen</a:t>
            </a:r>
            <a:r>
              <a:rPr lang="hu-HU" b="1" dirty="0" smtClean="0"/>
              <a:t> </a:t>
            </a:r>
            <a:r>
              <a:rPr lang="hu-HU" b="1" dirty="0" err="1" smtClean="0"/>
              <a:t>into</a:t>
            </a:r>
            <a:r>
              <a:rPr lang="hu-HU" b="1" dirty="0" smtClean="0"/>
              <a:t> </a:t>
            </a:r>
            <a:r>
              <a:rPr lang="hu-HU" b="1" dirty="0" err="1" smtClean="0">
                <a:solidFill>
                  <a:srgbClr val="FF0000"/>
                </a:solidFill>
              </a:rPr>
              <a:t>the</a:t>
            </a:r>
            <a:r>
              <a:rPr lang="hu-HU" b="1" dirty="0" smtClean="0">
                <a:solidFill>
                  <a:srgbClr val="FF0000"/>
                </a:solidFill>
              </a:rPr>
              <a:t> sere, </a:t>
            </a:r>
            <a:r>
              <a:rPr lang="hu-HU" b="1" dirty="0" err="1" smtClean="0">
                <a:solidFill>
                  <a:srgbClr val="FF0000"/>
                </a:solidFill>
              </a:rPr>
              <a:t>the</a:t>
            </a:r>
            <a:r>
              <a:rPr lang="hu-HU" b="1" dirty="0" smtClean="0">
                <a:solidFill>
                  <a:srgbClr val="FF0000"/>
                </a:solidFill>
              </a:rPr>
              <a:t> </a:t>
            </a:r>
            <a:r>
              <a:rPr lang="hu-HU" b="1" dirty="0" err="1" smtClean="0">
                <a:solidFill>
                  <a:srgbClr val="FF0000"/>
                </a:solidFill>
              </a:rPr>
              <a:t>yellow</a:t>
            </a:r>
            <a:r>
              <a:rPr lang="hu-HU" b="1" dirty="0" smtClean="0">
                <a:solidFill>
                  <a:srgbClr val="FF0000"/>
                </a:solidFill>
              </a:rPr>
              <a:t> </a:t>
            </a:r>
            <a:r>
              <a:rPr lang="hu-HU" b="1" dirty="0" err="1" smtClean="0">
                <a:solidFill>
                  <a:srgbClr val="FF0000"/>
                </a:solidFill>
              </a:rPr>
              <a:t>leaf</a:t>
            </a:r>
            <a:r>
              <a:rPr lang="hu-HU" b="1" dirty="0" smtClean="0"/>
              <a:t>,</a:t>
            </a:r>
          </a:p>
          <a:p>
            <a:r>
              <a:rPr lang="hu-HU" b="1" dirty="0"/>
              <a:t> </a:t>
            </a:r>
            <a:r>
              <a:rPr lang="hu-HU" b="1" dirty="0" smtClean="0"/>
              <a:t>                     And </a:t>
            </a:r>
            <a:r>
              <a:rPr lang="hu-HU" b="1" dirty="0" err="1" smtClean="0"/>
              <a:t>that</a:t>
            </a:r>
            <a:r>
              <a:rPr lang="hu-HU" b="1" dirty="0" smtClean="0"/>
              <a:t> </a:t>
            </a:r>
            <a:r>
              <a:rPr lang="hu-HU" b="1" dirty="0" err="1" smtClean="0"/>
              <a:t>which</a:t>
            </a:r>
            <a:r>
              <a:rPr lang="hu-HU" b="1" dirty="0" smtClean="0"/>
              <a:t> </a:t>
            </a:r>
            <a:r>
              <a:rPr lang="hu-HU" b="1" dirty="0" err="1" smtClean="0"/>
              <a:t>should</a:t>
            </a:r>
            <a:r>
              <a:rPr lang="hu-HU" b="1" dirty="0" smtClean="0"/>
              <a:t> </a:t>
            </a:r>
            <a:r>
              <a:rPr lang="hu-HU" b="1" dirty="0" err="1" smtClean="0"/>
              <a:t>accompany</a:t>
            </a:r>
            <a:r>
              <a:rPr lang="hu-HU" b="1" dirty="0" smtClean="0"/>
              <a:t> old </a:t>
            </a:r>
            <a:r>
              <a:rPr lang="hu-HU" b="1" dirty="0" err="1" smtClean="0"/>
              <a:t>age</a:t>
            </a:r>
            <a:r>
              <a:rPr lang="hu-HU" b="1" dirty="0" smtClean="0"/>
              <a:t>,</a:t>
            </a:r>
          </a:p>
          <a:p>
            <a:r>
              <a:rPr lang="hu-HU" b="1" dirty="0"/>
              <a:t> </a:t>
            </a:r>
            <a:r>
              <a:rPr lang="hu-HU" b="1" dirty="0" smtClean="0"/>
              <a:t>                     </a:t>
            </a:r>
            <a:r>
              <a:rPr lang="hu-HU" b="1" dirty="0" err="1" smtClean="0"/>
              <a:t>As</a:t>
            </a:r>
            <a:r>
              <a:rPr lang="hu-HU" b="1" dirty="0" smtClean="0"/>
              <a:t> </a:t>
            </a:r>
            <a:r>
              <a:rPr lang="hu-HU" b="1" dirty="0" err="1" smtClean="0">
                <a:solidFill>
                  <a:srgbClr val="FF0000"/>
                </a:solidFill>
              </a:rPr>
              <a:t>honour</a:t>
            </a:r>
            <a:r>
              <a:rPr lang="hu-HU" b="1" dirty="0" smtClean="0">
                <a:solidFill>
                  <a:srgbClr val="FF0000"/>
                </a:solidFill>
              </a:rPr>
              <a:t>, love, </a:t>
            </a:r>
            <a:r>
              <a:rPr lang="hu-HU" b="1" dirty="0" err="1" smtClean="0">
                <a:solidFill>
                  <a:srgbClr val="FF0000"/>
                </a:solidFill>
              </a:rPr>
              <a:t>obedience</a:t>
            </a:r>
            <a:r>
              <a:rPr lang="hu-HU" b="1" dirty="0" smtClean="0">
                <a:solidFill>
                  <a:srgbClr val="FF0000"/>
                </a:solidFill>
              </a:rPr>
              <a:t>, </a:t>
            </a:r>
            <a:r>
              <a:rPr lang="hu-HU" b="1" dirty="0" err="1" smtClean="0">
                <a:solidFill>
                  <a:srgbClr val="FF0000"/>
                </a:solidFill>
              </a:rPr>
              <a:t>troops</a:t>
            </a:r>
            <a:r>
              <a:rPr lang="hu-HU" b="1" dirty="0" smtClean="0">
                <a:solidFill>
                  <a:srgbClr val="FF0000"/>
                </a:solidFill>
              </a:rPr>
              <a:t> of </a:t>
            </a:r>
            <a:r>
              <a:rPr lang="hu-HU" b="1" dirty="0" err="1" smtClean="0">
                <a:solidFill>
                  <a:srgbClr val="FF0000"/>
                </a:solidFill>
              </a:rPr>
              <a:t>friends</a:t>
            </a:r>
            <a:r>
              <a:rPr lang="hu-HU" b="1" dirty="0" smtClean="0"/>
              <a:t>,</a:t>
            </a:r>
          </a:p>
          <a:p>
            <a:r>
              <a:rPr lang="hu-HU" b="1" dirty="0"/>
              <a:t> </a:t>
            </a:r>
            <a:r>
              <a:rPr lang="hu-HU" b="1" dirty="0" smtClean="0"/>
              <a:t>                     I must </a:t>
            </a:r>
            <a:r>
              <a:rPr lang="hu-HU" b="1" dirty="0" err="1" smtClean="0"/>
              <a:t>not</a:t>
            </a:r>
            <a:r>
              <a:rPr lang="hu-HU" b="1" dirty="0" smtClean="0"/>
              <a:t> </a:t>
            </a:r>
            <a:r>
              <a:rPr lang="hu-HU" b="1" dirty="0" err="1" smtClean="0"/>
              <a:t>look</a:t>
            </a:r>
            <a:r>
              <a:rPr lang="hu-HU" b="1" dirty="0" smtClean="0"/>
              <a:t> </a:t>
            </a:r>
            <a:r>
              <a:rPr lang="hu-HU" b="1" dirty="0" err="1" smtClean="0"/>
              <a:t>to</a:t>
            </a:r>
            <a:r>
              <a:rPr lang="hu-HU" b="1" dirty="0" smtClean="0"/>
              <a:t> </a:t>
            </a:r>
            <a:r>
              <a:rPr lang="hu-HU" b="1" dirty="0" err="1" smtClean="0"/>
              <a:t>have</a:t>
            </a:r>
            <a:r>
              <a:rPr lang="hu-HU" b="1" dirty="0" smtClean="0"/>
              <a:t>, </a:t>
            </a:r>
            <a:r>
              <a:rPr lang="hu-HU" b="1" dirty="0" err="1" smtClean="0"/>
              <a:t>but</a:t>
            </a:r>
            <a:r>
              <a:rPr lang="hu-HU" b="1" dirty="0" smtClean="0"/>
              <a:t> </a:t>
            </a:r>
            <a:r>
              <a:rPr lang="hu-HU" b="1" dirty="0" err="1" smtClean="0"/>
              <a:t>in</a:t>
            </a:r>
            <a:r>
              <a:rPr lang="hu-HU" b="1" dirty="0" smtClean="0"/>
              <a:t> </a:t>
            </a:r>
            <a:r>
              <a:rPr lang="hu-HU" b="1" dirty="0" err="1" smtClean="0"/>
              <a:t>their</a:t>
            </a:r>
            <a:r>
              <a:rPr lang="hu-HU" b="1" dirty="0" smtClean="0"/>
              <a:t> </a:t>
            </a:r>
            <a:r>
              <a:rPr lang="hu-HU" b="1" dirty="0" err="1" smtClean="0"/>
              <a:t>stead</a:t>
            </a:r>
            <a:r>
              <a:rPr lang="hu-HU" b="1" dirty="0" smtClean="0"/>
              <a:t>,</a:t>
            </a:r>
          </a:p>
          <a:p>
            <a:r>
              <a:rPr lang="hu-HU" b="1" dirty="0"/>
              <a:t> </a:t>
            </a:r>
            <a:r>
              <a:rPr lang="hu-HU" b="1" dirty="0" smtClean="0"/>
              <a:t>                     </a:t>
            </a:r>
            <a:r>
              <a:rPr lang="hu-HU" b="1" dirty="0" err="1" smtClean="0">
                <a:solidFill>
                  <a:srgbClr val="FF0000"/>
                </a:solidFill>
              </a:rPr>
              <a:t>Curses</a:t>
            </a:r>
            <a:r>
              <a:rPr lang="hu-HU" b="1" dirty="0" smtClean="0"/>
              <a:t>, </a:t>
            </a:r>
            <a:r>
              <a:rPr lang="hu-HU" b="1" dirty="0" err="1" smtClean="0"/>
              <a:t>not</a:t>
            </a:r>
            <a:r>
              <a:rPr lang="hu-HU" b="1" dirty="0" smtClean="0"/>
              <a:t> </a:t>
            </a:r>
            <a:r>
              <a:rPr lang="hu-HU" b="1" dirty="0" err="1" smtClean="0"/>
              <a:t>loud</a:t>
            </a:r>
            <a:r>
              <a:rPr lang="hu-HU" b="1" dirty="0" smtClean="0"/>
              <a:t> </a:t>
            </a:r>
            <a:r>
              <a:rPr lang="hu-HU" b="1" dirty="0" err="1" smtClean="0"/>
              <a:t>but</a:t>
            </a:r>
            <a:r>
              <a:rPr lang="hu-HU" b="1" dirty="0" smtClean="0"/>
              <a:t> </a:t>
            </a:r>
            <a:r>
              <a:rPr lang="hu-HU" b="1" dirty="0" err="1" smtClean="0"/>
              <a:t>deep</a:t>
            </a:r>
            <a:r>
              <a:rPr lang="hu-HU" b="1" dirty="0" smtClean="0"/>
              <a:t>, </a:t>
            </a:r>
            <a:r>
              <a:rPr lang="hu-HU" b="1" dirty="0" err="1" smtClean="0"/>
              <a:t>mouth-honour</a:t>
            </a:r>
            <a:r>
              <a:rPr lang="hu-HU" b="1" dirty="0" smtClean="0"/>
              <a:t>, </a:t>
            </a:r>
            <a:r>
              <a:rPr lang="hu-HU" b="1" dirty="0" err="1" smtClean="0"/>
              <a:t>breath</a:t>
            </a:r>
            <a:r>
              <a:rPr lang="hu-HU" b="1" dirty="0" smtClean="0"/>
              <a:t>,</a:t>
            </a:r>
          </a:p>
          <a:p>
            <a:r>
              <a:rPr lang="hu-HU" b="1" dirty="0"/>
              <a:t> </a:t>
            </a:r>
            <a:r>
              <a:rPr lang="hu-HU" b="1" dirty="0" smtClean="0"/>
              <a:t>                     </a:t>
            </a:r>
            <a:r>
              <a:rPr lang="hu-HU" b="1" dirty="0" err="1" smtClean="0"/>
              <a:t>Which</a:t>
            </a:r>
            <a:r>
              <a:rPr lang="hu-HU" b="1" dirty="0" smtClean="0"/>
              <a:t> </a:t>
            </a:r>
            <a:r>
              <a:rPr lang="hu-HU" b="1" dirty="0" err="1" smtClean="0"/>
              <a:t>the</a:t>
            </a:r>
            <a:r>
              <a:rPr lang="hu-HU" b="1" dirty="0" smtClean="0"/>
              <a:t> </a:t>
            </a:r>
            <a:r>
              <a:rPr lang="hu-HU" b="1" dirty="0" err="1" smtClean="0"/>
              <a:t>poor</a:t>
            </a:r>
            <a:r>
              <a:rPr lang="hu-HU" b="1" dirty="0" smtClean="0"/>
              <a:t> </a:t>
            </a:r>
            <a:r>
              <a:rPr lang="hu-HU" b="1" dirty="0" err="1" smtClean="0"/>
              <a:t>heart</a:t>
            </a:r>
            <a:r>
              <a:rPr lang="hu-HU" b="1" dirty="0" smtClean="0"/>
              <a:t> </a:t>
            </a:r>
            <a:r>
              <a:rPr lang="hu-HU" b="1" dirty="0" err="1" smtClean="0"/>
              <a:t>would</a:t>
            </a:r>
            <a:r>
              <a:rPr lang="hu-HU" b="1" dirty="0" smtClean="0"/>
              <a:t> fain </a:t>
            </a:r>
            <a:r>
              <a:rPr lang="hu-HU" b="1" dirty="0" err="1" smtClean="0"/>
              <a:t>deny</a:t>
            </a:r>
            <a:r>
              <a:rPr lang="hu-HU" b="1" dirty="0" smtClean="0"/>
              <a:t>, and </a:t>
            </a:r>
            <a:r>
              <a:rPr lang="hu-HU" b="1" dirty="0" err="1" smtClean="0"/>
              <a:t>dare</a:t>
            </a:r>
            <a:r>
              <a:rPr lang="hu-HU" b="1" dirty="0" smtClean="0"/>
              <a:t> </a:t>
            </a:r>
            <a:r>
              <a:rPr lang="hu-HU" b="1" dirty="0" err="1" smtClean="0"/>
              <a:t>not</a:t>
            </a:r>
            <a:r>
              <a:rPr lang="hu-HU" b="1" dirty="0" smtClean="0"/>
              <a:t>.</a:t>
            </a:r>
          </a:p>
          <a:p>
            <a:r>
              <a:rPr lang="hu-HU" b="1" dirty="0"/>
              <a:t> </a:t>
            </a:r>
            <a:r>
              <a:rPr lang="hu-HU" b="1" dirty="0" smtClean="0"/>
              <a:t>                     </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Line Callout 1 1"/>
          <p:cNvSpPr/>
          <p:nvPr/>
        </p:nvSpPr>
        <p:spPr>
          <a:xfrm>
            <a:off x="6012160" y="764703"/>
            <a:ext cx="3131840" cy="1127475"/>
          </a:xfrm>
          <a:prstGeom prst="borderCallout1">
            <a:avLst>
              <a:gd name="adj1" fmla="val 49136"/>
              <a:gd name="adj2" fmla="val -89"/>
              <a:gd name="adj3" fmla="val 5389"/>
              <a:gd name="adj4" fmla="val -28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imperatives here give a sense that M is </a:t>
            </a:r>
            <a:r>
              <a:rPr lang="en-GB" b="1" dirty="0" smtClean="0"/>
              <a:t>panicking. </a:t>
            </a:r>
            <a:r>
              <a:rPr lang="en-GB" b="1" dirty="0" smtClean="0"/>
              <a:t>He is living in denial. It shows how the witches create chaos </a:t>
            </a:r>
            <a:endParaRPr lang="en-GB" b="1" dirty="0"/>
          </a:p>
        </p:txBody>
      </p:sp>
      <p:sp>
        <p:nvSpPr>
          <p:cNvPr id="3" name="Line Callout 1 2"/>
          <p:cNvSpPr/>
          <p:nvPr/>
        </p:nvSpPr>
        <p:spPr>
          <a:xfrm>
            <a:off x="5004048" y="2780928"/>
            <a:ext cx="4139952" cy="612648"/>
          </a:xfrm>
          <a:prstGeom prst="borderCallout1">
            <a:avLst>
              <a:gd name="adj1" fmla="val 50357"/>
              <a:gd name="adj2" fmla="val -278"/>
              <a:gd name="adj3" fmla="val -85920"/>
              <a:gd name="adj4" fmla="val -17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use of repetition further reinforces his unsettled mind</a:t>
            </a:r>
            <a:endParaRPr lang="en-GB" b="1" dirty="0"/>
          </a:p>
        </p:txBody>
      </p:sp>
      <p:sp>
        <p:nvSpPr>
          <p:cNvPr id="5" name="Line Callout 1 4"/>
          <p:cNvSpPr/>
          <p:nvPr/>
        </p:nvSpPr>
        <p:spPr>
          <a:xfrm>
            <a:off x="5724128" y="3645024"/>
            <a:ext cx="3419872" cy="1728192"/>
          </a:xfrm>
          <a:prstGeom prst="borderCallout1">
            <a:avLst>
              <a:gd name="adj1" fmla="val 52112"/>
              <a:gd name="adj2" fmla="val -214"/>
              <a:gd name="adj3" fmla="val 18393"/>
              <a:gd name="adj4" fmla="val -29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Towards the end of the scene, the imagery of decay reflects the reality of M’s </a:t>
            </a:r>
            <a:r>
              <a:rPr lang="en-GB" b="1" dirty="0" smtClean="0"/>
              <a:t>situation. ‘Sere’ is an adjective referring to a decaying autumn leaf. Ironically, he is still in the prime of life</a:t>
            </a:r>
            <a:endParaRPr lang="en-GB" b="1" dirty="0"/>
          </a:p>
        </p:txBody>
      </p:sp>
      <p:sp>
        <p:nvSpPr>
          <p:cNvPr id="6" name="Line Callout 1 5"/>
          <p:cNvSpPr/>
          <p:nvPr/>
        </p:nvSpPr>
        <p:spPr>
          <a:xfrm>
            <a:off x="6228184" y="5661248"/>
            <a:ext cx="2915816" cy="1196752"/>
          </a:xfrm>
          <a:prstGeom prst="borderCallout1">
            <a:avLst>
              <a:gd name="adj1" fmla="val 52113"/>
              <a:gd name="adj2" fmla="val 153"/>
              <a:gd name="adj3" fmla="val -103383"/>
              <a:gd name="adj4" fmla="val -85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lists those attributes which should be the joy of his dotage that he realises have </a:t>
            </a:r>
            <a:r>
              <a:rPr lang="en-GB" b="1" dirty="0" smtClean="0"/>
              <a:t>already been </a:t>
            </a:r>
            <a:r>
              <a:rPr lang="en-GB" b="1" dirty="0" smtClean="0"/>
              <a:t>lost </a:t>
            </a:r>
            <a:endParaRPr lang="en-GB" b="1" dirty="0"/>
          </a:p>
        </p:txBody>
      </p:sp>
      <p:sp>
        <p:nvSpPr>
          <p:cNvPr id="7" name="Line Callout 1 6"/>
          <p:cNvSpPr/>
          <p:nvPr/>
        </p:nvSpPr>
        <p:spPr>
          <a:xfrm>
            <a:off x="323528" y="5877272"/>
            <a:ext cx="4752528" cy="1080120"/>
          </a:xfrm>
          <a:prstGeom prst="borderCallout1">
            <a:avLst>
              <a:gd name="adj1" fmla="val -565"/>
              <a:gd name="adj2" fmla="val 50358"/>
              <a:gd name="adj3" fmla="val -84108"/>
              <a:gd name="adj4" fmla="val 29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These attributes have been replaced by ‘curses.’ There is a sense that M is living out the inevitable. The tragic thing is that it is too late to redeem himself </a:t>
            </a:r>
            <a:endParaRPr lang="en-GB" b="1" dirty="0"/>
          </a:p>
        </p:txBody>
      </p:sp>
    </p:spTree>
    <p:extLst>
      <p:ext uri="{BB962C8B-B14F-4D97-AF65-F5344CB8AC3E}">
        <p14:creationId xmlns:p14="http://schemas.microsoft.com/office/powerpoint/2010/main" xmlns="" val="370783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6120680"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a:t>
            </a:r>
            <a:r>
              <a:rPr lang="hu-HU" b="1" dirty="0" smtClean="0"/>
              <a:t>5</a:t>
            </a:r>
            <a:r>
              <a:rPr lang="en-GB" b="1" dirty="0" smtClean="0"/>
              <a:t>) </a:t>
            </a:r>
            <a:r>
              <a:rPr lang="hu-HU" b="1" dirty="0" err="1" smtClean="0">
                <a:solidFill>
                  <a:srgbClr val="990033"/>
                </a:solidFill>
              </a:rPr>
              <a:t>Macbeth’s</a:t>
            </a:r>
            <a:r>
              <a:rPr lang="hu-HU" b="1" dirty="0" smtClean="0">
                <a:solidFill>
                  <a:srgbClr val="990033"/>
                </a:solidFill>
              </a:rPr>
              <a:t> </a:t>
            </a:r>
            <a:r>
              <a:rPr lang="hu-HU" b="1" dirty="0" err="1" smtClean="0">
                <a:solidFill>
                  <a:srgbClr val="990033"/>
                </a:solidFill>
              </a:rPr>
              <a:t>Response</a:t>
            </a:r>
            <a:r>
              <a:rPr lang="hu-HU" b="1" dirty="0" smtClean="0">
                <a:solidFill>
                  <a:srgbClr val="990033"/>
                </a:solidFill>
              </a:rPr>
              <a:t> </a:t>
            </a:r>
            <a:r>
              <a:rPr lang="hu-HU" b="1" dirty="0" err="1" smtClean="0">
                <a:solidFill>
                  <a:srgbClr val="990033"/>
                </a:solidFill>
              </a:rPr>
              <a:t>to</a:t>
            </a:r>
            <a:r>
              <a:rPr lang="hu-HU" b="1" dirty="0" smtClean="0">
                <a:solidFill>
                  <a:srgbClr val="990033"/>
                </a:solidFill>
              </a:rPr>
              <a:t> Lady </a:t>
            </a:r>
            <a:r>
              <a:rPr lang="hu-HU" b="1" dirty="0" err="1" smtClean="0">
                <a:solidFill>
                  <a:srgbClr val="990033"/>
                </a:solidFill>
              </a:rPr>
              <a:t>M’s</a:t>
            </a:r>
            <a:r>
              <a:rPr lang="hu-HU" b="1" dirty="0" smtClean="0">
                <a:solidFill>
                  <a:srgbClr val="990033"/>
                </a:solidFill>
              </a:rPr>
              <a:t> </a:t>
            </a:r>
            <a:r>
              <a:rPr lang="hu-HU" b="1" dirty="0" err="1" smtClean="0">
                <a:solidFill>
                  <a:srgbClr val="990033"/>
                </a:solidFill>
              </a:rPr>
              <a:t>Suicide</a:t>
            </a:r>
            <a:r>
              <a:rPr lang="hu-HU" b="1" dirty="0" smtClean="0">
                <a:solidFill>
                  <a:srgbClr val="990033"/>
                </a:solidFill>
              </a:rPr>
              <a:t> </a:t>
            </a:r>
            <a:r>
              <a:rPr lang="hu-HU" b="1" dirty="0" smtClean="0"/>
              <a:t>– </a:t>
            </a:r>
            <a:r>
              <a:rPr lang="hu-HU" b="1" dirty="0" err="1" smtClean="0"/>
              <a:t>Act</a:t>
            </a:r>
            <a:r>
              <a:rPr lang="hu-HU" b="1" dirty="0" smtClean="0"/>
              <a:t> 5, </a:t>
            </a:r>
            <a:r>
              <a:rPr lang="hu-HU" b="1" dirty="0" err="1" smtClean="0"/>
              <a:t>Scene</a:t>
            </a:r>
            <a:r>
              <a:rPr lang="hu-HU" b="1" dirty="0" smtClean="0"/>
              <a:t> </a:t>
            </a:r>
            <a:r>
              <a:rPr lang="hu-HU" b="1" dirty="0" err="1" smtClean="0"/>
              <a:t>5</a:t>
            </a:r>
            <a:endParaRPr lang="en-GB" b="1" dirty="0"/>
          </a:p>
        </p:txBody>
      </p:sp>
      <p:sp>
        <p:nvSpPr>
          <p:cNvPr id="14" name="TextBox 13"/>
          <p:cNvSpPr txBox="1"/>
          <p:nvPr/>
        </p:nvSpPr>
        <p:spPr>
          <a:xfrm>
            <a:off x="0" y="620688"/>
            <a:ext cx="6588224" cy="3693319"/>
          </a:xfrm>
          <a:prstGeom prst="rect">
            <a:avLst/>
          </a:prstGeom>
          <a:noFill/>
          <a:ln w="38100">
            <a:solidFill>
              <a:srgbClr val="7030A0"/>
            </a:solidFill>
          </a:ln>
        </p:spPr>
        <p:txBody>
          <a:bodyPr wrap="square" rtlCol="0">
            <a:spAutoFit/>
          </a:bodyPr>
          <a:lstStyle/>
          <a:p>
            <a:r>
              <a:rPr lang="hu-HU" i="1" dirty="0" err="1" smtClean="0"/>
              <a:t>Seyton</a:t>
            </a:r>
            <a:r>
              <a:rPr lang="hu-HU" i="1" dirty="0" smtClean="0"/>
              <a:t>:       </a:t>
            </a:r>
            <a:r>
              <a:rPr lang="hu-HU" b="1" dirty="0" smtClean="0">
                <a:solidFill>
                  <a:srgbClr val="FF0000"/>
                </a:solidFill>
              </a:rPr>
              <a:t>The </a:t>
            </a:r>
            <a:r>
              <a:rPr lang="hu-HU" b="1" dirty="0" err="1" smtClean="0">
                <a:solidFill>
                  <a:srgbClr val="FF0000"/>
                </a:solidFill>
              </a:rPr>
              <a:t>queen</a:t>
            </a:r>
            <a:r>
              <a:rPr lang="hu-HU" b="1" dirty="0" smtClean="0">
                <a:solidFill>
                  <a:srgbClr val="FF0000"/>
                </a:solidFill>
              </a:rPr>
              <a:t>, </a:t>
            </a:r>
            <a:r>
              <a:rPr lang="hu-HU" b="1" dirty="0" err="1" smtClean="0">
                <a:solidFill>
                  <a:srgbClr val="FF0000"/>
                </a:solidFill>
              </a:rPr>
              <a:t>my</a:t>
            </a:r>
            <a:r>
              <a:rPr lang="hu-HU" b="1" dirty="0" smtClean="0">
                <a:solidFill>
                  <a:srgbClr val="FF0000"/>
                </a:solidFill>
              </a:rPr>
              <a:t> lord, is </a:t>
            </a:r>
            <a:r>
              <a:rPr lang="hu-HU" b="1" dirty="0" err="1" smtClean="0">
                <a:solidFill>
                  <a:srgbClr val="FF0000"/>
                </a:solidFill>
              </a:rPr>
              <a:t>dead</a:t>
            </a:r>
            <a:r>
              <a:rPr lang="hu-HU" b="1" dirty="0" smtClean="0"/>
              <a:t>.</a:t>
            </a:r>
          </a:p>
          <a:p>
            <a:r>
              <a:rPr lang="en-GB" i="1" dirty="0" smtClean="0"/>
              <a:t>Macbeth:</a:t>
            </a:r>
            <a:r>
              <a:rPr lang="hu-HU" i="1" dirty="0" smtClean="0"/>
              <a:t>   </a:t>
            </a:r>
            <a:r>
              <a:rPr lang="hu-HU" b="1" dirty="0" err="1" smtClean="0">
                <a:solidFill>
                  <a:srgbClr val="FF0000"/>
                </a:solidFill>
              </a:rPr>
              <a:t>She</a:t>
            </a:r>
            <a:r>
              <a:rPr lang="hu-HU" b="1" dirty="0" smtClean="0">
                <a:solidFill>
                  <a:srgbClr val="FF0000"/>
                </a:solidFill>
              </a:rPr>
              <a:t> </a:t>
            </a:r>
            <a:r>
              <a:rPr lang="hu-HU" b="1" dirty="0" err="1" smtClean="0">
                <a:solidFill>
                  <a:srgbClr val="FF0000"/>
                </a:solidFill>
              </a:rPr>
              <a:t>should</a:t>
            </a:r>
            <a:r>
              <a:rPr lang="hu-HU" b="1" dirty="0" smtClean="0">
                <a:solidFill>
                  <a:srgbClr val="FF0000"/>
                </a:solidFill>
              </a:rPr>
              <a:t> </a:t>
            </a:r>
            <a:r>
              <a:rPr lang="hu-HU" b="1" dirty="0" err="1" smtClean="0">
                <a:solidFill>
                  <a:srgbClr val="FF0000"/>
                </a:solidFill>
              </a:rPr>
              <a:t>have</a:t>
            </a:r>
            <a:r>
              <a:rPr lang="hu-HU" b="1" dirty="0" smtClean="0">
                <a:solidFill>
                  <a:srgbClr val="FF0000"/>
                </a:solidFill>
              </a:rPr>
              <a:t> </a:t>
            </a:r>
            <a:r>
              <a:rPr lang="hu-HU" b="1" dirty="0" err="1" smtClean="0">
                <a:solidFill>
                  <a:srgbClr val="FF0000"/>
                </a:solidFill>
              </a:rPr>
              <a:t>died</a:t>
            </a:r>
            <a:r>
              <a:rPr lang="hu-HU" b="1" dirty="0" smtClean="0">
                <a:solidFill>
                  <a:srgbClr val="FF0000"/>
                </a:solidFill>
              </a:rPr>
              <a:t> </a:t>
            </a:r>
            <a:r>
              <a:rPr lang="hu-HU" b="1" dirty="0" err="1" smtClean="0">
                <a:solidFill>
                  <a:srgbClr val="FF0000"/>
                </a:solidFill>
              </a:rPr>
              <a:t>hereafter</a:t>
            </a:r>
            <a:r>
              <a:rPr lang="hu-HU" b="1" dirty="0" smtClean="0"/>
              <a:t>:</a:t>
            </a:r>
          </a:p>
          <a:p>
            <a:r>
              <a:rPr lang="hu-HU" b="1" dirty="0"/>
              <a:t> </a:t>
            </a:r>
            <a:r>
              <a:rPr lang="hu-HU" b="1" dirty="0" smtClean="0"/>
              <a:t>                   </a:t>
            </a:r>
            <a:r>
              <a:rPr lang="hu-HU" b="1" dirty="0" err="1" smtClean="0"/>
              <a:t>There</a:t>
            </a:r>
            <a:r>
              <a:rPr lang="hu-HU" b="1" dirty="0" smtClean="0"/>
              <a:t> </a:t>
            </a:r>
            <a:r>
              <a:rPr lang="hu-HU" b="1" dirty="0" err="1" smtClean="0"/>
              <a:t>would</a:t>
            </a:r>
            <a:r>
              <a:rPr lang="hu-HU" b="1" dirty="0" smtClean="0"/>
              <a:t> </a:t>
            </a:r>
            <a:r>
              <a:rPr lang="hu-HU" b="1" dirty="0" err="1" smtClean="0"/>
              <a:t>have</a:t>
            </a:r>
            <a:r>
              <a:rPr lang="hu-HU" b="1" dirty="0" smtClean="0"/>
              <a:t> </a:t>
            </a:r>
            <a:r>
              <a:rPr lang="hu-HU" b="1" dirty="0" err="1" smtClean="0"/>
              <a:t>been</a:t>
            </a:r>
            <a:r>
              <a:rPr lang="hu-HU" b="1" dirty="0" smtClean="0"/>
              <a:t> a </a:t>
            </a:r>
            <a:r>
              <a:rPr lang="hu-HU" b="1" dirty="0" err="1" smtClean="0"/>
              <a:t>time</a:t>
            </a:r>
            <a:r>
              <a:rPr lang="hu-HU" b="1" dirty="0" smtClean="0"/>
              <a:t> </a:t>
            </a:r>
            <a:r>
              <a:rPr lang="hu-HU" b="1" dirty="0" err="1" smtClean="0"/>
              <a:t>for</a:t>
            </a:r>
            <a:r>
              <a:rPr lang="hu-HU" b="1" dirty="0" smtClean="0"/>
              <a:t> </a:t>
            </a:r>
            <a:r>
              <a:rPr lang="hu-HU" b="1" dirty="0" err="1" smtClean="0"/>
              <a:t>such</a:t>
            </a:r>
            <a:r>
              <a:rPr lang="hu-HU" b="1" dirty="0" smtClean="0"/>
              <a:t> </a:t>
            </a:r>
            <a:r>
              <a:rPr lang="hu-HU" b="1" dirty="0" err="1" smtClean="0"/>
              <a:t>a</a:t>
            </a:r>
            <a:r>
              <a:rPr lang="hu-HU" b="1" dirty="0" smtClean="0"/>
              <a:t> </a:t>
            </a:r>
            <a:r>
              <a:rPr lang="hu-HU" b="1" dirty="0" err="1" smtClean="0"/>
              <a:t>word</a:t>
            </a:r>
            <a:r>
              <a:rPr lang="hu-HU" b="1" dirty="0" smtClean="0"/>
              <a:t>.</a:t>
            </a:r>
          </a:p>
          <a:p>
            <a:r>
              <a:rPr lang="hu-HU" b="1" dirty="0"/>
              <a:t> </a:t>
            </a:r>
            <a:r>
              <a:rPr lang="hu-HU" b="1" dirty="0" smtClean="0"/>
              <a:t>                   </a:t>
            </a:r>
            <a:r>
              <a:rPr lang="hu-HU" b="1" dirty="0" err="1" smtClean="0">
                <a:solidFill>
                  <a:srgbClr val="FF0000"/>
                </a:solidFill>
              </a:rPr>
              <a:t>Tomorrow</a:t>
            </a:r>
            <a:r>
              <a:rPr lang="hu-HU" b="1" dirty="0" smtClean="0">
                <a:solidFill>
                  <a:srgbClr val="FF0000"/>
                </a:solidFill>
              </a:rPr>
              <a:t>, and </a:t>
            </a:r>
            <a:r>
              <a:rPr lang="hu-HU" b="1" dirty="0" err="1" smtClean="0">
                <a:solidFill>
                  <a:srgbClr val="FF0000"/>
                </a:solidFill>
              </a:rPr>
              <a:t>tomorrow</a:t>
            </a:r>
            <a:r>
              <a:rPr lang="hu-HU" b="1" dirty="0" smtClean="0">
                <a:solidFill>
                  <a:srgbClr val="FF0000"/>
                </a:solidFill>
              </a:rPr>
              <a:t>, </a:t>
            </a:r>
            <a:r>
              <a:rPr lang="hu-HU" b="1" dirty="0" err="1" smtClean="0">
                <a:solidFill>
                  <a:srgbClr val="FF0000"/>
                </a:solidFill>
              </a:rPr>
              <a:t>and</a:t>
            </a:r>
            <a:r>
              <a:rPr lang="hu-HU" b="1" dirty="0" smtClean="0">
                <a:solidFill>
                  <a:srgbClr val="FF0000"/>
                </a:solidFill>
              </a:rPr>
              <a:t> </a:t>
            </a:r>
            <a:r>
              <a:rPr lang="hu-HU" b="1" dirty="0" err="1" smtClean="0">
                <a:solidFill>
                  <a:srgbClr val="FF0000"/>
                </a:solidFill>
              </a:rPr>
              <a:t>tomorrow</a:t>
            </a:r>
            <a:r>
              <a:rPr lang="hu-HU" b="1" dirty="0" smtClean="0"/>
              <a:t>,</a:t>
            </a:r>
          </a:p>
          <a:p>
            <a:r>
              <a:rPr lang="hu-HU" b="1" dirty="0"/>
              <a:t> </a:t>
            </a:r>
            <a:r>
              <a:rPr lang="hu-HU" b="1" dirty="0" smtClean="0"/>
              <a:t>                   </a:t>
            </a:r>
            <a:r>
              <a:rPr lang="hu-HU" b="1" dirty="0" err="1" smtClean="0"/>
              <a:t>Creeps</a:t>
            </a:r>
            <a:r>
              <a:rPr lang="hu-HU" b="1" dirty="0" smtClean="0"/>
              <a:t> </a:t>
            </a:r>
            <a:r>
              <a:rPr lang="hu-HU" b="1" dirty="0" err="1" smtClean="0"/>
              <a:t>in</a:t>
            </a:r>
            <a:r>
              <a:rPr lang="hu-HU" b="1" dirty="0" smtClean="0"/>
              <a:t> </a:t>
            </a:r>
            <a:r>
              <a:rPr lang="hu-HU" b="1" dirty="0" err="1" smtClean="0"/>
              <a:t>this</a:t>
            </a:r>
            <a:r>
              <a:rPr lang="hu-HU" b="1" dirty="0" smtClean="0"/>
              <a:t> petty </a:t>
            </a:r>
            <a:r>
              <a:rPr lang="hu-HU" b="1" dirty="0" err="1" smtClean="0"/>
              <a:t>pace</a:t>
            </a:r>
            <a:r>
              <a:rPr lang="hu-HU" b="1" dirty="0" smtClean="0"/>
              <a:t> </a:t>
            </a:r>
            <a:r>
              <a:rPr lang="hu-HU" b="1" dirty="0" err="1" smtClean="0"/>
              <a:t>from</a:t>
            </a:r>
            <a:r>
              <a:rPr lang="hu-HU" b="1" dirty="0" smtClean="0"/>
              <a:t> </a:t>
            </a:r>
            <a:r>
              <a:rPr lang="hu-HU" b="1" dirty="0" err="1" smtClean="0"/>
              <a:t>day</a:t>
            </a:r>
            <a:r>
              <a:rPr lang="hu-HU" b="1" dirty="0" smtClean="0"/>
              <a:t> </a:t>
            </a:r>
            <a:r>
              <a:rPr lang="hu-HU" b="1" dirty="0" err="1" smtClean="0"/>
              <a:t>to</a:t>
            </a:r>
            <a:r>
              <a:rPr lang="hu-HU" b="1" dirty="0" smtClean="0"/>
              <a:t> </a:t>
            </a:r>
            <a:r>
              <a:rPr lang="hu-HU" b="1" dirty="0" err="1" smtClean="0"/>
              <a:t>day</a:t>
            </a:r>
            <a:endParaRPr lang="hu-HU" b="1" dirty="0" smtClean="0"/>
          </a:p>
          <a:p>
            <a:r>
              <a:rPr lang="hu-HU" b="1" dirty="0"/>
              <a:t> </a:t>
            </a:r>
            <a:r>
              <a:rPr lang="hu-HU" b="1" dirty="0" smtClean="0"/>
              <a:t>                   </a:t>
            </a:r>
            <a:r>
              <a:rPr lang="hu-HU" b="1" dirty="0" err="1" smtClean="0"/>
              <a:t>To</a:t>
            </a:r>
            <a:r>
              <a:rPr lang="hu-HU" b="1" dirty="0" smtClean="0"/>
              <a:t> </a:t>
            </a:r>
            <a:r>
              <a:rPr lang="hu-HU" b="1" dirty="0" err="1" smtClean="0"/>
              <a:t>the</a:t>
            </a:r>
            <a:r>
              <a:rPr lang="hu-HU" b="1" dirty="0" smtClean="0"/>
              <a:t> </a:t>
            </a:r>
            <a:r>
              <a:rPr lang="hu-HU" b="1" dirty="0" err="1" smtClean="0"/>
              <a:t>last</a:t>
            </a:r>
            <a:r>
              <a:rPr lang="hu-HU" b="1" dirty="0" smtClean="0"/>
              <a:t> </a:t>
            </a:r>
            <a:r>
              <a:rPr lang="hu-HU" b="1" dirty="0" err="1" smtClean="0"/>
              <a:t>syllable</a:t>
            </a:r>
            <a:r>
              <a:rPr lang="hu-HU" b="1" dirty="0" smtClean="0"/>
              <a:t> of </a:t>
            </a:r>
            <a:r>
              <a:rPr lang="hu-HU" b="1" dirty="0" err="1" smtClean="0"/>
              <a:t>recorded</a:t>
            </a:r>
            <a:r>
              <a:rPr lang="hu-HU" b="1" dirty="0" smtClean="0"/>
              <a:t> </a:t>
            </a:r>
            <a:r>
              <a:rPr lang="hu-HU" b="1" dirty="0" err="1" smtClean="0"/>
              <a:t>time</a:t>
            </a:r>
            <a:r>
              <a:rPr lang="hu-HU" b="1" dirty="0" smtClean="0"/>
              <a:t>,</a:t>
            </a:r>
          </a:p>
          <a:p>
            <a:r>
              <a:rPr lang="hu-HU" b="1" dirty="0"/>
              <a:t> </a:t>
            </a:r>
            <a:r>
              <a:rPr lang="hu-HU" b="1" dirty="0" smtClean="0"/>
              <a:t>                   And </a:t>
            </a:r>
            <a:r>
              <a:rPr lang="hu-HU" b="1" dirty="0" err="1" smtClean="0"/>
              <a:t>all</a:t>
            </a:r>
            <a:r>
              <a:rPr lang="hu-HU" b="1" dirty="0" smtClean="0"/>
              <a:t> </a:t>
            </a:r>
            <a:r>
              <a:rPr lang="hu-HU" b="1" dirty="0" err="1" smtClean="0"/>
              <a:t>our</a:t>
            </a:r>
            <a:r>
              <a:rPr lang="hu-HU" b="1" dirty="0" smtClean="0"/>
              <a:t> </a:t>
            </a:r>
            <a:r>
              <a:rPr lang="hu-HU" b="1" dirty="0" err="1" smtClean="0"/>
              <a:t>yesterdays</a:t>
            </a:r>
            <a:r>
              <a:rPr lang="hu-HU" b="1" dirty="0" smtClean="0"/>
              <a:t> </a:t>
            </a:r>
            <a:r>
              <a:rPr lang="hu-HU" b="1" dirty="0" err="1" smtClean="0"/>
              <a:t>have</a:t>
            </a:r>
            <a:r>
              <a:rPr lang="hu-HU" b="1" dirty="0" smtClean="0"/>
              <a:t> </a:t>
            </a:r>
            <a:r>
              <a:rPr lang="hu-HU" b="1" dirty="0" err="1" smtClean="0"/>
              <a:t>lighted</a:t>
            </a:r>
            <a:r>
              <a:rPr lang="hu-HU" b="1" dirty="0" smtClean="0"/>
              <a:t> </a:t>
            </a:r>
            <a:r>
              <a:rPr lang="hu-HU" b="1" dirty="0" err="1" smtClean="0"/>
              <a:t>fools</a:t>
            </a:r>
            <a:endParaRPr lang="hu-HU" b="1" dirty="0" smtClean="0"/>
          </a:p>
          <a:p>
            <a:r>
              <a:rPr lang="hu-HU" b="1" dirty="0"/>
              <a:t> </a:t>
            </a:r>
            <a:r>
              <a:rPr lang="hu-HU" b="1" dirty="0" smtClean="0"/>
              <a:t>                   The </a:t>
            </a:r>
            <a:r>
              <a:rPr lang="hu-HU" b="1" dirty="0" err="1" smtClean="0"/>
              <a:t>way</a:t>
            </a:r>
            <a:r>
              <a:rPr lang="hu-HU" b="1" dirty="0" smtClean="0"/>
              <a:t> </a:t>
            </a:r>
            <a:r>
              <a:rPr lang="hu-HU" b="1" dirty="0" err="1" smtClean="0"/>
              <a:t>to</a:t>
            </a:r>
            <a:r>
              <a:rPr lang="hu-HU" b="1" dirty="0" smtClean="0"/>
              <a:t> </a:t>
            </a:r>
            <a:r>
              <a:rPr lang="hu-HU" b="1" dirty="0" err="1" smtClean="0"/>
              <a:t>dusty</a:t>
            </a:r>
            <a:r>
              <a:rPr lang="hu-HU" b="1" dirty="0" smtClean="0"/>
              <a:t> </a:t>
            </a:r>
            <a:r>
              <a:rPr lang="hu-HU" b="1" dirty="0" err="1" smtClean="0"/>
              <a:t>death</a:t>
            </a:r>
            <a:r>
              <a:rPr lang="hu-HU" b="1" dirty="0" smtClean="0"/>
              <a:t>. </a:t>
            </a:r>
            <a:r>
              <a:rPr lang="hu-HU" b="1" dirty="0" smtClean="0">
                <a:solidFill>
                  <a:srgbClr val="FF0000"/>
                </a:solidFill>
              </a:rPr>
              <a:t>Out, </a:t>
            </a:r>
            <a:r>
              <a:rPr lang="hu-HU" b="1" dirty="0" err="1" smtClean="0">
                <a:solidFill>
                  <a:srgbClr val="FF0000"/>
                </a:solidFill>
              </a:rPr>
              <a:t>out</a:t>
            </a:r>
            <a:r>
              <a:rPr lang="hu-HU" b="1" dirty="0" smtClean="0">
                <a:solidFill>
                  <a:srgbClr val="FF0000"/>
                </a:solidFill>
              </a:rPr>
              <a:t>, </a:t>
            </a:r>
            <a:r>
              <a:rPr lang="hu-HU" b="1" dirty="0" err="1" smtClean="0">
                <a:solidFill>
                  <a:srgbClr val="FF0000"/>
                </a:solidFill>
              </a:rPr>
              <a:t>brief</a:t>
            </a:r>
            <a:r>
              <a:rPr lang="hu-HU" b="1" dirty="0" smtClean="0">
                <a:solidFill>
                  <a:srgbClr val="FF0000"/>
                </a:solidFill>
              </a:rPr>
              <a:t> </a:t>
            </a:r>
            <a:r>
              <a:rPr lang="hu-HU" b="1" dirty="0" err="1" smtClean="0">
                <a:solidFill>
                  <a:srgbClr val="FF0000"/>
                </a:solidFill>
              </a:rPr>
              <a:t>candle</a:t>
            </a:r>
            <a:r>
              <a:rPr lang="hu-HU" b="1" dirty="0" smtClean="0"/>
              <a:t>!</a:t>
            </a:r>
          </a:p>
          <a:p>
            <a:r>
              <a:rPr lang="hu-HU" b="1" dirty="0"/>
              <a:t> </a:t>
            </a:r>
            <a:r>
              <a:rPr lang="hu-HU" b="1" dirty="0" smtClean="0"/>
              <a:t>                   </a:t>
            </a:r>
            <a:r>
              <a:rPr lang="hu-HU" b="1" dirty="0" err="1" smtClean="0">
                <a:solidFill>
                  <a:srgbClr val="FF0000"/>
                </a:solidFill>
              </a:rPr>
              <a:t>Life’s</a:t>
            </a:r>
            <a:r>
              <a:rPr lang="hu-HU" b="1" dirty="0" smtClean="0">
                <a:solidFill>
                  <a:srgbClr val="FF0000"/>
                </a:solidFill>
              </a:rPr>
              <a:t> </a:t>
            </a:r>
            <a:r>
              <a:rPr lang="hu-HU" b="1" dirty="0" err="1" smtClean="0">
                <a:solidFill>
                  <a:srgbClr val="FF0000"/>
                </a:solidFill>
              </a:rPr>
              <a:t>but</a:t>
            </a:r>
            <a:r>
              <a:rPr lang="hu-HU" b="1" dirty="0" smtClean="0">
                <a:solidFill>
                  <a:srgbClr val="FF0000"/>
                </a:solidFill>
              </a:rPr>
              <a:t> a </a:t>
            </a:r>
            <a:r>
              <a:rPr lang="hu-HU" b="1" dirty="0" err="1" smtClean="0">
                <a:solidFill>
                  <a:srgbClr val="FF0000"/>
                </a:solidFill>
              </a:rPr>
              <a:t>walking</a:t>
            </a:r>
            <a:r>
              <a:rPr lang="hu-HU" b="1" dirty="0" smtClean="0">
                <a:solidFill>
                  <a:srgbClr val="FF0000"/>
                </a:solidFill>
              </a:rPr>
              <a:t> </a:t>
            </a:r>
            <a:r>
              <a:rPr lang="hu-HU" b="1" dirty="0" err="1" smtClean="0">
                <a:solidFill>
                  <a:srgbClr val="FF0000"/>
                </a:solidFill>
              </a:rPr>
              <a:t>shadow</a:t>
            </a:r>
            <a:r>
              <a:rPr lang="hu-HU" b="1" dirty="0" smtClean="0"/>
              <a:t>, </a:t>
            </a:r>
            <a:r>
              <a:rPr lang="hu-HU" b="1" dirty="0" err="1" smtClean="0"/>
              <a:t>a</a:t>
            </a:r>
            <a:r>
              <a:rPr lang="hu-HU" b="1" dirty="0" smtClean="0"/>
              <a:t> </a:t>
            </a:r>
            <a:r>
              <a:rPr lang="hu-HU" b="1" dirty="0" err="1" smtClean="0"/>
              <a:t>poor</a:t>
            </a:r>
            <a:r>
              <a:rPr lang="hu-HU" b="1" dirty="0" smtClean="0"/>
              <a:t> </a:t>
            </a:r>
            <a:r>
              <a:rPr lang="hu-HU" b="1" dirty="0" err="1" smtClean="0"/>
              <a:t>player</a:t>
            </a:r>
            <a:endParaRPr lang="hu-HU" b="1" dirty="0" smtClean="0"/>
          </a:p>
          <a:p>
            <a:r>
              <a:rPr lang="hu-HU" b="1" dirty="0"/>
              <a:t> </a:t>
            </a:r>
            <a:r>
              <a:rPr lang="hu-HU" b="1" dirty="0" smtClean="0"/>
              <a:t>                   </a:t>
            </a:r>
            <a:r>
              <a:rPr lang="hu-HU" b="1" dirty="0" err="1" smtClean="0"/>
              <a:t>That</a:t>
            </a:r>
            <a:r>
              <a:rPr lang="hu-HU" b="1" dirty="0" smtClean="0"/>
              <a:t> </a:t>
            </a:r>
            <a:r>
              <a:rPr lang="hu-HU" b="1" dirty="0" err="1" smtClean="0"/>
              <a:t>struts</a:t>
            </a:r>
            <a:r>
              <a:rPr lang="hu-HU" b="1" dirty="0" smtClean="0"/>
              <a:t> and </a:t>
            </a:r>
            <a:r>
              <a:rPr lang="hu-HU" b="1" dirty="0" err="1" smtClean="0"/>
              <a:t>frets</a:t>
            </a:r>
            <a:r>
              <a:rPr lang="hu-HU" b="1" dirty="0" smtClean="0"/>
              <a:t> </a:t>
            </a:r>
            <a:r>
              <a:rPr lang="hu-HU" b="1" dirty="0" err="1" smtClean="0"/>
              <a:t>his</a:t>
            </a:r>
            <a:r>
              <a:rPr lang="hu-HU" b="1" dirty="0" smtClean="0"/>
              <a:t> </a:t>
            </a:r>
            <a:r>
              <a:rPr lang="hu-HU" b="1" dirty="0" err="1" smtClean="0"/>
              <a:t>hour</a:t>
            </a:r>
            <a:r>
              <a:rPr lang="hu-HU" b="1" dirty="0" smtClean="0"/>
              <a:t> </a:t>
            </a:r>
            <a:r>
              <a:rPr lang="hu-HU" b="1" dirty="0" err="1" smtClean="0"/>
              <a:t>upon</a:t>
            </a:r>
            <a:r>
              <a:rPr lang="hu-HU" b="1" dirty="0" smtClean="0"/>
              <a:t> </a:t>
            </a:r>
            <a:r>
              <a:rPr lang="hu-HU" b="1" dirty="0" err="1" smtClean="0"/>
              <a:t>the</a:t>
            </a:r>
            <a:r>
              <a:rPr lang="hu-HU" b="1" dirty="0" smtClean="0"/>
              <a:t> </a:t>
            </a:r>
            <a:r>
              <a:rPr lang="hu-HU" b="1" dirty="0" err="1" smtClean="0"/>
              <a:t>stage</a:t>
            </a:r>
            <a:endParaRPr lang="hu-HU" b="1" dirty="0" smtClean="0"/>
          </a:p>
          <a:p>
            <a:r>
              <a:rPr lang="hu-HU" b="1" dirty="0"/>
              <a:t> </a:t>
            </a:r>
            <a:r>
              <a:rPr lang="hu-HU" b="1" dirty="0" smtClean="0"/>
              <a:t>                   And </a:t>
            </a:r>
            <a:r>
              <a:rPr lang="hu-HU" b="1" dirty="0" err="1" smtClean="0"/>
              <a:t>then</a:t>
            </a:r>
            <a:r>
              <a:rPr lang="hu-HU" b="1" dirty="0" smtClean="0"/>
              <a:t> is </a:t>
            </a:r>
            <a:r>
              <a:rPr lang="hu-HU" b="1" dirty="0" err="1" smtClean="0"/>
              <a:t>heard</a:t>
            </a:r>
            <a:r>
              <a:rPr lang="hu-HU" b="1" dirty="0" smtClean="0"/>
              <a:t> no more. </a:t>
            </a:r>
            <a:r>
              <a:rPr lang="hu-HU" b="1" dirty="0" err="1" smtClean="0"/>
              <a:t>It</a:t>
            </a:r>
            <a:r>
              <a:rPr lang="hu-HU" b="1" dirty="0" smtClean="0"/>
              <a:t> is a </a:t>
            </a:r>
            <a:r>
              <a:rPr lang="hu-HU" b="1" dirty="0" err="1" smtClean="0"/>
              <a:t>tale</a:t>
            </a:r>
            <a:endParaRPr lang="hu-HU" b="1" dirty="0" smtClean="0"/>
          </a:p>
          <a:p>
            <a:r>
              <a:rPr lang="hu-HU" b="1" dirty="0"/>
              <a:t> </a:t>
            </a:r>
            <a:r>
              <a:rPr lang="hu-HU" b="1" dirty="0" smtClean="0"/>
              <a:t>                   Told </a:t>
            </a:r>
            <a:r>
              <a:rPr lang="hu-HU" b="1" dirty="0" err="1" smtClean="0"/>
              <a:t>by</a:t>
            </a:r>
            <a:r>
              <a:rPr lang="hu-HU" b="1" dirty="0" smtClean="0"/>
              <a:t> an </a:t>
            </a:r>
            <a:r>
              <a:rPr lang="hu-HU" b="1" dirty="0" err="1" smtClean="0">
                <a:solidFill>
                  <a:srgbClr val="FF0000"/>
                </a:solidFill>
              </a:rPr>
              <a:t>idiot</a:t>
            </a:r>
            <a:r>
              <a:rPr lang="hu-HU" b="1" dirty="0" smtClean="0"/>
              <a:t>, </a:t>
            </a:r>
            <a:r>
              <a:rPr lang="hu-HU" b="1" dirty="0" err="1" smtClean="0"/>
              <a:t>full</a:t>
            </a:r>
            <a:r>
              <a:rPr lang="hu-HU" b="1" dirty="0" smtClean="0"/>
              <a:t> of </a:t>
            </a:r>
            <a:r>
              <a:rPr lang="hu-HU" b="1" dirty="0" err="1" smtClean="0"/>
              <a:t>sound</a:t>
            </a:r>
            <a:r>
              <a:rPr lang="hu-HU" b="1" dirty="0" smtClean="0"/>
              <a:t> and </a:t>
            </a:r>
            <a:r>
              <a:rPr lang="hu-HU" b="1" dirty="0" err="1" smtClean="0"/>
              <a:t>fury</a:t>
            </a:r>
            <a:r>
              <a:rPr lang="hu-HU" b="1" dirty="0" smtClean="0"/>
              <a:t>,</a:t>
            </a:r>
          </a:p>
          <a:p>
            <a:r>
              <a:rPr lang="hu-HU" b="1" dirty="0"/>
              <a:t> </a:t>
            </a:r>
            <a:r>
              <a:rPr lang="hu-HU" b="1" dirty="0" smtClean="0"/>
              <a:t>                   </a:t>
            </a:r>
            <a:r>
              <a:rPr lang="hu-HU" b="1" dirty="0" err="1" smtClean="0">
                <a:solidFill>
                  <a:srgbClr val="FF0000"/>
                </a:solidFill>
              </a:rPr>
              <a:t>Signifying</a:t>
            </a:r>
            <a:r>
              <a:rPr lang="hu-HU" b="1" dirty="0" smtClean="0">
                <a:solidFill>
                  <a:srgbClr val="FF0000"/>
                </a:solidFill>
              </a:rPr>
              <a:t> </a:t>
            </a:r>
            <a:r>
              <a:rPr lang="hu-HU" b="1" dirty="0" err="1" smtClean="0">
                <a:solidFill>
                  <a:srgbClr val="FF0000"/>
                </a:solidFill>
              </a:rPr>
              <a:t>nothing</a:t>
            </a:r>
            <a:r>
              <a:rPr lang="hu-HU" b="1" dirty="0" smtClean="0"/>
              <a:t>.</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4427984" y="260648"/>
            <a:ext cx="4716016" cy="792088"/>
          </a:xfrm>
          <a:prstGeom prst="borderCallout1">
            <a:avLst>
              <a:gd name="adj1" fmla="val 50357"/>
              <a:gd name="adj2" fmla="val 563"/>
              <a:gd name="adj3" fmla="val 70426"/>
              <a:gd name="adj4" fmla="val -13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There are no euphemisms here. </a:t>
            </a:r>
            <a:r>
              <a:rPr lang="en-GB" b="1" dirty="0" err="1" smtClean="0"/>
              <a:t>Seyton’s</a:t>
            </a:r>
            <a:r>
              <a:rPr lang="en-GB" b="1" dirty="0" smtClean="0"/>
              <a:t> statement is delivered to someone desensitised to loss of life</a:t>
            </a:r>
            <a:endParaRPr lang="en-GB" b="1" dirty="0"/>
          </a:p>
        </p:txBody>
      </p:sp>
      <p:sp>
        <p:nvSpPr>
          <p:cNvPr id="12" name="Line Callout 1 11"/>
          <p:cNvSpPr/>
          <p:nvPr/>
        </p:nvSpPr>
        <p:spPr>
          <a:xfrm>
            <a:off x="5508104" y="1196752"/>
            <a:ext cx="3635896" cy="1440160"/>
          </a:xfrm>
          <a:prstGeom prst="borderCallout1">
            <a:avLst>
              <a:gd name="adj1" fmla="val 50357"/>
              <a:gd name="adj2" fmla="val -640"/>
              <a:gd name="adj3" fmla="val -6496"/>
              <a:gd name="adj4" fmla="val -39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response hints of regret: she should have died at some later point, when his thoughts were not obsessed with battle. Just a touch of emotion – perhaps!  </a:t>
            </a:r>
            <a:endParaRPr lang="en-GB" b="1" dirty="0"/>
          </a:p>
        </p:txBody>
      </p:sp>
      <p:sp>
        <p:nvSpPr>
          <p:cNvPr id="15" name="Line Callout 1 14"/>
          <p:cNvSpPr/>
          <p:nvPr/>
        </p:nvSpPr>
        <p:spPr>
          <a:xfrm>
            <a:off x="5796136" y="3212976"/>
            <a:ext cx="3347864" cy="1368152"/>
          </a:xfrm>
          <a:prstGeom prst="borderCallout1">
            <a:avLst>
              <a:gd name="adj1" fmla="val 52113"/>
              <a:gd name="adj2" fmla="val -621"/>
              <a:gd name="adj3" fmla="val -108475"/>
              <a:gd name="adj4" fmla="val -50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repetition here reinforces what M is now feeling about life. There is a sense of the future now being monotonous </a:t>
            </a:r>
            <a:endParaRPr lang="en-GB" b="1" dirty="0"/>
          </a:p>
        </p:txBody>
      </p:sp>
      <p:sp>
        <p:nvSpPr>
          <p:cNvPr id="16" name="Line Callout 1 15"/>
          <p:cNvSpPr/>
          <p:nvPr/>
        </p:nvSpPr>
        <p:spPr>
          <a:xfrm>
            <a:off x="4716016" y="5013176"/>
            <a:ext cx="4427984" cy="792088"/>
          </a:xfrm>
          <a:prstGeom prst="borderCallout1">
            <a:avLst>
              <a:gd name="adj1" fmla="val 46367"/>
              <a:gd name="adj2" fmla="val -109"/>
              <a:gd name="adj3" fmla="val -275849"/>
              <a:gd name="adj4" fmla="val -223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metaphor reminds us of L M’s sleepwalking scene. It reminds us of the brevity of life</a:t>
            </a:r>
            <a:endParaRPr lang="en-GB" b="1" dirty="0"/>
          </a:p>
        </p:txBody>
      </p:sp>
      <p:sp>
        <p:nvSpPr>
          <p:cNvPr id="17" name="Line Callout 1 16"/>
          <p:cNvSpPr/>
          <p:nvPr/>
        </p:nvSpPr>
        <p:spPr>
          <a:xfrm>
            <a:off x="0" y="5877272"/>
            <a:ext cx="3707904" cy="980728"/>
          </a:xfrm>
          <a:prstGeom prst="borderCallout1">
            <a:avLst>
              <a:gd name="adj1" fmla="val -289106"/>
              <a:gd name="adj2" fmla="val 40048"/>
              <a:gd name="adj3" fmla="val -1054"/>
              <a:gd name="adj4" fmla="val 6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Extended image of life seen as an actor on the stage having a walk-on part. Life being a pointless act is the epitome of M’s cynicism</a:t>
            </a:r>
            <a:endParaRPr lang="en-GB" b="1" dirty="0"/>
          </a:p>
        </p:txBody>
      </p:sp>
      <p:sp>
        <p:nvSpPr>
          <p:cNvPr id="18" name="Line Callout 1 17"/>
          <p:cNvSpPr/>
          <p:nvPr/>
        </p:nvSpPr>
        <p:spPr>
          <a:xfrm>
            <a:off x="4572000" y="6309320"/>
            <a:ext cx="3816424" cy="360040"/>
          </a:xfrm>
          <a:prstGeom prst="borderCallout1">
            <a:avLst>
              <a:gd name="adj1" fmla="val -2321"/>
              <a:gd name="adj2" fmla="val -6"/>
              <a:gd name="adj3" fmla="val -663167"/>
              <a:gd name="adj4" fmla="val -53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Ironically implying that he is the idiot</a:t>
            </a:r>
            <a:endParaRPr lang="en-GB" b="1" dirty="0"/>
          </a:p>
        </p:txBody>
      </p:sp>
      <p:sp>
        <p:nvSpPr>
          <p:cNvPr id="19" name="Line Callout 1 18"/>
          <p:cNvSpPr/>
          <p:nvPr/>
        </p:nvSpPr>
        <p:spPr>
          <a:xfrm>
            <a:off x="755576" y="5013176"/>
            <a:ext cx="2592288" cy="612648"/>
          </a:xfrm>
          <a:prstGeom prst="borderCallout1">
            <a:avLst>
              <a:gd name="adj1" fmla="val -130504"/>
              <a:gd name="adj2" fmla="val 53915"/>
              <a:gd name="adj3" fmla="val -1635"/>
              <a:gd name="adj4" fmla="val 49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Suggestion of a nihilistic attitude here</a:t>
            </a:r>
            <a:endParaRPr lang="en-GB" b="1" dirty="0"/>
          </a:p>
        </p:txBody>
      </p:sp>
    </p:spTree>
    <p:extLst>
      <p:ext uri="{BB962C8B-B14F-4D97-AF65-F5344CB8AC3E}">
        <p14:creationId xmlns:p14="http://schemas.microsoft.com/office/powerpoint/2010/main" xmlns="" val="120337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6120680"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a:t>
            </a:r>
            <a:r>
              <a:rPr lang="hu-HU" b="1" dirty="0" smtClean="0"/>
              <a:t>5</a:t>
            </a:r>
            <a:r>
              <a:rPr lang="en-GB" b="1" dirty="0" smtClean="0"/>
              <a:t>) </a:t>
            </a:r>
            <a:r>
              <a:rPr lang="hu-HU" b="1" dirty="0" smtClean="0">
                <a:solidFill>
                  <a:srgbClr val="990033"/>
                </a:solidFill>
              </a:rPr>
              <a:t>Macbeth is </a:t>
            </a:r>
            <a:r>
              <a:rPr lang="hu-HU" b="1" dirty="0" err="1" smtClean="0">
                <a:solidFill>
                  <a:srgbClr val="990033"/>
                </a:solidFill>
              </a:rPr>
              <a:t>Executed</a:t>
            </a:r>
            <a:r>
              <a:rPr lang="hu-HU" b="1" dirty="0" smtClean="0">
                <a:solidFill>
                  <a:srgbClr val="990033"/>
                </a:solidFill>
              </a:rPr>
              <a:t> </a:t>
            </a:r>
            <a:r>
              <a:rPr lang="hu-HU" b="1" dirty="0" smtClean="0"/>
              <a:t>– </a:t>
            </a:r>
            <a:r>
              <a:rPr lang="hu-HU" b="1" dirty="0" err="1" smtClean="0"/>
              <a:t>Act</a:t>
            </a:r>
            <a:r>
              <a:rPr lang="hu-HU" b="1" dirty="0" smtClean="0"/>
              <a:t> 5, </a:t>
            </a:r>
            <a:r>
              <a:rPr lang="hu-HU" b="1" dirty="0" err="1" smtClean="0"/>
              <a:t>Scene</a:t>
            </a:r>
            <a:r>
              <a:rPr lang="hu-HU" b="1" dirty="0" smtClean="0"/>
              <a:t> </a:t>
            </a:r>
            <a:r>
              <a:rPr lang="hu-HU" b="1" dirty="0"/>
              <a:t>9</a:t>
            </a:r>
            <a:endParaRPr lang="en-GB" b="1" dirty="0"/>
          </a:p>
        </p:txBody>
      </p:sp>
      <p:sp>
        <p:nvSpPr>
          <p:cNvPr id="14" name="TextBox 13"/>
          <p:cNvSpPr txBox="1"/>
          <p:nvPr/>
        </p:nvSpPr>
        <p:spPr>
          <a:xfrm>
            <a:off x="0" y="620688"/>
            <a:ext cx="6588224" cy="5632311"/>
          </a:xfrm>
          <a:prstGeom prst="rect">
            <a:avLst/>
          </a:prstGeom>
          <a:noFill/>
          <a:ln w="38100">
            <a:solidFill>
              <a:srgbClr val="7030A0"/>
            </a:solidFill>
          </a:ln>
        </p:spPr>
        <p:txBody>
          <a:bodyPr wrap="square" rtlCol="0">
            <a:spAutoFit/>
          </a:bodyPr>
          <a:lstStyle/>
          <a:p>
            <a:r>
              <a:rPr lang="hu-HU" i="1" dirty="0" err="1" smtClean="0"/>
              <a:t>Macduff</a:t>
            </a:r>
            <a:r>
              <a:rPr lang="hu-HU" i="1" dirty="0" smtClean="0"/>
              <a:t>:    (re-enter </a:t>
            </a:r>
            <a:r>
              <a:rPr lang="hu-HU" i="1" dirty="0" err="1" smtClean="0"/>
              <a:t>Macduff</a:t>
            </a:r>
            <a:r>
              <a:rPr lang="hu-HU" i="1" dirty="0" smtClean="0"/>
              <a:t> </a:t>
            </a:r>
            <a:r>
              <a:rPr lang="hu-HU" i="1" dirty="0" err="1" smtClean="0"/>
              <a:t>with</a:t>
            </a:r>
            <a:r>
              <a:rPr lang="hu-HU" i="1" dirty="0" smtClean="0"/>
              <a:t> </a:t>
            </a:r>
            <a:r>
              <a:rPr lang="hu-HU" i="1" dirty="0" err="1" smtClean="0"/>
              <a:t>Macbeth’s</a:t>
            </a:r>
            <a:r>
              <a:rPr lang="hu-HU" i="1" dirty="0" smtClean="0"/>
              <a:t> </a:t>
            </a:r>
            <a:r>
              <a:rPr lang="hu-HU" i="1" dirty="0" err="1" smtClean="0"/>
              <a:t>head</a:t>
            </a:r>
            <a:r>
              <a:rPr lang="hu-HU" i="1" dirty="0" smtClean="0"/>
              <a:t>)</a:t>
            </a:r>
          </a:p>
          <a:p>
            <a:r>
              <a:rPr lang="hu-HU" b="1" i="1" dirty="0"/>
              <a:t> </a:t>
            </a:r>
            <a:r>
              <a:rPr lang="hu-HU" b="1" i="1" dirty="0" smtClean="0"/>
              <a:t>                    </a:t>
            </a:r>
            <a:r>
              <a:rPr lang="hu-HU" b="1" dirty="0" err="1" smtClean="0">
                <a:solidFill>
                  <a:srgbClr val="FF0000"/>
                </a:solidFill>
              </a:rPr>
              <a:t>Hail</a:t>
            </a:r>
            <a:r>
              <a:rPr lang="hu-HU" b="1" dirty="0" smtClean="0">
                <a:solidFill>
                  <a:srgbClr val="FF0000"/>
                </a:solidFill>
              </a:rPr>
              <a:t>, </a:t>
            </a:r>
            <a:r>
              <a:rPr lang="hu-HU" b="1" dirty="0" err="1" smtClean="0">
                <a:solidFill>
                  <a:srgbClr val="FF0000"/>
                </a:solidFill>
              </a:rPr>
              <a:t>king</a:t>
            </a:r>
            <a:r>
              <a:rPr lang="hu-HU" b="1" dirty="0" smtClean="0">
                <a:solidFill>
                  <a:srgbClr val="FF0000"/>
                </a:solidFill>
              </a:rPr>
              <a:t>! </a:t>
            </a:r>
            <a:r>
              <a:rPr lang="hu-HU" b="1" dirty="0" err="1" smtClean="0">
                <a:solidFill>
                  <a:srgbClr val="FF0000"/>
                </a:solidFill>
              </a:rPr>
              <a:t>For</a:t>
            </a:r>
            <a:r>
              <a:rPr lang="hu-HU" b="1" dirty="0" smtClean="0">
                <a:solidFill>
                  <a:srgbClr val="FF0000"/>
                </a:solidFill>
              </a:rPr>
              <a:t> </a:t>
            </a:r>
            <a:r>
              <a:rPr lang="hu-HU" b="1" dirty="0" err="1" smtClean="0">
                <a:solidFill>
                  <a:srgbClr val="FF0000"/>
                </a:solidFill>
              </a:rPr>
              <a:t>so</a:t>
            </a:r>
            <a:r>
              <a:rPr lang="hu-HU" b="1" dirty="0" smtClean="0">
                <a:solidFill>
                  <a:srgbClr val="FF0000"/>
                </a:solidFill>
              </a:rPr>
              <a:t> </a:t>
            </a:r>
            <a:r>
              <a:rPr lang="hu-HU" b="1" dirty="0" err="1" smtClean="0">
                <a:solidFill>
                  <a:srgbClr val="FF0000"/>
                </a:solidFill>
              </a:rPr>
              <a:t>thou</a:t>
            </a:r>
            <a:r>
              <a:rPr lang="hu-HU" b="1" dirty="0" smtClean="0">
                <a:solidFill>
                  <a:srgbClr val="FF0000"/>
                </a:solidFill>
              </a:rPr>
              <a:t> art</a:t>
            </a:r>
            <a:r>
              <a:rPr lang="hu-HU" b="1" dirty="0" smtClean="0"/>
              <a:t>. </a:t>
            </a:r>
            <a:r>
              <a:rPr lang="hu-HU" b="1" dirty="0" err="1" smtClean="0"/>
              <a:t>Behold</a:t>
            </a:r>
            <a:r>
              <a:rPr lang="hu-HU" b="1" dirty="0" smtClean="0"/>
              <a:t>, </a:t>
            </a:r>
            <a:r>
              <a:rPr lang="hu-HU" b="1" dirty="0" err="1" smtClean="0"/>
              <a:t>where</a:t>
            </a:r>
            <a:r>
              <a:rPr lang="hu-HU" b="1" dirty="0" smtClean="0"/>
              <a:t> </a:t>
            </a:r>
            <a:r>
              <a:rPr lang="hu-HU" b="1" dirty="0" err="1" smtClean="0"/>
              <a:t>stands</a:t>
            </a:r>
            <a:endParaRPr lang="hu-HU" b="1" dirty="0" smtClean="0"/>
          </a:p>
          <a:p>
            <a:r>
              <a:rPr lang="hu-HU" b="1" dirty="0"/>
              <a:t> </a:t>
            </a:r>
            <a:r>
              <a:rPr lang="hu-HU" b="1" dirty="0" smtClean="0"/>
              <a:t>                    The </a:t>
            </a:r>
            <a:r>
              <a:rPr lang="hu-HU" b="1" dirty="0" err="1" smtClean="0">
                <a:solidFill>
                  <a:srgbClr val="FF0000"/>
                </a:solidFill>
              </a:rPr>
              <a:t>usurper’s</a:t>
            </a:r>
            <a:r>
              <a:rPr lang="hu-HU" b="1" dirty="0" smtClean="0">
                <a:solidFill>
                  <a:srgbClr val="FF0000"/>
                </a:solidFill>
              </a:rPr>
              <a:t> </a:t>
            </a:r>
            <a:r>
              <a:rPr lang="hu-HU" b="1" dirty="0" err="1" smtClean="0">
                <a:solidFill>
                  <a:srgbClr val="FF0000"/>
                </a:solidFill>
              </a:rPr>
              <a:t>cursed</a:t>
            </a:r>
            <a:r>
              <a:rPr lang="hu-HU" b="1" dirty="0" smtClean="0">
                <a:solidFill>
                  <a:srgbClr val="FF0000"/>
                </a:solidFill>
              </a:rPr>
              <a:t> </a:t>
            </a:r>
            <a:r>
              <a:rPr lang="hu-HU" b="1" dirty="0" err="1" smtClean="0">
                <a:solidFill>
                  <a:srgbClr val="FF0000"/>
                </a:solidFill>
              </a:rPr>
              <a:t>head</a:t>
            </a:r>
            <a:r>
              <a:rPr lang="hu-HU" b="1" dirty="0" smtClean="0"/>
              <a:t>. The </a:t>
            </a:r>
            <a:r>
              <a:rPr lang="hu-HU" b="1" dirty="0" err="1" smtClean="0"/>
              <a:t>time</a:t>
            </a:r>
            <a:r>
              <a:rPr lang="hu-HU" b="1" dirty="0" smtClean="0"/>
              <a:t> is free.</a:t>
            </a:r>
          </a:p>
          <a:p>
            <a:r>
              <a:rPr lang="hu-HU" b="1" dirty="0"/>
              <a:t> </a:t>
            </a:r>
            <a:r>
              <a:rPr lang="hu-HU" b="1" dirty="0" smtClean="0"/>
              <a:t>                    I </a:t>
            </a:r>
            <a:r>
              <a:rPr lang="hu-HU" b="1" dirty="0" err="1" smtClean="0"/>
              <a:t>see</a:t>
            </a:r>
            <a:r>
              <a:rPr lang="hu-HU" b="1" dirty="0" smtClean="0"/>
              <a:t> </a:t>
            </a:r>
            <a:r>
              <a:rPr lang="hu-HU" b="1" dirty="0" err="1" smtClean="0"/>
              <a:t>thee</a:t>
            </a:r>
            <a:r>
              <a:rPr lang="hu-HU" b="1" dirty="0" smtClean="0"/>
              <a:t> </a:t>
            </a:r>
            <a:r>
              <a:rPr lang="hu-HU" b="1" dirty="0" err="1" smtClean="0"/>
              <a:t>compassed</a:t>
            </a:r>
            <a:r>
              <a:rPr lang="hu-HU" b="1" dirty="0" smtClean="0"/>
              <a:t> </a:t>
            </a:r>
            <a:r>
              <a:rPr lang="hu-HU" b="1" dirty="0" err="1" smtClean="0"/>
              <a:t>with</a:t>
            </a:r>
            <a:r>
              <a:rPr lang="hu-HU" b="1" dirty="0" smtClean="0"/>
              <a:t> </a:t>
            </a:r>
            <a:r>
              <a:rPr lang="hu-HU" b="1" dirty="0" err="1" smtClean="0"/>
              <a:t>thy</a:t>
            </a:r>
            <a:r>
              <a:rPr lang="hu-HU" b="1" dirty="0" smtClean="0"/>
              <a:t> </a:t>
            </a:r>
            <a:r>
              <a:rPr lang="hu-HU" b="1" dirty="0" err="1" smtClean="0"/>
              <a:t>kingdom’s</a:t>
            </a:r>
            <a:r>
              <a:rPr lang="hu-HU" b="1" dirty="0" smtClean="0"/>
              <a:t> </a:t>
            </a:r>
            <a:r>
              <a:rPr lang="hu-HU" b="1" dirty="0" err="1" smtClean="0"/>
              <a:t>pearl</a:t>
            </a:r>
            <a:r>
              <a:rPr lang="hu-HU" b="1" dirty="0" smtClean="0"/>
              <a:t>,</a:t>
            </a:r>
          </a:p>
          <a:p>
            <a:r>
              <a:rPr lang="hu-HU" b="1" dirty="0"/>
              <a:t> </a:t>
            </a:r>
            <a:r>
              <a:rPr lang="hu-HU" b="1" dirty="0" smtClean="0"/>
              <a:t>                    </a:t>
            </a:r>
            <a:r>
              <a:rPr lang="hu-HU" b="1" dirty="0" err="1" smtClean="0"/>
              <a:t>That</a:t>
            </a:r>
            <a:r>
              <a:rPr lang="hu-HU" b="1" dirty="0" smtClean="0"/>
              <a:t> </a:t>
            </a:r>
            <a:r>
              <a:rPr lang="hu-HU" b="1" dirty="0" err="1" smtClean="0"/>
              <a:t>speak</a:t>
            </a:r>
            <a:r>
              <a:rPr lang="hu-HU" b="1" dirty="0" smtClean="0"/>
              <a:t> </a:t>
            </a:r>
            <a:r>
              <a:rPr lang="hu-HU" b="1" dirty="0" err="1" smtClean="0"/>
              <a:t>my</a:t>
            </a:r>
            <a:r>
              <a:rPr lang="hu-HU" b="1" dirty="0" smtClean="0"/>
              <a:t> </a:t>
            </a:r>
            <a:r>
              <a:rPr lang="hu-HU" b="1" dirty="0" err="1" smtClean="0"/>
              <a:t>salutation</a:t>
            </a:r>
            <a:r>
              <a:rPr lang="hu-HU" b="1" dirty="0" smtClean="0"/>
              <a:t> </a:t>
            </a:r>
            <a:r>
              <a:rPr lang="hu-HU" b="1" dirty="0" err="1" smtClean="0"/>
              <a:t>in</a:t>
            </a:r>
            <a:r>
              <a:rPr lang="hu-HU" b="1" dirty="0" smtClean="0"/>
              <a:t> </a:t>
            </a:r>
            <a:r>
              <a:rPr lang="hu-HU" b="1" dirty="0" err="1" smtClean="0"/>
              <a:t>their</a:t>
            </a:r>
            <a:r>
              <a:rPr lang="hu-HU" b="1" dirty="0" smtClean="0"/>
              <a:t> </a:t>
            </a:r>
            <a:r>
              <a:rPr lang="hu-HU" b="1" dirty="0" err="1" smtClean="0"/>
              <a:t>minds</a:t>
            </a:r>
            <a:r>
              <a:rPr lang="hu-HU" b="1" dirty="0" smtClean="0"/>
              <a:t>,</a:t>
            </a:r>
          </a:p>
          <a:p>
            <a:r>
              <a:rPr lang="hu-HU" b="1" dirty="0"/>
              <a:t> </a:t>
            </a:r>
            <a:r>
              <a:rPr lang="hu-HU" b="1" dirty="0" smtClean="0"/>
              <a:t>                    </a:t>
            </a:r>
            <a:r>
              <a:rPr lang="hu-HU" b="1" dirty="0" err="1" smtClean="0"/>
              <a:t>Whose</a:t>
            </a:r>
            <a:r>
              <a:rPr lang="hu-HU" b="1" dirty="0" smtClean="0"/>
              <a:t> </a:t>
            </a:r>
            <a:r>
              <a:rPr lang="hu-HU" b="1" dirty="0" err="1" smtClean="0"/>
              <a:t>voices</a:t>
            </a:r>
            <a:r>
              <a:rPr lang="hu-HU" b="1" dirty="0" smtClean="0"/>
              <a:t> I </a:t>
            </a:r>
            <a:r>
              <a:rPr lang="hu-HU" b="1" dirty="0" err="1" smtClean="0"/>
              <a:t>desire</a:t>
            </a:r>
            <a:r>
              <a:rPr lang="hu-HU" b="1" dirty="0" smtClean="0"/>
              <a:t> </a:t>
            </a:r>
            <a:r>
              <a:rPr lang="hu-HU" b="1" dirty="0" err="1" smtClean="0"/>
              <a:t>aloud</a:t>
            </a:r>
            <a:r>
              <a:rPr lang="hu-HU" b="1" dirty="0" smtClean="0"/>
              <a:t> </a:t>
            </a:r>
            <a:r>
              <a:rPr lang="hu-HU" b="1" dirty="0" err="1" smtClean="0"/>
              <a:t>with</a:t>
            </a:r>
            <a:r>
              <a:rPr lang="hu-HU" b="1" dirty="0" smtClean="0"/>
              <a:t> </a:t>
            </a:r>
            <a:r>
              <a:rPr lang="hu-HU" b="1" dirty="0" err="1" smtClean="0"/>
              <a:t>mine</a:t>
            </a:r>
            <a:r>
              <a:rPr lang="hu-HU" b="1" dirty="0" smtClean="0"/>
              <a:t>:</a:t>
            </a:r>
          </a:p>
          <a:p>
            <a:r>
              <a:rPr lang="hu-HU" b="1" dirty="0"/>
              <a:t> </a:t>
            </a:r>
            <a:r>
              <a:rPr lang="hu-HU" b="1" dirty="0" smtClean="0"/>
              <a:t>                    </a:t>
            </a:r>
            <a:r>
              <a:rPr lang="hu-HU" b="1" dirty="0" err="1" smtClean="0">
                <a:solidFill>
                  <a:srgbClr val="FF0000"/>
                </a:solidFill>
              </a:rPr>
              <a:t>Hail</a:t>
            </a:r>
            <a:r>
              <a:rPr lang="hu-HU" b="1" dirty="0" smtClean="0">
                <a:solidFill>
                  <a:srgbClr val="FF0000"/>
                </a:solidFill>
              </a:rPr>
              <a:t>, King of Scotland! </a:t>
            </a:r>
            <a:r>
              <a:rPr lang="hu-HU" b="1" dirty="0" smtClean="0"/>
              <a:t>…</a:t>
            </a:r>
          </a:p>
          <a:p>
            <a:r>
              <a:rPr lang="en-GB" i="1" dirty="0" smtClean="0"/>
              <a:t>Ma</a:t>
            </a:r>
            <a:r>
              <a:rPr lang="hu-HU" i="1" dirty="0" err="1" smtClean="0"/>
              <a:t>lcolm</a:t>
            </a:r>
            <a:r>
              <a:rPr lang="en-GB" i="1" dirty="0" smtClean="0"/>
              <a:t>:</a:t>
            </a:r>
            <a:r>
              <a:rPr lang="hu-HU" i="1" dirty="0" smtClean="0"/>
              <a:t>    </a:t>
            </a:r>
            <a:r>
              <a:rPr lang="hu-HU" b="1" dirty="0" err="1" smtClean="0"/>
              <a:t>We</a:t>
            </a:r>
            <a:r>
              <a:rPr lang="hu-HU" b="1" dirty="0" smtClean="0"/>
              <a:t> </a:t>
            </a:r>
            <a:r>
              <a:rPr lang="hu-HU" b="1" dirty="0" err="1" smtClean="0"/>
              <a:t>shall</a:t>
            </a:r>
            <a:r>
              <a:rPr lang="hu-HU" b="1" dirty="0" smtClean="0"/>
              <a:t> </a:t>
            </a:r>
            <a:r>
              <a:rPr lang="hu-HU" b="1" dirty="0" err="1" smtClean="0"/>
              <a:t>not</a:t>
            </a:r>
            <a:r>
              <a:rPr lang="hu-HU" b="1" dirty="0" smtClean="0"/>
              <a:t> </a:t>
            </a:r>
            <a:r>
              <a:rPr lang="hu-HU" b="1" dirty="0" err="1" smtClean="0"/>
              <a:t>spend</a:t>
            </a:r>
            <a:r>
              <a:rPr lang="hu-HU" b="1" dirty="0" smtClean="0"/>
              <a:t> a </a:t>
            </a:r>
            <a:r>
              <a:rPr lang="hu-HU" b="1" dirty="0" err="1" smtClean="0"/>
              <a:t>large</a:t>
            </a:r>
            <a:r>
              <a:rPr lang="hu-HU" b="1" dirty="0" smtClean="0"/>
              <a:t> </a:t>
            </a:r>
            <a:r>
              <a:rPr lang="hu-HU" b="1" dirty="0" err="1" smtClean="0"/>
              <a:t>expense</a:t>
            </a:r>
            <a:r>
              <a:rPr lang="hu-HU" b="1" dirty="0" smtClean="0"/>
              <a:t> of </a:t>
            </a:r>
            <a:r>
              <a:rPr lang="hu-HU" b="1" dirty="0" err="1" smtClean="0"/>
              <a:t>time</a:t>
            </a:r>
            <a:endParaRPr lang="hu-HU" b="1" dirty="0" smtClean="0"/>
          </a:p>
          <a:p>
            <a:r>
              <a:rPr lang="hu-HU" b="1" dirty="0"/>
              <a:t> </a:t>
            </a:r>
            <a:r>
              <a:rPr lang="hu-HU" b="1" dirty="0" smtClean="0"/>
              <a:t>                    </a:t>
            </a:r>
            <a:r>
              <a:rPr lang="hu-HU" b="1" dirty="0" err="1" smtClean="0"/>
              <a:t>Before</a:t>
            </a:r>
            <a:r>
              <a:rPr lang="hu-HU" b="1" dirty="0" smtClean="0"/>
              <a:t> </a:t>
            </a:r>
            <a:r>
              <a:rPr lang="hu-HU" b="1" dirty="0" err="1" smtClean="0"/>
              <a:t>we</a:t>
            </a:r>
            <a:r>
              <a:rPr lang="hu-HU" b="1" dirty="0" smtClean="0"/>
              <a:t> </a:t>
            </a:r>
            <a:r>
              <a:rPr lang="hu-HU" b="1" dirty="0" err="1" smtClean="0"/>
              <a:t>reckon</a:t>
            </a:r>
            <a:r>
              <a:rPr lang="hu-HU" b="1" dirty="0" smtClean="0"/>
              <a:t> </a:t>
            </a:r>
            <a:r>
              <a:rPr lang="hu-HU" b="1" dirty="0" err="1" smtClean="0"/>
              <a:t>with</a:t>
            </a:r>
            <a:r>
              <a:rPr lang="hu-HU" b="1" dirty="0" smtClean="0"/>
              <a:t> </a:t>
            </a:r>
            <a:r>
              <a:rPr lang="hu-HU" b="1" dirty="0" err="1" smtClean="0"/>
              <a:t>your</a:t>
            </a:r>
            <a:r>
              <a:rPr lang="hu-HU" b="1" dirty="0" smtClean="0"/>
              <a:t> </a:t>
            </a:r>
            <a:r>
              <a:rPr lang="hu-HU" b="1" dirty="0" err="1" smtClean="0"/>
              <a:t>several</a:t>
            </a:r>
            <a:r>
              <a:rPr lang="hu-HU" b="1" dirty="0" smtClean="0"/>
              <a:t> </a:t>
            </a:r>
            <a:r>
              <a:rPr lang="hu-HU" b="1" dirty="0" err="1" smtClean="0"/>
              <a:t>loves</a:t>
            </a:r>
            <a:r>
              <a:rPr lang="hu-HU" b="1" dirty="0" smtClean="0"/>
              <a:t>,</a:t>
            </a:r>
          </a:p>
          <a:p>
            <a:r>
              <a:rPr lang="hu-HU" b="1" dirty="0"/>
              <a:t> </a:t>
            </a:r>
            <a:r>
              <a:rPr lang="hu-HU" b="1" dirty="0" smtClean="0"/>
              <a:t>                    And </a:t>
            </a:r>
            <a:r>
              <a:rPr lang="hu-HU" b="1" dirty="0" err="1" smtClean="0"/>
              <a:t>make</a:t>
            </a:r>
            <a:r>
              <a:rPr lang="hu-HU" b="1" dirty="0" smtClean="0"/>
              <a:t> </a:t>
            </a:r>
            <a:r>
              <a:rPr lang="hu-HU" b="1" dirty="0" err="1" smtClean="0"/>
              <a:t>us</a:t>
            </a:r>
            <a:r>
              <a:rPr lang="hu-HU" b="1" dirty="0" smtClean="0"/>
              <a:t> </a:t>
            </a:r>
            <a:r>
              <a:rPr lang="hu-HU" b="1" dirty="0" err="1" smtClean="0"/>
              <a:t>even</a:t>
            </a:r>
            <a:r>
              <a:rPr lang="hu-HU" b="1" dirty="0" smtClean="0"/>
              <a:t> </a:t>
            </a:r>
            <a:r>
              <a:rPr lang="hu-HU" b="1" dirty="0" err="1" smtClean="0"/>
              <a:t>with</a:t>
            </a:r>
            <a:r>
              <a:rPr lang="hu-HU" b="1" dirty="0" smtClean="0"/>
              <a:t> </a:t>
            </a:r>
            <a:r>
              <a:rPr lang="hu-HU" b="1" dirty="0" err="1" smtClean="0"/>
              <a:t>you</a:t>
            </a:r>
            <a:r>
              <a:rPr lang="hu-HU" b="1" dirty="0" smtClean="0"/>
              <a:t>…</a:t>
            </a:r>
          </a:p>
          <a:p>
            <a:r>
              <a:rPr lang="hu-HU" b="1" dirty="0"/>
              <a:t> </a:t>
            </a:r>
            <a:r>
              <a:rPr lang="hu-HU" b="1" dirty="0" smtClean="0"/>
              <a:t>                     … </a:t>
            </a:r>
            <a:r>
              <a:rPr lang="hu-HU" b="1" dirty="0" err="1" smtClean="0"/>
              <a:t>What’s</a:t>
            </a:r>
            <a:r>
              <a:rPr lang="hu-HU" b="1" dirty="0" smtClean="0"/>
              <a:t> more </a:t>
            </a:r>
            <a:r>
              <a:rPr lang="hu-HU" b="1" dirty="0" err="1" smtClean="0"/>
              <a:t>to</a:t>
            </a:r>
            <a:r>
              <a:rPr lang="hu-HU" b="1" dirty="0" smtClean="0"/>
              <a:t> </a:t>
            </a:r>
            <a:r>
              <a:rPr lang="hu-HU" b="1" dirty="0" err="1" smtClean="0"/>
              <a:t>do</a:t>
            </a:r>
            <a:r>
              <a:rPr lang="hu-HU" b="1" dirty="0" smtClean="0"/>
              <a:t>,</a:t>
            </a:r>
          </a:p>
          <a:p>
            <a:r>
              <a:rPr lang="hu-HU" b="1" dirty="0"/>
              <a:t> </a:t>
            </a:r>
            <a:r>
              <a:rPr lang="hu-HU" b="1" dirty="0" smtClean="0"/>
              <a:t>                    </a:t>
            </a:r>
            <a:r>
              <a:rPr lang="hu-HU" b="1" dirty="0" err="1" smtClean="0"/>
              <a:t>Which</a:t>
            </a:r>
            <a:r>
              <a:rPr lang="hu-HU" b="1" dirty="0" smtClean="0"/>
              <a:t> </a:t>
            </a:r>
            <a:r>
              <a:rPr lang="hu-HU" b="1" dirty="0" err="1" smtClean="0"/>
              <a:t>would</a:t>
            </a:r>
            <a:r>
              <a:rPr lang="hu-HU" b="1" dirty="0" smtClean="0"/>
              <a:t> be </a:t>
            </a:r>
            <a:r>
              <a:rPr lang="hu-HU" b="1" dirty="0" err="1" smtClean="0"/>
              <a:t>planted</a:t>
            </a:r>
            <a:r>
              <a:rPr lang="hu-HU" b="1" dirty="0" smtClean="0"/>
              <a:t> </a:t>
            </a:r>
            <a:r>
              <a:rPr lang="hu-HU" b="1" dirty="0" err="1" smtClean="0"/>
              <a:t>newly</a:t>
            </a:r>
            <a:r>
              <a:rPr lang="hu-HU" b="1" dirty="0" smtClean="0"/>
              <a:t> </a:t>
            </a:r>
            <a:r>
              <a:rPr lang="hu-HU" b="1" dirty="0" err="1" smtClean="0"/>
              <a:t>with</a:t>
            </a:r>
            <a:r>
              <a:rPr lang="hu-HU" b="1" dirty="0" smtClean="0"/>
              <a:t> </a:t>
            </a:r>
            <a:r>
              <a:rPr lang="hu-HU" b="1" dirty="0" err="1" smtClean="0"/>
              <a:t>the</a:t>
            </a:r>
            <a:r>
              <a:rPr lang="hu-HU" b="1" dirty="0" smtClean="0"/>
              <a:t> </a:t>
            </a:r>
            <a:r>
              <a:rPr lang="hu-HU" b="1" dirty="0" err="1" smtClean="0"/>
              <a:t>time</a:t>
            </a:r>
            <a:r>
              <a:rPr lang="hu-HU" b="1" dirty="0" smtClean="0"/>
              <a:t>,</a:t>
            </a:r>
          </a:p>
          <a:p>
            <a:r>
              <a:rPr lang="hu-HU" b="1" dirty="0"/>
              <a:t> </a:t>
            </a:r>
            <a:r>
              <a:rPr lang="hu-HU" b="1" dirty="0" smtClean="0"/>
              <a:t>                    </a:t>
            </a:r>
            <a:r>
              <a:rPr lang="hu-HU" b="1" dirty="0" err="1" smtClean="0"/>
              <a:t>As</a:t>
            </a:r>
            <a:r>
              <a:rPr lang="hu-HU" b="1" dirty="0" smtClean="0"/>
              <a:t> </a:t>
            </a:r>
            <a:r>
              <a:rPr lang="hu-HU" b="1" dirty="0" err="1" smtClean="0"/>
              <a:t>calling</a:t>
            </a:r>
            <a:r>
              <a:rPr lang="hu-HU" b="1" dirty="0" smtClean="0"/>
              <a:t> </a:t>
            </a:r>
            <a:r>
              <a:rPr lang="hu-HU" b="1" dirty="0" err="1" smtClean="0"/>
              <a:t>home</a:t>
            </a:r>
            <a:r>
              <a:rPr lang="hu-HU" b="1" dirty="0" smtClean="0"/>
              <a:t> </a:t>
            </a:r>
            <a:r>
              <a:rPr lang="hu-HU" b="1" dirty="0" err="1" smtClean="0"/>
              <a:t>our</a:t>
            </a:r>
            <a:r>
              <a:rPr lang="hu-HU" b="1" dirty="0" smtClean="0"/>
              <a:t> </a:t>
            </a:r>
            <a:r>
              <a:rPr lang="hu-HU" b="1" dirty="0" err="1" smtClean="0"/>
              <a:t>exiled</a:t>
            </a:r>
            <a:r>
              <a:rPr lang="hu-HU" b="1" dirty="0" smtClean="0"/>
              <a:t> </a:t>
            </a:r>
            <a:r>
              <a:rPr lang="hu-HU" b="1" dirty="0" err="1" smtClean="0"/>
              <a:t>friends</a:t>
            </a:r>
            <a:r>
              <a:rPr lang="hu-HU" b="1" dirty="0" smtClean="0"/>
              <a:t> </a:t>
            </a:r>
            <a:r>
              <a:rPr lang="hu-HU" b="1" dirty="0" err="1" smtClean="0"/>
              <a:t>abroad</a:t>
            </a:r>
            <a:r>
              <a:rPr lang="hu-HU" b="1" dirty="0" smtClean="0"/>
              <a:t>,</a:t>
            </a:r>
          </a:p>
          <a:p>
            <a:r>
              <a:rPr lang="hu-HU" b="1" dirty="0"/>
              <a:t> </a:t>
            </a:r>
            <a:r>
              <a:rPr lang="hu-HU" b="1" dirty="0" smtClean="0"/>
              <a:t>                    </a:t>
            </a:r>
            <a:r>
              <a:rPr lang="hu-HU" b="1" dirty="0" err="1" smtClean="0"/>
              <a:t>That</a:t>
            </a:r>
            <a:r>
              <a:rPr lang="hu-HU" b="1" dirty="0" smtClean="0"/>
              <a:t> </a:t>
            </a:r>
            <a:r>
              <a:rPr lang="hu-HU" b="1" dirty="0" err="1" smtClean="0"/>
              <a:t>fled</a:t>
            </a:r>
            <a:r>
              <a:rPr lang="hu-HU" b="1" dirty="0" smtClean="0"/>
              <a:t> </a:t>
            </a:r>
            <a:r>
              <a:rPr lang="hu-HU" b="1" dirty="0" err="1" smtClean="0"/>
              <a:t>the</a:t>
            </a:r>
            <a:r>
              <a:rPr lang="hu-HU" b="1" dirty="0" smtClean="0"/>
              <a:t> </a:t>
            </a:r>
            <a:r>
              <a:rPr lang="hu-HU" b="1" dirty="0" err="1" smtClean="0"/>
              <a:t>snares</a:t>
            </a:r>
            <a:r>
              <a:rPr lang="hu-HU" b="1" dirty="0" smtClean="0"/>
              <a:t> of </a:t>
            </a:r>
            <a:r>
              <a:rPr lang="hu-HU" b="1" dirty="0" err="1" smtClean="0"/>
              <a:t>watchful</a:t>
            </a:r>
            <a:r>
              <a:rPr lang="hu-HU" b="1" dirty="0" smtClean="0"/>
              <a:t> </a:t>
            </a:r>
            <a:r>
              <a:rPr lang="hu-HU" b="1" dirty="0" err="1" smtClean="0"/>
              <a:t>tyranny</a:t>
            </a:r>
            <a:r>
              <a:rPr lang="hu-HU" b="1" dirty="0" smtClean="0"/>
              <a:t>,</a:t>
            </a:r>
          </a:p>
          <a:p>
            <a:r>
              <a:rPr lang="hu-HU" b="1" dirty="0"/>
              <a:t> </a:t>
            </a:r>
            <a:r>
              <a:rPr lang="hu-HU" b="1" dirty="0" smtClean="0"/>
              <a:t>                    </a:t>
            </a:r>
            <a:r>
              <a:rPr lang="hu-HU" b="1" dirty="0" err="1" smtClean="0"/>
              <a:t>Producing</a:t>
            </a:r>
            <a:r>
              <a:rPr lang="hu-HU" b="1" dirty="0" smtClean="0"/>
              <a:t> </a:t>
            </a:r>
            <a:r>
              <a:rPr lang="hu-HU" b="1" dirty="0" err="1" smtClean="0"/>
              <a:t>forth</a:t>
            </a:r>
            <a:r>
              <a:rPr lang="hu-HU" b="1" dirty="0" smtClean="0"/>
              <a:t> </a:t>
            </a:r>
            <a:r>
              <a:rPr lang="hu-HU" b="1" dirty="0" err="1" smtClean="0"/>
              <a:t>the</a:t>
            </a:r>
            <a:r>
              <a:rPr lang="hu-HU" b="1" dirty="0" smtClean="0"/>
              <a:t> </a:t>
            </a:r>
            <a:r>
              <a:rPr lang="hu-HU" b="1" dirty="0" err="1" smtClean="0"/>
              <a:t>cruel</a:t>
            </a:r>
            <a:r>
              <a:rPr lang="hu-HU" b="1" dirty="0" smtClean="0"/>
              <a:t> </a:t>
            </a:r>
            <a:r>
              <a:rPr lang="hu-HU" b="1" dirty="0" err="1" smtClean="0"/>
              <a:t>ministers</a:t>
            </a:r>
            <a:endParaRPr lang="hu-HU" b="1" dirty="0" smtClean="0"/>
          </a:p>
          <a:p>
            <a:r>
              <a:rPr lang="hu-HU" b="1" dirty="0"/>
              <a:t> </a:t>
            </a:r>
            <a:r>
              <a:rPr lang="hu-HU" b="1" dirty="0" smtClean="0"/>
              <a:t>                    Of </a:t>
            </a:r>
            <a:r>
              <a:rPr lang="hu-HU" b="1" dirty="0" err="1" smtClean="0"/>
              <a:t>this</a:t>
            </a:r>
            <a:r>
              <a:rPr lang="hu-HU" b="1" dirty="0" smtClean="0"/>
              <a:t> </a:t>
            </a:r>
            <a:r>
              <a:rPr lang="hu-HU" b="1" dirty="0" err="1" smtClean="0">
                <a:solidFill>
                  <a:srgbClr val="FF0000"/>
                </a:solidFill>
              </a:rPr>
              <a:t>dead</a:t>
            </a:r>
            <a:r>
              <a:rPr lang="hu-HU" b="1" dirty="0" smtClean="0">
                <a:solidFill>
                  <a:srgbClr val="FF0000"/>
                </a:solidFill>
              </a:rPr>
              <a:t> </a:t>
            </a:r>
            <a:r>
              <a:rPr lang="hu-HU" b="1" dirty="0" err="1" smtClean="0">
                <a:solidFill>
                  <a:srgbClr val="FF0000"/>
                </a:solidFill>
              </a:rPr>
              <a:t>butcher</a:t>
            </a:r>
            <a:r>
              <a:rPr lang="hu-HU" b="1" dirty="0" smtClean="0">
                <a:solidFill>
                  <a:srgbClr val="FF0000"/>
                </a:solidFill>
              </a:rPr>
              <a:t> </a:t>
            </a:r>
            <a:r>
              <a:rPr lang="hu-HU" b="1" dirty="0" smtClean="0"/>
              <a:t>and </a:t>
            </a:r>
            <a:r>
              <a:rPr lang="hu-HU" b="1" dirty="0" err="1" smtClean="0"/>
              <a:t>his</a:t>
            </a:r>
            <a:r>
              <a:rPr lang="hu-HU" b="1" dirty="0" smtClean="0"/>
              <a:t> </a:t>
            </a:r>
            <a:r>
              <a:rPr lang="hu-HU" b="1" dirty="0" err="1" smtClean="0">
                <a:solidFill>
                  <a:srgbClr val="FF0000"/>
                </a:solidFill>
              </a:rPr>
              <a:t>fiend-like</a:t>
            </a:r>
            <a:r>
              <a:rPr lang="hu-HU" b="1" dirty="0" smtClean="0">
                <a:solidFill>
                  <a:srgbClr val="FF0000"/>
                </a:solidFill>
              </a:rPr>
              <a:t> </a:t>
            </a:r>
            <a:r>
              <a:rPr lang="hu-HU" b="1" dirty="0" err="1" smtClean="0">
                <a:solidFill>
                  <a:srgbClr val="FF0000"/>
                </a:solidFill>
              </a:rPr>
              <a:t>queen</a:t>
            </a:r>
            <a:r>
              <a:rPr lang="hu-HU" b="1" dirty="0" smtClean="0"/>
              <a:t>…</a:t>
            </a:r>
          </a:p>
          <a:p>
            <a:r>
              <a:rPr lang="hu-HU" b="1" dirty="0"/>
              <a:t> </a:t>
            </a:r>
            <a:r>
              <a:rPr lang="hu-HU" b="1" dirty="0" smtClean="0"/>
              <a:t>                    That calls upon us, </a:t>
            </a:r>
            <a:r>
              <a:rPr lang="hu-HU" b="1" dirty="0" smtClean="0"/>
              <a:t>the </a:t>
            </a:r>
            <a:r>
              <a:rPr lang="hu-HU" b="1" dirty="0" smtClean="0">
                <a:solidFill>
                  <a:srgbClr val="FF0000"/>
                </a:solidFill>
              </a:rPr>
              <a:t>grace of Grace</a:t>
            </a:r>
            <a:r>
              <a:rPr lang="hu-HU" b="1" dirty="0" smtClean="0"/>
              <a:t>,</a:t>
            </a:r>
          </a:p>
          <a:p>
            <a:r>
              <a:rPr lang="hu-HU" b="1" dirty="0"/>
              <a:t> </a:t>
            </a:r>
            <a:r>
              <a:rPr lang="hu-HU" b="1" dirty="0" smtClean="0"/>
              <a:t>                    </a:t>
            </a:r>
            <a:r>
              <a:rPr lang="hu-HU" b="1" dirty="0" err="1" smtClean="0"/>
              <a:t>We</a:t>
            </a:r>
            <a:r>
              <a:rPr lang="hu-HU" b="1" dirty="0" smtClean="0"/>
              <a:t> </a:t>
            </a:r>
            <a:r>
              <a:rPr lang="hu-HU" b="1" dirty="0" err="1" smtClean="0"/>
              <a:t>will</a:t>
            </a:r>
            <a:r>
              <a:rPr lang="hu-HU" b="1" dirty="0" smtClean="0"/>
              <a:t> </a:t>
            </a:r>
            <a:r>
              <a:rPr lang="hu-HU" b="1" dirty="0" err="1" smtClean="0"/>
              <a:t>perform</a:t>
            </a:r>
            <a:r>
              <a:rPr lang="hu-HU" b="1" dirty="0" smtClean="0"/>
              <a:t> </a:t>
            </a:r>
            <a:r>
              <a:rPr lang="hu-HU" b="1" dirty="0" err="1" smtClean="0"/>
              <a:t>in</a:t>
            </a:r>
            <a:r>
              <a:rPr lang="hu-HU" b="1" dirty="0" smtClean="0"/>
              <a:t> </a:t>
            </a:r>
            <a:r>
              <a:rPr lang="hu-HU" b="1" dirty="0" err="1" smtClean="0"/>
              <a:t>measure</a:t>
            </a:r>
            <a:r>
              <a:rPr lang="hu-HU" b="1" dirty="0" smtClean="0"/>
              <a:t>, </a:t>
            </a:r>
            <a:r>
              <a:rPr lang="hu-HU" b="1" dirty="0" err="1" smtClean="0"/>
              <a:t>time</a:t>
            </a:r>
            <a:r>
              <a:rPr lang="hu-HU" b="1" dirty="0" smtClean="0"/>
              <a:t> and </a:t>
            </a:r>
            <a:r>
              <a:rPr lang="hu-HU" b="1" dirty="0" err="1" smtClean="0"/>
              <a:t>place</a:t>
            </a:r>
            <a:r>
              <a:rPr lang="hu-HU" b="1" dirty="0" smtClean="0"/>
              <a:t>.</a:t>
            </a:r>
          </a:p>
          <a:p>
            <a:r>
              <a:rPr lang="hu-HU" b="1" dirty="0"/>
              <a:t> </a:t>
            </a:r>
            <a:r>
              <a:rPr lang="hu-HU" b="1" dirty="0" smtClean="0"/>
              <a:t>                    </a:t>
            </a:r>
            <a:r>
              <a:rPr lang="hu-HU" b="1" dirty="0" err="1" smtClean="0"/>
              <a:t>So</a:t>
            </a:r>
            <a:r>
              <a:rPr lang="hu-HU" b="1" dirty="0" smtClean="0"/>
              <a:t>, </a:t>
            </a:r>
            <a:r>
              <a:rPr lang="hu-HU" b="1" dirty="0" err="1" smtClean="0"/>
              <a:t>thanks</a:t>
            </a:r>
            <a:r>
              <a:rPr lang="hu-HU" b="1" dirty="0" smtClean="0"/>
              <a:t> </a:t>
            </a:r>
            <a:r>
              <a:rPr lang="hu-HU" b="1" dirty="0" err="1" smtClean="0"/>
              <a:t>to</a:t>
            </a:r>
            <a:r>
              <a:rPr lang="hu-HU" b="1" dirty="0" smtClean="0"/>
              <a:t> </a:t>
            </a:r>
            <a:r>
              <a:rPr lang="hu-HU" b="1" dirty="0" err="1" smtClean="0"/>
              <a:t>all</a:t>
            </a:r>
            <a:r>
              <a:rPr lang="hu-HU" b="1" dirty="0" smtClean="0"/>
              <a:t> </a:t>
            </a:r>
            <a:r>
              <a:rPr lang="hu-HU" b="1" dirty="0" err="1" smtClean="0"/>
              <a:t>at</a:t>
            </a:r>
            <a:r>
              <a:rPr lang="hu-HU" b="1" dirty="0" smtClean="0"/>
              <a:t> </a:t>
            </a:r>
            <a:r>
              <a:rPr lang="hu-HU" b="1" dirty="0" err="1" smtClean="0"/>
              <a:t>once</a:t>
            </a:r>
            <a:r>
              <a:rPr lang="hu-HU" b="1" dirty="0" smtClean="0"/>
              <a:t> and </a:t>
            </a:r>
            <a:r>
              <a:rPr lang="hu-HU" b="1" dirty="0" err="1" smtClean="0"/>
              <a:t>to</a:t>
            </a:r>
            <a:r>
              <a:rPr lang="hu-HU" b="1" dirty="0" smtClean="0"/>
              <a:t> </a:t>
            </a:r>
            <a:r>
              <a:rPr lang="hu-HU" b="1" dirty="0" err="1" smtClean="0"/>
              <a:t>each</a:t>
            </a:r>
            <a:r>
              <a:rPr lang="hu-HU" b="1" dirty="0" smtClean="0"/>
              <a:t> </a:t>
            </a:r>
            <a:r>
              <a:rPr lang="hu-HU" b="1" dirty="0" err="1" smtClean="0"/>
              <a:t>one</a:t>
            </a:r>
            <a:r>
              <a:rPr lang="hu-HU" b="1" dirty="0" smtClean="0"/>
              <a:t>,</a:t>
            </a:r>
          </a:p>
          <a:p>
            <a:r>
              <a:rPr lang="hu-HU" b="1" dirty="0"/>
              <a:t> </a:t>
            </a:r>
            <a:r>
              <a:rPr lang="hu-HU" b="1" dirty="0" smtClean="0"/>
              <a:t>                    Whom we invite to see us crowned at Scone.</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5724128" y="692696"/>
            <a:ext cx="3419872" cy="1008112"/>
          </a:xfrm>
          <a:prstGeom prst="borderCallout1">
            <a:avLst>
              <a:gd name="adj1" fmla="val 48601"/>
              <a:gd name="adj2" fmla="val 160"/>
              <a:gd name="adj3" fmla="val 37723"/>
              <a:gd name="adj4" fmla="val -61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t>Macduff’s</a:t>
            </a:r>
            <a:r>
              <a:rPr lang="en-GB" b="1" dirty="0" smtClean="0"/>
              <a:t> use of the present declarative  emphasises that God’s natural order is acknowledged</a:t>
            </a:r>
            <a:endParaRPr lang="en-GB" b="1" dirty="0"/>
          </a:p>
        </p:txBody>
      </p:sp>
      <p:sp>
        <p:nvSpPr>
          <p:cNvPr id="12" name="Line Callout 1 11"/>
          <p:cNvSpPr/>
          <p:nvPr/>
        </p:nvSpPr>
        <p:spPr>
          <a:xfrm>
            <a:off x="539552" y="0"/>
            <a:ext cx="3168352" cy="612648"/>
          </a:xfrm>
          <a:prstGeom prst="borderCallout1">
            <a:avLst>
              <a:gd name="adj1" fmla="val 127618"/>
              <a:gd name="adj2" fmla="val 120011"/>
              <a:gd name="adj3" fmla="val 100208"/>
              <a:gd name="adj4" fmla="val 50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Ironic, as M himself kept heads as trophies of his kills</a:t>
            </a:r>
            <a:endParaRPr lang="en-GB" b="1" dirty="0"/>
          </a:p>
        </p:txBody>
      </p:sp>
      <p:sp>
        <p:nvSpPr>
          <p:cNvPr id="15" name="Line Callout 1 14"/>
          <p:cNvSpPr/>
          <p:nvPr/>
        </p:nvSpPr>
        <p:spPr>
          <a:xfrm>
            <a:off x="5652120" y="2060848"/>
            <a:ext cx="3491880" cy="612648"/>
          </a:xfrm>
          <a:prstGeom prst="borderCallout1">
            <a:avLst>
              <a:gd name="adj1" fmla="val 52113"/>
              <a:gd name="adj2" fmla="val -323"/>
              <a:gd name="adj3" fmla="val -117526"/>
              <a:gd name="adj4" fmla="val -71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adjective links M to the witches</a:t>
            </a:r>
            <a:endParaRPr lang="en-GB" b="1" dirty="0"/>
          </a:p>
        </p:txBody>
      </p:sp>
      <p:sp>
        <p:nvSpPr>
          <p:cNvPr id="16" name="Line Callout 1 15"/>
          <p:cNvSpPr/>
          <p:nvPr/>
        </p:nvSpPr>
        <p:spPr>
          <a:xfrm>
            <a:off x="5436096" y="2924944"/>
            <a:ext cx="3707904" cy="792088"/>
          </a:xfrm>
          <a:prstGeom prst="borderCallout1">
            <a:avLst>
              <a:gd name="adj1" fmla="val 46845"/>
              <a:gd name="adj2" fmla="val -209"/>
              <a:gd name="adj3" fmla="val -54216"/>
              <a:gd name="adj4" fmla="val -57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Repetition of MD’s salutation reiterates that the rightful king’s place</a:t>
            </a:r>
            <a:endParaRPr lang="en-GB" b="1" dirty="0"/>
          </a:p>
        </p:txBody>
      </p:sp>
      <p:sp>
        <p:nvSpPr>
          <p:cNvPr id="17" name="Line Callout 1 16"/>
          <p:cNvSpPr/>
          <p:nvPr/>
        </p:nvSpPr>
        <p:spPr>
          <a:xfrm>
            <a:off x="5868144" y="3933056"/>
            <a:ext cx="3275856" cy="612648"/>
          </a:xfrm>
          <a:prstGeom prst="borderCallout1">
            <a:avLst>
              <a:gd name="adj1" fmla="val 46845"/>
              <a:gd name="adj2" fmla="val -1108"/>
              <a:gd name="adj3" fmla="val -6903"/>
              <a:gd name="adj4" fmla="val -1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Malcolm wastes no time in organising things</a:t>
            </a:r>
            <a:endParaRPr lang="en-GB" b="1" dirty="0"/>
          </a:p>
        </p:txBody>
      </p:sp>
      <p:sp>
        <p:nvSpPr>
          <p:cNvPr id="18" name="Line Callout 1 17"/>
          <p:cNvSpPr/>
          <p:nvPr/>
        </p:nvSpPr>
        <p:spPr>
          <a:xfrm>
            <a:off x="107504" y="6093296"/>
            <a:ext cx="4176464" cy="764704"/>
          </a:xfrm>
          <a:prstGeom prst="borderCallout1">
            <a:avLst>
              <a:gd name="adj1" fmla="val -149768"/>
              <a:gd name="adj2" fmla="val 90105"/>
              <a:gd name="adj3" fmla="val -1926"/>
              <a:gd name="adj4" fmla="val 49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Malcolm’s terms of address leave us in no doubt of the nation’s opinions of M and LM – ones that were once positive</a:t>
            </a:r>
            <a:endParaRPr lang="en-GB" b="1" dirty="0"/>
          </a:p>
        </p:txBody>
      </p:sp>
      <p:sp>
        <p:nvSpPr>
          <p:cNvPr id="19" name="Line Callout 1 18"/>
          <p:cNvSpPr/>
          <p:nvPr/>
        </p:nvSpPr>
        <p:spPr>
          <a:xfrm>
            <a:off x="6228184" y="5517232"/>
            <a:ext cx="2915816" cy="1080120"/>
          </a:xfrm>
          <a:prstGeom prst="borderCallout1">
            <a:avLst>
              <a:gd name="adj1" fmla="val 51617"/>
              <a:gd name="adj2" fmla="val -954"/>
              <a:gd name="adj3" fmla="val -25940"/>
              <a:gd name="adj4" fmla="val -49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With ‘The Divine Right of Kings’ belief, God’s natural order has been restored</a:t>
            </a:r>
            <a:endParaRPr lang="en-GB" b="1" dirty="0"/>
          </a:p>
        </p:txBody>
      </p:sp>
    </p:spTree>
    <p:extLst>
      <p:ext uri="{BB962C8B-B14F-4D97-AF65-F5344CB8AC3E}">
        <p14:creationId xmlns:p14="http://schemas.microsoft.com/office/powerpoint/2010/main" xmlns="" val="238475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16632"/>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3">
              <a:lumMod val="20000"/>
              <a:lumOff val="80000"/>
            </a:schemeClr>
          </a:solidFill>
          <a:ln w="38100">
            <a:solidFill>
              <a:srgbClr val="C00000"/>
            </a:solidFill>
          </a:ln>
        </p:spPr>
        <p:txBody>
          <a:bodyPr wrap="square" rtlCol="0">
            <a:spAutoFit/>
          </a:bodyPr>
          <a:lstStyle/>
          <a:p>
            <a:r>
              <a:rPr lang="en-GB" b="1" dirty="0" smtClean="0"/>
              <a:t>(2) </a:t>
            </a:r>
            <a:r>
              <a:rPr lang="en-GB" b="1" dirty="0" smtClean="0">
                <a:solidFill>
                  <a:srgbClr val="990033"/>
                </a:solidFill>
              </a:rPr>
              <a:t>Macbeth, the heroic soldier  </a:t>
            </a:r>
            <a:r>
              <a:rPr lang="en-GB" b="1" dirty="0" smtClean="0"/>
              <a:t>– Act 1, Scene 2</a:t>
            </a:r>
            <a:endParaRPr lang="en-GB" b="1" dirty="0"/>
          </a:p>
        </p:txBody>
      </p:sp>
      <p:sp>
        <p:nvSpPr>
          <p:cNvPr id="14" name="TextBox 13"/>
          <p:cNvSpPr txBox="1"/>
          <p:nvPr/>
        </p:nvSpPr>
        <p:spPr>
          <a:xfrm>
            <a:off x="107504" y="620688"/>
            <a:ext cx="6120680" cy="4801314"/>
          </a:xfrm>
          <a:prstGeom prst="rect">
            <a:avLst/>
          </a:prstGeom>
          <a:noFill/>
          <a:ln w="38100">
            <a:solidFill>
              <a:srgbClr val="7030A0"/>
            </a:solidFill>
          </a:ln>
        </p:spPr>
        <p:txBody>
          <a:bodyPr wrap="square" rtlCol="0">
            <a:spAutoFit/>
          </a:bodyPr>
          <a:lstStyle/>
          <a:p>
            <a:r>
              <a:rPr lang="en-GB" i="1" dirty="0" smtClean="0"/>
              <a:t>Sergeant</a:t>
            </a:r>
            <a:r>
              <a:rPr lang="en-GB" dirty="0" smtClean="0"/>
              <a:t>: </a:t>
            </a:r>
            <a:r>
              <a:rPr lang="en-GB" b="1" dirty="0" smtClean="0"/>
              <a:t>...For </a:t>
            </a:r>
            <a:r>
              <a:rPr lang="en-GB" b="1" dirty="0" smtClean="0">
                <a:solidFill>
                  <a:srgbClr val="FF0000"/>
                </a:solidFill>
              </a:rPr>
              <a:t>brave</a:t>
            </a:r>
            <a:r>
              <a:rPr lang="en-GB" b="1" dirty="0" smtClean="0"/>
              <a:t> Macbeth - well he deserves that name- </a:t>
            </a:r>
          </a:p>
          <a:p>
            <a:r>
              <a:rPr lang="en-GB" b="1" dirty="0"/>
              <a:t> </a:t>
            </a:r>
            <a:r>
              <a:rPr lang="en-GB" b="1" dirty="0" smtClean="0"/>
              <a:t>                 Disdaining Fortune, with his brandished steel,</a:t>
            </a:r>
          </a:p>
          <a:p>
            <a:r>
              <a:rPr lang="en-GB" b="1" dirty="0"/>
              <a:t> </a:t>
            </a:r>
            <a:r>
              <a:rPr lang="en-GB" b="1" dirty="0" smtClean="0"/>
              <a:t>                 Which </a:t>
            </a:r>
            <a:r>
              <a:rPr lang="en-GB" b="1" dirty="0" smtClean="0">
                <a:solidFill>
                  <a:srgbClr val="FF0000"/>
                </a:solidFill>
              </a:rPr>
              <a:t>smoked with bloody execution</a:t>
            </a:r>
            <a:r>
              <a:rPr lang="en-GB" b="1" dirty="0" smtClean="0"/>
              <a:t>,</a:t>
            </a:r>
          </a:p>
          <a:p>
            <a:r>
              <a:rPr lang="en-GB" b="1" dirty="0" smtClean="0"/>
              <a:t>                  Like Valour’s minion </a:t>
            </a:r>
            <a:r>
              <a:rPr lang="en-GB" b="1" dirty="0" smtClean="0">
                <a:solidFill>
                  <a:srgbClr val="FF0000"/>
                </a:solidFill>
              </a:rPr>
              <a:t>carved out </a:t>
            </a:r>
            <a:r>
              <a:rPr lang="en-GB" b="1" dirty="0" smtClean="0"/>
              <a:t>his passage</a:t>
            </a:r>
          </a:p>
          <a:p>
            <a:r>
              <a:rPr lang="en-GB" b="1" dirty="0" smtClean="0"/>
              <a:t>                  Till he faced the slave;</a:t>
            </a:r>
          </a:p>
          <a:p>
            <a:r>
              <a:rPr lang="en-GB" b="1" dirty="0" smtClean="0"/>
              <a:t>                  Which ne’er shook hands, nor bade farewell to him,</a:t>
            </a:r>
          </a:p>
          <a:p>
            <a:r>
              <a:rPr lang="en-GB" b="1" dirty="0"/>
              <a:t> </a:t>
            </a:r>
            <a:r>
              <a:rPr lang="en-GB" b="1" dirty="0" smtClean="0"/>
              <a:t>                 Till he </a:t>
            </a:r>
            <a:r>
              <a:rPr lang="en-GB" b="1" dirty="0" smtClean="0">
                <a:solidFill>
                  <a:srgbClr val="FF0000"/>
                </a:solidFill>
              </a:rPr>
              <a:t>unseamed</a:t>
            </a:r>
            <a:r>
              <a:rPr lang="en-GB" b="1" dirty="0" smtClean="0"/>
              <a:t> </a:t>
            </a:r>
            <a:r>
              <a:rPr lang="en-GB" b="1" dirty="0" smtClean="0">
                <a:solidFill>
                  <a:srgbClr val="FF0000"/>
                </a:solidFill>
              </a:rPr>
              <a:t>him from the nave to the chops</a:t>
            </a:r>
            <a:r>
              <a:rPr lang="en-GB" b="1" dirty="0" smtClean="0"/>
              <a:t>,</a:t>
            </a:r>
          </a:p>
          <a:p>
            <a:r>
              <a:rPr lang="en-GB" b="1" dirty="0"/>
              <a:t> </a:t>
            </a:r>
            <a:r>
              <a:rPr lang="en-GB" b="1" dirty="0" smtClean="0"/>
              <a:t>                 And fixed his head upon our battlements.</a:t>
            </a:r>
          </a:p>
          <a:p>
            <a:r>
              <a:rPr lang="en-GB" i="1" dirty="0" smtClean="0"/>
              <a:t>Duncan</a:t>
            </a:r>
            <a:r>
              <a:rPr lang="en-GB" dirty="0" smtClean="0"/>
              <a:t>:   </a:t>
            </a:r>
            <a:r>
              <a:rPr lang="en-GB" b="1" dirty="0" smtClean="0"/>
              <a:t>O, </a:t>
            </a:r>
            <a:r>
              <a:rPr lang="en-GB" b="1" dirty="0" smtClean="0">
                <a:solidFill>
                  <a:srgbClr val="FF0000"/>
                </a:solidFill>
              </a:rPr>
              <a:t>valiant cousin</a:t>
            </a:r>
            <a:r>
              <a:rPr lang="en-GB" b="1" dirty="0" smtClean="0"/>
              <a:t>! </a:t>
            </a:r>
            <a:r>
              <a:rPr lang="en-GB" b="1" dirty="0" smtClean="0">
                <a:solidFill>
                  <a:srgbClr val="FF0000"/>
                </a:solidFill>
              </a:rPr>
              <a:t>worthy gentleman</a:t>
            </a:r>
            <a:r>
              <a:rPr lang="en-GB" b="1" dirty="0" smtClean="0"/>
              <a:t>! ...</a:t>
            </a:r>
          </a:p>
          <a:p>
            <a:r>
              <a:rPr lang="en-GB" b="1" dirty="0"/>
              <a:t> </a:t>
            </a:r>
            <a:r>
              <a:rPr lang="en-GB" b="1" dirty="0" smtClean="0"/>
              <a:t>                 Dismayed not this our captains, Macbeth and    </a:t>
            </a:r>
          </a:p>
          <a:p>
            <a:r>
              <a:rPr lang="en-GB" b="1" dirty="0"/>
              <a:t> </a:t>
            </a:r>
            <a:r>
              <a:rPr lang="en-GB" b="1" dirty="0" smtClean="0"/>
              <a:t>                 Banquo?</a:t>
            </a:r>
          </a:p>
          <a:p>
            <a:r>
              <a:rPr lang="en-GB" i="1" dirty="0" smtClean="0"/>
              <a:t>Sergeant</a:t>
            </a:r>
            <a:r>
              <a:rPr lang="en-GB" dirty="0" smtClean="0"/>
              <a:t>: </a:t>
            </a:r>
            <a:r>
              <a:rPr lang="en-GB" b="1" dirty="0" smtClean="0"/>
              <a:t>As sparrows, </a:t>
            </a:r>
            <a:r>
              <a:rPr lang="en-GB" b="1" dirty="0" smtClean="0">
                <a:solidFill>
                  <a:srgbClr val="FF0000"/>
                </a:solidFill>
              </a:rPr>
              <a:t>eagles</a:t>
            </a:r>
            <a:r>
              <a:rPr lang="en-GB" b="1" dirty="0" smtClean="0"/>
              <a:t>; or the hare, </a:t>
            </a:r>
            <a:r>
              <a:rPr lang="en-GB" b="1" dirty="0" smtClean="0">
                <a:solidFill>
                  <a:srgbClr val="FF0000"/>
                </a:solidFill>
              </a:rPr>
              <a:t>the lion</a:t>
            </a:r>
            <a:r>
              <a:rPr lang="en-GB" b="1" dirty="0" smtClean="0"/>
              <a:t>:</a:t>
            </a:r>
          </a:p>
          <a:p>
            <a:r>
              <a:rPr lang="en-GB" b="1" dirty="0"/>
              <a:t> </a:t>
            </a:r>
            <a:r>
              <a:rPr lang="en-GB" b="1" dirty="0" smtClean="0"/>
              <a:t>                 ... I must report they were</a:t>
            </a:r>
          </a:p>
          <a:p>
            <a:r>
              <a:rPr lang="en-GB" b="1" dirty="0"/>
              <a:t> </a:t>
            </a:r>
            <a:r>
              <a:rPr lang="en-GB" b="1" dirty="0" smtClean="0"/>
              <a:t>                 </a:t>
            </a:r>
            <a:r>
              <a:rPr lang="en-GB" b="1" dirty="0" smtClean="0">
                <a:solidFill>
                  <a:srgbClr val="FF0000"/>
                </a:solidFill>
              </a:rPr>
              <a:t>As cannons overcharged with double cracks</a:t>
            </a:r>
            <a:r>
              <a:rPr lang="en-GB" b="1" dirty="0" smtClean="0"/>
              <a:t>,</a:t>
            </a:r>
          </a:p>
          <a:p>
            <a:r>
              <a:rPr lang="en-GB" b="1" dirty="0"/>
              <a:t> </a:t>
            </a:r>
            <a:r>
              <a:rPr lang="en-GB" b="1" dirty="0" smtClean="0"/>
              <a:t>                 So they </a:t>
            </a:r>
            <a:r>
              <a:rPr lang="en-GB" b="1" dirty="0" smtClean="0">
                <a:solidFill>
                  <a:srgbClr val="FF0000"/>
                </a:solidFill>
              </a:rPr>
              <a:t>doubly redoubled </a:t>
            </a:r>
            <a:r>
              <a:rPr lang="en-GB" b="1" dirty="0" smtClean="0"/>
              <a:t>strokes upon the foe:</a:t>
            </a:r>
          </a:p>
          <a:p>
            <a:r>
              <a:rPr lang="en-GB" b="1" dirty="0"/>
              <a:t> </a:t>
            </a:r>
            <a:r>
              <a:rPr lang="en-GB" b="1" dirty="0" smtClean="0"/>
              <a:t>                 Except they meant to </a:t>
            </a:r>
            <a:r>
              <a:rPr lang="en-GB" b="1" dirty="0" smtClean="0">
                <a:solidFill>
                  <a:srgbClr val="FF0000"/>
                </a:solidFill>
              </a:rPr>
              <a:t>bathe in reeking wounds</a:t>
            </a:r>
            <a:r>
              <a:rPr lang="en-GB" b="1" dirty="0" smtClean="0"/>
              <a:t>,</a:t>
            </a:r>
          </a:p>
          <a:p>
            <a:r>
              <a:rPr lang="en-GB" b="1" dirty="0"/>
              <a:t> </a:t>
            </a:r>
            <a:r>
              <a:rPr lang="en-GB" b="1" dirty="0" smtClean="0"/>
              <a:t>                 Or memorise another </a:t>
            </a:r>
            <a:r>
              <a:rPr lang="en-GB" b="1" dirty="0" smtClean="0">
                <a:solidFill>
                  <a:srgbClr val="FF0000"/>
                </a:solidFill>
              </a:rPr>
              <a:t>Golgotha</a:t>
            </a:r>
            <a:r>
              <a:rPr lang="en-GB" b="1" dirty="0" smtClean="0"/>
              <a:t> ...</a:t>
            </a:r>
            <a:endParaRPr lang="en-GB" b="1" dirty="0"/>
          </a:p>
        </p:txBody>
      </p:sp>
      <p:sp>
        <p:nvSpPr>
          <p:cNvPr id="26" name="Horizontal Scroll 25"/>
          <p:cNvSpPr/>
          <p:nvPr/>
        </p:nvSpPr>
        <p:spPr>
          <a:xfrm>
            <a:off x="1403648" y="5517232"/>
            <a:ext cx="6408712" cy="1340768"/>
          </a:xfrm>
          <a:prstGeom prst="horizont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chemeClr val="accent2">
                    <a:lumMod val="50000"/>
                  </a:schemeClr>
                </a:solidFill>
              </a:rPr>
              <a:t>Killing on the battlefield was considered honourable, and winning meant that it was customary to host the king in your castle! Ironically, M carries out a dishonourable killing here. </a:t>
            </a:r>
          </a:p>
        </p:txBody>
      </p:sp>
      <p:sp>
        <p:nvSpPr>
          <p:cNvPr id="15" name="Line Callout 1 14"/>
          <p:cNvSpPr/>
          <p:nvPr/>
        </p:nvSpPr>
        <p:spPr>
          <a:xfrm>
            <a:off x="3131840" y="260648"/>
            <a:ext cx="2736304" cy="360040"/>
          </a:xfrm>
          <a:prstGeom prst="borderCallout1">
            <a:avLst>
              <a:gd name="adj1" fmla="val 47395"/>
              <a:gd name="adj2" fmla="val -907"/>
              <a:gd name="adj3" fmla="val 123527"/>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Positive adjective</a:t>
            </a:r>
            <a:endParaRPr lang="en-GB" b="1" dirty="0"/>
          </a:p>
        </p:txBody>
      </p:sp>
      <p:sp>
        <p:nvSpPr>
          <p:cNvPr id="16" name="Line Callout 1 15"/>
          <p:cNvSpPr/>
          <p:nvPr/>
        </p:nvSpPr>
        <p:spPr>
          <a:xfrm>
            <a:off x="6012160" y="260648"/>
            <a:ext cx="2952328" cy="599871"/>
          </a:xfrm>
          <a:prstGeom prst="borderCallout1">
            <a:avLst>
              <a:gd name="adj1" fmla="val 45887"/>
              <a:gd name="adj2" fmla="val -512"/>
              <a:gd name="adj3" fmla="val 166777"/>
              <a:gd name="adj4" fmla="val -49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Hyperbole here – M’s sword is steaming with blood</a:t>
            </a:r>
            <a:endParaRPr lang="en-GB" b="1" dirty="0"/>
          </a:p>
        </p:txBody>
      </p:sp>
      <p:sp>
        <p:nvSpPr>
          <p:cNvPr id="25" name="Line Callout 1 24"/>
          <p:cNvSpPr/>
          <p:nvPr/>
        </p:nvSpPr>
        <p:spPr>
          <a:xfrm>
            <a:off x="6804248" y="1004536"/>
            <a:ext cx="1907704" cy="676902"/>
          </a:xfrm>
          <a:prstGeom prst="borderCallout1">
            <a:avLst>
              <a:gd name="adj1" fmla="val 49333"/>
              <a:gd name="adj2" fmla="val -127"/>
              <a:gd name="adj3" fmla="val 90419"/>
              <a:gd name="adj4" fmla="val -15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Brutal verb reinforcing M’s ruthlessness</a:t>
            </a:r>
            <a:endParaRPr lang="en-GB" b="1" dirty="0"/>
          </a:p>
        </p:txBody>
      </p:sp>
      <p:sp>
        <p:nvSpPr>
          <p:cNvPr id="27" name="Line Callout 1 26"/>
          <p:cNvSpPr/>
          <p:nvPr/>
        </p:nvSpPr>
        <p:spPr>
          <a:xfrm>
            <a:off x="6516216" y="3205796"/>
            <a:ext cx="2448272" cy="594861"/>
          </a:xfrm>
          <a:prstGeom prst="borderCallout1">
            <a:avLst>
              <a:gd name="adj1" fmla="val 50410"/>
              <a:gd name="adj2" fmla="val -33"/>
              <a:gd name="adj3" fmla="val -131733"/>
              <a:gd name="adj4" fmla="val -46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Further evidence of M’s brutality</a:t>
            </a:r>
            <a:endParaRPr lang="en-GB" b="1" dirty="0"/>
          </a:p>
        </p:txBody>
      </p:sp>
      <p:sp>
        <p:nvSpPr>
          <p:cNvPr id="28" name="Line Callout 1 27"/>
          <p:cNvSpPr/>
          <p:nvPr/>
        </p:nvSpPr>
        <p:spPr>
          <a:xfrm>
            <a:off x="395536" y="2060848"/>
            <a:ext cx="2952328" cy="576064"/>
          </a:xfrm>
          <a:prstGeom prst="borderCallout1">
            <a:avLst>
              <a:gd name="adj1" fmla="val 99598"/>
              <a:gd name="adj2" fmla="val 50256"/>
              <a:gd name="adj3" fmla="val 155018"/>
              <a:gd name="adj4" fmla="val 434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Positive terms of address, and later, ironic</a:t>
            </a:r>
            <a:endParaRPr lang="en-GB" b="1" dirty="0"/>
          </a:p>
        </p:txBody>
      </p:sp>
      <p:sp>
        <p:nvSpPr>
          <p:cNvPr id="30" name="Line Callout 1 29"/>
          <p:cNvSpPr/>
          <p:nvPr/>
        </p:nvSpPr>
        <p:spPr>
          <a:xfrm>
            <a:off x="4644008" y="3797057"/>
            <a:ext cx="4392488" cy="572485"/>
          </a:xfrm>
          <a:prstGeom prst="borderCallout1">
            <a:avLst>
              <a:gd name="adj1" fmla="val 48902"/>
              <a:gd name="adj2" fmla="val -19"/>
              <a:gd name="adj3" fmla="val -5381"/>
              <a:gd name="adj4" fmla="val -41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We think of the question: Do sparrows scare eagles or hares scare lions?</a:t>
            </a:r>
            <a:endParaRPr lang="en-GB" b="1" dirty="0"/>
          </a:p>
        </p:txBody>
      </p:sp>
      <p:sp>
        <p:nvSpPr>
          <p:cNvPr id="31" name="Line Callout 1 30"/>
          <p:cNvSpPr/>
          <p:nvPr/>
        </p:nvSpPr>
        <p:spPr>
          <a:xfrm>
            <a:off x="395536" y="3068960"/>
            <a:ext cx="3024336" cy="360040"/>
          </a:xfrm>
          <a:prstGeom prst="borderCallout1">
            <a:avLst>
              <a:gd name="adj1" fmla="val 100842"/>
              <a:gd name="adj2" fmla="val 50243"/>
              <a:gd name="adj3" fmla="val 359292"/>
              <a:gd name="adj4" fmla="val 49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Simile to emphasise power</a:t>
            </a:r>
            <a:endParaRPr lang="en-GB" b="1" dirty="0"/>
          </a:p>
        </p:txBody>
      </p:sp>
      <p:sp>
        <p:nvSpPr>
          <p:cNvPr id="32" name="Line Callout 1 31"/>
          <p:cNvSpPr/>
          <p:nvPr/>
        </p:nvSpPr>
        <p:spPr>
          <a:xfrm>
            <a:off x="107504" y="5229200"/>
            <a:ext cx="1440160" cy="864096"/>
          </a:xfrm>
          <a:prstGeom prst="borderCallout1">
            <a:avLst>
              <a:gd name="adj1" fmla="val -1461"/>
              <a:gd name="adj2" fmla="val 46876"/>
              <a:gd name="adj3" fmla="val -58240"/>
              <a:gd name="adj4" fmla="val 1906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Repetition for exaggeration</a:t>
            </a:r>
            <a:endParaRPr lang="en-GB" b="1" dirty="0"/>
          </a:p>
        </p:txBody>
      </p:sp>
      <p:sp>
        <p:nvSpPr>
          <p:cNvPr id="33" name="Line Callout 1 32"/>
          <p:cNvSpPr/>
          <p:nvPr/>
        </p:nvSpPr>
        <p:spPr>
          <a:xfrm>
            <a:off x="6084168" y="4425759"/>
            <a:ext cx="2808312" cy="303824"/>
          </a:xfrm>
          <a:prstGeom prst="borderCallout1">
            <a:avLst>
              <a:gd name="adj1" fmla="val 51399"/>
              <a:gd name="adj2" fmla="val 485"/>
              <a:gd name="adj3" fmla="val 159508"/>
              <a:gd name="adj4" fmla="val -81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Image of a blood-bath</a:t>
            </a:r>
            <a:endParaRPr lang="en-GB" b="1" dirty="0"/>
          </a:p>
        </p:txBody>
      </p:sp>
      <p:sp>
        <p:nvSpPr>
          <p:cNvPr id="34" name="Line Callout 1 33"/>
          <p:cNvSpPr/>
          <p:nvPr/>
        </p:nvSpPr>
        <p:spPr>
          <a:xfrm>
            <a:off x="4644008" y="4824813"/>
            <a:ext cx="4464496" cy="731913"/>
          </a:xfrm>
          <a:prstGeom prst="borderCallout1">
            <a:avLst>
              <a:gd name="adj1" fmla="val 47974"/>
              <a:gd name="adj2" fmla="val 251"/>
              <a:gd name="adj3" fmla="val 48881"/>
              <a:gd name="adj4" fmla="val -1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Biblical reference to Calvary, the scene of Christ’s death: associating M with God’s power</a:t>
            </a:r>
            <a:r>
              <a:rPr lang="en-GB" dirty="0" smtClean="0"/>
              <a:t>		</a:t>
            </a:r>
            <a:endParaRPr lang="en-GB" dirty="0"/>
          </a:p>
        </p:txBody>
      </p:sp>
      <p:sp>
        <p:nvSpPr>
          <p:cNvPr id="20" name="TextBox 19"/>
          <p:cNvSpPr txBox="1"/>
          <p:nvPr/>
        </p:nvSpPr>
        <p:spPr>
          <a:xfrm>
            <a:off x="6444208" y="2060848"/>
            <a:ext cx="2592288"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b="1"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ppt_x"/>
                                          </p:val>
                                        </p:tav>
                                        <p:tav tm="100000">
                                          <p:val>
                                            <p:strVal val="#ppt_x"/>
                                          </p:val>
                                        </p:tav>
                                      </p:tavLst>
                                    </p:anim>
                                    <p:anim calcmode="lin" valueType="num">
                                      <p:cBhvr additive="base">
                                        <p:cTn id="6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5" grpId="0" animBg="1"/>
      <p:bldP spid="16" grpId="0" animBg="1"/>
      <p:bldP spid="25" grpId="0" animBg="1"/>
      <p:bldP spid="27" grpId="0" animBg="1"/>
      <p:bldP spid="28" grpId="0" animBg="1"/>
      <p:bldP spid="30" grpId="0" animBg="1"/>
      <p:bldP spid="31" grpId="0" animBg="1"/>
      <p:bldP spid="32"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16632"/>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3">
              <a:lumMod val="20000"/>
              <a:lumOff val="80000"/>
            </a:schemeClr>
          </a:solidFill>
          <a:ln w="38100">
            <a:solidFill>
              <a:srgbClr val="C00000"/>
            </a:solidFill>
          </a:ln>
        </p:spPr>
        <p:txBody>
          <a:bodyPr wrap="square" rtlCol="0">
            <a:spAutoFit/>
          </a:bodyPr>
          <a:lstStyle/>
          <a:p>
            <a:r>
              <a:rPr lang="en-GB" b="1" dirty="0" smtClean="0"/>
              <a:t>(2) </a:t>
            </a:r>
            <a:r>
              <a:rPr lang="en-GB" b="1" dirty="0" smtClean="0">
                <a:solidFill>
                  <a:srgbClr val="990033"/>
                </a:solidFill>
              </a:rPr>
              <a:t>Macbeth, the heroic soldier cont.  </a:t>
            </a:r>
            <a:r>
              <a:rPr lang="en-GB" b="1" dirty="0" smtClean="0"/>
              <a:t>– Act 1, Scene 2</a:t>
            </a:r>
            <a:endParaRPr lang="en-GB" b="1" dirty="0"/>
          </a:p>
        </p:txBody>
      </p:sp>
      <p:sp>
        <p:nvSpPr>
          <p:cNvPr id="14" name="TextBox 13"/>
          <p:cNvSpPr txBox="1"/>
          <p:nvPr/>
        </p:nvSpPr>
        <p:spPr>
          <a:xfrm>
            <a:off x="107504" y="620688"/>
            <a:ext cx="6120680" cy="3416320"/>
          </a:xfrm>
          <a:prstGeom prst="rect">
            <a:avLst/>
          </a:prstGeom>
          <a:noFill/>
          <a:ln w="38100">
            <a:solidFill>
              <a:srgbClr val="7030A0"/>
            </a:solidFill>
          </a:ln>
        </p:spPr>
        <p:txBody>
          <a:bodyPr wrap="square" rtlCol="0">
            <a:spAutoFit/>
          </a:bodyPr>
          <a:lstStyle/>
          <a:p>
            <a:r>
              <a:rPr lang="en-GB" i="1" dirty="0" smtClean="0"/>
              <a:t>Ross:       </a:t>
            </a:r>
            <a:r>
              <a:rPr lang="en-GB" b="1" dirty="0" smtClean="0"/>
              <a:t>... Norway himself, with terrible numbers,</a:t>
            </a:r>
          </a:p>
          <a:p>
            <a:r>
              <a:rPr lang="en-GB" b="1" dirty="0"/>
              <a:t> </a:t>
            </a:r>
            <a:r>
              <a:rPr lang="en-GB" b="1" dirty="0" smtClean="0"/>
              <a:t>               Assisted by that </a:t>
            </a:r>
            <a:r>
              <a:rPr lang="en-GB" b="1" dirty="0" smtClean="0">
                <a:solidFill>
                  <a:srgbClr val="FF0000"/>
                </a:solidFill>
              </a:rPr>
              <a:t>most disloyal traitor</a:t>
            </a:r>
          </a:p>
          <a:p>
            <a:r>
              <a:rPr lang="en-GB" b="1" dirty="0" smtClean="0"/>
              <a:t>                The Thane of Cawdor, began a dismal conflict,</a:t>
            </a:r>
          </a:p>
          <a:p>
            <a:r>
              <a:rPr lang="en-GB" b="1" dirty="0"/>
              <a:t> </a:t>
            </a:r>
            <a:r>
              <a:rPr lang="en-GB" b="1" dirty="0" smtClean="0"/>
              <a:t>               Till that </a:t>
            </a:r>
            <a:r>
              <a:rPr lang="en-GB" b="1" dirty="0" smtClean="0">
                <a:solidFill>
                  <a:srgbClr val="FF0000"/>
                </a:solidFill>
              </a:rPr>
              <a:t>Bellona’s bridegroom</a:t>
            </a:r>
            <a:r>
              <a:rPr lang="en-GB" b="1" dirty="0" smtClean="0"/>
              <a:t>, lapped in proof,</a:t>
            </a:r>
          </a:p>
          <a:p>
            <a:r>
              <a:rPr lang="en-GB" b="1" dirty="0" smtClean="0"/>
              <a:t>                Confronted him with self-comparisons,</a:t>
            </a:r>
          </a:p>
          <a:p>
            <a:r>
              <a:rPr lang="en-GB" b="1" dirty="0"/>
              <a:t> </a:t>
            </a:r>
            <a:r>
              <a:rPr lang="en-GB" b="1" dirty="0" smtClean="0"/>
              <a:t>               </a:t>
            </a:r>
            <a:r>
              <a:rPr lang="en-GB" b="1" dirty="0" smtClean="0">
                <a:solidFill>
                  <a:srgbClr val="FF0000"/>
                </a:solidFill>
              </a:rPr>
              <a:t>Point against point, rebellious arm ‘gainst arm</a:t>
            </a:r>
            <a:r>
              <a:rPr lang="en-GB" b="1" dirty="0" smtClean="0"/>
              <a:t>,</a:t>
            </a:r>
          </a:p>
          <a:p>
            <a:r>
              <a:rPr lang="en-GB" b="1" dirty="0" smtClean="0"/>
              <a:t>                Curbing his lavish spirit: and, to conclude,</a:t>
            </a:r>
          </a:p>
          <a:p>
            <a:r>
              <a:rPr lang="en-GB" b="1" dirty="0" smtClean="0"/>
              <a:t>                The victory fell on us...</a:t>
            </a:r>
          </a:p>
          <a:p>
            <a:r>
              <a:rPr lang="en-GB" i="1" dirty="0" smtClean="0"/>
              <a:t>Duncan</a:t>
            </a:r>
            <a:r>
              <a:rPr lang="en-GB" b="1" dirty="0" smtClean="0"/>
              <a:t>: ... No more that Thane of Cawdor shall deceive</a:t>
            </a:r>
          </a:p>
          <a:p>
            <a:r>
              <a:rPr lang="en-GB" b="1" dirty="0"/>
              <a:t> </a:t>
            </a:r>
            <a:r>
              <a:rPr lang="en-GB" b="1" dirty="0" smtClean="0"/>
              <a:t>               Our bosom interest: go pronounce his present death</a:t>
            </a:r>
          </a:p>
          <a:p>
            <a:r>
              <a:rPr lang="en-GB" b="1" dirty="0"/>
              <a:t> </a:t>
            </a:r>
            <a:r>
              <a:rPr lang="en-GB" b="1" dirty="0" smtClean="0"/>
              <a:t>               And with his former title greet Macbeth...</a:t>
            </a:r>
          </a:p>
          <a:p>
            <a:r>
              <a:rPr lang="en-GB" b="1" dirty="0"/>
              <a:t> </a:t>
            </a:r>
            <a:r>
              <a:rPr lang="en-GB" b="1" dirty="0" smtClean="0"/>
              <a:t>               </a:t>
            </a:r>
            <a:r>
              <a:rPr lang="en-GB" b="1" dirty="0" smtClean="0">
                <a:solidFill>
                  <a:srgbClr val="FF0000"/>
                </a:solidFill>
              </a:rPr>
              <a:t>What he hath lost, noble Macbeth hath won.</a:t>
            </a:r>
            <a:endParaRPr lang="en-GB" b="1" dirty="0">
              <a:solidFill>
                <a:srgbClr val="FF0000"/>
              </a:solidFill>
            </a:endParaRPr>
          </a:p>
        </p:txBody>
      </p:sp>
      <p:sp>
        <p:nvSpPr>
          <p:cNvPr id="26" name="Horizontal Scroll 25"/>
          <p:cNvSpPr/>
          <p:nvPr/>
        </p:nvSpPr>
        <p:spPr>
          <a:xfrm>
            <a:off x="1403648" y="5517231"/>
            <a:ext cx="6408712" cy="1419467"/>
          </a:xfrm>
          <a:prstGeom prst="horizont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Shakespeare’s audience would be familiar with references to  Greek and Roman mythology (Classical references), as well as biblical references, most people being regular church goers</a:t>
            </a:r>
          </a:p>
        </p:txBody>
      </p:sp>
      <p:sp>
        <p:nvSpPr>
          <p:cNvPr id="20" name="Line Callout 1 19"/>
          <p:cNvSpPr/>
          <p:nvPr/>
        </p:nvSpPr>
        <p:spPr>
          <a:xfrm>
            <a:off x="7164288" y="3301241"/>
            <a:ext cx="1872208" cy="735767"/>
          </a:xfrm>
          <a:prstGeom prst="borderCallout1">
            <a:avLst>
              <a:gd name="adj1" fmla="val 51161"/>
              <a:gd name="adj2" fmla="val 18"/>
              <a:gd name="adj3" fmla="val -298760"/>
              <a:gd name="adj4" fmla="val -180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Heavy irony: M also becomes a traitor</a:t>
            </a:r>
            <a:endParaRPr lang="en-GB" b="1" dirty="0"/>
          </a:p>
        </p:txBody>
      </p:sp>
      <p:sp>
        <p:nvSpPr>
          <p:cNvPr id="21" name="Line Callout 1 20"/>
          <p:cNvSpPr/>
          <p:nvPr/>
        </p:nvSpPr>
        <p:spPr>
          <a:xfrm>
            <a:off x="5940152" y="4149080"/>
            <a:ext cx="3096344" cy="776676"/>
          </a:xfrm>
          <a:prstGeom prst="borderCallout1">
            <a:avLst>
              <a:gd name="adj1" fmla="val 48902"/>
              <a:gd name="adj2" fmla="val 19"/>
              <a:gd name="adj3" fmla="val -318174"/>
              <a:gd name="adj4" fmla="val -111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Bellona is the goddess of war, deifying M to the position of God of War</a:t>
            </a:r>
            <a:endParaRPr lang="en-GB" b="1" dirty="0"/>
          </a:p>
        </p:txBody>
      </p:sp>
      <p:sp>
        <p:nvSpPr>
          <p:cNvPr id="22" name="Line Callout 1 21"/>
          <p:cNvSpPr/>
          <p:nvPr/>
        </p:nvSpPr>
        <p:spPr>
          <a:xfrm>
            <a:off x="4283968" y="5098586"/>
            <a:ext cx="3240360" cy="566622"/>
          </a:xfrm>
          <a:prstGeom prst="borderCallout1">
            <a:avLst>
              <a:gd name="adj1" fmla="val 47293"/>
              <a:gd name="adj2" fmla="val -491"/>
              <a:gd name="adj3" fmla="val -499198"/>
              <a:gd name="adj4" fmla="val -55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Repetition here to emphasise the enormity of the struggle</a:t>
            </a:r>
            <a:endParaRPr lang="en-GB" b="1" dirty="0"/>
          </a:p>
        </p:txBody>
      </p:sp>
      <p:sp>
        <p:nvSpPr>
          <p:cNvPr id="23" name="Line Callout 1 22"/>
          <p:cNvSpPr/>
          <p:nvPr/>
        </p:nvSpPr>
        <p:spPr>
          <a:xfrm>
            <a:off x="107504" y="4149080"/>
            <a:ext cx="3168352" cy="1296144"/>
          </a:xfrm>
          <a:prstGeom prst="borderCallout1">
            <a:avLst>
              <a:gd name="adj1" fmla="val -18143"/>
              <a:gd name="adj2" fmla="val 79823"/>
              <a:gd name="adj3" fmla="val -2150"/>
              <a:gd name="adj4" fmla="val 49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uncannily echoes the words of the witches from the 1</a:t>
            </a:r>
            <a:r>
              <a:rPr lang="en-GB" b="1" baseline="30000" dirty="0" smtClean="0"/>
              <a:t>st</a:t>
            </a:r>
            <a:r>
              <a:rPr lang="en-GB" b="1" dirty="0" smtClean="0"/>
              <a:t> scene: their evil has seeped through characters who represent goodness</a:t>
            </a:r>
            <a:endParaRPr lang="en-GB" b="1" dirty="0"/>
          </a:p>
        </p:txBody>
      </p:sp>
      <p:sp>
        <p:nvSpPr>
          <p:cNvPr id="15" name="Rectangle 14"/>
          <p:cNvSpPr/>
          <p:nvPr/>
        </p:nvSpPr>
        <p:spPr>
          <a:xfrm>
            <a:off x="6444208" y="1988840"/>
            <a:ext cx="2592288"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16632"/>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bg2"/>
          </a:solidFill>
          <a:ln w="38100">
            <a:solidFill>
              <a:srgbClr val="C00000"/>
            </a:solidFill>
          </a:ln>
        </p:spPr>
        <p:txBody>
          <a:bodyPr wrap="square" rtlCol="0">
            <a:spAutoFit/>
          </a:bodyPr>
          <a:lstStyle/>
          <a:p>
            <a:r>
              <a:rPr lang="en-GB" b="1" dirty="0" smtClean="0"/>
              <a:t>(3) </a:t>
            </a:r>
            <a:r>
              <a:rPr lang="en-GB" b="1" dirty="0" smtClean="0">
                <a:solidFill>
                  <a:srgbClr val="990033"/>
                </a:solidFill>
              </a:rPr>
              <a:t>Macbeth: Beginnings of Fear  </a:t>
            </a:r>
            <a:r>
              <a:rPr lang="en-GB" b="1" dirty="0" smtClean="0"/>
              <a:t>– Act 1, Scene 3</a:t>
            </a:r>
            <a:endParaRPr lang="en-GB" b="1" dirty="0"/>
          </a:p>
        </p:txBody>
      </p:sp>
      <p:sp>
        <p:nvSpPr>
          <p:cNvPr id="14" name="TextBox 13"/>
          <p:cNvSpPr txBox="1"/>
          <p:nvPr/>
        </p:nvSpPr>
        <p:spPr>
          <a:xfrm>
            <a:off x="107504" y="620688"/>
            <a:ext cx="6120680" cy="4801314"/>
          </a:xfrm>
          <a:prstGeom prst="rect">
            <a:avLst/>
          </a:prstGeom>
          <a:noFill/>
          <a:ln w="38100">
            <a:solidFill>
              <a:srgbClr val="7030A0"/>
            </a:solidFill>
          </a:ln>
        </p:spPr>
        <p:txBody>
          <a:bodyPr wrap="square" rtlCol="0">
            <a:spAutoFit/>
          </a:bodyPr>
          <a:lstStyle/>
          <a:p>
            <a:r>
              <a:rPr lang="en-GB" i="1" dirty="0" smtClean="0"/>
              <a:t>Macbeth:    </a:t>
            </a:r>
            <a:r>
              <a:rPr lang="en-GB" b="1" dirty="0" smtClean="0"/>
              <a:t>So </a:t>
            </a:r>
            <a:r>
              <a:rPr lang="en-GB" b="1" dirty="0" smtClean="0">
                <a:solidFill>
                  <a:srgbClr val="FF0000"/>
                </a:solidFill>
              </a:rPr>
              <a:t>foul and fair </a:t>
            </a:r>
            <a:r>
              <a:rPr lang="en-GB" b="1" dirty="0" smtClean="0"/>
              <a:t>a day I have not seen.</a:t>
            </a:r>
          </a:p>
          <a:p>
            <a:r>
              <a:rPr lang="en-GB" i="1" dirty="0" smtClean="0"/>
              <a:t>Banquo:       </a:t>
            </a:r>
            <a:r>
              <a:rPr lang="en-GB" b="1" dirty="0" smtClean="0"/>
              <a:t>... What are these,</a:t>
            </a:r>
          </a:p>
          <a:p>
            <a:r>
              <a:rPr lang="en-GB" b="1" dirty="0"/>
              <a:t> </a:t>
            </a:r>
            <a:r>
              <a:rPr lang="en-GB" b="1" dirty="0" smtClean="0"/>
              <a:t>                    So withered, and so wild in their attire,</a:t>
            </a:r>
          </a:p>
          <a:p>
            <a:r>
              <a:rPr lang="en-GB" b="1" dirty="0"/>
              <a:t> </a:t>
            </a:r>
            <a:r>
              <a:rPr lang="en-GB" b="1" dirty="0" smtClean="0"/>
              <a:t>                    That look not like the inhabitants of the earth,</a:t>
            </a:r>
          </a:p>
          <a:p>
            <a:r>
              <a:rPr lang="en-GB" b="1" dirty="0"/>
              <a:t> </a:t>
            </a:r>
            <a:r>
              <a:rPr lang="en-GB" b="1" dirty="0" smtClean="0"/>
              <a:t>                    And yet are on it? ...</a:t>
            </a:r>
          </a:p>
          <a:p>
            <a:r>
              <a:rPr lang="en-GB" i="1" dirty="0" smtClean="0"/>
              <a:t>Macbeth:</a:t>
            </a:r>
            <a:r>
              <a:rPr lang="en-GB" b="1" dirty="0" smtClean="0"/>
              <a:t>    Speak, if you can: what are you?</a:t>
            </a:r>
          </a:p>
          <a:p>
            <a:r>
              <a:rPr lang="en-GB" i="1" dirty="0" smtClean="0"/>
              <a:t>1</a:t>
            </a:r>
            <a:r>
              <a:rPr lang="en-GB" i="1" baseline="30000" dirty="0" smtClean="0"/>
              <a:t>st</a:t>
            </a:r>
            <a:r>
              <a:rPr lang="en-GB" i="1" dirty="0" smtClean="0"/>
              <a:t> Witch:    </a:t>
            </a:r>
            <a:r>
              <a:rPr lang="en-GB" b="1" dirty="0" smtClean="0"/>
              <a:t>All hail, Macbeth! Hail to thee, Thane of Glamis!</a:t>
            </a:r>
          </a:p>
          <a:p>
            <a:r>
              <a:rPr lang="en-GB" i="1" dirty="0" smtClean="0"/>
              <a:t>2</a:t>
            </a:r>
            <a:r>
              <a:rPr lang="en-GB" i="1" baseline="30000" dirty="0" smtClean="0"/>
              <a:t>nd</a:t>
            </a:r>
            <a:r>
              <a:rPr lang="en-GB" i="1" dirty="0" smtClean="0"/>
              <a:t> Witch:   </a:t>
            </a:r>
            <a:r>
              <a:rPr lang="en-GB" b="1" dirty="0" smtClean="0"/>
              <a:t>All hail, Macbeth! Hail to thee, Thane of Cawdor!</a:t>
            </a:r>
          </a:p>
          <a:p>
            <a:r>
              <a:rPr lang="en-GB" i="1" dirty="0" smtClean="0"/>
              <a:t>3</a:t>
            </a:r>
            <a:r>
              <a:rPr lang="en-GB" i="1" baseline="30000" dirty="0" smtClean="0"/>
              <a:t>rd</a:t>
            </a:r>
            <a:r>
              <a:rPr lang="en-GB" i="1" dirty="0" smtClean="0"/>
              <a:t> Witch:   </a:t>
            </a:r>
            <a:r>
              <a:rPr lang="en-GB" b="1" dirty="0" smtClean="0"/>
              <a:t>All hail, Macbeth! </a:t>
            </a:r>
            <a:r>
              <a:rPr lang="en-GB" b="1" dirty="0" smtClean="0">
                <a:solidFill>
                  <a:srgbClr val="FF0000"/>
                </a:solidFill>
              </a:rPr>
              <a:t>That </a:t>
            </a:r>
            <a:r>
              <a:rPr lang="en-GB" b="1" u="sng" dirty="0" smtClean="0">
                <a:solidFill>
                  <a:srgbClr val="FF0000"/>
                </a:solidFill>
              </a:rPr>
              <a:t>shalt</a:t>
            </a:r>
            <a:r>
              <a:rPr lang="en-GB" b="1" dirty="0" smtClean="0">
                <a:solidFill>
                  <a:srgbClr val="FF0000"/>
                </a:solidFill>
              </a:rPr>
              <a:t> be king hereafter</a:t>
            </a:r>
            <a:r>
              <a:rPr lang="en-GB" b="1" dirty="0" smtClean="0"/>
              <a:t>.</a:t>
            </a:r>
          </a:p>
          <a:p>
            <a:r>
              <a:rPr lang="en-GB" i="1" dirty="0" smtClean="0"/>
              <a:t>Banquo:</a:t>
            </a:r>
            <a:r>
              <a:rPr lang="en-GB" b="1" dirty="0" smtClean="0"/>
              <a:t>     </a:t>
            </a:r>
            <a:r>
              <a:rPr lang="en-GB" b="1" dirty="0" smtClean="0">
                <a:solidFill>
                  <a:srgbClr val="FF0000"/>
                </a:solidFill>
              </a:rPr>
              <a:t>Good sir, why do you start, and seem to </a:t>
            </a:r>
            <a:r>
              <a:rPr lang="en-GB" b="1" u="sng" dirty="0" smtClean="0">
                <a:solidFill>
                  <a:srgbClr val="FF0000"/>
                </a:solidFill>
              </a:rPr>
              <a:t>fear</a:t>
            </a:r>
          </a:p>
          <a:p>
            <a:r>
              <a:rPr lang="en-GB" b="1" dirty="0">
                <a:solidFill>
                  <a:srgbClr val="FF0000"/>
                </a:solidFill>
              </a:rPr>
              <a:t> </a:t>
            </a:r>
            <a:r>
              <a:rPr lang="en-GB" b="1" dirty="0" smtClean="0">
                <a:solidFill>
                  <a:srgbClr val="FF0000"/>
                </a:solidFill>
              </a:rPr>
              <a:t>                   Things that do sound so fair? </a:t>
            </a:r>
            <a:r>
              <a:rPr lang="en-GB" b="1" dirty="0" smtClean="0"/>
              <a:t>... My noble partner</a:t>
            </a:r>
          </a:p>
          <a:p>
            <a:r>
              <a:rPr lang="en-GB" b="1" dirty="0"/>
              <a:t> </a:t>
            </a:r>
            <a:r>
              <a:rPr lang="en-GB" b="1" dirty="0" smtClean="0"/>
              <a:t>                   You greet with present grace and great prediction</a:t>
            </a:r>
          </a:p>
          <a:p>
            <a:r>
              <a:rPr lang="en-GB" b="1" dirty="0"/>
              <a:t> </a:t>
            </a:r>
            <a:r>
              <a:rPr lang="en-GB" b="1" dirty="0" smtClean="0"/>
              <a:t>                   Of noble having and of royal hope,</a:t>
            </a:r>
          </a:p>
          <a:p>
            <a:r>
              <a:rPr lang="en-GB" b="1" dirty="0"/>
              <a:t> </a:t>
            </a:r>
            <a:r>
              <a:rPr lang="en-GB" b="1" dirty="0" smtClean="0"/>
              <a:t>                   That </a:t>
            </a:r>
            <a:r>
              <a:rPr lang="en-GB" b="1" dirty="0" smtClean="0">
                <a:solidFill>
                  <a:srgbClr val="FF0000"/>
                </a:solidFill>
              </a:rPr>
              <a:t>he seems </a:t>
            </a:r>
            <a:r>
              <a:rPr lang="en-GB" b="1" u="sng" dirty="0" smtClean="0">
                <a:solidFill>
                  <a:srgbClr val="FF0000"/>
                </a:solidFill>
              </a:rPr>
              <a:t>rapt</a:t>
            </a:r>
            <a:r>
              <a:rPr lang="en-GB" b="1" dirty="0" smtClean="0">
                <a:solidFill>
                  <a:srgbClr val="FF0000"/>
                </a:solidFill>
              </a:rPr>
              <a:t> withall </a:t>
            </a:r>
            <a:r>
              <a:rPr lang="en-GB" b="1" dirty="0" smtClean="0"/>
              <a:t>...</a:t>
            </a:r>
          </a:p>
          <a:p>
            <a:r>
              <a:rPr lang="en-GB" i="1" dirty="0" smtClean="0"/>
              <a:t>Macbeth:</a:t>
            </a:r>
            <a:r>
              <a:rPr lang="en-GB" b="1" dirty="0" smtClean="0"/>
              <a:t>   Stay, you imperfect speakers, tell me more ...</a:t>
            </a:r>
          </a:p>
          <a:p>
            <a:r>
              <a:rPr lang="en-GB" b="1" dirty="0"/>
              <a:t> </a:t>
            </a:r>
            <a:r>
              <a:rPr lang="en-GB" b="1" dirty="0" smtClean="0"/>
              <a:t>                   </a:t>
            </a:r>
            <a:r>
              <a:rPr lang="en-GB" b="1" u="sng" dirty="0" smtClean="0">
                <a:solidFill>
                  <a:srgbClr val="FF0000"/>
                </a:solidFill>
              </a:rPr>
              <a:t>Speak</a:t>
            </a:r>
            <a:r>
              <a:rPr lang="en-GB" b="1" dirty="0" smtClean="0">
                <a:solidFill>
                  <a:srgbClr val="FF0000"/>
                </a:solidFill>
              </a:rPr>
              <a:t>, I charge you</a:t>
            </a:r>
            <a:r>
              <a:rPr lang="en-GB" b="1" dirty="0" smtClean="0"/>
              <a:t>.</a:t>
            </a:r>
          </a:p>
          <a:p>
            <a:r>
              <a:rPr lang="en-GB" i="1" dirty="0"/>
              <a:t> </a:t>
            </a:r>
            <a:r>
              <a:rPr lang="en-GB" i="1" dirty="0" smtClean="0"/>
              <a:t>                   [ They vanish]                     </a:t>
            </a:r>
            <a:endParaRPr lang="en-GB" i="1" dirty="0"/>
          </a:p>
        </p:txBody>
      </p:sp>
      <p:sp>
        <p:nvSpPr>
          <p:cNvPr id="26" name="Horizontal Scroll 25"/>
          <p:cNvSpPr/>
          <p:nvPr/>
        </p:nvSpPr>
        <p:spPr>
          <a:xfrm>
            <a:off x="1403648" y="5517232"/>
            <a:ext cx="6408712" cy="1340768"/>
          </a:xfrm>
          <a:prstGeom prst="horizont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Shakespeare’s audience would have been terrified of seeing the portrayal of witches on stage. They would fear being charmed by spells. There were witch hunts at this time (1606).</a:t>
            </a:r>
          </a:p>
        </p:txBody>
      </p:sp>
      <p:sp>
        <p:nvSpPr>
          <p:cNvPr id="10" name="Line Callout 1 9"/>
          <p:cNvSpPr/>
          <p:nvPr/>
        </p:nvSpPr>
        <p:spPr>
          <a:xfrm>
            <a:off x="5292080" y="160338"/>
            <a:ext cx="3456384" cy="892398"/>
          </a:xfrm>
          <a:prstGeom prst="borderCallout1">
            <a:avLst>
              <a:gd name="adj1" fmla="val 48902"/>
              <a:gd name="adj2" fmla="val -316"/>
              <a:gd name="adj3" fmla="val 68952"/>
              <a:gd name="adj4" fmla="val -749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uses the same words as the witches. They have already infected his thoughts?</a:t>
            </a:r>
            <a:endParaRPr lang="en-GB" b="1" dirty="0"/>
          </a:p>
        </p:txBody>
      </p:sp>
      <p:sp>
        <p:nvSpPr>
          <p:cNvPr id="11" name="Line Callout 1 10"/>
          <p:cNvSpPr/>
          <p:nvPr/>
        </p:nvSpPr>
        <p:spPr>
          <a:xfrm>
            <a:off x="6660232" y="1249389"/>
            <a:ext cx="2232248" cy="667443"/>
          </a:xfrm>
          <a:prstGeom prst="borderCallout1">
            <a:avLst>
              <a:gd name="adj1" fmla="val 53646"/>
              <a:gd name="adj2" fmla="val -833"/>
              <a:gd name="adj3" fmla="val 247993"/>
              <a:gd name="adj4" fmla="val -122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Strongly assertive future tense</a:t>
            </a:r>
            <a:endParaRPr lang="en-GB" b="1" dirty="0"/>
          </a:p>
        </p:txBody>
      </p:sp>
      <p:sp>
        <p:nvSpPr>
          <p:cNvPr id="12" name="Line Callout 1 11"/>
          <p:cNvSpPr/>
          <p:nvPr/>
        </p:nvSpPr>
        <p:spPr>
          <a:xfrm>
            <a:off x="6372200" y="3212976"/>
            <a:ext cx="2664296" cy="1008112"/>
          </a:xfrm>
          <a:prstGeom prst="borderCallout1">
            <a:avLst>
              <a:gd name="adj1" fmla="val 50410"/>
              <a:gd name="adj2" fmla="val -826"/>
              <a:gd name="adj3" fmla="val 12290"/>
              <a:gd name="adj4" fmla="val -41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is clearly fearful of the implications of murder that he is already contemplating</a:t>
            </a:r>
            <a:endParaRPr lang="en-GB" b="1" dirty="0"/>
          </a:p>
        </p:txBody>
      </p:sp>
      <p:sp>
        <p:nvSpPr>
          <p:cNvPr id="15" name="Line Callout 1 14"/>
          <p:cNvSpPr/>
          <p:nvPr/>
        </p:nvSpPr>
        <p:spPr>
          <a:xfrm>
            <a:off x="6516216" y="4316318"/>
            <a:ext cx="2448272" cy="552842"/>
          </a:xfrm>
          <a:prstGeom prst="borderCallout1">
            <a:avLst>
              <a:gd name="adj1" fmla="val 51917"/>
              <a:gd name="adj2" fmla="val 868"/>
              <a:gd name="adj3" fmla="val 15754"/>
              <a:gd name="adj4" fmla="val -141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mind is totally preoccupied</a:t>
            </a:r>
            <a:endParaRPr lang="en-GB" b="1" dirty="0"/>
          </a:p>
        </p:txBody>
      </p:sp>
      <p:sp>
        <p:nvSpPr>
          <p:cNvPr id="16" name="Line Callout 1 15"/>
          <p:cNvSpPr/>
          <p:nvPr/>
        </p:nvSpPr>
        <p:spPr>
          <a:xfrm>
            <a:off x="4355976" y="4964391"/>
            <a:ext cx="4536504" cy="592336"/>
          </a:xfrm>
          <a:prstGeom prst="borderCallout1">
            <a:avLst>
              <a:gd name="adj1" fmla="val 47079"/>
              <a:gd name="adj2" fmla="val 155"/>
              <a:gd name="adj3" fmla="val -8488"/>
              <a:gd name="adj4" fmla="val -554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use of the imperative command shows us his obsession with kingship</a:t>
            </a:r>
            <a:endParaRPr lang="en-GB" b="1" dirty="0"/>
          </a:p>
        </p:txBody>
      </p:sp>
      <p:sp>
        <p:nvSpPr>
          <p:cNvPr id="17" name="Rectangle 16"/>
          <p:cNvSpPr/>
          <p:nvPr/>
        </p:nvSpPr>
        <p:spPr>
          <a:xfrm>
            <a:off x="6372200" y="1988840"/>
            <a:ext cx="2664296"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0" grpId="0" animBg="1"/>
      <p:bldP spid="11" grpId="0" animBg="1"/>
      <p:bldP spid="12"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6">
              <a:lumMod val="20000"/>
              <a:lumOff val="80000"/>
            </a:schemeClr>
          </a:solidFill>
          <a:ln w="38100">
            <a:solidFill>
              <a:srgbClr val="C00000"/>
            </a:solidFill>
          </a:ln>
        </p:spPr>
        <p:txBody>
          <a:bodyPr wrap="square" rtlCol="0">
            <a:spAutoFit/>
          </a:bodyPr>
          <a:lstStyle/>
          <a:p>
            <a:r>
              <a:rPr lang="en-GB" b="1" dirty="0" smtClean="0"/>
              <a:t>(4) </a:t>
            </a:r>
            <a:r>
              <a:rPr lang="en-GB" b="1" dirty="0" smtClean="0">
                <a:solidFill>
                  <a:srgbClr val="990033"/>
                </a:solidFill>
              </a:rPr>
              <a:t>Macbeth: Conscience and Confusion  </a:t>
            </a:r>
            <a:r>
              <a:rPr lang="en-GB" b="1" dirty="0" smtClean="0"/>
              <a:t>– Act 1, Scene 3</a:t>
            </a:r>
            <a:endParaRPr lang="en-GB" b="1" dirty="0"/>
          </a:p>
        </p:txBody>
      </p:sp>
      <p:sp>
        <p:nvSpPr>
          <p:cNvPr id="14" name="TextBox 13"/>
          <p:cNvSpPr txBox="1"/>
          <p:nvPr/>
        </p:nvSpPr>
        <p:spPr>
          <a:xfrm>
            <a:off x="107504" y="548681"/>
            <a:ext cx="6120680" cy="5078313"/>
          </a:xfrm>
          <a:prstGeom prst="rect">
            <a:avLst/>
          </a:prstGeom>
          <a:noFill/>
          <a:ln w="38100">
            <a:solidFill>
              <a:srgbClr val="7030A0"/>
            </a:solidFill>
          </a:ln>
        </p:spPr>
        <p:txBody>
          <a:bodyPr wrap="square" rtlCol="0">
            <a:spAutoFit/>
          </a:bodyPr>
          <a:lstStyle/>
          <a:p>
            <a:r>
              <a:rPr lang="en-GB" i="1" dirty="0" smtClean="0"/>
              <a:t>Macbeth:     [aside] </a:t>
            </a:r>
            <a:r>
              <a:rPr lang="en-GB" b="1" dirty="0" smtClean="0"/>
              <a:t>Glamis, and Thane of Cawdor:</a:t>
            </a:r>
          </a:p>
          <a:p>
            <a:r>
              <a:rPr lang="en-GB" b="1" dirty="0"/>
              <a:t> </a:t>
            </a:r>
            <a:r>
              <a:rPr lang="en-GB" b="1" dirty="0" smtClean="0"/>
              <a:t>                     </a:t>
            </a:r>
            <a:r>
              <a:rPr lang="en-GB" b="1" dirty="0" smtClean="0">
                <a:solidFill>
                  <a:srgbClr val="FF0000"/>
                </a:solidFill>
              </a:rPr>
              <a:t>The </a:t>
            </a:r>
            <a:r>
              <a:rPr lang="en-GB" b="1" u="sng" dirty="0" smtClean="0">
                <a:solidFill>
                  <a:srgbClr val="FF0000"/>
                </a:solidFill>
              </a:rPr>
              <a:t>greatest</a:t>
            </a:r>
            <a:r>
              <a:rPr lang="en-GB" b="1" dirty="0" smtClean="0">
                <a:solidFill>
                  <a:srgbClr val="FF0000"/>
                </a:solidFill>
              </a:rPr>
              <a:t> is behind</a:t>
            </a:r>
            <a:r>
              <a:rPr lang="en-GB" b="1" dirty="0" smtClean="0"/>
              <a:t>...</a:t>
            </a:r>
          </a:p>
          <a:p>
            <a:r>
              <a:rPr lang="en-GB" i="1" dirty="0" smtClean="0"/>
              <a:t>Banquo:       </a:t>
            </a:r>
            <a:r>
              <a:rPr lang="en-GB" b="1" dirty="0" smtClean="0"/>
              <a:t>... But ‘tis strange:</a:t>
            </a:r>
          </a:p>
          <a:p>
            <a:r>
              <a:rPr lang="en-GB" b="1" dirty="0"/>
              <a:t> </a:t>
            </a:r>
            <a:r>
              <a:rPr lang="en-GB" b="1" dirty="0" smtClean="0"/>
              <a:t>                     And oftentimes, </a:t>
            </a:r>
            <a:r>
              <a:rPr lang="en-GB" b="1" dirty="0" smtClean="0">
                <a:solidFill>
                  <a:srgbClr val="FF0000"/>
                </a:solidFill>
              </a:rPr>
              <a:t>to win us to our </a:t>
            </a:r>
            <a:r>
              <a:rPr lang="en-GB" b="1" u="sng" dirty="0" smtClean="0">
                <a:solidFill>
                  <a:srgbClr val="FF0000"/>
                </a:solidFill>
              </a:rPr>
              <a:t>harm</a:t>
            </a:r>
            <a:r>
              <a:rPr lang="en-GB" b="1" dirty="0" smtClean="0"/>
              <a:t>,</a:t>
            </a:r>
          </a:p>
          <a:p>
            <a:r>
              <a:rPr lang="en-GB" b="1" dirty="0"/>
              <a:t> </a:t>
            </a:r>
            <a:r>
              <a:rPr lang="en-GB" b="1" dirty="0" smtClean="0"/>
              <a:t>                     The </a:t>
            </a:r>
            <a:r>
              <a:rPr lang="en-GB" b="1" u="sng" dirty="0" smtClean="0">
                <a:solidFill>
                  <a:srgbClr val="FF0000"/>
                </a:solidFill>
              </a:rPr>
              <a:t>instruments of darkness </a:t>
            </a:r>
            <a:r>
              <a:rPr lang="en-GB" b="1" dirty="0" smtClean="0"/>
              <a:t>tell us truths,</a:t>
            </a:r>
          </a:p>
          <a:p>
            <a:r>
              <a:rPr lang="en-GB" b="1" dirty="0"/>
              <a:t> </a:t>
            </a:r>
            <a:r>
              <a:rPr lang="en-GB" b="1" dirty="0" smtClean="0"/>
              <a:t>                     Win us with honest trifles, </a:t>
            </a:r>
            <a:r>
              <a:rPr lang="en-GB" b="1" dirty="0" smtClean="0">
                <a:solidFill>
                  <a:srgbClr val="FF0000"/>
                </a:solidFill>
              </a:rPr>
              <a:t>to </a:t>
            </a:r>
            <a:r>
              <a:rPr lang="en-GB" b="1" u="sng" dirty="0" smtClean="0">
                <a:solidFill>
                  <a:srgbClr val="FF0000"/>
                </a:solidFill>
              </a:rPr>
              <a:t>betray</a:t>
            </a:r>
            <a:r>
              <a:rPr lang="en-GB" b="1" dirty="0" smtClean="0">
                <a:solidFill>
                  <a:srgbClr val="FF0000"/>
                </a:solidFill>
              </a:rPr>
              <a:t> us</a:t>
            </a:r>
          </a:p>
          <a:p>
            <a:r>
              <a:rPr lang="en-GB" b="1" dirty="0"/>
              <a:t> </a:t>
            </a:r>
            <a:r>
              <a:rPr lang="en-GB" b="1" dirty="0" smtClean="0"/>
              <a:t>                     In deepest consequence ...</a:t>
            </a:r>
          </a:p>
          <a:p>
            <a:r>
              <a:rPr lang="en-GB" i="1" dirty="0" smtClean="0"/>
              <a:t>Macbeth:     [aside]  </a:t>
            </a:r>
            <a:r>
              <a:rPr lang="en-GB" b="1" dirty="0" smtClean="0"/>
              <a:t>Two truths are told,</a:t>
            </a:r>
          </a:p>
          <a:p>
            <a:r>
              <a:rPr lang="en-GB" b="1" dirty="0"/>
              <a:t> </a:t>
            </a:r>
            <a:r>
              <a:rPr lang="en-GB" b="1" dirty="0" smtClean="0"/>
              <a:t>                     As happy prologues to the swelling act</a:t>
            </a:r>
          </a:p>
          <a:p>
            <a:r>
              <a:rPr lang="en-GB" b="1" dirty="0"/>
              <a:t> </a:t>
            </a:r>
            <a:r>
              <a:rPr lang="en-GB" b="1" dirty="0" smtClean="0"/>
              <a:t>                     Of the imperial theme...</a:t>
            </a:r>
          </a:p>
          <a:p>
            <a:r>
              <a:rPr lang="en-GB" b="1" dirty="0"/>
              <a:t> </a:t>
            </a:r>
            <a:r>
              <a:rPr lang="en-GB" b="1" dirty="0" smtClean="0"/>
              <a:t>                     This supernatural soliciting</a:t>
            </a:r>
          </a:p>
          <a:p>
            <a:r>
              <a:rPr lang="en-GB" b="1" dirty="0"/>
              <a:t> </a:t>
            </a:r>
            <a:r>
              <a:rPr lang="en-GB" b="1" dirty="0" smtClean="0"/>
              <a:t>                     </a:t>
            </a:r>
            <a:r>
              <a:rPr lang="en-GB" b="1" dirty="0" smtClean="0">
                <a:solidFill>
                  <a:srgbClr val="FF0000"/>
                </a:solidFill>
              </a:rPr>
              <a:t>Cannot be ill; cannot be good</a:t>
            </a:r>
            <a:r>
              <a:rPr lang="en-GB" b="1" dirty="0" smtClean="0"/>
              <a:t>. If ill,</a:t>
            </a:r>
          </a:p>
          <a:p>
            <a:r>
              <a:rPr lang="en-GB" b="1" dirty="0"/>
              <a:t> </a:t>
            </a:r>
            <a:r>
              <a:rPr lang="en-GB" b="1" dirty="0" smtClean="0"/>
              <a:t>                     Why hath it given me earnest of success ...</a:t>
            </a:r>
          </a:p>
          <a:p>
            <a:r>
              <a:rPr lang="en-GB" b="1" dirty="0"/>
              <a:t> </a:t>
            </a:r>
            <a:r>
              <a:rPr lang="en-GB" b="1" dirty="0" smtClean="0"/>
              <a:t>                     if good, why do I yield to </a:t>
            </a:r>
            <a:r>
              <a:rPr lang="en-GB" b="1" u="sng" dirty="0" smtClean="0">
                <a:solidFill>
                  <a:srgbClr val="FF0000"/>
                </a:solidFill>
              </a:rPr>
              <a:t>that suggestion</a:t>
            </a:r>
          </a:p>
          <a:p>
            <a:r>
              <a:rPr lang="en-GB" b="1" dirty="0"/>
              <a:t> </a:t>
            </a:r>
            <a:r>
              <a:rPr lang="en-GB" b="1" dirty="0" smtClean="0"/>
              <a:t>                     Whose horrid image doth unfix my hair,</a:t>
            </a:r>
          </a:p>
          <a:p>
            <a:r>
              <a:rPr lang="en-GB" b="1" dirty="0"/>
              <a:t> </a:t>
            </a:r>
            <a:r>
              <a:rPr lang="en-GB" b="1" dirty="0" smtClean="0"/>
              <a:t>                     And make my seated heart knock at my ribs ...</a:t>
            </a:r>
          </a:p>
          <a:p>
            <a:r>
              <a:rPr lang="en-GB" b="1" dirty="0"/>
              <a:t> </a:t>
            </a:r>
            <a:r>
              <a:rPr lang="en-GB" b="1" dirty="0" smtClean="0"/>
              <a:t>                     </a:t>
            </a:r>
            <a:r>
              <a:rPr lang="en-GB" b="1" dirty="0" smtClean="0">
                <a:solidFill>
                  <a:srgbClr val="FF0000"/>
                </a:solidFill>
              </a:rPr>
              <a:t>If chance will have me king, why,</a:t>
            </a:r>
          </a:p>
          <a:p>
            <a:r>
              <a:rPr lang="en-GB" b="1" dirty="0">
                <a:solidFill>
                  <a:srgbClr val="FF0000"/>
                </a:solidFill>
              </a:rPr>
              <a:t> </a:t>
            </a:r>
            <a:r>
              <a:rPr lang="en-GB" b="1" dirty="0" smtClean="0">
                <a:solidFill>
                  <a:srgbClr val="FF0000"/>
                </a:solidFill>
              </a:rPr>
              <a:t>                     Chance may crown me, without my stir.</a:t>
            </a:r>
          </a:p>
        </p:txBody>
      </p:sp>
      <p:sp>
        <p:nvSpPr>
          <p:cNvPr id="26" name="Horizontal Scroll 25"/>
          <p:cNvSpPr/>
          <p:nvPr/>
        </p:nvSpPr>
        <p:spPr>
          <a:xfrm>
            <a:off x="1043608" y="5771010"/>
            <a:ext cx="7344816" cy="1086990"/>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Shakespeare drew from Holinshed’s Chronicles (1587) for the history of Scotland as appearing in his play</a:t>
            </a:r>
          </a:p>
          <a:p>
            <a:pPr algn="ctr"/>
            <a:endParaRPr lang="en-GB" b="1" dirty="0" smtClean="0">
              <a:solidFill>
                <a:srgbClr val="990033"/>
              </a:solidFill>
            </a:endParaRPr>
          </a:p>
        </p:txBody>
      </p:sp>
      <p:sp>
        <p:nvSpPr>
          <p:cNvPr id="10" name="Line Callout 1 9"/>
          <p:cNvSpPr/>
          <p:nvPr/>
        </p:nvSpPr>
        <p:spPr>
          <a:xfrm>
            <a:off x="5508104" y="188640"/>
            <a:ext cx="3384376" cy="624265"/>
          </a:xfrm>
          <a:prstGeom prst="borderCallout1">
            <a:avLst>
              <a:gd name="adj1" fmla="val 47395"/>
              <a:gd name="adj2" fmla="val -146"/>
              <a:gd name="adj3" fmla="val 117559"/>
              <a:gd name="adj4" fmla="val -86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only title M is interested in is future king</a:t>
            </a:r>
            <a:endParaRPr lang="en-GB" b="1" dirty="0"/>
          </a:p>
        </p:txBody>
      </p:sp>
      <p:sp>
        <p:nvSpPr>
          <p:cNvPr id="11" name="Line Callout 1 10"/>
          <p:cNvSpPr/>
          <p:nvPr/>
        </p:nvSpPr>
        <p:spPr>
          <a:xfrm>
            <a:off x="6228184" y="1052736"/>
            <a:ext cx="2736304" cy="864096"/>
          </a:xfrm>
          <a:prstGeom prst="borderCallout1">
            <a:avLst>
              <a:gd name="adj1" fmla="val 50410"/>
              <a:gd name="adj2" fmla="val 503"/>
              <a:gd name="adj3" fmla="val 67746"/>
              <a:gd name="adj4" fmla="val -39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Banquo is negatively wary about the supernatural. He has no selfish ambition</a:t>
            </a:r>
            <a:endParaRPr lang="en-GB" b="1" dirty="0"/>
          </a:p>
        </p:txBody>
      </p:sp>
      <p:sp>
        <p:nvSpPr>
          <p:cNvPr id="12" name="Line Callout 1 11"/>
          <p:cNvSpPr/>
          <p:nvPr/>
        </p:nvSpPr>
        <p:spPr>
          <a:xfrm>
            <a:off x="5076056" y="3501008"/>
            <a:ext cx="3888432" cy="792088"/>
          </a:xfrm>
          <a:prstGeom prst="borderCallout1">
            <a:avLst>
              <a:gd name="adj1" fmla="val 48902"/>
              <a:gd name="adj2" fmla="val -19"/>
              <a:gd name="adj3" fmla="val 43150"/>
              <a:gd name="adj4" fmla="val -24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uses  contradictions which reinforces his ability to weigh up morality, showing he has a conscience</a:t>
            </a:r>
            <a:endParaRPr lang="en-GB" b="1" dirty="0"/>
          </a:p>
        </p:txBody>
      </p:sp>
      <p:sp>
        <p:nvSpPr>
          <p:cNvPr id="15" name="Line Callout 1 14"/>
          <p:cNvSpPr/>
          <p:nvPr/>
        </p:nvSpPr>
        <p:spPr>
          <a:xfrm>
            <a:off x="6012160" y="4355813"/>
            <a:ext cx="2952328" cy="734653"/>
          </a:xfrm>
          <a:prstGeom prst="borderCallout1">
            <a:avLst>
              <a:gd name="adj1" fmla="val 48219"/>
              <a:gd name="adj2" fmla="val -708"/>
              <a:gd name="adj3" fmla="val 167"/>
              <a:gd name="adj4" fmla="val -39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 cannot say the word ‘murder’ so uses a euphemism instead</a:t>
            </a:r>
            <a:endParaRPr lang="en-GB" b="1" dirty="0"/>
          </a:p>
        </p:txBody>
      </p:sp>
      <p:sp>
        <p:nvSpPr>
          <p:cNvPr id="16" name="Line Callout 1 15"/>
          <p:cNvSpPr/>
          <p:nvPr/>
        </p:nvSpPr>
        <p:spPr>
          <a:xfrm>
            <a:off x="460375" y="5153183"/>
            <a:ext cx="8504113" cy="617827"/>
          </a:xfrm>
          <a:prstGeom prst="borderCallout1">
            <a:avLst>
              <a:gd name="adj1" fmla="val -15853"/>
              <a:gd name="adj2" fmla="val 10406"/>
              <a:gd name="adj3" fmla="val -1090"/>
              <a:gd name="adj4" fmla="val -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We are left thinking that his conscience wins. He will leave the future to chance without action</a:t>
            </a:r>
            <a:endParaRPr lang="en-GB" b="1" dirty="0"/>
          </a:p>
        </p:txBody>
      </p:sp>
      <p:sp>
        <p:nvSpPr>
          <p:cNvPr id="17" name="Rectangle 16"/>
          <p:cNvSpPr/>
          <p:nvPr/>
        </p:nvSpPr>
        <p:spPr>
          <a:xfrm>
            <a:off x="6372200" y="2060848"/>
            <a:ext cx="2771800"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0" grpId="0" animBg="1"/>
      <p:bldP spid="11" grpId="0" animBg="1"/>
      <p:bldP spid="12"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bg2">
              <a:lumMod val="90000"/>
            </a:schemeClr>
          </a:solidFill>
          <a:ln w="38100">
            <a:solidFill>
              <a:srgbClr val="C00000"/>
            </a:solidFill>
          </a:ln>
        </p:spPr>
        <p:txBody>
          <a:bodyPr wrap="square" rtlCol="0">
            <a:spAutoFit/>
          </a:bodyPr>
          <a:lstStyle/>
          <a:p>
            <a:r>
              <a:rPr lang="en-GB" b="1" dirty="0" smtClean="0"/>
              <a:t>(5) </a:t>
            </a:r>
            <a:r>
              <a:rPr lang="en-GB" b="1" dirty="0" smtClean="0">
                <a:solidFill>
                  <a:srgbClr val="990033"/>
                </a:solidFill>
              </a:rPr>
              <a:t>Macbeth: Evil begins to manifest itself  </a:t>
            </a:r>
            <a:r>
              <a:rPr lang="en-GB" b="1" dirty="0" smtClean="0"/>
              <a:t>– Act 1, Scene 4</a:t>
            </a:r>
            <a:endParaRPr lang="en-GB" b="1" dirty="0"/>
          </a:p>
        </p:txBody>
      </p:sp>
      <p:sp>
        <p:nvSpPr>
          <p:cNvPr id="14" name="TextBox 13"/>
          <p:cNvSpPr txBox="1"/>
          <p:nvPr/>
        </p:nvSpPr>
        <p:spPr>
          <a:xfrm>
            <a:off x="107504" y="548681"/>
            <a:ext cx="6120680" cy="3139321"/>
          </a:xfrm>
          <a:prstGeom prst="rect">
            <a:avLst/>
          </a:prstGeom>
          <a:noFill/>
          <a:ln w="38100">
            <a:solidFill>
              <a:srgbClr val="7030A0"/>
            </a:solidFill>
          </a:ln>
        </p:spPr>
        <p:txBody>
          <a:bodyPr wrap="square" rtlCol="0">
            <a:spAutoFit/>
          </a:bodyPr>
          <a:lstStyle/>
          <a:p>
            <a:r>
              <a:rPr lang="en-GB" i="1" dirty="0" smtClean="0"/>
              <a:t>Duncan:   </a:t>
            </a:r>
            <a:r>
              <a:rPr lang="en-GB" b="1" dirty="0" smtClean="0"/>
              <a:t>... We will establish our estate upon</a:t>
            </a:r>
          </a:p>
          <a:p>
            <a:r>
              <a:rPr lang="en-GB" b="1" dirty="0" smtClean="0">
                <a:solidFill>
                  <a:srgbClr val="FF0000"/>
                </a:solidFill>
              </a:rPr>
              <a:t>                  </a:t>
            </a:r>
            <a:r>
              <a:rPr lang="en-GB" b="1" dirty="0" smtClean="0"/>
              <a:t>Our eldest, Malcolm, whom we name hereafter</a:t>
            </a:r>
          </a:p>
          <a:p>
            <a:r>
              <a:rPr lang="en-GB" b="1" dirty="0" smtClean="0"/>
              <a:t>                  </a:t>
            </a:r>
            <a:r>
              <a:rPr lang="en-GB" b="1" dirty="0" smtClean="0">
                <a:solidFill>
                  <a:srgbClr val="FF0000"/>
                </a:solidFill>
              </a:rPr>
              <a:t>The Prince of Cumberland</a:t>
            </a:r>
            <a:r>
              <a:rPr lang="en-GB" b="1" dirty="0" smtClean="0"/>
              <a:t>: which honour must</a:t>
            </a:r>
          </a:p>
          <a:p>
            <a:r>
              <a:rPr lang="en-GB" b="1" dirty="0" smtClean="0"/>
              <a:t>                  Not unaccompanied invest him only,</a:t>
            </a:r>
          </a:p>
          <a:p>
            <a:r>
              <a:rPr lang="en-GB" b="1" dirty="0" smtClean="0"/>
              <a:t>                  But signs of nobleness, </a:t>
            </a:r>
            <a:r>
              <a:rPr lang="en-GB" b="1" dirty="0" smtClean="0">
                <a:solidFill>
                  <a:srgbClr val="FF0000"/>
                </a:solidFill>
              </a:rPr>
              <a:t>like stars</a:t>
            </a:r>
            <a:r>
              <a:rPr lang="en-GB" b="1" dirty="0" smtClean="0"/>
              <a:t>, shall shine</a:t>
            </a:r>
          </a:p>
          <a:p>
            <a:r>
              <a:rPr lang="en-GB" b="1" dirty="0" smtClean="0"/>
              <a:t>                  On all deservers...</a:t>
            </a:r>
          </a:p>
          <a:p>
            <a:r>
              <a:rPr lang="en-GB" b="1" dirty="0" smtClean="0"/>
              <a:t>                  </a:t>
            </a:r>
            <a:r>
              <a:rPr lang="en-GB" b="1" dirty="0" smtClean="0">
                <a:solidFill>
                  <a:srgbClr val="FF0000"/>
                </a:solidFill>
              </a:rPr>
              <a:t>My worthy Cawdor</a:t>
            </a:r>
            <a:r>
              <a:rPr lang="en-GB" b="1" dirty="0" smtClean="0"/>
              <a:t>!</a:t>
            </a:r>
          </a:p>
          <a:p>
            <a:r>
              <a:rPr lang="en-GB" i="1" dirty="0" smtClean="0"/>
              <a:t>Macbeth:</a:t>
            </a:r>
            <a:r>
              <a:rPr lang="en-GB" b="1" dirty="0" smtClean="0"/>
              <a:t> </a:t>
            </a:r>
            <a:r>
              <a:rPr lang="en-GB" i="1" dirty="0" smtClean="0"/>
              <a:t>[aside] </a:t>
            </a:r>
            <a:r>
              <a:rPr lang="en-GB" b="1" dirty="0" smtClean="0"/>
              <a:t>The Prince of Cumberland! That is a step</a:t>
            </a:r>
          </a:p>
          <a:p>
            <a:r>
              <a:rPr lang="en-GB" b="1" dirty="0" smtClean="0"/>
              <a:t>                   On which I must fall down, or else o’erleap,</a:t>
            </a:r>
          </a:p>
          <a:p>
            <a:r>
              <a:rPr lang="en-GB" b="1" dirty="0" smtClean="0"/>
              <a:t>                   For </a:t>
            </a:r>
            <a:r>
              <a:rPr lang="en-GB" b="1" dirty="0" smtClean="0">
                <a:solidFill>
                  <a:srgbClr val="FF0000"/>
                </a:solidFill>
              </a:rPr>
              <a:t>in my way it lies</a:t>
            </a:r>
            <a:r>
              <a:rPr lang="en-GB" b="1" dirty="0" smtClean="0"/>
              <a:t>. </a:t>
            </a:r>
            <a:r>
              <a:rPr lang="en-GB" b="1" dirty="0" smtClean="0">
                <a:solidFill>
                  <a:srgbClr val="FF0000"/>
                </a:solidFill>
              </a:rPr>
              <a:t>Stars, hide your fires!</a:t>
            </a:r>
          </a:p>
          <a:p>
            <a:r>
              <a:rPr lang="en-GB" b="1" dirty="0" smtClean="0"/>
              <a:t>                   </a:t>
            </a:r>
            <a:r>
              <a:rPr lang="en-GB" b="1" dirty="0" smtClean="0">
                <a:solidFill>
                  <a:srgbClr val="FF0000"/>
                </a:solidFill>
              </a:rPr>
              <a:t>Let not light see my black and deep desires.</a:t>
            </a:r>
          </a:p>
        </p:txBody>
      </p:sp>
      <p:sp>
        <p:nvSpPr>
          <p:cNvPr id="26" name="Horizontal Scroll 25"/>
          <p:cNvSpPr/>
          <p:nvPr/>
        </p:nvSpPr>
        <p:spPr>
          <a:xfrm>
            <a:off x="1187624" y="4653136"/>
            <a:ext cx="6696744" cy="2088232"/>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rgbClr val="990033"/>
                </a:solidFill>
              </a:rPr>
              <a:t>‘Prince of Cumberland’ is the equivalent to the English ‘Prince of Wales’ which is the position anticipating next in line to the throne. M is next in line after Malcolm and Donalbain, so he might have to wait a while!</a:t>
            </a:r>
          </a:p>
          <a:p>
            <a:pPr algn="ctr"/>
            <a:endParaRPr lang="en-GB" b="1" dirty="0" smtClean="0">
              <a:solidFill>
                <a:srgbClr val="990033"/>
              </a:solidFill>
            </a:endParaRPr>
          </a:p>
        </p:txBody>
      </p:sp>
      <p:sp>
        <p:nvSpPr>
          <p:cNvPr id="17" name="Line Callout 1 16"/>
          <p:cNvSpPr/>
          <p:nvPr/>
        </p:nvSpPr>
        <p:spPr>
          <a:xfrm>
            <a:off x="4788024" y="764704"/>
            <a:ext cx="3960440" cy="612648"/>
          </a:xfrm>
          <a:prstGeom prst="borderCallout1">
            <a:avLst>
              <a:gd name="adj1" fmla="val 48902"/>
              <a:gd name="adj2" fmla="val -404"/>
              <a:gd name="adj3" fmla="val 71794"/>
              <a:gd name="adj4" fmla="val -32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King Duncan publicly makes his eldest son Malcolm heir to the Scottish throne</a:t>
            </a:r>
            <a:endParaRPr lang="en-GB" b="1" dirty="0"/>
          </a:p>
        </p:txBody>
      </p:sp>
      <p:sp>
        <p:nvSpPr>
          <p:cNvPr id="18" name="Line Callout 1 17"/>
          <p:cNvSpPr/>
          <p:nvPr/>
        </p:nvSpPr>
        <p:spPr>
          <a:xfrm>
            <a:off x="5004048" y="1451098"/>
            <a:ext cx="3744416" cy="590379"/>
          </a:xfrm>
          <a:prstGeom prst="borderCallout1">
            <a:avLst>
              <a:gd name="adj1" fmla="val 48902"/>
              <a:gd name="adj2" fmla="val -440"/>
              <a:gd name="adj3" fmla="val 54086"/>
              <a:gd name="adj4" fmla="val -27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Here, the simile associates acts of greatness with goodness, light</a:t>
            </a:r>
            <a:endParaRPr lang="en-GB" b="1" dirty="0"/>
          </a:p>
        </p:txBody>
      </p:sp>
      <p:sp>
        <p:nvSpPr>
          <p:cNvPr id="19" name="Line Callout 1 18"/>
          <p:cNvSpPr/>
          <p:nvPr/>
        </p:nvSpPr>
        <p:spPr>
          <a:xfrm>
            <a:off x="251520" y="3933056"/>
            <a:ext cx="3024336" cy="1008112"/>
          </a:xfrm>
          <a:prstGeom prst="borderCallout1">
            <a:avLst>
              <a:gd name="adj1" fmla="val -148023"/>
              <a:gd name="adj2" fmla="val 64903"/>
              <a:gd name="adj3" fmla="val -2079"/>
              <a:gd name="adj4" fmla="val 505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Duncan’s term of address is heavily ironic. M’s mind is far from possessing worthy thoughts</a:t>
            </a:r>
            <a:endParaRPr lang="en-GB" b="1" dirty="0"/>
          </a:p>
        </p:txBody>
      </p:sp>
      <p:sp>
        <p:nvSpPr>
          <p:cNvPr id="20" name="Line Callout 1 19"/>
          <p:cNvSpPr/>
          <p:nvPr/>
        </p:nvSpPr>
        <p:spPr>
          <a:xfrm>
            <a:off x="4932040" y="3573016"/>
            <a:ext cx="4032448" cy="1116704"/>
          </a:xfrm>
          <a:prstGeom prst="borderCallout1">
            <a:avLst>
              <a:gd name="adj1" fmla="val 51007"/>
              <a:gd name="adj2" fmla="val -87"/>
              <a:gd name="adj3" fmla="val -24800"/>
              <a:gd name="adj4" fmla="val -26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Fully aware of morals, M chooses to allow thoughts of murder to possess him using a dramatic imperative voice</a:t>
            </a:r>
            <a:endParaRPr lang="en-GB" b="1" dirty="0"/>
          </a:p>
        </p:txBody>
      </p:sp>
      <p:sp>
        <p:nvSpPr>
          <p:cNvPr id="16" name="Rectangle 15"/>
          <p:cNvSpPr/>
          <p:nvPr/>
        </p:nvSpPr>
        <p:spPr>
          <a:xfrm>
            <a:off x="6372200" y="2060848"/>
            <a:ext cx="2592288"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bg1">
              <a:lumMod val="85000"/>
            </a:schemeClr>
          </a:solidFill>
          <a:ln w="38100">
            <a:solidFill>
              <a:srgbClr val="C00000"/>
            </a:solidFill>
          </a:ln>
        </p:spPr>
        <p:txBody>
          <a:bodyPr wrap="square" rtlCol="0">
            <a:spAutoFit/>
          </a:bodyPr>
          <a:lstStyle/>
          <a:p>
            <a:r>
              <a:rPr lang="en-GB" b="1" dirty="0" smtClean="0"/>
              <a:t>(6) </a:t>
            </a:r>
            <a:r>
              <a:rPr lang="en-GB" b="1" dirty="0" smtClean="0">
                <a:solidFill>
                  <a:srgbClr val="990033"/>
                </a:solidFill>
              </a:rPr>
              <a:t>Lady Macbeth prepares to corrupt him  </a:t>
            </a:r>
            <a:r>
              <a:rPr lang="en-GB" b="1" dirty="0" smtClean="0"/>
              <a:t>– Act 1, Scene 5</a:t>
            </a:r>
            <a:endParaRPr lang="en-GB" b="1" dirty="0"/>
          </a:p>
        </p:txBody>
      </p:sp>
      <p:sp>
        <p:nvSpPr>
          <p:cNvPr id="14" name="TextBox 13"/>
          <p:cNvSpPr txBox="1"/>
          <p:nvPr/>
        </p:nvSpPr>
        <p:spPr>
          <a:xfrm>
            <a:off x="107504" y="548681"/>
            <a:ext cx="6048672" cy="4247317"/>
          </a:xfrm>
          <a:prstGeom prst="rect">
            <a:avLst/>
          </a:prstGeom>
          <a:noFill/>
          <a:ln w="38100">
            <a:solidFill>
              <a:srgbClr val="7030A0"/>
            </a:solidFill>
          </a:ln>
        </p:spPr>
        <p:txBody>
          <a:bodyPr wrap="square" rtlCol="0">
            <a:spAutoFit/>
          </a:bodyPr>
          <a:lstStyle/>
          <a:p>
            <a:r>
              <a:rPr lang="en-GB" i="1" dirty="0" smtClean="0"/>
              <a:t>Lady M:   ‘</a:t>
            </a:r>
            <a:r>
              <a:rPr lang="en-GB" b="1" dirty="0" smtClean="0"/>
              <a:t>... This have I thought good to deliver thee,    </a:t>
            </a:r>
          </a:p>
          <a:p>
            <a:r>
              <a:rPr lang="en-GB" b="1" dirty="0" smtClean="0"/>
              <a:t>                  </a:t>
            </a:r>
            <a:r>
              <a:rPr lang="en-GB" b="1" dirty="0" smtClean="0">
                <a:solidFill>
                  <a:srgbClr val="FF0000"/>
                </a:solidFill>
              </a:rPr>
              <a:t>my dearest partner of greatness </a:t>
            </a:r>
            <a:r>
              <a:rPr lang="en-GB" b="1" dirty="0" smtClean="0"/>
              <a:t>...’ </a:t>
            </a:r>
          </a:p>
          <a:p>
            <a:r>
              <a:rPr lang="en-GB" b="1" dirty="0" smtClean="0">
                <a:solidFill>
                  <a:srgbClr val="FF0000"/>
                </a:solidFill>
              </a:rPr>
              <a:t>                  </a:t>
            </a:r>
            <a:r>
              <a:rPr lang="en-GB" b="1" dirty="0" smtClean="0"/>
              <a:t>Glamis thou art, and Cawdor; and </a:t>
            </a:r>
            <a:r>
              <a:rPr lang="en-GB" b="1" u="sng" dirty="0" smtClean="0">
                <a:solidFill>
                  <a:srgbClr val="FF0000"/>
                </a:solidFill>
              </a:rPr>
              <a:t>shalt</a:t>
            </a:r>
            <a:r>
              <a:rPr lang="en-GB" b="1" dirty="0" smtClean="0"/>
              <a:t> be</a:t>
            </a:r>
          </a:p>
          <a:p>
            <a:r>
              <a:rPr lang="en-GB" b="1" dirty="0" smtClean="0"/>
              <a:t>                  What thou art promised: yet I do fear thy nature;</a:t>
            </a:r>
          </a:p>
          <a:p>
            <a:r>
              <a:rPr lang="en-GB" b="1" dirty="0" smtClean="0"/>
              <a:t>                  </a:t>
            </a:r>
            <a:r>
              <a:rPr lang="en-GB" b="1" dirty="0" smtClean="0">
                <a:solidFill>
                  <a:srgbClr val="FF0000"/>
                </a:solidFill>
              </a:rPr>
              <a:t>It is too full of the milk of human kindness </a:t>
            </a:r>
            <a:r>
              <a:rPr lang="en-GB" b="1" dirty="0" smtClean="0"/>
              <a:t>...</a:t>
            </a:r>
          </a:p>
          <a:p>
            <a:r>
              <a:rPr lang="en-GB" b="1" dirty="0" smtClean="0"/>
              <a:t>                  Thou wouldst be great;</a:t>
            </a:r>
          </a:p>
          <a:p>
            <a:r>
              <a:rPr lang="en-GB" b="1" dirty="0" smtClean="0"/>
              <a:t>                  Art </a:t>
            </a:r>
            <a:r>
              <a:rPr lang="en-GB" b="1" dirty="0" smtClean="0">
                <a:solidFill>
                  <a:srgbClr val="FF0000"/>
                </a:solidFill>
              </a:rPr>
              <a:t>not without ambition</a:t>
            </a:r>
            <a:r>
              <a:rPr lang="en-GB" b="1" dirty="0" smtClean="0"/>
              <a:t>, but without</a:t>
            </a:r>
          </a:p>
          <a:p>
            <a:r>
              <a:rPr lang="en-GB" b="1" dirty="0" smtClean="0"/>
              <a:t>                  The </a:t>
            </a:r>
            <a:r>
              <a:rPr lang="en-GB" b="1" dirty="0" smtClean="0">
                <a:solidFill>
                  <a:srgbClr val="FF0000"/>
                </a:solidFill>
              </a:rPr>
              <a:t>illness</a:t>
            </a:r>
            <a:r>
              <a:rPr lang="en-GB" b="1" dirty="0" smtClean="0"/>
              <a:t> should attend it ...</a:t>
            </a:r>
          </a:p>
          <a:p>
            <a:r>
              <a:rPr lang="en-GB" b="1" dirty="0" smtClean="0"/>
              <a:t>                  Hie the thither,</a:t>
            </a:r>
          </a:p>
          <a:p>
            <a:r>
              <a:rPr lang="en-GB" b="1" dirty="0" smtClean="0"/>
              <a:t>                  That I may pour my spirits in thine ear,</a:t>
            </a:r>
          </a:p>
          <a:p>
            <a:r>
              <a:rPr lang="en-GB" b="1" dirty="0" smtClean="0"/>
              <a:t>                  And </a:t>
            </a:r>
            <a:r>
              <a:rPr lang="en-GB" b="1" dirty="0" smtClean="0">
                <a:solidFill>
                  <a:srgbClr val="FF0000"/>
                </a:solidFill>
              </a:rPr>
              <a:t>chastise with the valour of my tongue </a:t>
            </a:r>
            <a:r>
              <a:rPr lang="en-GB" b="1" dirty="0" smtClean="0"/>
              <a:t>...</a:t>
            </a:r>
          </a:p>
          <a:p>
            <a:r>
              <a:rPr lang="en-GB" b="1" dirty="0" smtClean="0"/>
              <a:t>                  </a:t>
            </a:r>
            <a:r>
              <a:rPr lang="en-GB" b="1" dirty="0" smtClean="0">
                <a:solidFill>
                  <a:srgbClr val="FF0000"/>
                </a:solidFill>
              </a:rPr>
              <a:t>Come you spirits</a:t>
            </a:r>
          </a:p>
          <a:p>
            <a:r>
              <a:rPr lang="en-GB" b="1" dirty="0" smtClean="0"/>
              <a:t>                  That tend on mortal thoughts, </a:t>
            </a:r>
            <a:r>
              <a:rPr lang="en-GB" b="1" dirty="0" smtClean="0">
                <a:solidFill>
                  <a:srgbClr val="FF0000"/>
                </a:solidFill>
              </a:rPr>
              <a:t>unsex me </a:t>
            </a:r>
            <a:r>
              <a:rPr lang="en-GB" b="1" dirty="0" smtClean="0"/>
              <a:t>here,</a:t>
            </a:r>
          </a:p>
          <a:p>
            <a:r>
              <a:rPr lang="en-GB" b="1" dirty="0" smtClean="0"/>
              <a:t>                  And fill me from the crown to the toe top-full</a:t>
            </a:r>
          </a:p>
          <a:p>
            <a:r>
              <a:rPr lang="en-GB" b="1" dirty="0" smtClean="0"/>
              <a:t>                  Of </a:t>
            </a:r>
            <a:r>
              <a:rPr lang="en-GB" b="1" dirty="0" smtClean="0">
                <a:solidFill>
                  <a:srgbClr val="FF0000"/>
                </a:solidFill>
              </a:rPr>
              <a:t>direst cruelty</a:t>
            </a:r>
            <a:r>
              <a:rPr lang="en-GB" b="1" dirty="0" smtClean="0"/>
              <a:t>!</a:t>
            </a:r>
          </a:p>
        </p:txBody>
      </p:sp>
      <p:sp>
        <p:nvSpPr>
          <p:cNvPr id="26" name="Horizontal Scroll 25"/>
          <p:cNvSpPr/>
          <p:nvPr/>
        </p:nvSpPr>
        <p:spPr>
          <a:xfrm>
            <a:off x="1187624" y="5013176"/>
            <a:ext cx="6696744" cy="1512168"/>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Women in Shakespeare’s time would not have had equal status with men. It was a patriarchal society where women had few rights. For M to make her an equal would have been unheard of!</a:t>
            </a:r>
          </a:p>
          <a:p>
            <a:pPr algn="ctr"/>
            <a:endParaRPr lang="en-GB" b="1" dirty="0" smtClean="0">
              <a:solidFill>
                <a:srgbClr val="990033"/>
              </a:solidFill>
            </a:endParaRPr>
          </a:p>
        </p:txBody>
      </p:sp>
      <p:sp>
        <p:nvSpPr>
          <p:cNvPr id="10" name="Line Callout 1 9"/>
          <p:cNvSpPr/>
          <p:nvPr/>
        </p:nvSpPr>
        <p:spPr>
          <a:xfrm>
            <a:off x="5364088" y="188640"/>
            <a:ext cx="3600400" cy="1368152"/>
          </a:xfrm>
          <a:prstGeom prst="borderCallout1">
            <a:avLst>
              <a:gd name="adj1" fmla="val 47395"/>
              <a:gd name="adj2" fmla="val -380"/>
              <a:gd name="adj3" fmla="val 58747"/>
              <a:gd name="adj4" fmla="val -33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salutation here is extraordinary! It implies a mental reliance on her. This is very different from his physical independence on the battlefield</a:t>
            </a:r>
            <a:endParaRPr lang="en-GB" b="1" dirty="0"/>
          </a:p>
        </p:txBody>
      </p:sp>
      <p:sp>
        <p:nvSpPr>
          <p:cNvPr id="11" name="Line Callout 1 10"/>
          <p:cNvSpPr/>
          <p:nvPr/>
        </p:nvSpPr>
        <p:spPr>
          <a:xfrm>
            <a:off x="3923928" y="2060848"/>
            <a:ext cx="2448272" cy="1150974"/>
          </a:xfrm>
          <a:prstGeom prst="borderCallout1">
            <a:avLst>
              <a:gd name="adj1" fmla="val 608"/>
              <a:gd name="adj2" fmla="val 49742"/>
              <a:gd name="adj3" fmla="val -56174"/>
              <a:gd name="adj4" fmla="val 28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Look at the certainty created by this modal verb. There is no doubt in her mind  </a:t>
            </a:r>
            <a:endParaRPr lang="en-GB" b="1" dirty="0"/>
          </a:p>
        </p:txBody>
      </p:sp>
      <p:sp>
        <p:nvSpPr>
          <p:cNvPr id="12" name="Line Callout 1 11"/>
          <p:cNvSpPr/>
          <p:nvPr/>
        </p:nvSpPr>
        <p:spPr>
          <a:xfrm>
            <a:off x="-180528" y="692696"/>
            <a:ext cx="3888432" cy="828672"/>
          </a:xfrm>
          <a:prstGeom prst="borderCallout1">
            <a:avLst>
              <a:gd name="adj1" fmla="val 102705"/>
              <a:gd name="adj2" fmla="val 52084"/>
              <a:gd name="adj3" fmla="val 134193"/>
              <a:gd name="adj4" fmla="val 77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Strong evidence to suggest that M is not evil by nature. She sounds like the witches here: good = bad</a:t>
            </a:r>
            <a:endParaRPr lang="en-GB" b="1" dirty="0"/>
          </a:p>
        </p:txBody>
      </p:sp>
      <p:sp>
        <p:nvSpPr>
          <p:cNvPr id="15" name="Line Callout 1 14"/>
          <p:cNvSpPr/>
          <p:nvPr/>
        </p:nvSpPr>
        <p:spPr>
          <a:xfrm>
            <a:off x="5364088" y="3212976"/>
            <a:ext cx="3528392" cy="1200328"/>
          </a:xfrm>
          <a:prstGeom prst="borderCallout1">
            <a:avLst>
              <a:gd name="adj1" fmla="val 49845"/>
              <a:gd name="adj2" fmla="val -774"/>
              <a:gd name="adj3" fmla="val -70346"/>
              <a:gd name="adj4" fmla="val -61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Interesting use of litotes here, understating the nature of M’s ambition. It questions the point of his ambition!</a:t>
            </a:r>
            <a:endParaRPr lang="en-GB" b="1" dirty="0"/>
          </a:p>
        </p:txBody>
      </p:sp>
      <p:sp>
        <p:nvSpPr>
          <p:cNvPr id="16" name="Line Callout 1 15"/>
          <p:cNvSpPr/>
          <p:nvPr/>
        </p:nvSpPr>
        <p:spPr>
          <a:xfrm>
            <a:off x="179512" y="2996952"/>
            <a:ext cx="3744416" cy="720080"/>
          </a:xfrm>
          <a:prstGeom prst="borderCallout1">
            <a:avLst>
              <a:gd name="adj1" fmla="val 9"/>
              <a:gd name="adj2" fmla="val 51037"/>
              <a:gd name="adj3" fmla="val -39330"/>
              <a:gd name="adj4" fmla="val 43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suggests the immoral evil required to murder which he does not yet possess</a:t>
            </a:r>
            <a:endParaRPr lang="en-GB" b="1" dirty="0"/>
          </a:p>
        </p:txBody>
      </p:sp>
      <p:sp>
        <p:nvSpPr>
          <p:cNvPr id="17" name="Line Callout 1 16"/>
          <p:cNvSpPr/>
          <p:nvPr/>
        </p:nvSpPr>
        <p:spPr>
          <a:xfrm>
            <a:off x="5868144" y="4509119"/>
            <a:ext cx="3203848" cy="934950"/>
          </a:xfrm>
          <a:prstGeom prst="borderCallout1">
            <a:avLst>
              <a:gd name="adj1" fmla="val 49419"/>
              <a:gd name="adj2" fmla="val -144"/>
              <a:gd name="adj3" fmla="val -102652"/>
              <a:gd name="adj4" fmla="val -52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Her power is her tongue, her ability to use it as a poisonous weapon of words to corrupt him</a:t>
            </a:r>
            <a:endParaRPr lang="en-GB" b="1" dirty="0"/>
          </a:p>
        </p:txBody>
      </p:sp>
      <p:sp>
        <p:nvSpPr>
          <p:cNvPr id="18" name="Line Callout 1 17"/>
          <p:cNvSpPr/>
          <p:nvPr/>
        </p:nvSpPr>
        <p:spPr>
          <a:xfrm>
            <a:off x="-180528" y="4293096"/>
            <a:ext cx="3168352" cy="1080120"/>
          </a:xfrm>
          <a:prstGeom prst="borderCallout1">
            <a:avLst>
              <a:gd name="adj1" fmla="val -3296"/>
              <a:gd name="adj2" fmla="val 50590"/>
              <a:gd name="adj3" fmla="val -43587"/>
              <a:gd name="adj4" fmla="val 6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powerful imperative verb is like an incantation, willing the forces of darkness into her</a:t>
            </a:r>
            <a:endParaRPr lang="en-GB" b="1" dirty="0"/>
          </a:p>
        </p:txBody>
      </p:sp>
      <p:sp>
        <p:nvSpPr>
          <p:cNvPr id="19" name="Line Callout 1 18"/>
          <p:cNvSpPr/>
          <p:nvPr/>
        </p:nvSpPr>
        <p:spPr>
          <a:xfrm>
            <a:off x="0" y="6165303"/>
            <a:ext cx="6876256" cy="864097"/>
          </a:xfrm>
          <a:prstGeom prst="borderCallout1">
            <a:avLst>
              <a:gd name="adj1" fmla="val -1461"/>
              <a:gd name="adj2" fmla="val 50062"/>
              <a:gd name="adj3" fmla="val -241801"/>
              <a:gd name="adj4" fmla="val 64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memorable verb suggests that she wants any weakness associated with the female gender to be removed so that she can truly corrupt him</a:t>
            </a:r>
            <a:endParaRPr lang="en-GB" b="1" dirty="0"/>
          </a:p>
        </p:txBody>
      </p:sp>
      <p:sp>
        <p:nvSpPr>
          <p:cNvPr id="20" name="Rectangle 19"/>
          <p:cNvSpPr/>
          <p:nvPr/>
        </p:nvSpPr>
        <p:spPr>
          <a:xfrm>
            <a:off x="6372200" y="2060848"/>
            <a:ext cx="2664296"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0" grpId="0" animBg="1"/>
      <p:bldP spid="11" grpId="0" animBg="1"/>
      <p:bldP spid="12"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(7) </a:t>
            </a:r>
            <a:r>
              <a:rPr lang="en-GB" b="1" dirty="0" smtClean="0">
                <a:solidFill>
                  <a:srgbClr val="990033"/>
                </a:solidFill>
              </a:rPr>
              <a:t>Macbeth battles with Ambition  </a:t>
            </a:r>
            <a:r>
              <a:rPr lang="en-GB" b="1" dirty="0" smtClean="0"/>
              <a:t>– Act 1, Scene 7</a:t>
            </a:r>
            <a:endParaRPr lang="en-GB" b="1" dirty="0"/>
          </a:p>
        </p:txBody>
      </p:sp>
      <p:sp>
        <p:nvSpPr>
          <p:cNvPr id="14" name="TextBox 13"/>
          <p:cNvSpPr txBox="1"/>
          <p:nvPr/>
        </p:nvSpPr>
        <p:spPr>
          <a:xfrm>
            <a:off x="107504" y="548681"/>
            <a:ext cx="6048672" cy="3970318"/>
          </a:xfrm>
          <a:prstGeom prst="rect">
            <a:avLst/>
          </a:prstGeom>
          <a:noFill/>
          <a:ln w="38100">
            <a:solidFill>
              <a:srgbClr val="7030A0"/>
            </a:solidFill>
          </a:ln>
        </p:spPr>
        <p:txBody>
          <a:bodyPr wrap="square" rtlCol="0">
            <a:spAutoFit/>
          </a:bodyPr>
          <a:lstStyle/>
          <a:p>
            <a:r>
              <a:rPr lang="en-GB" i="1" dirty="0" smtClean="0"/>
              <a:t>Macbeth:   </a:t>
            </a:r>
            <a:r>
              <a:rPr lang="en-GB" b="1" dirty="0" smtClean="0"/>
              <a:t>... </a:t>
            </a:r>
            <a:r>
              <a:rPr lang="en-GB" b="1" dirty="0" smtClean="0">
                <a:solidFill>
                  <a:srgbClr val="FF0000"/>
                </a:solidFill>
              </a:rPr>
              <a:t>If it were done, when ‘tis done, ‘twere well</a:t>
            </a:r>
          </a:p>
          <a:p>
            <a:r>
              <a:rPr lang="en-GB" b="1" dirty="0" smtClean="0">
                <a:solidFill>
                  <a:srgbClr val="FF0000"/>
                </a:solidFill>
              </a:rPr>
              <a:t>                    It were done quickly </a:t>
            </a:r>
            <a:r>
              <a:rPr lang="en-GB" b="1" dirty="0" smtClean="0"/>
              <a:t>...</a:t>
            </a:r>
          </a:p>
          <a:p>
            <a:r>
              <a:rPr lang="en-GB" b="1" dirty="0" smtClean="0"/>
              <a:t>                    He’s here in double trust:</a:t>
            </a:r>
          </a:p>
          <a:p>
            <a:r>
              <a:rPr lang="en-GB" b="1" dirty="0" smtClean="0"/>
              <a:t>                    </a:t>
            </a:r>
            <a:r>
              <a:rPr lang="en-GB" b="1" dirty="0" smtClean="0">
                <a:solidFill>
                  <a:srgbClr val="FF0000"/>
                </a:solidFill>
              </a:rPr>
              <a:t>First</a:t>
            </a:r>
            <a:r>
              <a:rPr lang="en-GB" b="1" dirty="0" smtClean="0"/>
              <a:t>, as I am his kinsman and his subject,</a:t>
            </a:r>
          </a:p>
          <a:p>
            <a:r>
              <a:rPr lang="en-GB" b="1" dirty="0" smtClean="0"/>
              <a:t>                    Strong both against the </a:t>
            </a:r>
            <a:r>
              <a:rPr lang="en-GB" b="1" dirty="0" smtClean="0">
                <a:solidFill>
                  <a:srgbClr val="FF0000"/>
                </a:solidFill>
              </a:rPr>
              <a:t>deed</a:t>
            </a:r>
            <a:r>
              <a:rPr lang="en-GB" b="1" dirty="0" smtClean="0"/>
              <a:t>: </a:t>
            </a:r>
            <a:r>
              <a:rPr lang="en-GB" b="1" dirty="0" smtClean="0">
                <a:solidFill>
                  <a:srgbClr val="FF0000"/>
                </a:solidFill>
              </a:rPr>
              <a:t>then</a:t>
            </a:r>
            <a:r>
              <a:rPr lang="en-GB" b="1" dirty="0" smtClean="0"/>
              <a:t>, as his host,</a:t>
            </a:r>
          </a:p>
          <a:p>
            <a:r>
              <a:rPr lang="en-GB" b="1" dirty="0" smtClean="0"/>
              <a:t>                    Who should against his murderer shut the door,</a:t>
            </a:r>
          </a:p>
          <a:p>
            <a:r>
              <a:rPr lang="en-GB" b="1" dirty="0" smtClean="0"/>
              <a:t>                    Not bear the knife myself. </a:t>
            </a:r>
            <a:r>
              <a:rPr lang="en-GB" b="1" dirty="0" smtClean="0">
                <a:solidFill>
                  <a:srgbClr val="FF0000"/>
                </a:solidFill>
              </a:rPr>
              <a:t>Besides</a:t>
            </a:r>
            <a:r>
              <a:rPr lang="en-GB" b="1" dirty="0" smtClean="0"/>
              <a:t>, this Duncan</a:t>
            </a:r>
          </a:p>
          <a:p>
            <a:r>
              <a:rPr lang="en-GB" b="1" dirty="0" smtClean="0"/>
              <a:t>                    Hath borne his </a:t>
            </a:r>
            <a:r>
              <a:rPr lang="en-GB" b="1" dirty="0" smtClean="0">
                <a:solidFill>
                  <a:srgbClr val="FF0000"/>
                </a:solidFill>
              </a:rPr>
              <a:t>faculties so </a:t>
            </a:r>
            <a:r>
              <a:rPr lang="en-GB" b="1" u="sng" dirty="0" smtClean="0">
                <a:solidFill>
                  <a:srgbClr val="FF0000"/>
                </a:solidFill>
              </a:rPr>
              <a:t>meek</a:t>
            </a:r>
            <a:r>
              <a:rPr lang="en-GB" b="1" dirty="0" smtClean="0"/>
              <a:t>, hath been</a:t>
            </a:r>
          </a:p>
          <a:p>
            <a:r>
              <a:rPr lang="en-GB" b="1" dirty="0" smtClean="0"/>
              <a:t>                    So </a:t>
            </a:r>
            <a:r>
              <a:rPr lang="en-GB" b="1" u="sng" dirty="0" smtClean="0">
                <a:solidFill>
                  <a:srgbClr val="FF0000"/>
                </a:solidFill>
              </a:rPr>
              <a:t>clear</a:t>
            </a:r>
            <a:r>
              <a:rPr lang="en-GB" b="1" dirty="0" smtClean="0"/>
              <a:t> in his </a:t>
            </a:r>
            <a:r>
              <a:rPr lang="en-GB" b="1" u="sng" dirty="0" smtClean="0">
                <a:solidFill>
                  <a:srgbClr val="FF0000"/>
                </a:solidFill>
              </a:rPr>
              <a:t>great</a:t>
            </a:r>
            <a:r>
              <a:rPr lang="en-GB" b="1" dirty="0" smtClean="0"/>
              <a:t> office, that his </a:t>
            </a:r>
            <a:r>
              <a:rPr lang="en-GB" b="1" dirty="0" smtClean="0">
                <a:solidFill>
                  <a:srgbClr val="FF0000"/>
                </a:solidFill>
              </a:rPr>
              <a:t>virtues</a:t>
            </a:r>
          </a:p>
          <a:p>
            <a:r>
              <a:rPr lang="en-GB" b="1" dirty="0" smtClean="0"/>
              <a:t>                    Will plead </a:t>
            </a:r>
            <a:r>
              <a:rPr lang="en-GB" b="1" dirty="0" smtClean="0">
                <a:solidFill>
                  <a:srgbClr val="FF0000"/>
                </a:solidFill>
              </a:rPr>
              <a:t>like angels </a:t>
            </a:r>
            <a:r>
              <a:rPr lang="en-GB" b="1" dirty="0" smtClean="0"/>
              <a:t>...</a:t>
            </a:r>
          </a:p>
          <a:p>
            <a:r>
              <a:rPr lang="en-GB" b="1" dirty="0" smtClean="0"/>
              <a:t>                    I have no spur</a:t>
            </a:r>
          </a:p>
          <a:p>
            <a:r>
              <a:rPr lang="en-GB" b="1" dirty="0" smtClean="0"/>
              <a:t>                    To prick the sides of my intent, but only</a:t>
            </a:r>
          </a:p>
          <a:p>
            <a:r>
              <a:rPr lang="en-GB" b="1" dirty="0" smtClean="0">
                <a:solidFill>
                  <a:srgbClr val="FF0000"/>
                </a:solidFill>
              </a:rPr>
              <a:t>                    Vaulting ambition</a:t>
            </a:r>
            <a:r>
              <a:rPr lang="en-GB" b="1" dirty="0" smtClean="0"/>
              <a:t>, which o’erleaps itself,</a:t>
            </a:r>
          </a:p>
          <a:p>
            <a:r>
              <a:rPr lang="en-GB" b="1" dirty="0" smtClean="0"/>
              <a:t>                    And falls on the other - </a:t>
            </a:r>
          </a:p>
        </p:txBody>
      </p:sp>
      <p:sp>
        <p:nvSpPr>
          <p:cNvPr id="26" name="Horizontal Scroll 25"/>
          <p:cNvSpPr/>
          <p:nvPr/>
        </p:nvSpPr>
        <p:spPr>
          <a:xfrm>
            <a:off x="1187624" y="4509120"/>
            <a:ext cx="6696744" cy="2348880"/>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Committing regicide is the ultimate sin. Audiences would have believed in ‘The Divine Right of Kings,’ where the ruler is appointed by God, and speaks God’s words. Murder would disturb God’s natural order of goodness, plunging the nation into chaos and evil. Only by appointing the rightful successor to the throne would the nation recover and the natural order be restored</a:t>
            </a:r>
          </a:p>
          <a:p>
            <a:pPr algn="ctr"/>
            <a:endParaRPr lang="en-GB" b="1" dirty="0" smtClean="0">
              <a:solidFill>
                <a:srgbClr val="990033"/>
              </a:solidFill>
            </a:endParaRPr>
          </a:p>
        </p:txBody>
      </p:sp>
      <p:sp>
        <p:nvSpPr>
          <p:cNvPr id="20" name="Line Callout 1 19"/>
          <p:cNvSpPr/>
          <p:nvPr/>
        </p:nvSpPr>
        <p:spPr>
          <a:xfrm>
            <a:off x="5148064" y="980728"/>
            <a:ext cx="3888432" cy="1296144"/>
          </a:xfrm>
          <a:prstGeom prst="borderCallout1">
            <a:avLst>
              <a:gd name="adj1" fmla="val 48902"/>
              <a:gd name="adj2" fmla="val 456"/>
              <a:gd name="adj3" fmla="val -10989"/>
              <a:gd name="adj4" fmla="val -540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mix of subjunctive and present tenses reflects M’s unsettled state of mind: if murder in itself was the end of it, the quicker it’s done the better!</a:t>
            </a:r>
            <a:endParaRPr lang="en-GB" b="1" dirty="0"/>
          </a:p>
        </p:txBody>
      </p:sp>
      <p:sp>
        <p:nvSpPr>
          <p:cNvPr id="21" name="Line Callout 1 20"/>
          <p:cNvSpPr/>
          <p:nvPr/>
        </p:nvSpPr>
        <p:spPr>
          <a:xfrm>
            <a:off x="5508104" y="3621216"/>
            <a:ext cx="3528392" cy="1131312"/>
          </a:xfrm>
          <a:prstGeom prst="borderCallout1">
            <a:avLst>
              <a:gd name="adj1" fmla="val 45887"/>
              <a:gd name="adj2" fmla="val -480"/>
              <a:gd name="adj3" fmla="val -103339"/>
              <a:gd name="adj4" fmla="val -34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use of cohesive markers suggests that he is forming a rational argument against murder</a:t>
            </a:r>
            <a:endParaRPr lang="en-GB" b="1" dirty="0"/>
          </a:p>
        </p:txBody>
      </p:sp>
      <p:sp>
        <p:nvSpPr>
          <p:cNvPr id="22" name="Line Callout 1 21"/>
          <p:cNvSpPr/>
          <p:nvPr/>
        </p:nvSpPr>
        <p:spPr>
          <a:xfrm>
            <a:off x="155574" y="1844824"/>
            <a:ext cx="2112169" cy="1008112"/>
          </a:xfrm>
          <a:prstGeom prst="borderCallout1">
            <a:avLst>
              <a:gd name="adj1" fmla="val 76916"/>
              <a:gd name="adj2" fmla="val 174324"/>
              <a:gd name="adj3" fmla="val 51772"/>
              <a:gd name="adj4" fmla="val 98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uses positive adjectives, recognising Duncan’s qualities</a:t>
            </a:r>
            <a:endParaRPr lang="en-GB" b="1" dirty="0"/>
          </a:p>
        </p:txBody>
      </p:sp>
      <p:sp>
        <p:nvSpPr>
          <p:cNvPr id="23" name="Line Callout 1 22"/>
          <p:cNvSpPr/>
          <p:nvPr/>
        </p:nvSpPr>
        <p:spPr>
          <a:xfrm>
            <a:off x="155574" y="3356992"/>
            <a:ext cx="1536106" cy="1728192"/>
          </a:xfrm>
          <a:prstGeom prst="borderCallout1">
            <a:avLst>
              <a:gd name="adj1" fmla="val -5286"/>
              <a:gd name="adj2" fmla="val 156695"/>
              <a:gd name="adj3" fmla="val 49366"/>
              <a:gd name="adj4" fmla="val 99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simile reinforces his awareness of the king’s association with God</a:t>
            </a:r>
            <a:endParaRPr lang="en-GB" b="1" dirty="0"/>
          </a:p>
        </p:txBody>
      </p:sp>
      <p:sp>
        <p:nvSpPr>
          <p:cNvPr id="24" name="Line Callout 1 23"/>
          <p:cNvSpPr/>
          <p:nvPr/>
        </p:nvSpPr>
        <p:spPr>
          <a:xfrm>
            <a:off x="3779912" y="5013176"/>
            <a:ext cx="5184576" cy="1584176"/>
          </a:xfrm>
          <a:prstGeom prst="borderCallout1">
            <a:avLst>
              <a:gd name="adj1" fmla="val 48318"/>
              <a:gd name="adj2" fmla="val -433"/>
              <a:gd name="adj3" fmla="val -58258"/>
              <a:gd name="adj4" fmla="val -33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key metaphor allows us to recognise the foolishness of M’s final decision to commit regicide. He likens his ambition to a jockey being too keen to jump a fence thus falling off. He is aware of the dangers but  ignores the pleas of his conscience!</a:t>
            </a:r>
            <a:endParaRPr lang="en-GB" b="1" dirty="0"/>
          </a:p>
        </p:txBody>
      </p:sp>
      <p:sp>
        <p:nvSpPr>
          <p:cNvPr id="25" name="Line Callout 1 24"/>
          <p:cNvSpPr/>
          <p:nvPr/>
        </p:nvSpPr>
        <p:spPr>
          <a:xfrm>
            <a:off x="155574" y="548681"/>
            <a:ext cx="1464098" cy="772715"/>
          </a:xfrm>
          <a:prstGeom prst="borderCallout1">
            <a:avLst>
              <a:gd name="adj1" fmla="val 51399"/>
              <a:gd name="adj2" fmla="val 100607"/>
              <a:gd name="adj3" fmla="val 160947"/>
              <a:gd name="adj4" fmla="val 245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Again, uses euphemism</a:t>
            </a:r>
            <a:endParaRPr lang="en-GB" b="1" dirty="0"/>
          </a:p>
        </p:txBody>
      </p:sp>
      <p:sp>
        <p:nvSpPr>
          <p:cNvPr id="16" name="Rectangle 15"/>
          <p:cNvSpPr/>
          <p:nvPr/>
        </p:nvSpPr>
        <p:spPr>
          <a:xfrm>
            <a:off x="6300192" y="2348880"/>
            <a:ext cx="273630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20" grpId="0" animBg="1"/>
      <p:bldP spid="21" grpId="0" animBg="1"/>
      <p:bldP spid="22" grpId="0" animBg="1"/>
      <p:bldP spid="23" grpId="0" animBg="1"/>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TotalTime>
  <Words>6490</Words>
  <Application>Microsoft Office PowerPoint</Application>
  <PresentationFormat>On-screen Show (4:3)</PresentationFormat>
  <Paragraphs>575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GCSE Literature Revision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GCSE Literature Revision</dc:title>
  <dc:creator>Colin</dc:creator>
  <cp:lastModifiedBy>Colin</cp:lastModifiedBy>
  <cp:revision>181</cp:revision>
  <dcterms:created xsi:type="dcterms:W3CDTF">2017-04-11T08:07:09Z</dcterms:created>
  <dcterms:modified xsi:type="dcterms:W3CDTF">2017-04-23T08:07:29Z</dcterms:modified>
</cp:coreProperties>
</file>