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5" r:id="rId2"/>
    <p:sldId id="260" r:id="rId3"/>
    <p:sldId id="264" r:id="rId4"/>
    <p:sldId id="261" r:id="rId5"/>
    <p:sldId id="263" r:id="rId6"/>
    <p:sldId id="262" r:id="rId7"/>
    <p:sldId id="267" r:id="rId8"/>
    <p:sldId id="266" r:id="rId9"/>
    <p:sldId id="257" r:id="rId10"/>
    <p:sldId id="270" r:id="rId11"/>
    <p:sldId id="269" r:id="rId12"/>
    <p:sldId id="26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0185AB-0F22-47E2-B71A-B5E441F638A9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6E901-D329-4C43-A775-368C069A1F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520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C357F-EFB4-4E74-AE3A-F34A87C42AB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354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C357F-EFB4-4E74-AE3A-F34A87C42AB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497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C357F-EFB4-4E74-AE3A-F34A87C42AB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069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C357F-EFB4-4E74-AE3A-F34A87C42AB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725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C357F-EFB4-4E74-AE3A-F34A87C42AB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923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C357F-EFB4-4E74-AE3A-F34A87C42AB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378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C357F-EFB4-4E74-AE3A-F34A87C42AB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7613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C357F-EFB4-4E74-AE3A-F34A87C42AB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253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B238A5-BDCA-46A0-9845-6AE4589A5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07CDC1B-08E1-4D81-96E5-1C7E03F388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54867A-EE34-4845-B8E4-361BDC93A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A59F1-5FA0-43E4-80BB-0234AB67CD83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BFE31F-2EC2-42CE-B1BD-A838D403C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27DBD4-6FBC-4C41-8B9D-ECBF9BA9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DE550-D9FB-4C93-AF49-16967D9AC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657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4B8135-BC22-43E7-AFD6-D69B604EE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1A7265-4175-4BE6-B487-AAFBA718B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A64B15-62D4-43CC-811C-4CB1B8084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A59F1-5FA0-43E4-80BB-0234AB67CD83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DBCA38-A4E5-4D80-BC1A-D8DC5A694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F4C2C3-B383-46D4-92F4-C05B7D9B1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DE550-D9FB-4C93-AF49-16967D9AC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51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9ED2DBE-800D-4606-AFCB-22C6B9A572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C7F65F-FEEE-4023-A0E4-D5C8FF1C60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7DE7D9-9383-4518-9642-4EA44F21F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A59F1-5FA0-43E4-80BB-0234AB67CD83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99ADF7-5B27-42A4-82DE-90EC70C7E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29E5DA-B269-43BD-9BE3-4DD993209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DE550-D9FB-4C93-AF49-16967D9AC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561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B8322E-7000-485E-A4A8-919E3FE4F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476BE4-D7D1-4E60-BEB5-54A761A34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AF9058-A82D-40B6-9D73-1C05EE33B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A59F1-5FA0-43E4-80BB-0234AB67CD83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E010B0-2018-4804-85F7-BA1053125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AAC272-491D-4B3E-933F-053BC721D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DE550-D9FB-4C93-AF49-16967D9AC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790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2F43ED-21F9-49C9-9512-384F13AF4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D25163-E3BE-4CF9-989A-029671091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C94743-C3DC-45AF-A0D3-A8EF5E857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A59F1-5FA0-43E4-80BB-0234AB67CD83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6745BC-0C03-4C81-900E-178E0224B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B11187-2179-47EF-8930-66E490B3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DE550-D9FB-4C93-AF49-16967D9AC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660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38744B-80FA-4498-84FF-D37723BDE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EB2B8E-2F12-486D-9E94-6078F823B2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F3D94F-A386-4BA6-BB91-153CA6CF4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9EEBB2-37A0-4B2F-9D46-72799D4BE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A59F1-5FA0-43E4-80BB-0234AB67CD83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CCAC55-A587-4FAC-B693-D70DF9BB1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218F13-4029-421F-B667-67BF8BD0A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DE550-D9FB-4C93-AF49-16967D9AC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516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67764C-A90C-4FEE-95FD-491544DCE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BB295D-3659-4804-8245-6E2014A7B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B269D9-8ECD-4BE0-BB91-FB397D2C65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184BD4-34ED-402B-BDD1-2FE91420E4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0E719CB-06DF-4242-89E9-4ED7DCF77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BEC2180-10C6-4570-910D-07D0FC754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A59F1-5FA0-43E4-80BB-0234AB67CD83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EACFE79-0B09-4B25-8E93-AB32F8BAB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DD31829-7CC7-4178-9874-99296B8EC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DE550-D9FB-4C93-AF49-16967D9AC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018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8A1371-33A3-485D-8476-C2BEB6551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A76705-CE72-42D8-B545-A704D4FC7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A59F1-5FA0-43E4-80BB-0234AB67CD83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1F185F9-9E04-47C4-8A98-B526BAC3D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54EF84-6F38-4D4C-BE85-3426C6B03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DE550-D9FB-4C93-AF49-16967D9AC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701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B6F1823-6E79-41EC-B78E-B250B0590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A59F1-5FA0-43E4-80BB-0234AB67CD83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E67092C-8CFD-4520-9D39-4B5FCC488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A31C2F-A8A2-45BD-A9B5-36D09065F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DE550-D9FB-4C93-AF49-16967D9AC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635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94576D-2584-4D05-9461-A3DBD63B2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217542-9ACC-4225-89BA-2446A556C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459468-33C6-45ED-898B-B4BF478CC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597A2C-2C2C-42DE-9A47-6CF816B35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A59F1-5FA0-43E4-80BB-0234AB67CD83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242AF7-4309-4374-815D-913F0788D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DAAF04-B9FA-45C0-B93E-AD3C9A108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DE550-D9FB-4C93-AF49-16967D9AC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838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080BE2-5F35-4C84-970D-D2F9B21F2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3A9B242-701E-4371-875B-B5D05B60C6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FCF66C-EA3C-4FDB-AF9C-B7118B42CB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16C924-F04D-4911-8781-F6F7D7953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A59F1-5FA0-43E4-80BB-0234AB67CD83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682E7B-ECD7-46A3-AF36-6C160A302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05B539-5974-4E95-A81B-B7042620A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DE550-D9FB-4C93-AF49-16967D9AC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829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51C6CC3-BDC6-4263-8811-D73775005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63F65F-9A41-4F2A-B255-DFEA36427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23C07C-F9EE-4100-BD7E-7224F12066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A59F1-5FA0-43E4-80BB-0234AB67CD83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DE6528-D8D6-4DC9-88FC-3DCCCA1DB3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44A2E1-0A64-457E-85BA-58556571B0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DE550-D9FB-4C93-AF49-16967D9AC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88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8470900" y="4593458"/>
            <a:ext cx="327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400" dirty="0">
              <a:solidFill>
                <a:schemeClr val="bg1"/>
              </a:solidFill>
              <a:latin typeface="康熙字典" pitchFamily="2" charset="-120"/>
              <a:ea typeface="康熙字典" pitchFamily="2" charset="-12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733658" y="4593458"/>
            <a:ext cx="327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400" dirty="0">
              <a:solidFill>
                <a:schemeClr val="bg1"/>
              </a:solidFill>
              <a:latin typeface="康熙字典" pitchFamily="2" charset="-120"/>
              <a:ea typeface="康熙字典" pitchFamily="2" charset="-120"/>
            </a:endParaRPr>
          </a:p>
        </p:txBody>
      </p:sp>
      <p:pic>
        <p:nvPicPr>
          <p:cNvPr id="10" name="动漫原声-宁次之死(《火影忍者》动漫插曲)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635043" y="828852"/>
            <a:ext cx="609600" cy="6096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E90D018-F2FA-4185-B36E-A8DF164D08FB}"/>
              </a:ext>
            </a:extLst>
          </p:cNvPr>
          <p:cNvSpPr/>
          <p:nvPr/>
        </p:nvSpPr>
        <p:spPr>
          <a:xfrm>
            <a:off x="519728" y="976787"/>
            <a:ext cx="3877986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9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第二组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070A0F6-6087-416D-96A9-B4BD640A3D85}"/>
              </a:ext>
            </a:extLst>
          </p:cNvPr>
          <p:cNvSpPr txBox="1"/>
          <p:nvPr/>
        </p:nvSpPr>
        <p:spPr>
          <a:xfrm>
            <a:off x="1320800" y="3547017"/>
            <a:ext cx="10627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3600" dirty="0">
                <a:solidFill>
                  <a:srgbClr val="FFFF00"/>
                </a:solidFill>
              </a:rPr>
              <a:t>（实验</a:t>
            </a:r>
            <a:r>
              <a:rPr lang="en-US" altLang="zh-CN" sz="3600" dirty="0">
                <a:solidFill>
                  <a:srgbClr val="FFFF00"/>
                </a:solidFill>
              </a:rPr>
              <a:t>1</a:t>
            </a:r>
            <a:r>
              <a:rPr lang="zh-CN" altLang="zh-CN" sz="3600" dirty="0">
                <a:solidFill>
                  <a:srgbClr val="FFFF00"/>
                </a:solidFill>
              </a:rPr>
              <a:t>）张帅豪</a:t>
            </a:r>
            <a:r>
              <a:rPr lang="en-US" altLang="zh-CN" sz="3600" dirty="0">
                <a:solidFill>
                  <a:srgbClr val="FFFF00"/>
                </a:solidFill>
              </a:rPr>
              <a:t>  </a:t>
            </a:r>
            <a:r>
              <a:rPr lang="zh-CN" altLang="zh-CN" sz="3600" dirty="0">
                <a:solidFill>
                  <a:srgbClr val="FFFF00"/>
                </a:solidFill>
              </a:rPr>
              <a:t>赵宇轩 王辰毓 田峥</a:t>
            </a:r>
            <a:r>
              <a:rPr lang="en-US" altLang="zh-CN" sz="3600" dirty="0">
                <a:solidFill>
                  <a:srgbClr val="FFFF00"/>
                </a:solidFill>
              </a:rPr>
              <a:t> </a:t>
            </a:r>
            <a:r>
              <a:rPr lang="zh-CN" altLang="en-US" sz="3600" dirty="0">
                <a:solidFill>
                  <a:srgbClr val="FFFF00"/>
                </a:solidFill>
              </a:rPr>
              <a:t>邱志博</a:t>
            </a:r>
            <a:endParaRPr lang="zh-CN" altLang="zh-CN" sz="3600" dirty="0">
              <a:solidFill>
                <a:srgbClr val="FFFF00"/>
              </a:solidFill>
            </a:endParaRPr>
          </a:p>
          <a:p>
            <a:r>
              <a:rPr lang="zh-CN" altLang="zh-CN" sz="3600" dirty="0">
                <a:solidFill>
                  <a:srgbClr val="FFFF00"/>
                </a:solidFill>
              </a:rPr>
              <a:t>（实验</a:t>
            </a:r>
            <a:r>
              <a:rPr lang="en-US" altLang="zh-CN" sz="3600" dirty="0">
                <a:solidFill>
                  <a:srgbClr val="FFFF00"/>
                </a:solidFill>
              </a:rPr>
              <a:t>2</a:t>
            </a:r>
            <a:r>
              <a:rPr lang="zh-CN" altLang="zh-CN" sz="3600" dirty="0">
                <a:solidFill>
                  <a:srgbClr val="FFFF00"/>
                </a:solidFill>
              </a:rPr>
              <a:t>）王柏涵 冯晴 李懿哲 李有庆 孙宇琪</a:t>
            </a:r>
            <a:r>
              <a:rPr lang="en-US" altLang="zh-CN" sz="3600" dirty="0">
                <a:solidFill>
                  <a:srgbClr val="FFFF00"/>
                </a:solidFill>
              </a:rPr>
              <a:t> </a:t>
            </a:r>
            <a:r>
              <a:rPr lang="zh-CN" altLang="en-US" sz="3600" dirty="0">
                <a:solidFill>
                  <a:srgbClr val="FFFF00"/>
                </a:solidFill>
              </a:rPr>
              <a:t>吴琦</a:t>
            </a:r>
            <a:endParaRPr lang="zh-CN" altLang="zh-CN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841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 nodePh="1">
                                  <p:stCondLst>
                                    <p:cond delay="225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13" repeatCount="indefinite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  <p:bldLst>
      <p:bldP spid="27" grpId="0"/>
      <p:bldP spid="2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1891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2555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7114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0777"/>
            <a:ext cx="12192000" cy="6854084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8470900" y="4593458"/>
            <a:ext cx="327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400" dirty="0">
              <a:solidFill>
                <a:schemeClr val="bg1"/>
              </a:solidFill>
              <a:latin typeface="康熙字典" pitchFamily="2" charset="-120"/>
              <a:ea typeface="康熙字典" pitchFamily="2" charset="-12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733658" y="4593458"/>
            <a:ext cx="327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400" dirty="0">
              <a:solidFill>
                <a:schemeClr val="bg1"/>
              </a:solidFill>
              <a:latin typeface="康熙字典" pitchFamily="2" charset="-120"/>
              <a:ea typeface="康熙字典" pitchFamily="2" charset="-120"/>
            </a:endParaRPr>
          </a:p>
        </p:txBody>
      </p:sp>
      <p:pic>
        <p:nvPicPr>
          <p:cNvPr id="10" name="动漫原声-宁次之死(《火影忍者》动漫插曲)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2635043" y="828852"/>
            <a:ext cx="609600" cy="609600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0852B71D-E996-4DDF-ACCE-B06C473B86D6}"/>
              </a:ext>
            </a:extLst>
          </p:cNvPr>
          <p:cNvSpPr/>
          <p:nvPr/>
        </p:nvSpPr>
        <p:spPr>
          <a:xfrm>
            <a:off x="1977485" y="2327255"/>
            <a:ext cx="7558480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15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思路与问题</a:t>
            </a:r>
          </a:p>
        </p:txBody>
      </p:sp>
    </p:spTree>
    <p:extLst>
      <p:ext uri="{BB962C8B-B14F-4D97-AF65-F5344CB8AC3E}">
        <p14:creationId xmlns:p14="http://schemas.microsoft.com/office/powerpoint/2010/main" val="53033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 nodePh="1">
                                  <p:stCondLst>
                                    <p:cond delay="225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13" repeatCount="indefinite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  <p:bldLst>
      <p:bldP spid="27" grpId="0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8470900" y="4593458"/>
            <a:ext cx="327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400" dirty="0">
              <a:solidFill>
                <a:schemeClr val="bg1"/>
              </a:solidFill>
              <a:latin typeface="康熙字典" pitchFamily="2" charset="-120"/>
              <a:ea typeface="康熙字典" pitchFamily="2" charset="-12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733658" y="4593458"/>
            <a:ext cx="327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400" dirty="0">
              <a:solidFill>
                <a:schemeClr val="bg1"/>
              </a:solidFill>
              <a:latin typeface="康熙字典" pitchFamily="2" charset="-120"/>
              <a:ea typeface="康熙字典" pitchFamily="2" charset="-120"/>
            </a:endParaRPr>
          </a:p>
        </p:txBody>
      </p:sp>
      <p:pic>
        <p:nvPicPr>
          <p:cNvPr id="10" name="动漫原声-宁次之死(《火影忍者》动漫插曲)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635043" y="828852"/>
            <a:ext cx="609600" cy="6096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416548FB-3462-4451-800C-166384BC8F57}"/>
              </a:ext>
            </a:extLst>
          </p:cNvPr>
          <p:cNvSpPr/>
          <p:nvPr/>
        </p:nvSpPr>
        <p:spPr>
          <a:xfrm>
            <a:off x="3403619" y="2012295"/>
            <a:ext cx="5493812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38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实验一</a:t>
            </a:r>
          </a:p>
        </p:txBody>
      </p:sp>
    </p:spTree>
    <p:extLst>
      <p:ext uri="{BB962C8B-B14F-4D97-AF65-F5344CB8AC3E}">
        <p14:creationId xmlns:p14="http://schemas.microsoft.com/office/powerpoint/2010/main" val="2302238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 nodePh="1">
                                  <p:stCondLst>
                                    <p:cond delay="225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13" repeatCount="indefinite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  <p:bldLst>
      <p:bldP spid="27" grpId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8470900" y="4593458"/>
            <a:ext cx="327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400" dirty="0">
              <a:solidFill>
                <a:schemeClr val="bg1"/>
              </a:solidFill>
              <a:latin typeface="康熙字典" pitchFamily="2" charset="-120"/>
              <a:ea typeface="康熙字典" pitchFamily="2" charset="-12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733658" y="4593458"/>
            <a:ext cx="327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400" dirty="0">
              <a:solidFill>
                <a:schemeClr val="bg1"/>
              </a:solidFill>
              <a:latin typeface="康熙字典" pitchFamily="2" charset="-120"/>
              <a:ea typeface="康熙字典" pitchFamily="2" charset="-120"/>
            </a:endParaRPr>
          </a:p>
        </p:txBody>
      </p:sp>
      <p:pic>
        <p:nvPicPr>
          <p:cNvPr id="10" name="动漫原声-宁次之死(《火影忍者》动漫插曲)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635043" y="828852"/>
            <a:ext cx="609600" cy="6096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CE9408A-C3A9-4E9C-874E-98F28AA9B863}"/>
              </a:ext>
            </a:extLst>
          </p:cNvPr>
          <p:cNvSpPr txBox="1"/>
          <p:nvPr/>
        </p:nvSpPr>
        <p:spPr>
          <a:xfrm>
            <a:off x="736718" y="363854"/>
            <a:ext cx="9672320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FFC000"/>
                </a:solidFill>
              </a:rPr>
              <a:t>/</a:t>
            </a:r>
            <a:r>
              <a:rPr lang="zh-CN" altLang="zh-CN" sz="3200" dirty="0">
                <a:solidFill>
                  <a:srgbClr val="FFC000"/>
                </a:solidFill>
              </a:rPr>
              <a:t>定义二元关系，并建立关系矩阵</a:t>
            </a:r>
          </a:p>
          <a:p>
            <a:r>
              <a:rPr lang="en-US" altLang="zh-CN" sz="3200" dirty="0">
                <a:solidFill>
                  <a:srgbClr val="FFC000"/>
                </a:solidFill>
              </a:rPr>
              <a:t>//1.</a:t>
            </a:r>
            <a:r>
              <a:rPr lang="zh-CN" altLang="zh-CN" sz="3200" dirty="0">
                <a:solidFill>
                  <a:srgbClr val="FFC000"/>
                </a:solidFill>
              </a:rPr>
              <a:t>直接输入</a:t>
            </a:r>
            <a:r>
              <a:rPr lang="en-US" altLang="zh-CN" sz="3200" dirty="0">
                <a:solidFill>
                  <a:srgbClr val="FFC000"/>
                </a:solidFill>
              </a:rPr>
              <a:t>0 or 1 </a:t>
            </a:r>
            <a:r>
              <a:rPr lang="zh-CN" altLang="zh-CN" sz="3200" dirty="0">
                <a:solidFill>
                  <a:srgbClr val="FFC000"/>
                </a:solidFill>
              </a:rPr>
              <a:t>代表，有点可以脱离具体的题，适应更大</a:t>
            </a:r>
          </a:p>
          <a:p>
            <a:r>
              <a:rPr lang="en-US" altLang="zh-CN" sz="3200" dirty="0">
                <a:solidFill>
                  <a:srgbClr val="FFC000"/>
                </a:solidFill>
              </a:rPr>
              <a:t>//2.</a:t>
            </a:r>
            <a:r>
              <a:rPr lang="zh-CN" altLang="zh-CN" sz="3200" dirty="0">
                <a:solidFill>
                  <a:srgbClr val="FFC000"/>
                </a:solidFill>
              </a:rPr>
              <a:t>在程序内写入关系式，计算机判断赋值</a:t>
            </a:r>
            <a:r>
              <a:rPr lang="en-US" altLang="zh-CN" sz="3200" dirty="0">
                <a:solidFill>
                  <a:srgbClr val="FFC000"/>
                </a:solidFill>
              </a:rPr>
              <a:t>0 or 1</a:t>
            </a:r>
          </a:p>
          <a:p>
            <a:endParaRPr lang="en-US" altLang="zh-CN" sz="3200" dirty="0">
              <a:solidFill>
                <a:srgbClr val="FFC000"/>
              </a:solidFill>
            </a:endParaRPr>
          </a:p>
          <a:p>
            <a:r>
              <a:rPr lang="zh-CN" altLang="zh-CN" sz="3200" dirty="0">
                <a:solidFill>
                  <a:srgbClr val="FFC000"/>
                </a:solidFill>
              </a:rPr>
              <a:t>构建二元关系矩阵后，判断该关系是否等价</a:t>
            </a:r>
          </a:p>
          <a:p>
            <a:r>
              <a:rPr lang="zh-CN" altLang="zh-CN" sz="3200" dirty="0">
                <a:solidFill>
                  <a:srgbClr val="FFC000"/>
                </a:solidFill>
              </a:rPr>
              <a:t>从自反性、对称性、传递性三个角度进行判断，只有三个都成立，该二元关系才等价</a:t>
            </a:r>
            <a:endParaRPr lang="en-US" altLang="zh-CN" sz="3200" dirty="0">
              <a:solidFill>
                <a:srgbClr val="FFC000"/>
              </a:solidFill>
            </a:endParaRPr>
          </a:p>
          <a:p>
            <a:endParaRPr lang="en-US" altLang="zh-CN" sz="3200" dirty="0">
              <a:solidFill>
                <a:srgbClr val="FFC000"/>
              </a:solidFill>
            </a:endParaRPr>
          </a:p>
          <a:p>
            <a:endParaRPr lang="en-US" altLang="zh-CN" sz="3200" dirty="0">
              <a:solidFill>
                <a:srgbClr val="FFC000"/>
              </a:solidFill>
            </a:endParaRPr>
          </a:p>
          <a:p>
            <a:r>
              <a:rPr lang="zh-CN" altLang="zh-CN" sz="3200" dirty="0">
                <a:solidFill>
                  <a:srgbClr val="FFC000"/>
                </a:solidFill>
              </a:rPr>
              <a:t>如果为等价关系，我们接下来求等价类。设</a:t>
            </a:r>
            <a:r>
              <a:rPr lang="en-US" altLang="zh-CN" sz="3200" dirty="0">
                <a:solidFill>
                  <a:srgbClr val="FFC000"/>
                </a:solidFill>
              </a:rPr>
              <a:t>R</a:t>
            </a:r>
            <a:r>
              <a:rPr lang="zh-CN" altLang="zh-CN" sz="3200" dirty="0">
                <a:solidFill>
                  <a:srgbClr val="FFC000"/>
                </a:solidFill>
              </a:rPr>
              <a:t>是定义在集合</a:t>
            </a:r>
            <a:r>
              <a:rPr lang="en-US" altLang="zh-CN" sz="3200" dirty="0">
                <a:solidFill>
                  <a:srgbClr val="FFC000"/>
                </a:solidFill>
              </a:rPr>
              <a:t>A</a:t>
            </a:r>
            <a:r>
              <a:rPr lang="zh-CN" altLang="zh-CN" sz="3200" dirty="0">
                <a:solidFill>
                  <a:srgbClr val="FFC000"/>
                </a:solidFill>
              </a:rPr>
              <a:t>上的等价关系。那么</a:t>
            </a:r>
            <a:r>
              <a:rPr lang="en-US" altLang="zh-CN" sz="3200" dirty="0">
                <a:solidFill>
                  <a:srgbClr val="FFC000"/>
                </a:solidFill>
              </a:rPr>
              <a:t>R</a:t>
            </a:r>
            <a:r>
              <a:rPr lang="zh-CN" altLang="zh-CN" sz="3200" dirty="0">
                <a:solidFill>
                  <a:srgbClr val="FFC000"/>
                </a:solidFill>
              </a:rPr>
              <a:t>的等价类构成</a:t>
            </a:r>
            <a:r>
              <a:rPr lang="en-US" altLang="zh-CN" sz="3200" dirty="0">
                <a:solidFill>
                  <a:srgbClr val="FFC000"/>
                </a:solidFill>
              </a:rPr>
              <a:t>S</a:t>
            </a:r>
            <a:r>
              <a:rPr lang="zh-CN" altLang="zh-CN" sz="3200" dirty="0">
                <a:solidFill>
                  <a:srgbClr val="FFC000"/>
                </a:solidFill>
              </a:rPr>
              <a:t>的划分</a:t>
            </a:r>
            <a:endParaRPr lang="en-US" altLang="zh-CN" sz="3200" dirty="0">
              <a:solidFill>
                <a:srgbClr val="FFC000"/>
              </a:solidFill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672931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 nodePh="1">
                                  <p:stCondLst>
                                    <p:cond delay="225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13" repeatCount="indefinite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  <p:bldLst>
      <p:bldP spid="27" grpId="0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8470900" y="4593458"/>
            <a:ext cx="327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400" dirty="0">
              <a:solidFill>
                <a:schemeClr val="bg1"/>
              </a:solidFill>
              <a:latin typeface="康熙字典" pitchFamily="2" charset="-120"/>
              <a:ea typeface="康熙字典" pitchFamily="2" charset="-12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733658" y="4593458"/>
            <a:ext cx="327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400" dirty="0">
              <a:solidFill>
                <a:schemeClr val="bg1"/>
              </a:solidFill>
              <a:latin typeface="康熙字典" pitchFamily="2" charset="-120"/>
              <a:ea typeface="康熙字典" pitchFamily="2" charset="-120"/>
            </a:endParaRPr>
          </a:p>
        </p:txBody>
      </p:sp>
      <p:pic>
        <p:nvPicPr>
          <p:cNvPr id="10" name="动漫原声-宁次之死(《火影忍者》动漫插曲)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635043" y="828852"/>
            <a:ext cx="609600" cy="6096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9C1C7A2-30F3-4A5C-A721-977B063D606B}"/>
              </a:ext>
            </a:extLst>
          </p:cNvPr>
          <p:cNvSpPr txBox="1"/>
          <p:nvPr/>
        </p:nvSpPr>
        <p:spPr>
          <a:xfrm>
            <a:off x="1158240" y="828852"/>
            <a:ext cx="908304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3600" dirty="0">
                <a:solidFill>
                  <a:srgbClr val="FFC000"/>
                </a:solidFill>
              </a:rPr>
              <a:t>但有缺点，会重复。考虑过用链表，这样可以剔除出现过的元素，不会引起重复，也能减少运算，但昨晚看了一堆，有点迷。没有写出来。总体的时间复杂度为</a:t>
            </a:r>
            <a:r>
              <a:rPr lang="en-US" altLang="zh-CN" sz="3600" dirty="0" err="1">
                <a:solidFill>
                  <a:srgbClr val="FFC000"/>
                </a:solidFill>
              </a:rPr>
              <a:t>n+n</a:t>
            </a:r>
            <a:r>
              <a:rPr lang="en-US" altLang="zh-CN" sz="3600" dirty="0">
                <a:solidFill>
                  <a:srgbClr val="FFC000"/>
                </a:solidFill>
              </a:rPr>
              <a:t>*</a:t>
            </a:r>
            <a:r>
              <a:rPr lang="en-US" altLang="zh-CN" sz="3600" dirty="0" err="1">
                <a:solidFill>
                  <a:srgbClr val="FFC000"/>
                </a:solidFill>
              </a:rPr>
              <a:t>n+n+n</a:t>
            </a:r>
            <a:r>
              <a:rPr lang="en-US" altLang="zh-CN" sz="3600" dirty="0">
                <a:solidFill>
                  <a:srgbClr val="FFC000"/>
                </a:solidFill>
              </a:rPr>
              <a:t>*</a:t>
            </a:r>
            <a:r>
              <a:rPr lang="en-US" altLang="zh-CN" sz="3600" dirty="0" err="1">
                <a:solidFill>
                  <a:srgbClr val="FFC000"/>
                </a:solidFill>
              </a:rPr>
              <a:t>n+n</a:t>
            </a:r>
            <a:r>
              <a:rPr lang="en-US" altLang="zh-CN" sz="3600" dirty="0">
                <a:solidFill>
                  <a:srgbClr val="FFC000"/>
                </a:solidFill>
              </a:rPr>
              <a:t>*n*</a:t>
            </a:r>
            <a:r>
              <a:rPr lang="en-US" altLang="zh-CN" sz="3600" dirty="0" err="1">
                <a:solidFill>
                  <a:srgbClr val="FFC000"/>
                </a:solidFill>
              </a:rPr>
              <a:t>n+n</a:t>
            </a:r>
            <a:r>
              <a:rPr lang="en-US" altLang="zh-CN" sz="3600" dirty="0">
                <a:solidFill>
                  <a:srgbClr val="FFC000"/>
                </a:solidFill>
              </a:rPr>
              <a:t>*n=2n+3n*</a:t>
            </a:r>
            <a:r>
              <a:rPr lang="en-US" altLang="zh-CN" sz="3600" dirty="0" err="1">
                <a:solidFill>
                  <a:srgbClr val="FFC000"/>
                </a:solidFill>
              </a:rPr>
              <a:t>n+n</a:t>
            </a:r>
            <a:r>
              <a:rPr lang="en-US" altLang="zh-CN" sz="3600" dirty="0">
                <a:solidFill>
                  <a:srgbClr val="FFC000"/>
                </a:solidFill>
              </a:rPr>
              <a:t>*n*n</a:t>
            </a:r>
            <a:r>
              <a:rPr lang="zh-CN" altLang="zh-CN" sz="3600" dirty="0">
                <a:solidFill>
                  <a:srgbClr val="FFC000"/>
                </a:solidFill>
              </a:rPr>
              <a:t>。运算时间过长，算法不够简洁，仍需优化</a:t>
            </a:r>
            <a:r>
              <a:rPr lang="zh-CN" altLang="zh-CN" sz="3600" dirty="0"/>
              <a:t>。</a:t>
            </a:r>
            <a:endParaRPr lang="en-US" altLang="zh-CN" sz="3600" dirty="0"/>
          </a:p>
          <a:p>
            <a:endParaRPr lang="en-US" altLang="zh-CN" sz="3600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sz="6000" dirty="0">
                <a:solidFill>
                  <a:srgbClr val="FF0000"/>
                </a:solidFill>
              </a:rPr>
              <a:t>例题</a:t>
            </a:r>
            <a:r>
              <a:rPr lang="en-US" altLang="zh-CN" sz="6000" dirty="0">
                <a:solidFill>
                  <a:srgbClr val="FF0000"/>
                </a:solidFill>
              </a:rPr>
              <a:t>p106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496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 nodePh="1">
                                  <p:stCondLst>
                                    <p:cond delay="225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13" repeatCount="indefinite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  <p:bldLst>
      <p:bldP spid="27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8470900" y="4593458"/>
            <a:ext cx="327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400" dirty="0">
              <a:solidFill>
                <a:schemeClr val="bg1"/>
              </a:solidFill>
              <a:latin typeface="康熙字典" pitchFamily="2" charset="-120"/>
              <a:ea typeface="康熙字典" pitchFamily="2" charset="-12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733658" y="4593458"/>
            <a:ext cx="327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400" dirty="0">
              <a:solidFill>
                <a:schemeClr val="bg1"/>
              </a:solidFill>
              <a:latin typeface="康熙字典" pitchFamily="2" charset="-120"/>
              <a:ea typeface="康熙字典" pitchFamily="2" charset="-120"/>
            </a:endParaRPr>
          </a:p>
        </p:txBody>
      </p:sp>
      <p:pic>
        <p:nvPicPr>
          <p:cNvPr id="10" name="动漫原声-宁次之死(《火影忍者》动漫插曲)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635043" y="828852"/>
            <a:ext cx="609600" cy="6096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038ABB6-8385-4F88-AB7C-CBAE36327EA7}"/>
              </a:ext>
            </a:extLst>
          </p:cNvPr>
          <p:cNvSpPr/>
          <p:nvPr/>
        </p:nvSpPr>
        <p:spPr>
          <a:xfrm>
            <a:off x="3403620" y="2012295"/>
            <a:ext cx="5493812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38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实验二</a:t>
            </a:r>
          </a:p>
        </p:txBody>
      </p:sp>
    </p:spTree>
    <p:extLst>
      <p:ext uri="{BB962C8B-B14F-4D97-AF65-F5344CB8AC3E}">
        <p14:creationId xmlns:p14="http://schemas.microsoft.com/office/powerpoint/2010/main" val="154803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 nodePh="1">
                                  <p:stCondLst>
                                    <p:cond delay="225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13" repeatCount="indefinite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  <p:bldLst>
      <p:bldP spid="27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8470900" y="4593458"/>
            <a:ext cx="327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400" dirty="0">
              <a:solidFill>
                <a:schemeClr val="bg1"/>
              </a:solidFill>
              <a:latin typeface="康熙字典" pitchFamily="2" charset="-120"/>
              <a:ea typeface="康熙字典" pitchFamily="2" charset="-12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733658" y="4593458"/>
            <a:ext cx="327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400" dirty="0">
              <a:solidFill>
                <a:schemeClr val="bg1"/>
              </a:solidFill>
              <a:latin typeface="康熙字典" pitchFamily="2" charset="-120"/>
              <a:ea typeface="康熙字典" pitchFamily="2" charset="-120"/>
            </a:endParaRPr>
          </a:p>
        </p:txBody>
      </p:sp>
      <p:pic>
        <p:nvPicPr>
          <p:cNvPr id="10" name="动漫原声-宁次之死(《火影忍者》动漫插曲)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635043" y="828852"/>
            <a:ext cx="609600" cy="6096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B6F6BA9-7CE7-4C24-84D1-52CBEDCE0977}"/>
              </a:ext>
            </a:extLst>
          </p:cNvPr>
          <p:cNvSpPr txBox="1"/>
          <p:nvPr/>
        </p:nvSpPr>
        <p:spPr>
          <a:xfrm>
            <a:off x="1117600" y="828852"/>
            <a:ext cx="97231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4000" dirty="0">
                <a:solidFill>
                  <a:srgbClr val="FFC000"/>
                </a:solidFill>
              </a:rPr>
              <a:t>首先我们得明白如何利用邻接矩阵</a:t>
            </a:r>
            <a:r>
              <a:rPr lang="en-US" altLang="zh-CN" sz="4000" dirty="0">
                <a:solidFill>
                  <a:srgbClr val="FFC000"/>
                </a:solidFill>
              </a:rPr>
              <a:t>A</a:t>
            </a:r>
            <a:r>
              <a:rPr lang="zh-CN" altLang="zh-CN" sz="4000" dirty="0">
                <a:solidFill>
                  <a:srgbClr val="FFC000"/>
                </a:solidFill>
              </a:rPr>
              <a:t>和可达矩阵</a:t>
            </a:r>
            <a:r>
              <a:rPr lang="en-US" altLang="zh-CN" sz="4000" dirty="0">
                <a:solidFill>
                  <a:srgbClr val="FFC000"/>
                </a:solidFill>
              </a:rPr>
              <a:t>P</a:t>
            </a:r>
            <a:r>
              <a:rPr lang="zh-CN" altLang="zh-CN" sz="4000" dirty="0">
                <a:solidFill>
                  <a:srgbClr val="FFC000"/>
                </a:solidFill>
              </a:rPr>
              <a:t>判断图的连通性：</a:t>
            </a:r>
          </a:p>
          <a:p>
            <a:r>
              <a:rPr lang="zh-CN" altLang="zh-CN" sz="4000" dirty="0">
                <a:solidFill>
                  <a:srgbClr val="FFC000"/>
                </a:solidFill>
              </a:rPr>
              <a:t>有向线图是强连通图，当且仅当它的可达矩阵</a:t>
            </a:r>
            <a:r>
              <a:rPr lang="en-US" altLang="zh-CN" sz="4000" dirty="0">
                <a:solidFill>
                  <a:srgbClr val="FFC000"/>
                </a:solidFill>
              </a:rPr>
              <a:t>P</a:t>
            </a:r>
            <a:r>
              <a:rPr lang="zh-CN" altLang="zh-CN" sz="4000" dirty="0">
                <a:solidFill>
                  <a:srgbClr val="FFC000"/>
                </a:solidFill>
              </a:rPr>
              <a:t>的所有元素均为</a:t>
            </a:r>
            <a:r>
              <a:rPr lang="en-US" altLang="zh-CN" sz="4000" dirty="0">
                <a:solidFill>
                  <a:srgbClr val="FFC000"/>
                </a:solidFill>
              </a:rPr>
              <a:t>1</a:t>
            </a:r>
            <a:r>
              <a:rPr lang="zh-CN" altLang="zh-CN" sz="4000" dirty="0">
                <a:solidFill>
                  <a:srgbClr val="FFC000"/>
                </a:solidFill>
              </a:rPr>
              <a:t>；</a:t>
            </a:r>
          </a:p>
          <a:p>
            <a:r>
              <a:rPr lang="zh-CN" altLang="zh-CN" sz="4000" dirty="0">
                <a:solidFill>
                  <a:srgbClr val="FFC000"/>
                </a:solidFill>
              </a:rPr>
              <a:t>有向线图是单向连通图，当且仅当</a:t>
            </a:r>
            <a:r>
              <a:rPr lang="en-US" altLang="zh-CN" sz="4000" dirty="0">
                <a:solidFill>
                  <a:srgbClr val="FFC000"/>
                </a:solidFill>
              </a:rPr>
              <a:t>PVP^T</a:t>
            </a:r>
            <a:r>
              <a:rPr lang="zh-CN" altLang="zh-CN" sz="4000" dirty="0">
                <a:solidFill>
                  <a:srgbClr val="FFC000"/>
                </a:solidFill>
              </a:rPr>
              <a:t>的所有元素均为</a:t>
            </a:r>
            <a:r>
              <a:rPr lang="en-US" altLang="zh-CN" sz="4000" dirty="0">
                <a:solidFill>
                  <a:srgbClr val="FFC000"/>
                </a:solidFill>
              </a:rPr>
              <a:t>1</a:t>
            </a:r>
            <a:r>
              <a:rPr lang="zh-CN" altLang="zh-CN" sz="4000" dirty="0">
                <a:solidFill>
                  <a:srgbClr val="FFC000"/>
                </a:solidFill>
              </a:rPr>
              <a:t>；</a:t>
            </a:r>
          </a:p>
          <a:p>
            <a:r>
              <a:rPr lang="zh-CN" altLang="zh-CN" sz="4000" dirty="0">
                <a:solidFill>
                  <a:srgbClr val="FFC000"/>
                </a:solidFill>
              </a:rPr>
              <a:t>有向线图是弱连通图，当且仅当以</a:t>
            </a:r>
            <a:r>
              <a:rPr lang="en-US" altLang="zh-CN" sz="4000" dirty="0">
                <a:solidFill>
                  <a:srgbClr val="FFC000"/>
                </a:solidFill>
              </a:rPr>
              <a:t>AVA^T</a:t>
            </a:r>
            <a:r>
              <a:rPr lang="zh-CN" altLang="zh-CN" sz="4000" dirty="0">
                <a:solidFill>
                  <a:srgbClr val="FFC000"/>
                </a:solidFill>
              </a:rPr>
              <a:t>作为邻接矩阵求得的可达矩阵</a:t>
            </a:r>
            <a:r>
              <a:rPr lang="en-US" altLang="zh-CN" sz="4000" dirty="0">
                <a:solidFill>
                  <a:srgbClr val="FFC000"/>
                </a:solidFill>
              </a:rPr>
              <a:t>P</a:t>
            </a:r>
            <a:r>
              <a:rPr lang="zh-CN" altLang="zh-CN" sz="4000" dirty="0">
                <a:solidFill>
                  <a:srgbClr val="FFC000"/>
                </a:solidFill>
              </a:rPr>
              <a:t>‘中的所有元素均为</a:t>
            </a:r>
            <a:r>
              <a:rPr lang="en-US" altLang="zh-CN" sz="4000" dirty="0">
                <a:solidFill>
                  <a:srgbClr val="FFC000"/>
                </a:solidFill>
              </a:rPr>
              <a:t>1</a:t>
            </a:r>
            <a:r>
              <a:rPr lang="zh-CN" altLang="zh-CN" sz="4000" dirty="0">
                <a:solidFill>
                  <a:srgbClr val="FFC000"/>
                </a:solidFill>
              </a:rPr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61245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 nodePh="1">
                                  <p:stCondLst>
                                    <p:cond delay="225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13" repeatCount="indefinite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  <p:bldLst>
      <p:bldP spid="27" grpId="0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8470900" y="4593458"/>
            <a:ext cx="327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400" dirty="0">
              <a:solidFill>
                <a:schemeClr val="bg1"/>
              </a:solidFill>
              <a:latin typeface="康熙字典" pitchFamily="2" charset="-120"/>
              <a:ea typeface="康熙字典" pitchFamily="2" charset="-12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733658" y="4593458"/>
            <a:ext cx="327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400" dirty="0">
              <a:solidFill>
                <a:schemeClr val="bg1"/>
              </a:solidFill>
              <a:latin typeface="康熙字典" pitchFamily="2" charset="-120"/>
              <a:ea typeface="康熙字典" pitchFamily="2" charset="-120"/>
            </a:endParaRPr>
          </a:p>
        </p:txBody>
      </p:sp>
      <p:pic>
        <p:nvPicPr>
          <p:cNvPr id="10" name="动漫原声-宁次之死(《火影忍者》动漫插曲)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635043" y="828852"/>
            <a:ext cx="609600" cy="6096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D93F026-B823-494B-9C60-2FA125921BC1}"/>
              </a:ext>
            </a:extLst>
          </p:cNvPr>
          <p:cNvSpPr txBox="1"/>
          <p:nvPr/>
        </p:nvSpPr>
        <p:spPr>
          <a:xfrm>
            <a:off x="772160" y="828852"/>
            <a:ext cx="98755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3600" dirty="0">
                <a:solidFill>
                  <a:srgbClr val="FFC000"/>
                </a:solidFill>
              </a:rPr>
              <a:t>先根据输入的邻接矩阵，调用</a:t>
            </a:r>
            <a:r>
              <a:rPr lang="en-US" altLang="zh-CN" sz="3600" dirty="0" err="1">
                <a:solidFill>
                  <a:srgbClr val="FFC000"/>
                </a:solidFill>
              </a:rPr>
              <a:t>warshall</a:t>
            </a:r>
            <a:r>
              <a:rPr lang="zh-CN" altLang="zh-CN" sz="3600" dirty="0">
                <a:solidFill>
                  <a:srgbClr val="FFC000"/>
                </a:solidFill>
              </a:rPr>
              <a:t>函数转化为可达性矩阵，再调动判断（</a:t>
            </a:r>
            <a:r>
              <a:rPr lang="en-US" altLang="zh-CN" sz="3600" dirty="0">
                <a:solidFill>
                  <a:srgbClr val="FFC000"/>
                </a:solidFill>
              </a:rPr>
              <a:t>Judge</a:t>
            </a:r>
            <a:r>
              <a:rPr lang="zh-CN" altLang="zh-CN" sz="3600" dirty="0">
                <a:solidFill>
                  <a:srgbClr val="FFC000"/>
                </a:solidFill>
              </a:rPr>
              <a:t>）函数判断是否为强连通，若为强连通，</a:t>
            </a:r>
          </a:p>
          <a:p>
            <a:r>
              <a:rPr lang="zh-CN" altLang="zh-CN" sz="3600" dirty="0">
                <a:solidFill>
                  <a:srgbClr val="FFC000"/>
                </a:solidFill>
              </a:rPr>
              <a:t>则输出</a:t>
            </a:r>
            <a:r>
              <a:rPr lang="en-US" altLang="zh-CN" sz="3600" dirty="0">
                <a:solidFill>
                  <a:srgbClr val="FFC000"/>
                </a:solidFill>
              </a:rPr>
              <a:t>“</a:t>
            </a:r>
            <a:r>
              <a:rPr lang="zh-CN" altLang="zh-CN" sz="3600" dirty="0">
                <a:solidFill>
                  <a:srgbClr val="FFC000"/>
                </a:solidFill>
              </a:rPr>
              <a:t>强连通</a:t>
            </a:r>
            <a:r>
              <a:rPr lang="en-US" altLang="zh-CN" sz="3600" dirty="0">
                <a:solidFill>
                  <a:srgbClr val="FFC000"/>
                </a:solidFill>
              </a:rPr>
              <a:t>” </a:t>
            </a:r>
            <a:r>
              <a:rPr lang="zh-CN" altLang="zh-CN" sz="3600" dirty="0">
                <a:solidFill>
                  <a:srgbClr val="FFC000"/>
                </a:solidFill>
              </a:rPr>
              <a:t>并结束程序，若不是强连通，则判断是否是单向联通，若是结束程序，若不是单向连通则进行矩阵转换为无向，</a:t>
            </a:r>
          </a:p>
          <a:p>
            <a:r>
              <a:rPr lang="zh-CN" altLang="zh-CN" sz="3600" dirty="0">
                <a:solidFill>
                  <a:srgbClr val="FFC000"/>
                </a:solidFill>
              </a:rPr>
              <a:t>并将转换过的矩阵运用</a:t>
            </a:r>
            <a:r>
              <a:rPr lang="en-US" altLang="zh-CN" sz="3600" dirty="0" err="1">
                <a:solidFill>
                  <a:srgbClr val="FFC000"/>
                </a:solidFill>
              </a:rPr>
              <a:t>Warshall</a:t>
            </a:r>
            <a:r>
              <a:rPr lang="zh-CN" altLang="zh-CN" sz="3600" dirty="0">
                <a:solidFill>
                  <a:srgbClr val="FFC000"/>
                </a:solidFill>
              </a:rPr>
              <a:t>函数转化为无向图（基图）的可达性矩阵，判断若基图的是连通的，则该矩阵为弱联通矩阵，</a:t>
            </a:r>
          </a:p>
          <a:p>
            <a:r>
              <a:rPr lang="zh-CN" altLang="zh-CN" sz="3600" dirty="0">
                <a:solidFill>
                  <a:srgbClr val="FFC000"/>
                </a:solidFill>
              </a:rPr>
              <a:t>反之则为不连通。</a:t>
            </a:r>
          </a:p>
        </p:txBody>
      </p:sp>
    </p:spTree>
    <p:extLst>
      <p:ext uri="{BB962C8B-B14F-4D97-AF65-F5344CB8AC3E}">
        <p14:creationId xmlns:p14="http://schemas.microsoft.com/office/powerpoint/2010/main" val="154913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 nodePh="1">
                                  <p:stCondLst>
                                    <p:cond delay="225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13" repeatCount="indefinite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  <p:bldLst>
      <p:bldP spid="27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446</Words>
  <Application>Microsoft Office PowerPoint</Application>
  <PresentationFormat>宽屏</PresentationFormat>
  <Paragraphs>37</Paragraphs>
  <Slides>12</Slides>
  <Notes>8</Notes>
  <HiddenSlides>0</HiddenSlides>
  <MMClips>8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康熙字典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帅豪 张</dc:creator>
  <cp:lastModifiedBy>帅豪 张</cp:lastModifiedBy>
  <cp:revision>6</cp:revision>
  <dcterms:created xsi:type="dcterms:W3CDTF">2019-06-04T14:04:26Z</dcterms:created>
  <dcterms:modified xsi:type="dcterms:W3CDTF">2019-06-05T02:38:50Z</dcterms:modified>
</cp:coreProperties>
</file>