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7" r:id="rId2"/>
    <p:sldId id="283" r:id="rId3"/>
    <p:sldId id="258" r:id="rId4"/>
    <p:sldId id="259" r:id="rId5"/>
    <p:sldId id="262" r:id="rId6"/>
    <p:sldId id="260" r:id="rId7"/>
    <p:sldId id="261" r:id="rId8"/>
    <p:sldId id="285" r:id="rId9"/>
    <p:sldId id="284" r:id="rId10"/>
    <p:sldId id="263" r:id="rId11"/>
    <p:sldId id="279" r:id="rId12"/>
    <p:sldId id="278" r:id="rId13"/>
    <p:sldId id="267" r:id="rId14"/>
    <p:sldId id="280" r:id="rId15"/>
    <p:sldId id="271" r:id="rId16"/>
    <p:sldId id="275" r:id="rId17"/>
    <p:sldId id="276" r:id="rId18"/>
  </p:sldIdLst>
  <p:sldSz cx="12192000" cy="6858000"/>
  <p:notesSz cx="6858000" cy="9144000"/>
  <p:custDataLst>
    <p:tags r:id="rId2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4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D7EE"/>
    <a:srgbClr val="65ADCD"/>
    <a:srgbClr val="2E75B6"/>
    <a:srgbClr val="005EA4"/>
    <a:srgbClr val="5B9BD5"/>
    <a:srgbClr val="7BB8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 showGuides="1">
      <p:cViewPr varScale="1">
        <p:scale>
          <a:sx n="62" d="100"/>
          <a:sy n="62" d="100"/>
        </p:scale>
        <p:origin x="148" y="48"/>
      </p:cViewPr>
      <p:guideLst>
        <p:guide orient="horz" pos="204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6FA6E5-6045-4CE4-90CF-E54679CA0459}" type="datetimeFigureOut">
              <a:rPr lang="zh-CN" altLang="en-US" smtClean="0"/>
              <a:t>2019/12/4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79BEF6-95BB-4EB5-992D-B6AF8066A6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3662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79BEF6-95BB-4EB5-992D-B6AF8066A62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64144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79BEF6-95BB-4EB5-992D-B6AF8066A62A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89470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79BEF6-95BB-4EB5-992D-B6AF8066A62A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3172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成长营素材 </a:t>
            </a:r>
            <a:r>
              <a:rPr lang="en-US" altLang="zh-CN" dirty="0"/>
              <a:t>rosyhouse.Taobao.com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79BEF6-95BB-4EB5-992D-B6AF8066A62A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79990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79BEF6-95BB-4EB5-992D-B6AF8066A62A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86761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79BEF6-95BB-4EB5-992D-B6AF8066A62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47546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79BEF6-95BB-4EB5-992D-B6AF8066A62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94582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79BEF6-95BB-4EB5-992D-B6AF8066A62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91146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79BEF6-95BB-4EB5-992D-B6AF8066A62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56998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79BEF6-95BB-4EB5-992D-B6AF8066A62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11194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79BEF6-95BB-4EB5-992D-B6AF8066A62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76426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79BEF6-95BB-4EB5-992D-B6AF8066A62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55163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79BEF6-95BB-4EB5-992D-B6AF8066A62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08128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FCA89-FF5F-45B2-B08D-AB65FEEC32B0}" type="datetimeFigureOut">
              <a:rPr lang="zh-CN" altLang="en-US" smtClean="0"/>
              <a:t>2019/12/4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E5B14-A227-4183-BC55-4AB0028DE6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6701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FCA89-FF5F-45B2-B08D-AB65FEEC32B0}" type="datetimeFigureOut">
              <a:rPr lang="zh-CN" altLang="en-US" smtClean="0"/>
              <a:t>2019/12/4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E5B14-A227-4183-BC55-4AB0028DE6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7993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FCA89-FF5F-45B2-B08D-AB65FEEC32B0}" type="datetimeFigureOut">
              <a:rPr lang="zh-CN" altLang="en-US" smtClean="0"/>
              <a:t>2019/12/4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E5B14-A227-4183-BC55-4AB0028DE6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9562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FCA89-FF5F-45B2-B08D-AB65FEEC32B0}" type="datetimeFigureOut">
              <a:rPr lang="zh-CN" altLang="en-US" smtClean="0"/>
              <a:t>2019/12/4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E5B14-A227-4183-BC55-4AB0028DE6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7653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FCA89-FF5F-45B2-B08D-AB65FEEC32B0}" type="datetimeFigureOut">
              <a:rPr lang="zh-CN" altLang="en-US" smtClean="0"/>
              <a:t>2019/12/4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E5B14-A227-4183-BC55-4AB0028DE6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474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FCA89-FF5F-45B2-B08D-AB65FEEC32B0}" type="datetimeFigureOut">
              <a:rPr lang="zh-CN" altLang="en-US" smtClean="0"/>
              <a:t>2019/12/4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E5B14-A227-4183-BC55-4AB0028DE6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7710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FCA89-FF5F-45B2-B08D-AB65FEEC32B0}" type="datetimeFigureOut">
              <a:rPr lang="zh-CN" altLang="en-US" smtClean="0"/>
              <a:t>2019/12/4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E5B14-A227-4183-BC55-4AB0028DE6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4885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FCA89-FF5F-45B2-B08D-AB65FEEC32B0}" type="datetimeFigureOut">
              <a:rPr lang="zh-CN" altLang="en-US" smtClean="0"/>
              <a:t>2019/12/4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E5B14-A227-4183-BC55-4AB0028DE6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7866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FCA89-FF5F-45B2-B08D-AB65FEEC32B0}" type="datetimeFigureOut">
              <a:rPr lang="zh-CN" altLang="en-US" smtClean="0"/>
              <a:t>2019/12/4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E5B14-A227-4183-BC55-4AB0028DE6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9366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FCA89-FF5F-45B2-B08D-AB65FEEC32B0}" type="datetimeFigureOut">
              <a:rPr lang="zh-CN" altLang="en-US" smtClean="0"/>
              <a:t>2019/12/4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E5B14-A227-4183-BC55-4AB0028DE6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6875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FCA89-FF5F-45B2-B08D-AB65FEEC32B0}" type="datetimeFigureOut">
              <a:rPr lang="zh-CN" altLang="en-US" smtClean="0"/>
              <a:t>2019/12/4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E5B14-A227-4183-BC55-4AB0028DE6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964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5FCA89-FF5F-45B2-B08D-AB65FEEC32B0}" type="datetimeFigureOut">
              <a:rPr lang="zh-CN" altLang="en-US" smtClean="0"/>
              <a:t>2019/12/4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7E5B14-A227-4183-BC55-4AB0028DE6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7896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1.jpeg"/><Relationship Id="rId7" Type="http://schemas.openxmlformats.org/officeDocument/2006/relationships/image" Target="../media/image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Relationship Id="rId9" Type="http://schemas.openxmlformats.org/officeDocument/2006/relationships/image" Target="../media/image8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29" t="6971" r="7002" b="7452"/>
          <a:stretch/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896534" y="2597430"/>
            <a:ext cx="996414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600" dirty="0">
                <a:solidFill>
                  <a:schemeClr val="bg1"/>
                </a:solidFill>
                <a:latin typeface="造字工房悦黑（非商用）常规体" pitchFamily="50" charset="-122"/>
                <a:ea typeface="造字工房悦黑（非商用）常规体" pitchFamily="50" charset="-122"/>
              </a:rPr>
              <a:t>项目工程报告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131446" y="3705426"/>
            <a:ext cx="9192660" cy="400110"/>
          </a:xfrm>
          <a:prstGeom prst="rect">
            <a:avLst/>
          </a:prstGeom>
          <a:noFill/>
          <a:ln w="3175">
            <a:noFill/>
            <a:prstDash val="solid"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6000" b="1">
                <a:blipFill dpi="0" rotWithShape="1">
                  <a:blip r:embed="rId4"/>
                  <a:srcRect/>
                  <a:stretch>
                    <a:fillRect/>
                  </a:stretch>
                </a:blipFill>
              </a:defRPr>
            </a:lvl1pPr>
          </a:lstStyle>
          <a:p>
            <a:r>
              <a:rPr lang="en-US" altLang="zh-CN" sz="20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Professional Engineer Report</a:t>
            </a:r>
            <a:endParaRPr lang="zh-CN" altLang="en-US" sz="2000" b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76163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63" t="32813" r="32824" b="34069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963862" y="2319226"/>
            <a:ext cx="619125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600" b="1" dirty="0">
                <a:solidFill>
                  <a:schemeClr val="bg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Part 02</a:t>
            </a:r>
            <a:endParaRPr lang="zh-CN" altLang="en-US" sz="9600" b="1" dirty="0">
              <a:solidFill>
                <a:schemeClr val="bg1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579523" y="3729788"/>
            <a:ext cx="49599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项目的进展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30354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2C91EAD1-855A-4225-9130-B3D8BC1618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C3ECE436-2E2A-4270-9C2E-F1008A0A92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7652"/>
            <a:ext cx="12192000" cy="6283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016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2C91EAD1-855A-4225-9130-B3D8BC1618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ECF38181-8F0E-4C49-804C-58226E1451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28378"/>
            <a:ext cx="12192000" cy="451028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73BD3A5E-3AC3-431C-A1F9-B7159C253955}"/>
              </a:ext>
            </a:extLst>
          </p:cNvPr>
          <p:cNvSpPr txBox="1"/>
          <p:nvPr/>
        </p:nvSpPr>
        <p:spPr>
          <a:xfrm>
            <a:off x="0" y="314025"/>
            <a:ext cx="121919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甘特图</a:t>
            </a:r>
          </a:p>
        </p:txBody>
      </p:sp>
    </p:spTree>
    <p:extLst>
      <p:ext uri="{BB962C8B-B14F-4D97-AF65-F5344CB8AC3E}">
        <p14:creationId xmlns:p14="http://schemas.microsoft.com/office/powerpoint/2010/main" val="2480960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63" t="32813" r="32824" b="34069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>
            <a:off x="3000374" y="2339005"/>
            <a:ext cx="6191251" cy="1902324"/>
            <a:chOff x="2778826" y="2458549"/>
            <a:chExt cx="6191251" cy="1902324"/>
          </a:xfrm>
        </p:grpSpPr>
        <p:sp>
          <p:nvSpPr>
            <p:cNvPr id="11" name="文本框 10"/>
            <p:cNvSpPr txBox="1"/>
            <p:nvPr/>
          </p:nvSpPr>
          <p:spPr>
            <a:xfrm>
              <a:off x="2778826" y="2458549"/>
              <a:ext cx="6191251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9600" b="1" dirty="0">
                  <a:solidFill>
                    <a:schemeClr val="bg1"/>
                  </a:solidFill>
                  <a:latin typeface="华文仿宋" panose="02010600040101010101" pitchFamily="2" charset="-122"/>
                  <a:ea typeface="华文仿宋" panose="02010600040101010101" pitchFamily="2" charset="-122"/>
                </a:rPr>
                <a:t>Part 03</a:t>
              </a:r>
              <a:endParaRPr lang="zh-CN" altLang="en-US" sz="9600" b="1" dirty="0">
                <a:solidFill>
                  <a:schemeClr val="bg1"/>
                </a:solidFill>
                <a:latin typeface="华文仿宋" panose="02010600040101010101" pitchFamily="2" charset="-122"/>
                <a:ea typeface="华文仿宋" panose="02010600040101010101" pitchFamily="2" charset="-122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3394487" y="3899208"/>
              <a:ext cx="495992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项目的风险</a:t>
              </a:r>
              <a:endPara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55859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2C91EAD1-855A-4225-9130-B3D8BC1618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41331E77-30AF-446A-879D-8A86F228906B}"/>
              </a:ext>
            </a:extLst>
          </p:cNvPr>
          <p:cNvSpPr txBox="1"/>
          <p:nvPr/>
        </p:nvSpPr>
        <p:spPr>
          <a:xfrm>
            <a:off x="731521" y="231007"/>
            <a:ext cx="11088303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项目风险分析表</a:t>
            </a:r>
          </a:p>
          <a:p>
            <a:pPr lvl="0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</a:t>
            </a:r>
            <a:r>
              <a:rPr lang="zh-CN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范围管理</a:t>
            </a:r>
          </a:p>
          <a:p>
            <a:pPr lvl="1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)</a:t>
            </a:r>
            <a:r>
              <a:rPr lang="zh-CN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工作不全面：</a:t>
            </a:r>
          </a:p>
          <a:p>
            <a:pPr lvl="2"/>
            <a:r>
              <a:rPr lang="zh-CN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问卷调查问题不具体、不详细</a:t>
            </a:r>
          </a:p>
          <a:p>
            <a:pPr lvl="2"/>
            <a:r>
              <a:rPr lang="zh-CN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搜集学生对小程序意见时不全面，只收集了本校的数据</a:t>
            </a:r>
          </a:p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b )</a:t>
            </a:r>
            <a:r>
              <a:rPr lang="zh-CN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目标不明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zh-CN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没有完善的盈利模式，只想到了吸引流量，无法持续发展</a:t>
            </a:r>
          </a:p>
          <a:p>
            <a:pPr lvl="0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</a:t>
            </a:r>
            <a:r>
              <a:rPr lang="zh-CN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进度管理</a:t>
            </a:r>
          </a:p>
          <a:p>
            <a:pPr lvl="1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)</a:t>
            </a:r>
            <a:r>
              <a:rPr lang="zh-CN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项目立项讨论时间太短，无法顾及所有细节</a:t>
            </a:r>
          </a:p>
          <a:p>
            <a:pPr lvl="1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 )</a:t>
            </a:r>
            <a:r>
              <a:rPr lang="zh-CN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寻找合作商家时间不足</a:t>
            </a:r>
          </a:p>
          <a:p>
            <a:pPr lvl="0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三、</a:t>
            </a:r>
            <a:r>
              <a:rPr lang="zh-CN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成本管理</a:t>
            </a:r>
          </a:p>
          <a:p>
            <a:pPr lvl="1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)</a:t>
            </a:r>
            <a:r>
              <a:rPr lang="zh-CN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部分同学学习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制作时，购买了付费网课，增加了项目成本</a:t>
            </a:r>
          </a:p>
          <a:p>
            <a:pPr lvl="1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 )</a:t>
            </a:r>
            <a:r>
              <a:rPr lang="zh-CN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推广时投放广告费用超预算</a:t>
            </a:r>
          </a:p>
          <a:p>
            <a:pPr lvl="0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四、</a:t>
            </a:r>
            <a:r>
              <a:rPr lang="zh-CN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质量管理</a:t>
            </a:r>
          </a:p>
          <a:p>
            <a:pPr lvl="1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)</a:t>
            </a:r>
            <a:r>
              <a:rPr lang="zh-CN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第一次开发应用时，软件健壮性无法达标</a:t>
            </a:r>
          </a:p>
          <a:p>
            <a:pPr lvl="1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 )</a:t>
            </a:r>
            <a:r>
              <a:rPr lang="zh-CN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算法不成熟，给同学做出推荐时，无法满足用户丰富的需求</a:t>
            </a:r>
          </a:p>
          <a:p>
            <a:pPr lvl="0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五、</a:t>
            </a:r>
            <a:r>
              <a:rPr lang="zh-CN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风险管理</a:t>
            </a:r>
          </a:p>
          <a:p>
            <a:pPr lvl="1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)Debug</a:t>
            </a:r>
            <a:r>
              <a:rPr lang="zh-CN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不完全，软件出现了漏洞</a:t>
            </a:r>
          </a:p>
          <a:p>
            <a:pPr lvl="1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 )</a:t>
            </a:r>
            <a:r>
              <a:rPr lang="zh-CN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合作商家对本项目兴趣达不到预期，导致投入不足</a:t>
            </a:r>
          </a:p>
          <a:p>
            <a:pPr lvl="0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六、</a:t>
            </a:r>
            <a:r>
              <a:rPr lang="zh-CN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沟通管理</a:t>
            </a:r>
          </a:p>
          <a:p>
            <a:pPr lvl="1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)App</a:t>
            </a:r>
            <a:r>
              <a:rPr lang="zh-CN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制作时，工作分配不合理，导致项目组内出现矛盾</a:t>
            </a:r>
          </a:p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b )</a:t>
            </a:r>
            <a:r>
              <a:rPr lang="zh-CN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与合作商家沟通不足，导致合作商家对本项目产生了一定的误解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43782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63" t="32813" r="32824" b="34069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7" name="组合 6"/>
          <p:cNvGrpSpPr/>
          <p:nvPr/>
        </p:nvGrpSpPr>
        <p:grpSpPr>
          <a:xfrm>
            <a:off x="3000375" y="2339005"/>
            <a:ext cx="6191251" cy="1953840"/>
            <a:chOff x="5903026" y="2248999"/>
            <a:chExt cx="6191251" cy="1888964"/>
          </a:xfrm>
        </p:grpSpPr>
        <p:sp>
          <p:nvSpPr>
            <p:cNvPr id="8" name="文本框 7"/>
            <p:cNvSpPr txBox="1"/>
            <p:nvPr/>
          </p:nvSpPr>
          <p:spPr>
            <a:xfrm>
              <a:off x="5903026" y="2248999"/>
              <a:ext cx="6191251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9600" b="1" dirty="0">
                  <a:solidFill>
                    <a:schemeClr val="bg1"/>
                  </a:solidFill>
                  <a:latin typeface="华文仿宋" panose="02010600040101010101" pitchFamily="2" charset="-122"/>
                  <a:ea typeface="华文仿宋" panose="02010600040101010101" pitchFamily="2" charset="-122"/>
                </a:rPr>
                <a:t>Part 04</a:t>
              </a:r>
              <a:endParaRPr lang="zh-CN" altLang="en-US" sz="9600" b="1" dirty="0">
                <a:solidFill>
                  <a:schemeClr val="bg1"/>
                </a:solidFill>
                <a:latin typeface="华文仿宋" panose="02010600040101010101" pitchFamily="2" charset="-122"/>
                <a:ea typeface="华文仿宋" panose="02010600040101010101" pitchFamily="2" charset="-122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6518687" y="3676298"/>
              <a:ext cx="495992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项目的结果</a:t>
              </a:r>
              <a:endPara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88994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673" t="39086" r="39604" b="41262"/>
          <a:stretch/>
        </p:blipFill>
        <p:spPr>
          <a:xfrm>
            <a:off x="0" y="0"/>
            <a:ext cx="12192001" cy="6858000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1375108" y="2400076"/>
            <a:ext cx="8944550" cy="3546209"/>
            <a:chOff x="1107470" y="2324969"/>
            <a:chExt cx="8957311" cy="3551268"/>
          </a:xfrm>
        </p:grpSpPr>
        <p:sp>
          <p:nvSpPr>
            <p:cNvPr id="9" name="Arc 9"/>
            <p:cNvSpPr/>
            <p:nvPr/>
          </p:nvSpPr>
          <p:spPr>
            <a:xfrm>
              <a:off x="6807231" y="2510947"/>
              <a:ext cx="3257550" cy="3257550"/>
            </a:xfrm>
            <a:prstGeom prst="arc">
              <a:avLst>
                <a:gd name="adj1" fmla="val 16178588"/>
                <a:gd name="adj2" fmla="val 3649785"/>
              </a:avLst>
            </a:prstGeom>
            <a:ln w="254000">
              <a:solidFill>
                <a:srgbClr val="005EA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4" name="Arc 10"/>
            <p:cNvSpPr/>
            <p:nvPr/>
          </p:nvSpPr>
          <p:spPr>
            <a:xfrm>
              <a:off x="7064180" y="2767896"/>
              <a:ext cx="2714625" cy="2714625"/>
            </a:xfrm>
            <a:prstGeom prst="arc">
              <a:avLst>
                <a:gd name="adj1" fmla="val 16200006"/>
                <a:gd name="adj2" fmla="val 5273743"/>
              </a:avLst>
            </a:prstGeom>
            <a:ln w="254000">
              <a:solidFill>
                <a:srgbClr val="2E75B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5" name="Arc 11"/>
            <p:cNvSpPr/>
            <p:nvPr/>
          </p:nvSpPr>
          <p:spPr>
            <a:xfrm>
              <a:off x="7333356" y="3037072"/>
              <a:ext cx="2176272" cy="2176272"/>
            </a:xfrm>
            <a:prstGeom prst="arc">
              <a:avLst>
                <a:gd name="adj1" fmla="val 16200000"/>
                <a:gd name="adj2" fmla="val 7316301"/>
              </a:avLst>
            </a:prstGeom>
            <a:ln w="254000">
              <a:solidFill>
                <a:srgbClr val="65ADC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6" name="Arc 12"/>
            <p:cNvSpPr/>
            <p:nvPr/>
          </p:nvSpPr>
          <p:spPr>
            <a:xfrm>
              <a:off x="7588590" y="3292306"/>
              <a:ext cx="1636776" cy="1636776"/>
            </a:xfrm>
            <a:prstGeom prst="arc">
              <a:avLst>
                <a:gd name="adj1" fmla="val 16201532"/>
                <a:gd name="adj2" fmla="val 9499492"/>
              </a:avLst>
            </a:prstGeom>
            <a:ln w="254000">
              <a:solidFill>
                <a:srgbClr val="BDD7E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8" name="TextBox 14"/>
            <p:cNvSpPr txBox="1"/>
            <p:nvPr/>
          </p:nvSpPr>
          <p:spPr>
            <a:xfrm>
              <a:off x="8267492" y="5629665"/>
              <a:ext cx="184995" cy="2465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000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0" name="TextBox 16"/>
            <p:cNvSpPr txBox="1"/>
            <p:nvPr/>
          </p:nvSpPr>
          <p:spPr>
            <a:xfrm>
              <a:off x="7178859" y="4366851"/>
              <a:ext cx="184995" cy="2465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000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cxnSp>
          <p:nvCxnSpPr>
            <p:cNvPr id="22" name="Straight Connector 21"/>
            <p:cNvCxnSpPr/>
            <p:nvPr/>
          </p:nvCxnSpPr>
          <p:spPr>
            <a:xfrm flipH="1">
              <a:off x="4209142" y="2510947"/>
              <a:ext cx="4058350" cy="0"/>
            </a:xfrm>
            <a:prstGeom prst="line">
              <a:avLst/>
            </a:prstGeom>
            <a:ln w="19050">
              <a:solidFill>
                <a:schemeClr val="bg1"/>
              </a:solidFill>
              <a:prstDash val="sysDot"/>
              <a:headEnd type="none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3"/>
            <p:cNvCxnSpPr/>
            <p:nvPr/>
          </p:nvCxnSpPr>
          <p:spPr>
            <a:xfrm flipH="1">
              <a:off x="5077002" y="2767896"/>
              <a:ext cx="3213481" cy="0"/>
            </a:xfrm>
            <a:prstGeom prst="line">
              <a:avLst/>
            </a:prstGeom>
            <a:ln w="19050">
              <a:solidFill>
                <a:schemeClr val="bg1"/>
              </a:solidFill>
              <a:prstDash val="sysDot"/>
              <a:headEnd type="none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Elbow Connector 46"/>
            <p:cNvCxnSpPr/>
            <p:nvPr/>
          </p:nvCxnSpPr>
          <p:spPr>
            <a:xfrm rot="10800000" flipV="1">
              <a:off x="4065142" y="2769932"/>
              <a:ext cx="1026692" cy="699607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24"/>
            <p:cNvCxnSpPr/>
            <p:nvPr/>
          </p:nvCxnSpPr>
          <p:spPr>
            <a:xfrm flipH="1">
              <a:off x="5972644" y="3033392"/>
              <a:ext cx="2317838" cy="0"/>
            </a:xfrm>
            <a:prstGeom prst="line">
              <a:avLst/>
            </a:prstGeom>
            <a:ln w="19050">
              <a:solidFill>
                <a:schemeClr val="bg1"/>
              </a:solidFill>
              <a:prstDash val="sysDot"/>
              <a:headEnd type="none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Elbow Connector 52"/>
            <p:cNvCxnSpPr>
              <a:endCxn id="36" idx="6"/>
            </p:cNvCxnSpPr>
            <p:nvPr/>
          </p:nvCxnSpPr>
          <p:spPr>
            <a:xfrm rot="10800000" flipV="1">
              <a:off x="8035390" y="3095661"/>
              <a:ext cx="1777590" cy="1417802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25"/>
            <p:cNvCxnSpPr/>
            <p:nvPr/>
          </p:nvCxnSpPr>
          <p:spPr>
            <a:xfrm flipH="1">
              <a:off x="6632099" y="3305558"/>
              <a:ext cx="1658384" cy="0"/>
            </a:xfrm>
            <a:prstGeom prst="line">
              <a:avLst/>
            </a:prstGeom>
            <a:ln w="19050">
              <a:solidFill>
                <a:schemeClr val="bg1"/>
              </a:solidFill>
              <a:prstDash val="sysDot"/>
              <a:headEnd type="none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Elbow Connector 54"/>
            <p:cNvCxnSpPr>
              <a:endCxn id="42" idx="6"/>
            </p:cNvCxnSpPr>
            <p:nvPr/>
          </p:nvCxnSpPr>
          <p:spPr>
            <a:xfrm rot="10800000" flipV="1">
              <a:off x="4199032" y="3299387"/>
              <a:ext cx="2480582" cy="2132522"/>
            </a:xfrm>
            <a:prstGeom prst="bentConnector3">
              <a:avLst>
                <a:gd name="adj1" fmla="val 42979"/>
              </a:avLst>
            </a:prstGeom>
            <a:ln w="19050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文本框 50"/>
            <p:cNvSpPr txBox="1"/>
            <p:nvPr/>
          </p:nvSpPr>
          <p:spPr>
            <a:xfrm>
              <a:off x="1107470" y="2324969"/>
              <a:ext cx="3015447" cy="3374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25000"/>
                </a:lnSpc>
              </a:pPr>
              <a:r>
                <a:rPr lang="zh-CN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对大家的问卷调查应该提前做</a:t>
              </a:r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1107470" y="3175281"/>
              <a:ext cx="3015447" cy="60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25000"/>
                </a:lnSpc>
              </a:pPr>
              <a:r>
                <a:rPr lang="zh-CN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工作时间人员应该要根据工作内容具体安排好</a:t>
              </a:r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1107470" y="4174490"/>
              <a:ext cx="3015447" cy="60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25000"/>
                </a:lnSpc>
              </a:pPr>
              <a:r>
                <a:rPr lang="zh-CN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前期不要把市场的版块做的太大，做好小方面的需求补偿</a:t>
              </a:r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1107470" y="5116439"/>
              <a:ext cx="3015447" cy="3374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25000"/>
                </a:lnSpc>
              </a:pPr>
              <a:r>
                <a:rPr lang="zh-CN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不要拖进程！</a:t>
              </a:r>
            </a:p>
          </p:txBody>
        </p:sp>
      </p:grpSp>
      <p:sp>
        <p:nvSpPr>
          <p:cNvPr id="30" name="文本框 29"/>
          <p:cNvSpPr txBox="1"/>
          <p:nvPr/>
        </p:nvSpPr>
        <p:spPr>
          <a:xfrm>
            <a:off x="1084153" y="313218"/>
            <a:ext cx="10985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endParaRPr lang="zh-CN" altLang="en-US" sz="4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1861330" y="423701"/>
            <a:ext cx="49599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项目的结果</a:t>
            </a:r>
            <a:endParaRPr lang="en-US" altLang="zh-CN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4587008" y="521766"/>
            <a:ext cx="5022106" cy="400110"/>
          </a:xfrm>
          <a:prstGeom prst="snip1Rect">
            <a:avLst>
              <a:gd name="adj" fmla="val 0"/>
            </a:avLst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</a:rPr>
              <a:t>The Conclusion Of Study</a:t>
            </a:r>
            <a:endParaRPr lang="zh-CN" altLang="en-US" sz="2000" dirty="0">
              <a:solidFill>
                <a:schemeClr val="bg1"/>
              </a:solidFill>
              <a:latin typeface="Arial" panose="020B0604020202020204" pitchFamily="34" charset="0"/>
              <a:ea typeface="华文仿宋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36" name="Content Placeholder 2"/>
          <p:cNvSpPr txBox="1">
            <a:spLocks/>
          </p:cNvSpPr>
          <p:nvPr/>
        </p:nvSpPr>
        <p:spPr>
          <a:xfrm>
            <a:off x="8101221" y="4094758"/>
            <a:ext cx="1139529" cy="197831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>
                <a:solidFill>
                  <a:schemeClr val="bg1"/>
                </a:solidFill>
              </a:rPr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380079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29" t="6971" r="7002" b="7452"/>
          <a:stretch/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7" name="文本框 19"/>
          <p:cNvSpPr txBox="1"/>
          <p:nvPr/>
        </p:nvSpPr>
        <p:spPr>
          <a:xfrm>
            <a:off x="545823" y="2644171"/>
            <a:ext cx="1110035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8800" dirty="0">
                <a:solidFill>
                  <a:schemeClr val="bg1"/>
                </a:solidFill>
                <a:latin typeface="造字工房悦黑（非商用）常规体" pitchFamily="50" charset="-122"/>
                <a:ea typeface="造字工房悦黑（非商用）常规体" pitchFamily="50" charset="-122"/>
              </a:rPr>
              <a:t>谢谢观看</a:t>
            </a:r>
          </a:p>
        </p:txBody>
      </p:sp>
    </p:spTree>
    <p:extLst>
      <p:ext uri="{BB962C8B-B14F-4D97-AF65-F5344CB8AC3E}">
        <p14:creationId xmlns:p14="http://schemas.microsoft.com/office/powerpoint/2010/main" val="615119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63" t="32813" r="32824" b="34069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963862" y="2319226"/>
            <a:ext cx="6191251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600" b="1" dirty="0">
                <a:solidFill>
                  <a:schemeClr val="bg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Part </a:t>
            </a:r>
          </a:p>
          <a:p>
            <a:pPr algn="ctr"/>
            <a:r>
              <a:rPr lang="zh-CN" altLang="en-US" sz="2800" b="1" dirty="0">
                <a:solidFill>
                  <a:schemeClr val="bg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张帅豪 </a:t>
            </a:r>
            <a:r>
              <a:rPr lang="en-US" altLang="zh-CN" sz="2800" b="1" dirty="0">
                <a:solidFill>
                  <a:schemeClr val="bg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18030100101</a:t>
            </a:r>
          </a:p>
          <a:p>
            <a:pPr algn="ctr"/>
            <a:r>
              <a:rPr lang="zh-CN" altLang="en-US" sz="2800" b="1" dirty="0">
                <a:solidFill>
                  <a:schemeClr val="bg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李懿哲 </a:t>
            </a:r>
            <a:r>
              <a:rPr lang="en-US" altLang="zh-CN" sz="2800" b="1" dirty="0">
                <a:solidFill>
                  <a:schemeClr val="bg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18030100100</a:t>
            </a:r>
          </a:p>
          <a:p>
            <a:pPr algn="ctr"/>
            <a:r>
              <a:rPr lang="zh-CN" altLang="en-US" sz="2800" b="1" dirty="0">
                <a:solidFill>
                  <a:schemeClr val="bg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吴伟健 </a:t>
            </a:r>
            <a:r>
              <a:rPr lang="en-US" altLang="zh-CN" sz="2800" b="1" dirty="0">
                <a:solidFill>
                  <a:schemeClr val="bg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18040300063</a:t>
            </a:r>
          </a:p>
          <a:p>
            <a:pPr algn="ctr"/>
            <a:r>
              <a:rPr lang="zh-CN" altLang="en-US" sz="2800" b="1" dirty="0">
                <a:solidFill>
                  <a:schemeClr val="bg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赵宇轩 </a:t>
            </a:r>
            <a:r>
              <a:rPr lang="en-US" altLang="zh-CN" sz="2800" b="1" dirty="0">
                <a:solidFill>
                  <a:schemeClr val="bg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18030100103</a:t>
            </a:r>
          </a:p>
          <a:p>
            <a:pPr algn="ctr"/>
            <a:r>
              <a:rPr lang="zh-CN" altLang="en-US" sz="2800" b="1" dirty="0">
                <a:solidFill>
                  <a:schemeClr val="bg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王宇航 </a:t>
            </a:r>
            <a:r>
              <a:rPr lang="en-US" altLang="zh-CN" sz="2800" b="1" dirty="0">
                <a:solidFill>
                  <a:schemeClr val="bg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18030100067</a:t>
            </a:r>
            <a:endParaRPr lang="zh-CN" altLang="en-US" sz="2800" b="1" dirty="0">
              <a:solidFill>
                <a:schemeClr val="bg1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75720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63" t="32813" r="32824" b="34069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5" name="组合 4"/>
          <p:cNvGrpSpPr/>
          <p:nvPr/>
        </p:nvGrpSpPr>
        <p:grpSpPr>
          <a:xfrm>
            <a:off x="6047441" y="1616972"/>
            <a:ext cx="3233697" cy="2871802"/>
            <a:chOff x="4470289" y="1522630"/>
            <a:chExt cx="3233697" cy="2871802"/>
          </a:xfrm>
        </p:grpSpPr>
        <p:sp>
          <p:nvSpPr>
            <p:cNvPr id="7" name="矩形 6"/>
            <p:cNvSpPr/>
            <p:nvPr/>
          </p:nvSpPr>
          <p:spPr>
            <a:xfrm>
              <a:off x="4483113" y="2274884"/>
              <a:ext cx="1830950" cy="61504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en-US" altLang="zh-CN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02.</a:t>
              </a:r>
              <a:r>
                <a:rPr lang="zh-CN" altLang="en-US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项目的进展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4488014" y="3779392"/>
              <a:ext cx="3215972" cy="61504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en-US" altLang="zh-CN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04.</a:t>
              </a:r>
              <a:r>
                <a:rPr lang="zh-CN" altLang="en-US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项目的结果</a:t>
              </a:r>
              <a:endPara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4470289" y="1522630"/>
              <a:ext cx="2600392" cy="61504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en-US" altLang="zh-CN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01.</a:t>
              </a:r>
              <a:r>
                <a:rPr lang="zh-CN" altLang="en-US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项目的背景与意义</a:t>
              </a:r>
              <a:endPara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4483113" y="3027138"/>
              <a:ext cx="1830950" cy="61504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en-US" altLang="zh-CN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03.</a:t>
              </a:r>
              <a:r>
                <a:rPr lang="zh-CN" altLang="en-US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项目的风险</a:t>
              </a:r>
              <a:endPara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2388349" y="1930401"/>
            <a:ext cx="3316513" cy="3310626"/>
            <a:chOff x="1937657" y="2555296"/>
            <a:chExt cx="3316513" cy="2211863"/>
          </a:xfrm>
        </p:grpSpPr>
        <p:sp>
          <p:nvSpPr>
            <p:cNvPr id="14" name="文本框 13"/>
            <p:cNvSpPr txBox="1"/>
            <p:nvPr/>
          </p:nvSpPr>
          <p:spPr>
            <a:xfrm>
              <a:off x="1937657" y="2992174"/>
              <a:ext cx="2017485" cy="50960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</a:t>
              </a: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3236685" y="3923632"/>
              <a:ext cx="2017485" cy="26499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Contents</a:t>
              </a:r>
              <a:endPara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6" name="直接连接符 15"/>
            <p:cNvCxnSpPr>
              <a:stCxn id="14" idx="0"/>
            </p:cNvCxnSpPr>
            <p:nvPr/>
          </p:nvCxnSpPr>
          <p:spPr>
            <a:xfrm flipV="1">
              <a:off x="2946400" y="2555297"/>
              <a:ext cx="0" cy="436877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>
              <a:off x="2946399" y="2560197"/>
              <a:ext cx="1262744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4209143" y="2555296"/>
              <a:ext cx="0" cy="1368336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>
              <a:off x="4209142" y="4323742"/>
              <a:ext cx="0" cy="443417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 flipH="1" flipV="1">
              <a:off x="2946399" y="4752645"/>
              <a:ext cx="1262744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>
              <a:endCxn id="14" idx="2"/>
            </p:cNvCxnSpPr>
            <p:nvPr/>
          </p:nvCxnSpPr>
          <p:spPr>
            <a:xfrm flipV="1">
              <a:off x="2946399" y="3501777"/>
              <a:ext cx="1" cy="1265382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01408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63" t="32813" r="32824" b="34069"/>
          <a:stretch/>
        </p:blipFill>
        <p:spPr>
          <a:xfrm>
            <a:off x="-84841" y="0"/>
            <a:ext cx="12192000" cy="6858000"/>
          </a:xfrm>
          <a:prstGeom prst="rect">
            <a:avLst/>
          </a:prstGeom>
        </p:spPr>
      </p:pic>
      <p:grpSp>
        <p:nvGrpSpPr>
          <p:cNvPr id="31" name="组合 30"/>
          <p:cNvGrpSpPr/>
          <p:nvPr/>
        </p:nvGrpSpPr>
        <p:grpSpPr>
          <a:xfrm>
            <a:off x="3000374" y="2302230"/>
            <a:ext cx="6191251" cy="1884208"/>
            <a:chOff x="3000375" y="2359839"/>
            <a:chExt cx="6191251" cy="1884208"/>
          </a:xfrm>
        </p:grpSpPr>
        <p:sp>
          <p:nvSpPr>
            <p:cNvPr id="32" name="文本框 31"/>
            <p:cNvSpPr txBox="1"/>
            <p:nvPr/>
          </p:nvSpPr>
          <p:spPr>
            <a:xfrm>
              <a:off x="3000375" y="2359839"/>
              <a:ext cx="6191251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9600" b="1" dirty="0">
                  <a:solidFill>
                    <a:schemeClr val="bg1"/>
                  </a:solidFill>
                  <a:latin typeface="华文仿宋" panose="02010600040101010101" pitchFamily="2" charset="-122"/>
                  <a:ea typeface="华文仿宋" panose="02010600040101010101" pitchFamily="2" charset="-122"/>
                </a:rPr>
                <a:t>Part 01</a:t>
              </a:r>
              <a:endParaRPr lang="zh-CN" altLang="en-US" sz="9600" b="1" dirty="0">
                <a:solidFill>
                  <a:schemeClr val="bg1"/>
                </a:solidFill>
                <a:latin typeface="华文仿宋" panose="02010600040101010101" pitchFamily="2" charset="-122"/>
                <a:ea typeface="华文仿宋" panose="02010600040101010101" pitchFamily="2" charset="-122"/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3616036" y="3720827"/>
              <a:ext cx="495992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项目的背景与意义</a:t>
              </a:r>
              <a:endPara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69064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673" t="39086" r="39604" b="41262"/>
          <a:stretch/>
        </p:blipFill>
        <p:spPr>
          <a:xfrm>
            <a:off x="0" y="0"/>
            <a:ext cx="12192001" cy="68580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127693" y="342246"/>
            <a:ext cx="10985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4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950230" y="434579"/>
            <a:ext cx="49599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项目的背景与意义</a:t>
            </a:r>
            <a:endParaRPr lang="en-US" altLang="zh-CN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970414" y="553091"/>
            <a:ext cx="5022106" cy="400110"/>
          </a:xfrm>
          <a:prstGeom prst="snip1Rect">
            <a:avLst>
              <a:gd name="adj" fmla="val 0"/>
            </a:avLst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</a:rPr>
              <a:t> Background And Significance</a:t>
            </a:r>
            <a:endParaRPr lang="zh-CN" altLang="en-US" sz="2000" dirty="0">
              <a:ln>
                <a:solidFill>
                  <a:srgbClr val="00762F"/>
                </a:solidFill>
              </a:ln>
              <a:solidFill>
                <a:schemeClr val="bg1"/>
              </a:solidFill>
              <a:latin typeface="Arial" panose="020B0604020202020204" pitchFamily="34" charset="0"/>
              <a:ea typeface="华文仿宋" panose="02010600040101010101" pitchFamily="2" charset="-122"/>
              <a:cs typeface="Arial" panose="020B0604020202020204" pitchFamily="34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3278076" y="2009900"/>
            <a:ext cx="5630551" cy="4421095"/>
            <a:chOff x="2856777" y="1506292"/>
            <a:chExt cx="6289407" cy="4938428"/>
          </a:xfrm>
        </p:grpSpPr>
        <p:sp>
          <p:nvSpPr>
            <p:cNvPr id="13" name="Oval 8"/>
            <p:cNvSpPr>
              <a:spLocks/>
            </p:cNvSpPr>
            <p:nvPr/>
          </p:nvSpPr>
          <p:spPr>
            <a:xfrm>
              <a:off x="4912556" y="4284720"/>
              <a:ext cx="2203005" cy="2160000"/>
            </a:xfrm>
            <a:prstGeom prst="ellipse">
              <a:avLst/>
            </a:prstGeom>
            <a:solidFill>
              <a:srgbClr val="65ADCD"/>
            </a:solidFill>
            <a:ln w="38100" cmpd="sng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人生三问</a:t>
              </a:r>
              <a:endParaRPr lang="id-ID" dirty="0"/>
            </a:p>
          </p:txBody>
        </p:sp>
        <p:sp>
          <p:nvSpPr>
            <p:cNvPr id="15" name="Oval 56"/>
            <p:cNvSpPr>
              <a:spLocks noChangeAspect="1"/>
            </p:cNvSpPr>
            <p:nvPr/>
          </p:nvSpPr>
          <p:spPr>
            <a:xfrm>
              <a:off x="6847789" y="4272593"/>
              <a:ext cx="180000" cy="18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6" name="Oval 57"/>
            <p:cNvSpPr>
              <a:spLocks noChangeAspect="1"/>
            </p:cNvSpPr>
            <p:nvPr/>
          </p:nvSpPr>
          <p:spPr>
            <a:xfrm>
              <a:off x="7027789" y="4012411"/>
              <a:ext cx="216000" cy="21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7" name="Oval 58"/>
            <p:cNvSpPr>
              <a:spLocks noChangeAspect="1"/>
            </p:cNvSpPr>
            <p:nvPr/>
          </p:nvSpPr>
          <p:spPr>
            <a:xfrm>
              <a:off x="7232673" y="3760411"/>
              <a:ext cx="252000" cy="252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8" name="Oval 59"/>
            <p:cNvSpPr>
              <a:spLocks noChangeAspect="1"/>
            </p:cNvSpPr>
            <p:nvPr/>
          </p:nvSpPr>
          <p:spPr>
            <a:xfrm>
              <a:off x="7484673" y="3472411"/>
              <a:ext cx="288000" cy="288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9" name="Oval 60"/>
            <p:cNvSpPr>
              <a:spLocks noChangeAspect="1"/>
            </p:cNvSpPr>
            <p:nvPr/>
          </p:nvSpPr>
          <p:spPr>
            <a:xfrm>
              <a:off x="7693386" y="2462950"/>
              <a:ext cx="1224000" cy="1224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3" name="Oval 75"/>
            <p:cNvSpPr>
              <a:spLocks noChangeAspect="1"/>
            </p:cNvSpPr>
            <p:nvPr/>
          </p:nvSpPr>
          <p:spPr>
            <a:xfrm flipH="1">
              <a:off x="5006846" y="4272593"/>
              <a:ext cx="178459" cy="18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4" name="Oval 76"/>
            <p:cNvSpPr>
              <a:spLocks noChangeAspect="1"/>
            </p:cNvSpPr>
            <p:nvPr/>
          </p:nvSpPr>
          <p:spPr>
            <a:xfrm flipH="1">
              <a:off x="4792695" y="4012411"/>
              <a:ext cx="214151" cy="21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5" name="Oval 77"/>
            <p:cNvSpPr>
              <a:spLocks noChangeAspect="1"/>
            </p:cNvSpPr>
            <p:nvPr/>
          </p:nvSpPr>
          <p:spPr>
            <a:xfrm flipH="1">
              <a:off x="4553874" y="3760411"/>
              <a:ext cx="249842" cy="252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6" name="Oval 78"/>
            <p:cNvSpPr>
              <a:spLocks noChangeAspect="1"/>
            </p:cNvSpPr>
            <p:nvPr/>
          </p:nvSpPr>
          <p:spPr>
            <a:xfrm flipH="1">
              <a:off x="4268339" y="3472411"/>
              <a:ext cx="285534" cy="288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7" name="Oval 79"/>
            <p:cNvSpPr>
              <a:spLocks noChangeAspect="1"/>
            </p:cNvSpPr>
            <p:nvPr/>
          </p:nvSpPr>
          <p:spPr>
            <a:xfrm flipH="1">
              <a:off x="3133427" y="2462950"/>
              <a:ext cx="1213521" cy="1224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47" name="Oval 107"/>
            <p:cNvSpPr>
              <a:spLocks noChangeAspect="1"/>
            </p:cNvSpPr>
            <p:nvPr/>
          </p:nvSpPr>
          <p:spPr>
            <a:xfrm rot="18870082">
              <a:off x="5834176" y="3906253"/>
              <a:ext cx="180000" cy="18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48" name="Oval 108"/>
            <p:cNvSpPr>
              <a:spLocks noChangeAspect="1"/>
            </p:cNvSpPr>
            <p:nvPr/>
          </p:nvSpPr>
          <p:spPr>
            <a:xfrm rot="18870082">
              <a:off x="5782227" y="3577281"/>
              <a:ext cx="216000" cy="21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49" name="Oval 109"/>
            <p:cNvSpPr>
              <a:spLocks noChangeAspect="1"/>
            </p:cNvSpPr>
            <p:nvPr/>
          </p:nvSpPr>
          <p:spPr>
            <a:xfrm rot="18870082">
              <a:off x="5753555" y="3236296"/>
              <a:ext cx="252000" cy="252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50" name="Oval 110"/>
            <p:cNvSpPr>
              <a:spLocks noChangeAspect="1"/>
            </p:cNvSpPr>
            <p:nvPr/>
          </p:nvSpPr>
          <p:spPr>
            <a:xfrm rot="18870082">
              <a:off x="5732232" y="2836473"/>
              <a:ext cx="288000" cy="288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51" name="Oval 111"/>
            <p:cNvSpPr>
              <a:spLocks noChangeAspect="1"/>
            </p:cNvSpPr>
            <p:nvPr/>
          </p:nvSpPr>
          <p:spPr>
            <a:xfrm>
              <a:off x="5239827" y="1506292"/>
              <a:ext cx="1224000" cy="1224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54" name="Content Placeholder 2"/>
            <p:cNvSpPr txBox="1">
              <a:spLocks/>
            </p:cNvSpPr>
            <p:nvPr/>
          </p:nvSpPr>
          <p:spPr>
            <a:xfrm>
              <a:off x="7461808" y="2876791"/>
              <a:ext cx="1684376" cy="292422"/>
            </a:xfrm>
            <a:prstGeom prst="rect">
              <a:avLst/>
            </a:prstGeom>
          </p:spPr>
          <p:txBody>
            <a:bodyPr vert="horz" lIns="121920" tIns="60960" rIns="121920" bIns="6096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吃什么</a:t>
              </a:r>
              <a:endPara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5" name="Content Placeholder 2"/>
            <p:cNvSpPr txBox="1">
              <a:spLocks/>
            </p:cNvSpPr>
            <p:nvPr/>
          </p:nvSpPr>
          <p:spPr>
            <a:xfrm>
              <a:off x="2856777" y="2876791"/>
              <a:ext cx="1684376" cy="292422"/>
            </a:xfrm>
            <a:prstGeom prst="rect">
              <a:avLst/>
            </a:prstGeom>
          </p:spPr>
          <p:txBody>
            <a:bodyPr vert="horz" lIns="121920" tIns="60960" rIns="121920" bIns="6096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吃饭吗</a:t>
              </a:r>
              <a:endPara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6" name="Content Placeholder 2"/>
            <p:cNvSpPr txBox="1">
              <a:spLocks/>
            </p:cNvSpPr>
            <p:nvPr/>
          </p:nvSpPr>
          <p:spPr>
            <a:xfrm>
              <a:off x="5034044" y="1934108"/>
              <a:ext cx="1684376" cy="292422"/>
            </a:xfrm>
            <a:prstGeom prst="rect">
              <a:avLst/>
            </a:prstGeom>
          </p:spPr>
          <p:txBody>
            <a:bodyPr vert="horz" lIns="121920" tIns="60960" rIns="121920" bIns="6096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去哪吃</a:t>
              </a:r>
              <a:endPara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7" name="Content Placeholder 2"/>
            <p:cNvSpPr txBox="1">
              <a:spLocks/>
            </p:cNvSpPr>
            <p:nvPr/>
          </p:nvSpPr>
          <p:spPr>
            <a:xfrm>
              <a:off x="5199604" y="5224135"/>
              <a:ext cx="1684376" cy="292422"/>
            </a:xfrm>
            <a:prstGeom prst="rect">
              <a:avLst/>
            </a:prstGeom>
          </p:spPr>
          <p:txBody>
            <a:bodyPr vert="horz" lIns="121920" tIns="60960" rIns="121920" bIns="6096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endParaRPr lang="en-US" sz="16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89144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673" t="39086" r="39604" b="41262"/>
          <a:stretch/>
        </p:blipFill>
        <p:spPr>
          <a:xfrm>
            <a:off x="0" y="0"/>
            <a:ext cx="12192001" cy="6858000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B79E9F30-1FD4-4D51-B317-93AF1E78F3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608" y="488043"/>
            <a:ext cx="2956569" cy="2956569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B1306A3D-F57B-458C-A7BA-AFD36E1DE85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1421" y="488043"/>
            <a:ext cx="2956569" cy="2956569"/>
          </a:xfrm>
          <a:prstGeom prst="rect">
            <a:avLst/>
          </a:prstGeom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id="{E08B9F42-E70A-4434-B371-2C887051E49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5428" y="488044"/>
            <a:ext cx="2956568" cy="2956568"/>
          </a:xfrm>
          <a:prstGeom prst="rect">
            <a:avLst/>
          </a:prstGeom>
        </p:spPr>
      </p:pic>
      <p:pic>
        <p:nvPicPr>
          <p:cNvPr id="35" name="图片 34">
            <a:extLst>
              <a:ext uri="{FF2B5EF4-FFF2-40B4-BE49-F238E27FC236}">
                <a16:creationId xmlns:a16="http://schemas.microsoft.com/office/drawing/2014/main" id="{4F658881-755D-4B83-9B13-35B5510A601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5340" y="3413387"/>
            <a:ext cx="2956568" cy="2956568"/>
          </a:xfrm>
          <a:prstGeom prst="rect">
            <a:avLst/>
          </a:prstGeom>
        </p:spPr>
      </p:pic>
      <p:pic>
        <p:nvPicPr>
          <p:cNvPr id="37" name="图片 36">
            <a:extLst>
              <a:ext uri="{FF2B5EF4-FFF2-40B4-BE49-F238E27FC236}">
                <a16:creationId xmlns:a16="http://schemas.microsoft.com/office/drawing/2014/main" id="{E6C5208F-088C-421E-B2EF-3A949119702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4591" y="3413387"/>
            <a:ext cx="2948763" cy="2948763"/>
          </a:xfrm>
          <a:prstGeom prst="rect">
            <a:avLst/>
          </a:prstGeom>
        </p:spPr>
      </p:pic>
      <p:pic>
        <p:nvPicPr>
          <p:cNvPr id="39" name="图片 38">
            <a:extLst>
              <a:ext uri="{FF2B5EF4-FFF2-40B4-BE49-F238E27FC236}">
                <a16:creationId xmlns:a16="http://schemas.microsoft.com/office/drawing/2014/main" id="{962F4BF3-54ED-4D64-BDEE-F6630E35DB8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574" y="3393872"/>
            <a:ext cx="3025473" cy="3025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519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673" t="39086" r="39604" b="41262"/>
          <a:stretch/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127693" y="342246"/>
            <a:ext cx="10985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4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950230" y="434579"/>
            <a:ext cx="49599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项目的背景与意义</a:t>
            </a:r>
            <a:endParaRPr lang="en-US" altLang="zh-CN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970414" y="553091"/>
            <a:ext cx="5022106" cy="400110"/>
          </a:xfrm>
          <a:prstGeom prst="snip1Rect">
            <a:avLst>
              <a:gd name="adj" fmla="val 0"/>
            </a:avLst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</a:rPr>
              <a:t> Background And Significance</a:t>
            </a:r>
            <a:endParaRPr lang="zh-CN" altLang="en-US" sz="2000" dirty="0">
              <a:ln>
                <a:solidFill>
                  <a:srgbClr val="00762F"/>
                </a:solidFill>
              </a:ln>
              <a:solidFill>
                <a:schemeClr val="bg1"/>
              </a:solidFill>
              <a:latin typeface="Arial" panose="020B0604020202020204" pitchFamily="34" charset="0"/>
              <a:ea typeface="华文仿宋" panose="02010600040101010101" pitchFamily="2" charset="-122"/>
              <a:cs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7259" y="1845545"/>
            <a:ext cx="3111525" cy="1944703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79"/>
          <a:stretch/>
        </p:blipFill>
        <p:spPr>
          <a:xfrm>
            <a:off x="2567259" y="4179612"/>
            <a:ext cx="3111525" cy="2017988"/>
          </a:xfrm>
          <a:prstGeom prst="rect">
            <a:avLst/>
          </a:prstGeom>
        </p:spPr>
      </p:pic>
      <p:sp>
        <p:nvSpPr>
          <p:cNvPr id="29" name="文本框 28"/>
          <p:cNvSpPr txBox="1"/>
          <p:nvPr/>
        </p:nvSpPr>
        <p:spPr>
          <a:xfrm>
            <a:off x="6462810" y="2680834"/>
            <a:ext cx="3699536" cy="60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总是不知道吃些什么。比如哪些好吃，哪些没吃过</a:t>
            </a:r>
          </a:p>
        </p:txBody>
      </p:sp>
      <p:sp>
        <p:nvSpPr>
          <p:cNvPr id="30" name="文本框 29"/>
          <p:cNvSpPr txBox="1"/>
          <p:nvPr/>
        </p:nvSpPr>
        <p:spPr>
          <a:xfrm>
            <a:off x="6462810" y="2444322"/>
            <a:ext cx="13597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6462810" y="5235349"/>
            <a:ext cx="3699536" cy="60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zh-CN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不健康的饮食会导致身体对于某些重要元素的摄入不足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6462810" y="4998837"/>
            <a:ext cx="13597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48539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63" t="32813" r="32824" b="34069"/>
          <a:stretch/>
        </p:blipFill>
        <p:spPr>
          <a:xfrm>
            <a:off x="-84841" y="0"/>
            <a:ext cx="12192000" cy="6858000"/>
          </a:xfrm>
          <a:prstGeom prst="rect">
            <a:avLst/>
          </a:prstGeom>
        </p:spPr>
      </p:pic>
      <p:grpSp>
        <p:nvGrpSpPr>
          <p:cNvPr id="31" name="组合 30"/>
          <p:cNvGrpSpPr/>
          <p:nvPr/>
        </p:nvGrpSpPr>
        <p:grpSpPr>
          <a:xfrm>
            <a:off x="3000374" y="2302230"/>
            <a:ext cx="6191251" cy="1884208"/>
            <a:chOff x="3000375" y="2359839"/>
            <a:chExt cx="6191251" cy="1884208"/>
          </a:xfrm>
        </p:grpSpPr>
        <p:sp>
          <p:nvSpPr>
            <p:cNvPr id="32" name="文本框 31"/>
            <p:cNvSpPr txBox="1"/>
            <p:nvPr/>
          </p:nvSpPr>
          <p:spPr>
            <a:xfrm>
              <a:off x="3000375" y="2359839"/>
              <a:ext cx="6191251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9600" b="1" dirty="0">
                  <a:solidFill>
                    <a:schemeClr val="bg1"/>
                  </a:solidFill>
                  <a:latin typeface="华文仿宋" panose="02010600040101010101" pitchFamily="2" charset="-122"/>
                  <a:ea typeface="华文仿宋" panose="02010600040101010101" pitchFamily="2" charset="-122"/>
                </a:rPr>
                <a:t>Part 02</a:t>
              </a:r>
              <a:endParaRPr lang="zh-CN" altLang="en-US" sz="9600" b="1" dirty="0">
                <a:solidFill>
                  <a:schemeClr val="bg1"/>
                </a:solidFill>
                <a:latin typeface="华文仿宋" panose="02010600040101010101" pitchFamily="2" charset="-122"/>
                <a:ea typeface="华文仿宋" panose="02010600040101010101" pitchFamily="2" charset="-122"/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3616036" y="3720827"/>
              <a:ext cx="495992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项目的预讨论</a:t>
              </a:r>
              <a:endPara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93814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643E6DE8-ED72-4462-86EF-05BA9FB826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18923EDA-4430-4036-AB9B-F637F67253C5}"/>
              </a:ext>
            </a:extLst>
          </p:cNvPr>
          <p:cNvSpPr txBox="1"/>
          <p:nvPr/>
        </p:nvSpPr>
        <p:spPr>
          <a:xfrm>
            <a:off x="555812" y="251012"/>
            <a:ext cx="1125967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西电的学生以及对应的海棠丁香竹园餐厅以及新老综合楼的商家。</a:t>
            </a:r>
            <a:endParaRPr lang="en-US" altLang="zh-CN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</a:t>
            </a:r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推出后的一到两个月慢慢宣传推广。</a:t>
            </a:r>
            <a:endParaRPr lang="en-US" altLang="zh-CN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适用范围</a:t>
            </a:r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对商家的食物饮品小吃等进行推荐评分，用户个人饮食习惯的分析，并参考身体摄入营养来推荐。</a:t>
            </a:r>
            <a:endParaRPr lang="en-US" altLang="zh-CN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使用成本</a:t>
            </a:r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租赁的服务器以及开发过程中所需费用，后期宣传等等，由小组成员进行摊付。</a:t>
            </a:r>
          </a:p>
        </p:txBody>
      </p:sp>
    </p:spTree>
    <p:extLst>
      <p:ext uri="{BB962C8B-B14F-4D97-AF65-F5344CB8AC3E}">
        <p14:creationId xmlns:p14="http://schemas.microsoft.com/office/powerpoint/2010/main" val="3736387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水彩风格毕业答辩汇报PPT模板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511</Words>
  <Application>Microsoft Office PowerPoint</Application>
  <PresentationFormat>宽屏</PresentationFormat>
  <Paragraphs>92</Paragraphs>
  <Slides>17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5" baseType="lpstr">
      <vt:lpstr>等线</vt:lpstr>
      <vt:lpstr>华文仿宋</vt:lpstr>
      <vt:lpstr>微软雅黑</vt:lpstr>
      <vt:lpstr>造字工房悦黑（非商用）常规体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 </cp:lastModifiedBy>
  <cp:revision>14</cp:revision>
  <dcterms:created xsi:type="dcterms:W3CDTF">2017-05-05T02:09:32Z</dcterms:created>
  <dcterms:modified xsi:type="dcterms:W3CDTF">2019-12-04T15:30:11Z</dcterms:modified>
</cp:coreProperties>
</file>