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96" r:id="rId10"/>
    <p:sldId id="292" r:id="rId11"/>
    <p:sldId id="293" r:id="rId12"/>
    <p:sldId id="276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4" r:id="rId23"/>
    <p:sldId id="285" r:id="rId24"/>
    <p:sldId id="286" r:id="rId25"/>
    <p:sldId id="297" r:id="rId26"/>
    <p:sldId id="29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ATUNJI/PracticumI---Predicting-the-Price-of-Used-Car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740A-1EF7-4522-8B68-6E76CD7C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647121"/>
          </a:xfrm>
        </p:spPr>
        <p:txBody>
          <a:bodyPr/>
          <a:lstStyle/>
          <a:p>
            <a:r>
              <a:rPr lang="en-US" sz="5400" dirty="0"/>
              <a:t>Predicting the Price of Used Cars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1E78-0CA7-4F3C-8DDD-D2F198C9B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dirty="0"/>
              <a:t>Babawale Olatunji</a:t>
            </a:r>
          </a:p>
          <a:p>
            <a:r>
              <a:rPr lang="en-US" sz="2600" dirty="0"/>
              <a:t>Regis university</a:t>
            </a:r>
          </a:p>
          <a:p>
            <a:r>
              <a:rPr lang="en-US" sz="2600" dirty="0"/>
              <a:t>Msds 692 data science  practicum 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7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41EE-62A8-4303-98DD-D19DA777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8" y="492768"/>
            <a:ext cx="9601200" cy="1400530"/>
          </a:xfrm>
        </p:spPr>
        <p:txBody>
          <a:bodyPr/>
          <a:lstStyle/>
          <a:p>
            <a:r>
              <a:rPr lang="en-US" dirty="0"/>
              <a:t>Exploratory Data Analysis – Car Price and Numerical Attributes Pair Plots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CC5B6-2E3C-4769-AE3C-874F0681A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36070"/>
            <a:ext cx="8947150" cy="30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98EC-934B-4119-B4BA-F46D9B76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2718"/>
            <a:ext cx="9593263" cy="1400530"/>
          </a:xfrm>
        </p:spPr>
        <p:txBody>
          <a:bodyPr/>
          <a:lstStyle/>
          <a:p>
            <a:r>
              <a:rPr lang="en-US" dirty="0"/>
              <a:t>Exploratory Data Analysis – Car Price and Categorical Attributes Pair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724B6-9174-4FF6-8ED5-A316B541A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236" y="2467778"/>
            <a:ext cx="9281871" cy="240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8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5CCC-40D5-4683-B85E-BD666080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35B9C-3A8B-4AB2-AC38-B69F6C117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872" y="1531884"/>
            <a:ext cx="5442582" cy="4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8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F915-04F5-4DF8-A9E8-B82DA4D3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 into Test and Train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52B5-6F25-4EE1-A79E-BBEF9DF1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was split into training data and testing data.</a:t>
            </a:r>
          </a:p>
          <a:p>
            <a:r>
              <a:rPr lang="en-US" dirty="0"/>
              <a:t>The training data is the data that the model would leverage for learning.</a:t>
            </a:r>
          </a:p>
          <a:p>
            <a:r>
              <a:rPr lang="en-US" dirty="0"/>
              <a:t>The Test data is the data that would be leveraged to measure the performance of our models on unseen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9ADF-3A7F-4D11-A811-6562E359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7591-6E86-47D9-8416-DC5A65E7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supervised machine learning algorithms including Regression and Classification.</a:t>
            </a:r>
          </a:p>
          <a:p>
            <a:r>
              <a:rPr lang="en-US" dirty="0"/>
              <a:t>Predicting the Price of a Used Car is a regression problem.</a:t>
            </a:r>
          </a:p>
          <a:p>
            <a:r>
              <a:rPr lang="en-US" dirty="0"/>
              <a:t>Different types of regression models can be implemented using Python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is a Python machine learning library.</a:t>
            </a:r>
          </a:p>
          <a:p>
            <a:r>
              <a:rPr lang="en-US" dirty="0"/>
              <a:t>The training dataset would be trained or fitted using 4 different regression models including Linear Regression, Decision Tree Regression, Random Forest Regression and Ensemble (Voting Regressor).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8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06F1-0267-4D81-9FF9-88FD0B4A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6702-5A20-420C-8901-218B9089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predictions by providing the test data to the Linear Regression, Decision Tree Regression, Random Forest Regression and Ensemble VotingRegressor models.</a:t>
            </a:r>
          </a:p>
          <a:p>
            <a:r>
              <a:rPr lang="en-US" dirty="0"/>
              <a:t>This would give us the prediction accuracy score.</a:t>
            </a:r>
          </a:p>
          <a:p>
            <a:r>
              <a:rPr lang="en-US" dirty="0"/>
              <a:t>The prediction  accuracy score from each model would be used as one of the basis to determine the best model.</a:t>
            </a:r>
          </a:p>
        </p:txBody>
      </p:sp>
    </p:spTree>
    <p:extLst>
      <p:ext uri="{BB962C8B-B14F-4D97-AF65-F5344CB8AC3E}">
        <p14:creationId xmlns:p14="http://schemas.microsoft.com/office/powerpoint/2010/main" val="71780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4D9A-323A-49DC-903C-D01143A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C070-1DC3-460E-9BDB-9C796D91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linear regression, a model is constructed that enables us to predict the value of new data considering the training data used to train the model.</a:t>
            </a:r>
          </a:p>
          <a:p>
            <a:r>
              <a:rPr lang="en-US" dirty="0"/>
              <a:t>Fit or Train the training data to Linear Regression.</a:t>
            </a:r>
          </a:p>
          <a:p>
            <a:r>
              <a:rPr lang="en-US" dirty="0"/>
              <a:t>Prediction Accuracy Score of this model is 62%.</a:t>
            </a:r>
          </a:p>
          <a:p>
            <a:r>
              <a:rPr lang="en-US" dirty="0"/>
              <a:t>Root Mean Squared Error (RMSE) Metric – 4960.</a:t>
            </a:r>
          </a:p>
          <a:p>
            <a:r>
              <a:rPr lang="en-US" dirty="0"/>
              <a:t>Linear Regression Model RMSE metric for predicting the response (y) is 4960.</a:t>
            </a:r>
          </a:p>
          <a:p>
            <a:r>
              <a:rPr lang="en-US" dirty="0"/>
              <a:t> A lower value of RMSE metric is preferable.</a:t>
            </a:r>
          </a:p>
        </p:txBody>
      </p:sp>
    </p:spTree>
    <p:extLst>
      <p:ext uri="{BB962C8B-B14F-4D97-AF65-F5344CB8AC3E}">
        <p14:creationId xmlns:p14="http://schemas.microsoft.com/office/powerpoint/2010/main" val="8345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4C0F-1D58-49E2-B9CF-7C58AFC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 -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2DE412-77B7-4133-A477-A68D51A01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444" y="2052638"/>
            <a:ext cx="623488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68C4-E702-4C0D-8BDA-60F488FF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22FC-23BD-4E91-A3A1-B5E2BD7B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Regression Model is the second model constructed for this project.</a:t>
            </a:r>
          </a:p>
          <a:p>
            <a:r>
              <a:rPr lang="en-US" dirty="0"/>
              <a:t>Decision Tree trains a model in a tree like structure to predict data in the future</a:t>
            </a:r>
          </a:p>
          <a:p>
            <a:r>
              <a:rPr lang="en-US" dirty="0"/>
              <a:t>Fit or Train the training data to Decision Tree Regression.</a:t>
            </a:r>
          </a:p>
          <a:p>
            <a:r>
              <a:rPr lang="en-US" dirty="0"/>
              <a:t>Prediction Accuracy Score of this model  is 82%.</a:t>
            </a:r>
          </a:p>
          <a:p>
            <a:r>
              <a:rPr lang="en-US" dirty="0"/>
              <a:t>Root Mean Squared Error (RMSE) Metric – 3420.</a:t>
            </a:r>
          </a:p>
          <a:p>
            <a:r>
              <a:rPr lang="en-US" dirty="0"/>
              <a:t>Decision Tree Regression Model RMSE metric for predicting the response (y) is 3420.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2CE9-9F03-40DC-954B-3EE29B5C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Regression Model -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5D9412-D823-497E-8338-9B56559E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47" y="2052638"/>
            <a:ext cx="631448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3F25-836D-4897-95CF-AEE027FD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Project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7D62-D273-4C8D-8080-EE0BDA69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price of used cars is a challenging task. </a:t>
            </a:r>
          </a:p>
          <a:p>
            <a:r>
              <a:rPr lang="en-US" dirty="0"/>
              <a:t>This is due to several features that should be examined for accurate prediction.</a:t>
            </a:r>
          </a:p>
          <a:p>
            <a:r>
              <a:rPr lang="en-US" dirty="0"/>
              <a:t>Potential used car buyers do not know if they are paying too much for the asking price of used cars.</a:t>
            </a:r>
          </a:p>
          <a:p>
            <a:r>
              <a:rPr lang="en-US" dirty="0"/>
              <a:t>The purpose of this data science practicum project is to develop a machine learning model that can be leveraged in predicting price of used cars.</a:t>
            </a:r>
          </a:p>
        </p:txBody>
      </p:sp>
    </p:spTree>
    <p:extLst>
      <p:ext uri="{BB962C8B-B14F-4D97-AF65-F5344CB8AC3E}">
        <p14:creationId xmlns:p14="http://schemas.microsoft.com/office/powerpoint/2010/main" val="397490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37F6-6CFA-4496-802E-84DDC8AF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4B37-4D71-4996-AAE0-9E1C1A14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Regression Model is the third model constructed for this project.</a:t>
            </a:r>
          </a:p>
          <a:p>
            <a:r>
              <a:rPr lang="en-US" dirty="0"/>
              <a:t>It combines multiple decision trees in determining the final output.</a:t>
            </a:r>
          </a:p>
          <a:p>
            <a:r>
              <a:rPr lang="en-US" dirty="0"/>
              <a:t>Fit or Train the training data to Random Forest Regression.</a:t>
            </a:r>
          </a:p>
          <a:p>
            <a:r>
              <a:rPr lang="en-US" dirty="0"/>
              <a:t>Prediction Accuracy Score of this model is 89%.</a:t>
            </a:r>
          </a:p>
          <a:p>
            <a:r>
              <a:rPr lang="en-US" dirty="0"/>
              <a:t>Root Mean Squared Error (RMSE) Metric – 2675.</a:t>
            </a:r>
          </a:p>
          <a:p>
            <a:r>
              <a:rPr lang="en-US" dirty="0"/>
              <a:t>Random Forest Regression Model RMSE metric for predicting the response (y) is 2675.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4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3A3A-B9F6-4049-AD1B-754B4590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 Model -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2A846-837B-4C49-82CE-7420A0E8C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006" y="2052638"/>
            <a:ext cx="626576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A4AF-A533-40E5-8F84-CBC2858D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VotingRegressor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BCD7-3F9A-4E5A-A4AF-D2CA8E52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Voting Regressor fits Linear Regressor, Decision Tree Regressor and Random Forest Regressor each on the training dataset.</a:t>
            </a:r>
          </a:p>
          <a:p>
            <a:r>
              <a:rPr lang="en-US" dirty="0"/>
              <a:t>Fit or Train the training data to Ensemble VotingRegressor.</a:t>
            </a:r>
          </a:p>
          <a:p>
            <a:r>
              <a:rPr lang="en-US" dirty="0"/>
              <a:t>Prediction Accuracy Score of this model is 86%.</a:t>
            </a:r>
          </a:p>
          <a:p>
            <a:r>
              <a:rPr lang="en-US" dirty="0"/>
              <a:t>Root Mean Squared Error (RMSE) Metric – 2985.</a:t>
            </a:r>
          </a:p>
          <a:p>
            <a:r>
              <a:rPr lang="en-US" dirty="0"/>
              <a:t>Ensemble VotingRegressor Model RMSE metric for predicting the response (y) is 2985.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01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6A4E-444F-4D06-93A6-A1AB82B0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 VotingRegressor Model -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5D947-35FA-4188-8492-CBC5BBA89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95" y="2052638"/>
            <a:ext cx="633518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DC30-F08A-4A39-A9A5-5DB1B331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E4BA-41AC-4F38-898D-7A9975B9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Regression Model provides the best prediction accuracy out of the four models.</a:t>
            </a:r>
          </a:p>
          <a:p>
            <a:r>
              <a:rPr lang="en-US" dirty="0"/>
              <a:t>Random Forest also provides the best RMSE metric for predicting the response (y).</a:t>
            </a:r>
          </a:p>
          <a:p>
            <a:r>
              <a:rPr lang="en-US" dirty="0"/>
              <a:t>Hence, Random Forest Regression Model is the selected model for predicting the price of used car.</a:t>
            </a:r>
          </a:p>
          <a:p>
            <a:r>
              <a:rPr lang="en-US" dirty="0"/>
              <a:t>The project showcases Car Power Engine, Car Mileage, and the Car’s Age are the three most important features in predicting the price of a used car.</a:t>
            </a:r>
          </a:p>
        </p:txBody>
      </p:sp>
    </p:spTree>
    <p:extLst>
      <p:ext uri="{BB962C8B-B14F-4D97-AF65-F5344CB8AC3E}">
        <p14:creationId xmlns:p14="http://schemas.microsoft.com/office/powerpoint/2010/main" val="1823657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890C-A85B-4A86-A017-5E6F4778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D2FA-C8B9-4C34-AD64-AFF08751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code and the plots for this project is located at </a:t>
            </a:r>
            <a:r>
              <a:rPr lang="en-US" dirty="0">
                <a:hlinkClick r:id="rId2"/>
              </a:rPr>
              <a:t>https://github.com/BOLATUNJI/PracticumI---Predicting-the-Price-of-Used-Cars</a:t>
            </a:r>
            <a:endParaRPr lang="en-US" dirty="0"/>
          </a:p>
          <a:p>
            <a:r>
              <a:rPr lang="en-US" dirty="0"/>
              <a:t>Project Dataset - https://www.kaggle.com/orgesleka/used-cars-database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3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B5CBBA-DF2D-492C-BDCC-C376CD936A57}"/>
              </a:ext>
            </a:extLst>
          </p:cNvPr>
          <p:cNvSpPr/>
          <p:nvPr/>
        </p:nvSpPr>
        <p:spPr>
          <a:xfrm>
            <a:off x="2928551" y="3244334"/>
            <a:ext cx="5060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10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E305-1F1F-4A6C-A228-AD7B6822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CFEE-9700-4B74-A599-4B6E6DD3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used Kaggle data set located at https://www.kaggle.com/orgesleka/used-cars-database to achieve its objectives.</a:t>
            </a:r>
          </a:p>
          <a:p>
            <a:r>
              <a:rPr lang="en-US" dirty="0"/>
              <a:t>The Data-Set contains offerings of used cars in Germany. </a:t>
            </a:r>
          </a:p>
          <a:p>
            <a:r>
              <a:rPr lang="en-US" dirty="0"/>
              <a:t>The data set contains over 370,000 used cars information with 20 attributes .</a:t>
            </a:r>
          </a:p>
          <a:p>
            <a:r>
              <a:rPr lang="en-US" dirty="0"/>
              <a:t>The data set contains some missing values that require data cleaning to increase prediction performance and accuracy.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8588-BDD2-4220-A857-D3256AC4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Knowing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AA72-FB32-4BC4-921A-0564D75C4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dataset is consist (14) string variables and (6) numerical variables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7E5B6-96DD-43F9-96F0-89B5283A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85" y="2052213"/>
            <a:ext cx="4936688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0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1ADD7-7A51-45B1-97B3-19416E16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The dataset</a:t>
            </a: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2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2E245015-C3C8-4AB3-81CB-5C1AE6DF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 following depicts the first few lines of the dataset.</a:t>
            </a:r>
          </a:p>
        </p:txBody>
      </p: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B9BE34A9-22E7-4EAF-82F8-EE98A31B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495847" cy="15409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1243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F7F1-BC29-487C-9001-D1F5DA5A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sz="3900" dirty="0"/>
              <a:t>Data Cleaning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0BDC9-BFCD-4A92-B671-B543F57FF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0" b="2"/>
          <a:stretch/>
        </p:blipFill>
        <p:spPr>
          <a:xfrm>
            <a:off x="7171508" y="647699"/>
            <a:ext cx="3295274" cy="268333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0CF8-2778-4701-980A-2E3D0CA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There are missing values identified as Nans/null in the dataset.</a:t>
            </a:r>
          </a:p>
          <a:p>
            <a:r>
              <a:rPr lang="en-US" dirty="0"/>
              <a:t>The data also used zeros (0.0) as missing values.</a:t>
            </a:r>
          </a:p>
          <a:p>
            <a:r>
              <a:rPr lang="en-US" dirty="0"/>
              <a:t>Dealt with missing values by dropping the rows and columns that contain them.</a:t>
            </a:r>
          </a:p>
          <a:p>
            <a:r>
              <a:rPr lang="en-US" dirty="0"/>
              <a:t>Null values would result in bias resulting from differences between missing and complete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8F222-85B2-43FD-B4CA-2037EBED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889" y="3526971"/>
            <a:ext cx="3046512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9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3F14-5DED-4966-9467-F76CCAF4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Data Cleaning -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EF5C-592D-4D69-B05F-F2FB1D94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dataset also contains Outliers.</a:t>
            </a:r>
          </a:p>
          <a:p>
            <a:r>
              <a:rPr lang="en-US" dirty="0"/>
              <a:t>These are values or observations that are distant from other observations in the column. </a:t>
            </a:r>
          </a:p>
          <a:p>
            <a:r>
              <a:rPr lang="en-US" dirty="0"/>
              <a:t>Outliers were identified from relevant columns and removed.</a:t>
            </a:r>
          </a:p>
          <a:p>
            <a:r>
              <a:rPr lang="en-US" dirty="0"/>
              <a:t>Outliers would have a positive or negative effect on the correlation of the data if not handled correctly.</a:t>
            </a:r>
          </a:p>
          <a:p>
            <a:r>
              <a:rPr lang="en-US" dirty="0"/>
              <a:t>Converted strings to categorical variables.</a:t>
            </a:r>
          </a:p>
          <a:p>
            <a:r>
              <a:rPr lang="en-US" dirty="0"/>
              <a:t>Converted strings to dates as datetime objects.</a:t>
            </a:r>
          </a:p>
        </p:txBody>
      </p:sp>
    </p:spTree>
    <p:extLst>
      <p:ext uri="{BB962C8B-B14F-4D97-AF65-F5344CB8AC3E}">
        <p14:creationId xmlns:p14="http://schemas.microsoft.com/office/powerpoint/2010/main" val="249005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84D9-4476-4C61-82FB-56E01434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Exploratory Data Analysis – </a:t>
            </a:r>
            <a:br>
              <a:rPr lang="en-US" dirty="0"/>
            </a:br>
            <a:r>
              <a:rPr lang="en-US" dirty="0"/>
              <a:t>Summary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FCF535-99FE-4368-8160-E1C15C53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53" y="2047875"/>
            <a:ext cx="6591300" cy="1381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22B60-E444-457D-87A1-664CDFD8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7" y="3762631"/>
            <a:ext cx="85344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063E-AA94-4E3D-828C-843B78BB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 Data Analysis – </a:t>
            </a:r>
            <a:br>
              <a:rPr lang="en-US" dirty="0"/>
            </a:br>
            <a:r>
              <a:rPr lang="en-US" dirty="0"/>
              <a:t>Histograms of Numerical Attributes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A8426E-E887-40D7-9EF6-7FBCF191C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453" y="2052638"/>
            <a:ext cx="633887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9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985</Words>
  <Application>Microsoft Office PowerPoint</Application>
  <PresentationFormat>Widescreen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Predicting the Price of Used Cars</vt:lpstr>
      <vt:lpstr>Problems &amp; Project Purpose:</vt:lpstr>
      <vt:lpstr>Dataset</vt:lpstr>
      <vt:lpstr>Knowing the dataset</vt:lpstr>
      <vt:lpstr>The dataset</vt:lpstr>
      <vt:lpstr>Data Cleaning </vt:lpstr>
      <vt:lpstr>Data Cleaning - Cont’d</vt:lpstr>
      <vt:lpstr>Exploratory Data Analysis –  Summary Statistics</vt:lpstr>
      <vt:lpstr>Exploratory  Data Analysis –  Histograms of Numerical Attributes</vt:lpstr>
      <vt:lpstr>Exploratory Data Analysis – Car Price and Numerical Attributes Pair Plots </vt:lpstr>
      <vt:lpstr>Exploratory Data Analysis – Car Price and Categorical Attributes Pair Plots</vt:lpstr>
      <vt:lpstr>Correlation of Data</vt:lpstr>
      <vt:lpstr>Splitting data into Test and Train Sets</vt:lpstr>
      <vt:lpstr>Training models</vt:lpstr>
      <vt:lpstr>Accuracy Predictions</vt:lpstr>
      <vt:lpstr>Linear Regression Model</vt:lpstr>
      <vt:lpstr>Linear Regression Model  - Scatterplot</vt:lpstr>
      <vt:lpstr>Decision Tree Regression Model</vt:lpstr>
      <vt:lpstr>Decision Tree Regression Model - Scatterplot</vt:lpstr>
      <vt:lpstr>Random Forest Regression Model</vt:lpstr>
      <vt:lpstr>Random Forest Regression Model - Scatterplot</vt:lpstr>
      <vt:lpstr>Ensemble VotingRegressor Model</vt:lpstr>
      <vt:lpstr>Ensemble  VotingRegressor Model - Scatterplot</vt:lpstr>
      <vt:lpstr>Conclusion</vt:lpstr>
      <vt:lpstr>Project Repository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 of Used Cars</dc:title>
  <dc:creator>Babawale Olatunji</dc:creator>
  <cp:lastModifiedBy>Babawale Olatunji</cp:lastModifiedBy>
  <cp:revision>97</cp:revision>
  <dcterms:created xsi:type="dcterms:W3CDTF">2019-07-05T09:12:39Z</dcterms:created>
  <dcterms:modified xsi:type="dcterms:W3CDTF">2019-07-07T22:44:29Z</dcterms:modified>
</cp:coreProperties>
</file>