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8" r:id="rId4"/>
    <p:sldId id="269" r:id="rId5"/>
    <p:sldId id="298" r:id="rId6"/>
    <p:sldId id="299" r:id="rId7"/>
    <p:sldId id="271" r:id="rId8"/>
    <p:sldId id="273" r:id="rId9"/>
    <p:sldId id="297" r:id="rId10"/>
    <p:sldId id="300" r:id="rId11"/>
    <p:sldId id="296" r:id="rId12"/>
    <p:sldId id="304" r:id="rId13"/>
    <p:sldId id="305" r:id="rId14"/>
    <p:sldId id="276" r:id="rId15"/>
    <p:sldId id="306" r:id="rId16"/>
    <p:sldId id="307" r:id="rId17"/>
    <p:sldId id="308" r:id="rId18"/>
    <p:sldId id="309" r:id="rId19"/>
    <p:sldId id="311" r:id="rId20"/>
    <p:sldId id="279" r:id="rId21"/>
    <p:sldId id="312" r:id="rId22"/>
    <p:sldId id="280" r:id="rId23"/>
    <p:sldId id="281" r:id="rId24"/>
    <p:sldId id="282" r:id="rId25"/>
    <p:sldId id="286" r:id="rId26"/>
    <p:sldId id="313" r:id="rId27"/>
    <p:sldId id="29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9/7/2019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9/7/2019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9/7/2019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9/7/2019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kaggle.com/mlg-ulb/creditcardfraud" TargetMode="External"/><Relationship Id="rId2" Type="http://schemas.openxmlformats.org/officeDocument/2006/relationships/hyperlink" Target="https://github.com/BOLATUNJI/PracticumII--Classification-Predictive-Models-for-Credit-Card-Fraud-Detectio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mlg-ulb/creditcardfrau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5740A-1EF7-4522-8B68-6E76CD7C406D}"/>
              </a:ext>
            </a:extLst>
          </p:cNvPr>
          <p:cNvSpPr>
            <a:spLocks noGrp="1"/>
          </p:cNvSpPr>
          <p:nvPr>
            <p:ph type="ctrTitle"/>
          </p:nvPr>
        </p:nvSpPr>
        <p:spPr>
          <a:xfrm>
            <a:off x="1154955" y="1603513"/>
            <a:ext cx="8825658" cy="2491409"/>
          </a:xfrm>
        </p:spPr>
        <p:txBody>
          <a:bodyPr/>
          <a:lstStyle/>
          <a:p>
            <a:br>
              <a:rPr lang="en-US" dirty="0"/>
            </a:br>
            <a:br>
              <a:rPr lang="en-US" dirty="0"/>
            </a:br>
            <a:br>
              <a:rPr lang="en-US" dirty="0"/>
            </a:br>
            <a:r>
              <a:rPr lang="en-US" sz="5400" dirty="0"/>
              <a:t>Classification Predictive Models for Credit Card Fraud Detection</a:t>
            </a:r>
          </a:p>
        </p:txBody>
      </p:sp>
      <p:sp>
        <p:nvSpPr>
          <p:cNvPr id="3" name="Subtitle 2">
            <a:extLst>
              <a:ext uri="{FF2B5EF4-FFF2-40B4-BE49-F238E27FC236}">
                <a16:creationId xmlns:a16="http://schemas.microsoft.com/office/drawing/2014/main" id="{3D011E78-0CA7-4F3C-8DDD-D2F198C9BCEC}"/>
              </a:ext>
            </a:extLst>
          </p:cNvPr>
          <p:cNvSpPr>
            <a:spLocks noGrp="1"/>
          </p:cNvSpPr>
          <p:nvPr>
            <p:ph type="subTitle" idx="1"/>
          </p:nvPr>
        </p:nvSpPr>
        <p:spPr/>
        <p:txBody>
          <a:bodyPr>
            <a:normAutofit fontScale="25000" lnSpcReduction="20000"/>
          </a:bodyPr>
          <a:lstStyle/>
          <a:p>
            <a:r>
              <a:rPr lang="en-US" sz="6400" dirty="0"/>
              <a:t>Babawale Olatunji</a:t>
            </a:r>
          </a:p>
          <a:p>
            <a:r>
              <a:rPr lang="en-US" sz="6400" dirty="0"/>
              <a:t>Regis university</a:t>
            </a:r>
          </a:p>
          <a:p>
            <a:r>
              <a:rPr lang="en-US" sz="6400" dirty="0" err="1"/>
              <a:t>Msds</a:t>
            </a:r>
            <a:r>
              <a:rPr lang="en-US" sz="6400" dirty="0"/>
              <a:t> 696 data science  practicum Ii</a:t>
            </a:r>
          </a:p>
          <a:p>
            <a:endParaRPr lang="en-US" dirty="0"/>
          </a:p>
          <a:p>
            <a:endParaRPr lang="en-US" dirty="0"/>
          </a:p>
        </p:txBody>
      </p:sp>
    </p:spTree>
    <p:extLst>
      <p:ext uri="{BB962C8B-B14F-4D97-AF65-F5344CB8AC3E}">
        <p14:creationId xmlns:p14="http://schemas.microsoft.com/office/powerpoint/2010/main" val="856477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12758-4358-4680-A6FD-9847A6849770}"/>
              </a:ext>
            </a:extLst>
          </p:cNvPr>
          <p:cNvSpPr>
            <a:spLocks noGrp="1"/>
          </p:cNvSpPr>
          <p:nvPr>
            <p:ph type="title"/>
          </p:nvPr>
        </p:nvSpPr>
        <p:spPr/>
        <p:txBody>
          <a:bodyPr/>
          <a:lstStyle/>
          <a:p>
            <a:r>
              <a:rPr lang="en-US" dirty="0"/>
              <a:t>Exploratory Data Analysis – </a:t>
            </a:r>
            <a:br>
              <a:rPr lang="en-US" dirty="0"/>
            </a:br>
            <a:r>
              <a:rPr lang="en-US" dirty="0"/>
              <a:t>Non-Fraudulent Transactions Summary Statistics</a:t>
            </a:r>
          </a:p>
        </p:txBody>
      </p:sp>
      <p:pic>
        <p:nvPicPr>
          <p:cNvPr id="4" name="Content Placeholder 3">
            <a:extLst>
              <a:ext uri="{FF2B5EF4-FFF2-40B4-BE49-F238E27FC236}">
                <a16:creationId xmlns:a16="http://schemas.microsoft.com/office/drawing/2014/main" id="{29F40A14-24FB-4401-9CBE-D1F8AE05DD52}"/>
              </a:ext>
            </a:extLst>
          </p:cNvPr>
          <p:cNvPicPr>
            <a:picLocks noGrp="1" noChangeAspect="1"/>
          </p:cNvPicPr>
          <p:nvPr>
            <p:ph idx="1"/>
          </p:nvPr>
        </p:nvPicPr>
        <p:blipFill>
          <a:blip r:embed="rId2"/>
          <a:stretch>
            <a:fillRect/>
          </a:stretch>
        </p:blipFill>
        <p:spPr>
          <a:xfrm>
            <a:off x="768626" y="2476707"/>
            <a:ext cx="9282208" cy="4195762"/>
          </a:xfrm>
          <a:prstGeom prst="rect">
            <a:avLst/>
          </a:prstGeom>
        </p:spPr>
      </p:pic>
    </p:spTree>
    <p:extLst>
      <p:ext uri="{BB962C8B-B14F-4D97-AF65-F5344CB8AC3E}">
        <p14:creationId xmlns:p14="http://schemas.microsoft.com/office/powerpoint/2010/main" val="3802636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2063E-AA94-4E3D-828C-843B78BB4991}"/>
              </a:ext>
            </a:extLst>
          </p:cNvPr>
          <p:cNvSpPr>
            <a:spLocks noGrp="1"/>
          </p:cNvSpPr>
          <p:nvPr>
            <p:ph type="title"/>
          </p:nvPr>
        </p:nvSpPr>
        <p:spPr/>
        <p:txBody>
          <a:bodyPr/>
          <a:lstStyle/>
          <a:p>
            <a:r>
              <a:rPr lang="en-US" dirty="0"/>
              <a:t>Exploratory  Data Analysis – </a:t>
            </a:r>
            <a:br>
              <a:rPr lang="en-US" dirty="0"/>
            </a:br>
            <a:r>
              <a:rPr lang="en-US" dirty="0"/>
              <a:t>Histograms of Dataset Attributes</a:t>
            </a:r>
          </a:p>
        </p:txBody>
      </p:sp>
      <p:pic>
        <p:nvPicPr>
          <p:cNvPr id="5" name="Content Placeholder 4">
            <a:extLst>
              <a:ext uri="{FF2B5EF4-FFF2-40B4-BE49-F238E27FC236}">
                <a16:creationId xmlns:a16="http://schemas.microsoft.com/office/drawing/2014/main" id="{F8A12FC0-1ED9-4BDC-8B0B-35DA17D903E1}"/>
              </a:ext>
            </a:extLst>
          </p:cNvPr>
          <p:cNvPicPr>
            <a:picLocks noGrp="1" noChangeAspect="1"/>
          </p:cNvPicPr>
          <p:nvPr>
            <p:ph idx="1"/>
          </p:nvPr>
        </p:nvPicPr>
        <p:blipFill>
          <a:blip r:embed="rId2"/>
          <a:stretch>
            <a:fillRect/>
          </a:stretch>
        </p:blipFill>
        <p:spPr>
          <a:xfrm>
            <a:off x="1232452" y="2052638"/>
            <a:ext cx="8547652" cy="4467432"/>
          </a:xfrm>
          <a:prstGeom prst="rect">
            <a:avLst/>
          </a:prstGeom>
        </p:spPr>
      </p:pic>
    </p:spTree>
    <p:extLst>
      <p:ext uri="{BB962C8B-B14F-4D97-AF65-F5344CB8AC3E}">
        <p14:creationId xmlns:p14="http://schemas.microsoft.com/office/powerpoint/2010/main" val="3330839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E132-BF46-49D5-B3DE-71348ABF66D0}"/>
              </a:ext>
            </a:extLst>
          </p:cNvPr>
          <p:cNvSpPr>
            <a:spLocks noGrp="1"/>
          </p:cNvSpPr>
          <p:nvPr>
            <p:ph type="title"/>
          </p:nvPr>
        </p:nvSpPr>
        <p:spPr/>
        <p:txBody>
          <a:bodyPr/>
          <a:lstStyle/>
          <a:p>
            <a:r>
              <a:rPr lang="en-US" dirty="0"/>
              <a:t>Distribution of Top 10 Fraudulent Transaction Amount</a:t>
            </a:r>
          </a:p>
        </p:txBody>
      </p:sp>
      <p:pic>
        <p:nvPicPr>
          <p:cNvPr id="4" name="Content Placeholder 3">
            <a:extLst>
              <a:ext uri="{FF2B5EF4-FFF2-40B4-BE49-F238E27FC236}">
                <a16:creationId xmlns:a16="http://schemas.microsoft.com/office/drawing/2014/main" id="{69B3A765-196E-4073-9024-9624E861699D}"/>
              </a:ext>
            </a:extLst>
          </p:cNvPr>
          <p:cNvPicPr>
            <a:picLocks noGrp="1"/>
          </p:cNvPicPr>
          <p:nvPr>
            <p:ph idx="1"/>
          </p:nvPr>
        </p:nvPicPr>
        <p:blipFill>
          <a:blip r:embed="rId2"/>
          <a:stretch>
            <a:fillRect/>
          </a:stretch>
        </p:blipFill>
        <p:spPr>
          <a:xfrm>
            <a:off x="1969200" y="2052638"/>
            <a:ext cx="7215376" cy="4195762"/>
          </a:xfrm>
          <a:prstGeom prst="rect">
            <a:avLst/>
          </a:prstGeom>
        </p:spPr>
      </p:pic>
    </p:spTree>
    <p:extLst>
      <p:ext uri="{BB962C8B-B14F-4D97-AF65-F5344CB8AC3E}">
        <p14:creationId xmlns:p14="http://schemas.microsoft.com/office/powerpoint/2010/main" val="1570995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592D8-DF60-4B5F-B53E-1C7F8214A38E}"/>
              </a:ext>
            </a:extLst>
          </p:cNvPr>
          <p:cNvSpPr>
            <a:spLocks noGrp="1"/>
          </p:cNvSpPr>
          <p:nvPr>
            <p:ph type="title"/>
          </p:nvPr>
        </p:nvSpPr>
        <p:spPr/>
        <p:txBody>
          <a:bodyPr/>
          <a:lstStyle/>
          <a:p>
            <a:r>
              <a:rPr lang="en-US" dirty="0"/>
              <a:t>Distribution of Top 10 Non-Fraudulent Transaction Amount</a:t>
            </a:r>
          </a:p>
        </p:txBody>
      </p:sp>
      <p:pic>
        <p:nvPicPr>
          <p:cNvPr id="4" name="Content Placeholder 3">
            <a:extLst>
              <a:ext uri="{FF2B5EF4-FFF2-40B4-BE49-F238E27FC236}">
                <a16:creationId xmlns:a16="http://schemas.microsoft.com/office/drawing/2014/main" id="{ACB782A0-F948-40BC-AD9A-E91F801BC494}"/>
              </a:ext>
            </a:extLst>
          </p:cNvPr>
          <p:cNvPicPr>
            <a:picLocks noGrp="1"/>
          </p:cNvPicPr>
          <p:nvPr>
            <p:ph idx="1"/>
          </p:nvPr>
        </p:nvPicPr>
        <p:blipFill>
          <a:blip r:embed="rId2"/>
          <a:stretch>
            <a:fillRect/>
          </a:stretch>
        </p:blipFill>
        <p:spPr>
          <a:xfrm>
            <a:off x="2411064" y="2052638"/>
            <a:ext cx="6331648" cy="4195762"/>
          </a:xfrm>
          <a:prstGeom prst="rect">
            <a:avLst/>
          </a:prstGeom>
        </p:spPr>
      </p:pic>
    </p:spTree>
    <p:extLst>
      <p:ext uri="{BB962C8B-B14F-4D97-AF65-F5344CB8AC3E}">
        <p14:creationId xmlns:p14="http://schemas.microsoft.com/office/powerpoint/2010/main" val="1437047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5CCC-40D5-4683-B85E-BD6660806BF4}"/>
              </a:ext>
            </a:extLst>
          </p:cNvPr>
          <p:cNvSpPr>
            <a:spLocks noGrp="1"/>
          </p:cNvSpPr>
          <p:nvPr>
            <p:ph type="title"/>
          </p:nvPr>
        </p:nvSpPr>
        <p:spPr/>
        <p:txBody>
          <a:bodyPr/>
          <a:lstStyle/>
          <a:p>
            <a:r>
              <a:rPr lang="en-US" dirty="0"/>
              <a:t>Correlation of the Data</a:t>
            </a:r>
          </a:p>
        </p:txBody>
      </p:sp>
      <p:pic>
        <p:nvPicPr>
          <p:cNvPr id="3" name="Picture 2">
            <a:extLst>
              <a:ext uri="{FF2B5EF4-FFF2-40B4-BE49-F238E27FC236}">
                <a16:creationId xmlns:a16="http://schemas.microsoft.com/office/drawing/2014/main" id="{072A61E3-F63A-4102-AE76-E815C0C53489}"/>
              </a:ext>
            </a:extLst>
          </p:cNvPr>
          <p:cNvPicPr>
            <a:picLocks noChangeAspect="1"/>
          </p:cNvPicPr>
          <p:nvPr/>
        </p:nvPicPr>
        <p:blipFill>
          <a:blip r:embed="rId2"/>
          <a:stretch>
            <a:fillRect/>
          </a:stretch>
        </p:blipFill>
        <p:spPr>
          <a:xfrm>
            <a:off x="1384191" y="1404730"/>
            <a:ext cx="8666644" cy="5000552"/>
          </a:xfrm>
          <a:prstGeom prst="rect">
            <a:avLst/>
          </a:prstGeom>
        </p:spPr>
      </p:pic>
    </p:spTree>
    <p:extLst>
      <p:ext uri="{BB962C8B-B14F-4D97-AF65-F5344CB8AC3E}">
        <p14:creationId xmlns:p14="http://schemas.microsoft.com/office/powerpoint/2010/main" val="899880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CD2C2-BA0B-4515-9D4C-A4C0BCEBF977}"/>
              </a:ext>
            </a:extLst>
          </p:cNvPr>
          <p:cNvSpPr>
            <a:spLocks noGrp="1"/>
          </p:cNvSpPr>
          <p:nvPr>
            <p:ph type="title"/>
          </p:nvPr>
        </p:nvSpPr>
        <p:spPr/>
        <p:txBody>
          <a:bodyPr/>
          <a:lstStyle/>
          <a:p>
            <a:r>
              <a:rPr lang="en-US" b="1" dirty="0"/>
              <a:t>Feature Selection</a:t>
            </a:r>
            <a:br>
              <a:rPr lang="en-US" dirty="0"/>
            </a:br>
            <a:endParaRPr lang="en-US" dirty="0"/>
          </a:p>
        </p:txBody>
      </p:sp>
      <p:pic>
        <p:nvPicPr>
          <p:cNvPr id="4" name="Content Placeholder 3">
            <a:extLst>
              <a:ext uri="{FF2B5EF4-FFF2-40B4-BE49-F238E27FC236}">
                <a16:creationId xmlns:a16="http://schemas.microsoft.com/office/drawing/2014/main" id="{3540D978-1675-484B-94C6-A0B0A14FA84C}"/>
              </a:ext>
            </a:extLst>
          </p:cNvPr>
          <p:cNvPicPr>
            <a:picLocks noGrp="1"/>
          </p:cNvPicPr>
          <p:nvPr>
            <p:ph idx="1"/>
          </p:nvPr>
        </p:nvPicPr>
        <p:blipFill>
          <a:blip r:embed="rId2"/>
          <a:stretch>
            <a:fillRect/>
          </a:stretch>
        </p:blipFill>
        <p:spPr>
          <a:xfrm>
            <a:off x="1997612" y="1434905"/>
            <a:ext cx="7343335" cy="4813495"/>
          </a:xfrm>
          <a:prstGeom prst="rect">
            <a:avLst/>
          </a:prstGeom>
        </p:spPr>
      </p:pic>
    </p:spTree>
    <p:extLst>
      <p:ext uri="{BB962C8B-B14F-4D97-AF65-F5344CB8AC3E}">
        <p14:creationId xmlns:p14="http://schemas.microsoft.com/office/powerpoint/2010/main" val="3530237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29C6-77E5-4797-850C-3214993C1048}"/>
              </a:ext>
            </a:extLst>
          </p:cNvPr>
          <p:cNvSpPr>
            <a:spLocks noGrp="1"/>
          </p:cNvSpPr>
          <p:nvPr>
            <p:ph type="title"/>
          </p:nvPr>
        </p:nvSpPr>
        <p:spPr/>
        <p:txBody>
          <a:bodyPr/>
          <a:lstStyle/>
          <a:p>
            <a:r>
              <a:rPr lang="en-US" dirty="0"/>
              <a:t>Classification Predictive Models</a:t>
            </a:r>
          </a:p>
        </p:txBody>
      </p:sp>
      <p:sp>
        <p:nvSpPr>
          <p:cNvPr id="3" name="Content Placeholder 2">
            <a:extLst>
              <a:ext uri="{FF2B5EF4-FFF2-40B4-BE49-F238E27FC236}">
                <a16:creationId xmlns:a16="http://schemas.microsoft.com/office/drawing/2014/main" id="{14F8EBFD-2B06-45AE-9779-1EF8A704A49B}"/>
              </a:ext>
            </a:extLst>
          </p:cNvPr>
          <p:cNvSpPr>
            <a:spLocks noGrp="1"/>
          </p:cNvSpPr>
          <p:nvPr>
            <p:ph idx="1"/>
          </p:nvPr>
        </p:nvSpPr>
        <p:spPr>
          <a:xfrm>
            <a:off x="1103312" y="1392702"/>
            <a:ext cx="8946541" cy="4121833"/>
          </a:xfrm>
        </p:spPr>
        <p:txBody>
          <a:bodyPr>
            <a:normAutofit/>
          </a:bodyPr>
          <a:lstStyle/>
          <a:p>
            <a:r>
              <a:rPr lang="en-US" dirty="0"/>
              <a:t>There are two types of supervised machine learning algorithms including Regression and Classification.</a:t>
            </a:r>
          </a:p>
          <a:p>
            <a:r>
              <a:rPr lang="en-US" dirty="0"/>
              <a:t>Credit card fraud detection is a binary classification problem with an imbalanced class distribution.</a:t>
            </a:r>
          </a:p>
          <a:p>
            <a:r>
              <a:rPr lang="en-US" dirty="0"/>
              <a:t> 5 supervised classification models were constructed using Python </a:t>
            </a:r>
            <a:r>
              <a:rPr lang="en-US" dirty="0" err="1"/>
              <a:t>Scikit</a:t>
            </a:r>
            <a:r>
              <a:rPr lang="en-US" dirty="0"/>
              <a:t>-learn library classification algorithms on this dataset.</a:t>
            </a:r>
          </a:p>
          <a:p>
            <a:r>
              <a:rPr lang="en-US" dirty="0"/>
              <a:t>Developed the five models by using Logistics Regression, Decision Tree, Random Forest, Extreme Gradient Boosting (XGB), and K-Nearest Neighbors (KNN).</a:t>
            </a:r>
          </a:p>
          <a:p>
            <a:endParaRPr lang="en-US" dirty="0"/>
          </a:p>
        </p:txBody>
      </p:sp>
    </p:spTree>
    <p:extLst>
      <p:ext uri="{BB962C8B-B14F-4D97-AF65-F5344CB8AC3E}">
        <p14:creationId xmlns:p14="http://schemas.microsoft.com/office/powerpoint/2010/main" val="1441137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7B60-6520-4BBF-8688-19E60B79D97E}"/>
              </a:ext>
            </a:extLst>
          </p:cNvPr>
          <p:cNvSpPr>
            <a:spLocks noGrp="1"/>
          </p:cNvSpPr>
          <p:nvPr>
            <p:ph type="title"/>
          </p:nvPr>
        </p:nvSpPr>
        <p:spPr>
          <a:xfrm>
            <a:off x="646111" y="452718"/>
            <a:ext cx="9404723" cy="1400530"/>
          </a:xfrm>
        </p:spPr>
        <p:txBody>
          <a:bodyPr/>
          <a:lstStyle/>
          <a:p>
            <a:r>
              <a:rPr lang="en-US" dirty="0"/>
              <a:t>Model Development</a:t>
            </a:r>
          </a:p>
        </p:txBody>
      </p:sp>
      <p:sp>
        <p:nvSpPr>
          <p:cNvPr id="3" name="Content Placeholder 2">
            <a:extLst>
              <a:ext uri="{FF2B5EF4-FFF2-40B4-BE49-F238E27FC236}">
                <a16:creationId xmlns:a16="http://schemas.microsoft.com/office/drawing/2014/main" id="{146848F4-523D-411F-A3FB-415E38E6A6CC}"/>
              </a:ext>
            </a:extLst>
          </p:cNvPr>
          <p:cNvSpPr>
            <a:spLocks noGrp="1"/>
          </p:cNvSpPr>
          <p:nvPr>
            <p:ph idx="1"/>
          </p:nvPr>
        </p:nvSpPr>
        <p:spPr>
          <a:xfrm>
            <a:off x="1053543" y="1406770"/>
            <a:ext cx="8946541" cy="4827562"/>
          </a:xfrm>
        </p:spPr>
        <p:txBody>
          <a:bodyPr>
            <a:normAutofit fontScale="92500" lnSpcReduction="20000"/>
          </a:bodyPr>
          <a:lstStyle/>
          <a:p>
            <a:r>
              <a:rPr lang="en-US" dirty="0"/>
              <a:t>Developed five models leveraging dataset with a single split into training and test with a 70/30 ratio. </a:t>
            </a:r>
          </a:p>
          <a:p>
            <a:r>
              <a:rPr lang="en-US" dirty="0"/>
              <a:t>The models were fitted on the training dataset and the performance of the models were evaluated utilizing the test data.</a:t>
            </a:r>
          </a:p>
          <a:p>
            <a:r>
              <a:rPr lang="en-US" dirty="0"/>
              <a:t>Developed models with the incoporation of 5-Fold cross-validation on the dataset.</a:t>
            </a:r>
          </a:p>
          <a:p>
            <a:r>
              <a:rPr lang="en-US" dirty="0"/>
              <a:t>This requires training the same classification model multiple (five) times leveraging different split each time.</a:t>
            </a:r>
          </a:p>
          <a:p>
            <a:r>
              <a:rPr lang="en-US" dirty="0"/>
              <a:t>Constructed models utilizing both cross-validation and undersampling technique.</a:t>
            </a:r>
          </a:p>
          <a:p>
            <a:r>
              <a:rPr lang="en-US" dirty="0"/>
              <a:t>Undersampling: A resampling techniques for handling imbalanced data whereby we randomly select a number of observations from the majority class to match the number of observation in the minority class. Hence, we have a balanced dataset.</a:t>
            </a:r>
          </a:p>
          <a:p>
            <a:r>
              <a:rPr lang="en-US" dirty="0"/>
              <a:t>In this project, undersampling was performed by randomly selecting 492 observations from the non-fraudulent class to match the number of observations in the fraudulent transaction class.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94745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C0DB-39C3-4539-8253-A94EA36E3A6F}"/>
              </a:ext>
            </a:extLst>
          </p:cNvPr>
          <p:cNvSpPr>
            <a:spLocks noGrp="1"/>
          </p:cNvSpPr>
          <p:nvPr>
            <p:ph type="title"/>
          </p:nvPr>
        </p:nvSpPr>
        <p:spPr/>
        <p:txBody>
          <a:bodyPr/>
          <a:lstStyle/>
          <a:p>
            <a:r>
              <a:rPr lang="en-US" dirty="0"/>
              <a:t>Model Development Cont’d</a:t>
            </a:r>
          </a:p>
        </p:txBody>
      </p:sp>
      <p:pic>
        <p:nvPicPr>
          <p:cNvPr id="4" name="Content Placeholder 3">
            <a:extLst>
              <a:ext uri="{FF2B5EF4-FFF2-40B4-BE49-F238E27FC236}">
                <a16:creationId xmlns:a16="http://schemas.microsoft.com/office/drawing/2014/main" id="{0334FF83-949F-4F81-95FB-C8584B58222E}"/>
              </a:ext>
            </a:extLst>
          </p:cNvPr>
          <p:cNvPicPr>
            <a:picLocks noGrp="1"/>
          </p:cNvPicPr>
          <p:nvPr>
            <p:ph idx="1"/>
          </p:nvPr>
        </p:nvPicPr>
        <p:blipFill>
          <a:blip r:embed="rId2"/>
          <a:stretch>
            <a:fillRect/>
          </a:stretch>
        </p:blipFill>
        <p:spPr>
          <a:xfrm>
            <a:off x="1858977" y="2052638"/>
            <a:ext cx="7435822" cy="4195762"/>
          </a:xfrm>
          <a:prstGeom prst="rect">
            <a:avLst/>
          </a:prstGeom>
        </p:spPr>
      </p:pic>
    </p:spTree>
    <p:extLst>
      <p:ext uri="{BB962C8B-B14F-4D97-AF65-F5344CB8AC3E}">
        <p14:creationId xmlns:p14="http://schemas.microsoft.com/office/powerpoint/2010/main" val="355356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83A62-18C9-431A-BC38-BF96514DB33A}"/>
              </a:ext>
            </a:extLst>
          </p:cNvPr>
          <p:cNvSpPr>
            <a:spLocks noGrp="1"/>
          </p:cNvSpPr>
          <p:nvPr>
            <p:ph type="title"/>
          </p:nvPr>
        </p:nvSpPr>
        <p:spPr>
          <a:xfrm>
            <a:off x="648930" y="629266"/>
            <a:ext cx="9252154" cy="1223983"/>
          </a:xfrm>
        </p:spPr>
        <p:txBody>
          <a:bodyPr>
            <a:normAutofit/>
          </a:bodyPr>
          <a:lstStyle/>
          <a:p>
            <a:r>
              <a:rPr lang="en-US"/>
              <a:t>Model Development Cont’d</a:t>
            </a:r>
            <a:endParaRPr lang="en-US" dirty="0"/>
          </a:p>
        </p:txBody>
      </p:sp>
      <p:sp>
        <p:nvSpPr>
          <p:cNvPr id="3" name="Content Placeholder 2">
            <a:extLst>
              <a:ext uri="{FF2B5EF4-FFF2-40B4-BE49-F238E27FC236}">
                <a16:creationId xmlns:a16="http://schemas.microsoft.com/office/drawing/2014/main" id="{BDAB106F-6A60-4BC7-A2E6-420E8DE79D86}"/>
              </a:ext>
            </a:extLst>
          </p:cNvPr>
          <p:cNvSpPr>
            <a:spLocks noGrp="1"/>
          </p:cNvSpPr>
          <p:nvPr>
            <p:ph idx="1"/>
          </p:nvPr>
        </p:nvSpPr>
        <p:spPr>
          <a:xfrm>
            <a:off x="1103311" y="2052214"/>
            <a:ext cx="4338409" cy="4196185"/>
          </a:xfrm>
        </p:spPr>
        <p:txBody>
          <a:bodyPr>
            <a:normAutofit/>
          </a:bodyPr>
          <a:lstStyle/>
          <a:p>
            <a:r>
              <a:rPr lang="en-US"/>
              <a:t>Constructed with both cross-validation and oversampling techiques.</a:t>
            </a:r>
          </a:p>
          <a:p>
            <a:r>
              <a:rPr lang="en-US"/>
              <a:t>In this project, oversampling was performed by randomly replicating observations in fraudulent transaction class to match the number of observations in the non-fraudulent class.</a:t>
            </a:r>
          </a:p>
          <a:p>
            <a:endParaRPr lang="en-US" dirty="0"/>
          </a:p>
        </p:txBody>
      </p:sp>
      <p:pic>
        <p:nvPicPr>
          <p:cNvPr id="4" name="Picture 3">
            <a:extLst>
              <a:ext uri="{FF2B5EF4-FFF2-40B4-BE49-F238E27FC236}">
                <a16:creationId xmlns:a16="http://schemas.microsoft.com/office/drawing/2014/main" id="{412020D5-93B8-4526-83CB-074135FA399D}"/>
              </a:ext>
            </a:extLst>
          </p:cNvPr>
          <p:cNvPicPr/>
          <p:nvPr/>
        </p:nvPicPr>
        <p:blipFill>
          <a:blip r:embed="rId3"/>
          <a:stretch>
            <a:fillRect/>
          </a:stretch>
        </p:blipFill>
        <p:spPr>
          <a:xfrm>
            <a:off x="6091916" y="2637479"/>
            <a:ext cx="5451627" cy="3025652"/>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074346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3F25-836D-4897-95CF-AEE027FD1EDB}"/>
              </a:ext>
            </a:extLst>
          </p:cNvPr>
          <p:cNvSpPr>
            <a:spLocks noGrp="1"/>
          </p:cNvSpPr>
          <p:nvPr>
            <p:ph type="title"/>
          </p:nvPr>
        </p:nvSpPr>
        <p:spPr>
          <a:xfrm>
            <a:off x="646111" y="452718"/>
            <a:ext cx="9404723" cy="1164047"/>
          </a:xfrm>
        </p:spPr>
        <p:txBody>
          <a:bodyPr/>
          <a:lstStyle/>
          <a:p>
            <a:r>
              <a:rPr lang="en-US" dirty="0"/>
              <a:t>Problems &amp; Project Purpose:</a:t>
            </a:r>
          </a:p>
        </p:txBody>
      </p:sp>
      <p:sp>
        <p:nvSpPr>
          <p:cNvPr id="3" name="Content Placeholder 2">
            <a:extLst>
              <a:ext uri="{FF2B5EF4-FFF2-40B4-BE49-F238E27FC236}">
                <a16:creationId xmlns:a16="http://schemas.microsoft.com/office/drawing/2014/main" id="{85DA7D62-D273-4C8D-8080-EE0BDA69FF06}"/>
              </a:ext>
            </a:extLst>
          </p:cNvPr>
          <p:cNvSpPr>
            <a:spLocks noGrp="1"/>
          </p:cNvSpPr>
          <p:nvPr>
            <p:ph idx="1"/>
          </p:nvPr>
        </p:nvSpPr>
        <p:spPr>
          <a:xfrm>
            <a:off x="1103312" y="1484243"/>
            <a:ext cx="8946541" cy="4921039"/>
          </a:xfrm>
        </p:spPr>
        <p:txBody>
          <a:bodyPr>
            <a:noAutofit/>
          </a:bodyPr>
          <a:lstStyle/>
          <a:p>
            <a:r>
              <a:rPr lang="en-US" dirty="0"/>
              <a:t>Credit Card Fraud Detection is a challenging task. </a:t>
            </a:r>
          </a:p>
          <a:p>
            <a:r>
              <a:rPr lang="en-US" dirty="0"/>
              <a:t>This is due to several features that should be examined for accurate and timely detection of Credit Card Fraudulent Transactions.</a:t>
            </a:r>
          </a:p>
          <a:p>
            <a:r>
              <a:rPr lang="en-US" dirty="0"/>
              <a:t>It is imperative that credit card companies including banking, finance, retail, and e-commerce companies are able to identify fraudulent credit card transactions so that customers are not charged for unauthorized transactions.</a:t>
            </a:r>
          </a:p>
          <a:p>
            <a:r>
              <a:rPr lang="en-US" dirty="0"/>
              <a:t>The purpose of this data science practicum project is to develop a machine learning classification predictive model that can best be leveraged in credit card fraud detection.</a:t>
            </a:r>
          </a:p>
          <a:p>
            <a:r>
              <a:rPr lang="en-US" dirty="0"/>
              <a:t>This model that can be utilized by credit card companies to significantly prevent the loss of billions of dollars to credit card fraudulent transactions.</a:t>
            </a:r>
          </a:p>
        </p:txBody>
      </p:sp>
    </p:spTree>
    <p:extLst>
      <p:ext uri="{BB962C8B-B14F-4D97-AF65-F5344CB8AC3E}">
        <p14:creationId xmlns:p14="http://schemas.microsoft.com/office/powerpoint/2010/main" val="3974907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54D9A-323A-49DC-903C-D01143A8FCC1}"/>
              </a:ext>
            </a:extLst>
          </p:cNvPr>
          <p:cNvSpPr>
            <a:spLocks noGrp="1"/>
          </p:cNvSpPr>
          <p:nvPr>
            <p:ph type="title"/>
          </p:nvPr>
        </p:nvSpPr>
        <p:spPr/>
        <p:txBody>
          <a:bodyPr/>
          <a:lstStyle/>
          <a:p>
            <a:r>
              <a:rPr lang="en-US" dirty="0"/>
              <a:t>Presentation of Models’ Results – Train-Test Single Split</a:t>
            </a:r>
          </a:p>
        </p:txBody>
      </p:sp>
      <p:sp>
        <p:nvSpPr>
          <p:cNvPr id="3" name="Content Placeholder 2">
            <a:extLst>
              <a:ext uri="{FF2B5EF4-FFF2-40B4-BE49-F238E27FC236}">
                <a16:creationId xmlns:a16="http://schemas.microsoft.com/office/drawing/2014/main" id="{C82FC070-1DC3-460E-9BDB-9C796D91F0C2}"/>
              </a:ext>
            </a:extLst>
          </p:cNvPr>
          <p:cNvSpPr>
            <a:spLocks noGrp="1"/>
          </p:cNvSpPr>
          <p:nvPr>
            <p:ph idx="1"/>
          </p:nvPr>
        </p:nvSpPr>
        <p:spPr/>
        <p:txBody>
          <a:bodyPr/>
          <a:lstStyle/>
          <a:p>
            <a:pPr marL="0" marR="0" indent="457200">
              <a:lnSpc>
                <a:spcPct val="115000"/>
              </a:lnSpc>
              <a:spcBef>
                <a:spcPts val="0"/>
              </a:spcBef>
              <a:spcAft>
                <a:spcPts val="1000"/>
              </a:spcAft>
            </a:pPr>
            <a:r>
              <a:rPr lang="en-US" dirty="0">
                <a:latin typeface="+mn-lt"/>
                <a:ea typeface="Calibri" panose="020F0502020204030204" pitchFamily="34" charset="0"/>
                <a:cs typeface="Times New Roman" panose="02020603050405020304" pitchFamily="18" charset="0"/>
              </a:rPr>
              <a:t>Extreme Gradient Boosting model produced the best metrics among the five models developed for this single train-test split. </a:t>
            </a:r>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56F2DC46-9C48-4544-A006-47CDC296BF6F}"/>
              </a:ext>
            </a:extLst>
          </p:cNvPr>
          <p:cNvGraphicFramePr>
            <a:graphicFrameLocks noGrp="1"/>
          </p:cNvGraphicFramePr>
          <p:nvPr>
            <p:extLst>
              <p:ext uri="{D42A27DB-BD31-4B8C-83A1-F6EECF244321}">
                <p14:modId xmlns:p14="http://schemas.microsoft.com/office/powerpoint/2010/main" val="2259878527"/>
              </p:ext>
            </p:extLst>
          </p:nvPr>
        </p:nvGraphicFramePr>
        <p:xfrm>
          <a:off x="1627676" y="3260035"/>
          <a:ext cx="8152427" cy="2660882"/>
        </p:xfrm>
        <a:graphic>
          <a:graphicData uri="http://schemas.openxmlformats.org/drawingml/2006/table">
            <a:tbl>
              <a:tblPr firstRow="1" firstCol="1" bandRow="1">
                <a:tableStyleId>{5C22544A-7EE6-4342-B048-85BDC9FD1C3A}</a:tableStyleId>
              </a:tblPr>
              <a:tblGrid>
                <a:gridCol w="1557244">
                  <a:extLst>
                    <a:ext uri="{9D8B030D-6E8A-4147-A177-3AD203B41FA5}">
                      <a16:colId xmlns:a16="http://schemas.microsoft.com/office/drawing/2014/main" val="3503866152"/>
                    </a:ext>
                  </a:extLst>
                </a:gridCol>
                <a:gridCol w="1479644">
                  <a:extLst>
                    <a:ext uri="{9D8B030D-6E8A-4147-A177-3AD203B41FA5}">
                      <a16:colId xmlns:a16="http://schemas.microsoft.com/office/drawing/2014/main" val="54803589"/>
                    </a:ext>
                  </a:extLst>
                </a:gridCol>
                <a:gridCol w="1375886">
                  <a:extLst>
                    <a:ext uri="{9D8B030D-6E8A-4147-A177-3AD203B41FA5}">
                      <a16:colId xmlns:a16="http://schemas.microsoft.com/office/drawing/2014/main" val="268206763"/>
                    </a:ext>
                  </a:extLst>
                </a:gridCol>
                <a:gridCol w="1355831">
                  <a:extLst>
                    <a:ext uri="{9D8B030D-6E8A-4147-A177-3AD203B41FA5}">
                      <a16:colId xmlns:a16="http://schemas.microsoft.com/office/drawing/2014/main" val="1951401811"/>
                    </a:ext>
                  </a:extLst>
                </a:gridCol>
                <a:gridCol w="1382861">
                  <a:extLst>
                    <a:ext uri="{9D8B030D-6E8A-4147-A177-3AD203B41FA5}">
                      <a16:colId xmlns:a16="http://schemas.microsoft.com/office/drawing/2014/main" val="430557839"/>
                    </a:ext>
                  </a:extLst>
                </a:gridCol>
                <a:gridCol w="1000961">
                  <a:extLst>
                    <a:ext uri="{9D8B030D-6E8A-4147-A177-3AD203B41FA5}">
                      <a16:colId xmlns:a16="http://schemas.microsoft.com/office/drawing/2014/main" val="3089969364"/>
                    </a:ext>
                  </a:extLst>
                </a:gridCol>
              </a:tblGrid>
              <a:tr h="1086678">
                <a:tc>
                  <a:txBody>
                    <a:bodyPr/>
                    <a:lstStyle/>
                    <a:p>
                      <a:pPr marL="0" marR="0" algn="ctr">
                        <a:lnSpc>
                          <a:spcPct val="115000"/>
                        </a:lnSpc>
                        <a:spcBef>
                          <a:spcPts val="0"/>
                        </a:spcBef>
                        <a:spcAft>
                          <a:spcPts val="0"/>
                        </a:spcAft>
                      </a:pPr>
                      <a:r>
                        <a:rPr lang="en-US" sz="1400">
                          <a:effectLst/>
                        </a:rPr>
                        <a:t>Performance</a:t>
                      </a:r>
                      <a:endParaRPr lang="en-US" sz="1100">
                        <a:effectLst/>
                      </a:endParaRPr>
                    </a:p>
                    <a:p>
                      <a:pPr marL="0" marR="0" algn="ctr">
                        <a:lnSpc>
                          <a:spcPct val="115000"/>
                        </a:lnSpc>
                        <a:spcBef>
                          <a:spcPts val="0"/>
                        </a:spcBef>
                        <a:spcAft>
                          <a:spcPts val="0"/>
                        </a:spcAft>
                      </a:pPr>
                      <a:r>
                        <a:rPr lang="en-US" sz="1400">
                          <a:effectLst/>
                        </a:rPr>
                        <a:t>Metrics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Logistic</a:t>
                      </a:r>
                      <a:endParaRPr lang="en-US" sz="1100">
                        <a:effectLst/>
                      </a:endParaRPr>
                    </a:p>
                    <a:p>
                      <a:pPr marL="0" marR="0" algn="ctr">
                        <a:lnSpc>
                          <a:spcPct val="115000"/>
                        </a:lnSpc>
                        <a:spcBef>
                          <a:spcPts val="0"/>
                        </a:spcBef>
                        <a:spcAft>
                          <a:spcPts val="0"/>
                        </a:spcAft>
                      </a:pPr>
                      <a:r>
                        <a:rPr lang="en-US" sz="1400">
                          <a:effectLst/>
                        </a:rPr>
                        <a:t>Regression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Decision Tree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Random Forest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Extreme Gradient Boosting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KNN</a:t>
                      </a:r>
                      <a:endParaRPr lang="en-US" sz="1100">
                        <a:effectLst/>
                      </a:endParaRPr>
                    </a:p>
                    <a:p>
                      <a:pPr marL="0" marR="0" algn="ctr">
                        <a:lnSpc>
                          <a:spcPct val="115000"/>
                        </a:lnSpc>
                        <a:spcBef>
                          <a:spcPts val="0"/>
                        </a:spcBef>
                        <a:spcAft>
                          <a:spcPts val="0"/>
                        </a:spcAft>
                      </a:pPr>
                      <a:r>
                        <a:rPr lang="en-US" sz="1400">
                          <a:effectLst/>
                        </a:rPr>
                        <a:t>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8778045"/>
                  </a:ext>
                </a:extLst>
              </a:tr>
              <a:tr h="393551">
                <a:tc>
                  <a:txBody>
                    <a:bodyPr/>
                    <a:lstStyle/>
                    <a:p>
                      <a:pPr marL="0" marR="0" algn="ctr">
                        <a:lnSpc>
                          <a:spcPct val="115000"/>
                        </a:lnSpc>
                        <a:spcBef>
                          <a:spcPts val="0"/>
                        </a:spcBef>
                        <a:spcAft>
                          <a:spcPts val="0"/>
                        </a:spcAft>
                      </a:pPr>
                      <a:r>
                        <a:rPr lang="en-US" sz="1400">
                          <a:effectLst/>
                        </a:rPr>
                        <a:t>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7029989"/>
                  </a:ext>
                </a:extLst>
              </a:tr>
              <a:tr h="393551">
                <a:tc>
                  <a:txBody>
                    <a:bodyPr/>
                    <a:lstStyle/>
                    <a:p>
                      <a:pPr marL="0" marR="0" algn="ctr">
                        <a:lnSpc>
                          <a:spcPct val="115000"/>
                        </a:lnSpc>
                        <a:spcBef>
                          <a:spcPts val="0"/>
                        </a:spcBef>
                        <a:spcAft>
                          <a:spcPts val="0"/>
                        </a:spcAft>
                      </a:pPr>
                      <a:r>
                        <a:rPr lang="en-US" sz="1400">
                          <a:effectLst/>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6368398"/>
                  </a:ext>
                </a:extLst>
              </a:tr>
              <a:tr h="393551">
                <a:tc>
                  <a:txBody>
                    <a:bodyPr/>
                    <a:lstStyle/>
                    <a:p>
                      <a:pPr marL="0" marR="0" algn="ctr">
                        <a:lnSpc>
                          <a:spcPct val="115000"/>
                        </a:lnSpc>
                        <a:spcBef>
                          <a:spcPts val="0"/>
                        </a:spcBef>
                        <a:spcAft>
                          <a:spcPts val="0"/>
                        </a:spcAft>
                      </a:pPr>
                      <a:r>
                        <a:rPr lang="en-US" sz="1400">
                          <a:effectLst/>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6781342"/>
                  </a:ext>
                </a:extLst>
              </a:tr>
              <a:tr h="393551">
                <a:tc>
                  <a:txBody>
                    <a:bodyPr/>
                    <a:lstStyle/>
                    <a:p>
                      <a:pPr marL="0" marR="0" algn="ctr">
                        <a:lnSpc>
                          <a:spcPct val="115000"/>
                        </a:lnSpc>
                        <a:spcBef>
                          <a:spcPts val="0"/>
                        </a:spcBef>
                        <a:spcAft>
                          <a:spcPts val="0"/>
                        </a:spcAft>
                      </a:pPr>
                      <a:r>
                        <a:rPr lang="en-US" sz="1400">
                          <a:effectLst/>
                        </a:rPr>
                        <a:t>PR-AUC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0.88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7395332"/>
                  </a:ext>
                </a:extLst>
              </a:tr>
            </a:tbl>
          </a:graphicData>
        </a:graphic>
      </p:graphicFrame>
    </p:spTree>
    <p:extLst>
      <p:ext uri="{BB962C8B-B14F-4D97-AF65-F5344CB8AC3E}">
        <p14:creationId xmlns:p14="http://schemas.microsoft.com/office/powerpoint/2010/main" val="83456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CBFF-58C9-47E0-AF56-F7980673AF56}"/>
              </a:ext>
            </a:extLst>
          </p:cNvPr>
          <p:cNvSpPr>
            <a:spLocks noGrp="1"/>
          </p:cNvSpPr>
          <p:nvPr>
            <p:ph type="title"/>
          </p:nvPr>
        </p:nvSpPr>
        <p:spPr/>
        <p:txBody>
          <a:bodyPr/>
          <a:lstStyle/>
          <a:p>
            <a:r>
              <a:rPr lang="en-US" dirty="0"/>
              <a:t>Precision-Recall Curve</a:t>
            </a:r>
          </a:p>
        </p:txBody>
      </p:sp>
      <p:sp>
        <p:nvSpPr>
          <p:cNvPr id="6" name="Content Placeholder 5">
            <a:extLst>
              <a:ext uri="{FF2B5EF4-FFF2-40B4-BE49-F238E27FC236}">
                <a16:creationId xmlns:a16="http://schemas.microsoft.com/office/drawing/2014/main" id="{A5F5D6CC-986E-496B-B08C-E3A92BC8F329}"/>
              </a:ext>
            </a:extLst>
          </p:cNvPr>
          <p:cNvSpPr>
            <a:spLocks noGrp="1"/>
          </p:cNvSpPr>
          <p:nvPr>
            <p:ph idx="1"/>
          </p:nvPr>
        </p:nvSpPr>
        <p:spPr/>
        <p:txBody>
          <a:bodyPr/>
          <a:lstStyle/>
          <a:p>
            <a:r>
              <a:rPr lang="en-US" dirty="0"/>
              <a:t>Precision-Recall Curve is appropriate to use since we are dealing with a highly imbalanced class between non-fraudulent majority class and fraudulent minority class. </a:t>
            </a:r>
          </a:p>
          <a:p>
            <a:endParaRPr lang="en-US" dirty="0"/>
          </a:p>
          <a:p>
            <a:pPr marL="0" indent="0">
              <a:buNone/>
            </a:pPr>
            <a:endParaRPr lang="en-US" dirty="0"/>
          </a:p>
          <a:p>
            <a:endParaRPr lang="en-US" dirty="0"/>
          </a:p>
        </p:txBody>
      </p:sp>
      <p:pic>
        <p:nvPicPr>
          <p:cNvPr id="7" name="Picture 6">
            <a:extLst>
              <a:ext uri="{FF2B5EF4-FFF2-40B4-BE49-F238E27FC236}">
                <a16:creationId xmlns:a16="http://schemas.microsoft.com/office/drawing/2014/main" id="{52545A00-7145-4D0A-BF20-05D56177621A}"/>
              </a:ext>
            </a:extLst>
          </p:cNvPr>
          <p:cNvPicPr/>
          <p:nvPr/>
        </p:nvPicPr>
        <p:blipFill>
          <a:blip r:embed="rId2"/>
          <a:stretch>
            <a:fillRect/>
          </a:stretch>
        </p:blipFill>
        <p:spPr>
          <a:xfrm>
            <a:off x="2278966" y="3166989"/>
            <a:ext cx="8131126" cy="3281080"/>
          </a:xfrm>
          <a:prstGeom prst="rect">
            <a:avLst/>
          </a:prstGeom>
        </p:spPr>
      </p:pic>
    </p:spTree>
    <p:extLst>
      <p:ext uri="{BB962C8B-B14F-4D97-AF65-F5344CB8AC3E}">
        <p14:creationId xmlns:p14="http://schemas.microsoft.com/office/powerpoint/2010/main" val="2213923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4C0F-1D58-49E2-B9CF-7C58AFC7DA5D}"/>
              </a:ext>
            </a:extLst>
          </p:cNvPr>
          <p:cNvSpPr>
            <a:spLocks noGrp="1"/>
          </p:cNvSpPr>
          <p:nvPr>
            <p:ph type="title"/>
          </p:nvPr>
        </p:nvSpPr>
        <p:spPr/>
        <p:txBody>
          <a:bodyPr/>
          <a:lstStyle/>
          <a:p>
            <a:r>
              <a:rPr lang="en-US" dirty="0"/>
              <a:t>Presentation of Models’ Results for 5-fold Cross-Validation</a:t>
            </a:r>
          </a:p>
        </p:txBody>
      </p:sp>
      <p:sp>
        <p:nvSpPr>
          <p:cNvPr id="3" name="Content Placeholder 2">
            <a:extLst>
              <a:ext uri="{FF2B5EF4-FFF2-40B4-BE49-F238E27FC236}">
                <a16:creationId xmlns:a16="http://schemas.microsoft.com/office/drawing/2014/main" id="{85106C1D-E76F-440B-A575-7645C97163D8}"/>
              </a:ext>
            </a:extLst>
          </p:cNvPr>
          <p:cNvSpPr>
            <a:spLocks noGrp="1"/>
          </p:cNvSpPr>
          <p:nvPr>
            <p:ph idx="1"/>
          </p:nvPr>
        </p:nvSpPr>
        <p:spPr/>
        <p:txBody>
          <a:bodyPr/>
          <a:lstStyle/>
          <a:p>
            <a:r>
              <a:rPr lang="en-US" dirty="0"/>
              <a:t>Logistic Regression Model produced the best precision score, the best recall score was produced by Extreme Gradient Boosting and the best F1-Score was produced by Random Forest Model. </a:t>
            </a:r>
          </a:p>
          <a:p>
            <a:pPr marL="0" indent="0">
              <a:buNone/>
            </a:pPr>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493D1A5B-3879-43C5-9C3E-BBDF2DC0DCC7}"/>
              </a:ext>
            </a:extLst>
          </p:cNvPr>
          <p:cNvGraphicFramePr>
            <a:graphicFrameLocks noGrp="1"/>
          </p:cNvGraphicFramePr>
          <p:nvPr>
            <p:extLst>
              <p:ext uri="{D42A27DB-BD31-4B8C-83A1-F6EECF244321}">
                <p14:modId xmlns:p14="http://schemas.microsoft.com/office/powerpoint/2010/main" val="1327920696"/>
              </p:ext>
            </p:extLst>
          </p:nvPr>
        </p:nvGraphicFramePr>
        <p:xfrm>
          <a:off x="1007165" y="3221502"/>
          <a:ext cx="9893732" cy="3226567"/>
        </p:xfrm>
        <a:graphic>
          <a:graphicData uri="http://schemas.openxmlformats.org/drawingml/2006/table">
            <a:tbl>
              <a:tblPr firstRow="1" firstCol="1" bandRow="1">
                <a:tableStyleId>{5C22544A-7EE6-4342-B048-85BDC9FD1C3A}</a:tableStyleId>
              </a:tblPr>
              <a:tblGrid>
                <a:gridCol w="2285460">
                  <a:extLst>
                    <a:ext uri="{9D8B030D-6E8A-4147-A177-3AD203B41FA5}">
                      <a16:colId xmlns:a16="http://schemas.microsoft.com/office/drawing/2014/main" val="757112941"/>
                    </a:ext>
                  </a:extLst>
                </a:gridCol>
                <a:gridCol w="1706931">
                  <a:extLst>
                    <a:ext uri="{9D8B030D-6E8A-4147-A177-3AD203B41FA5}">
                      <a16:colId xmlns:a16="http://schemas.microsoft.com/office/drawing/2014/main" val="2640149983"/>
                    </a:ext>
                  </a:extLst>
                </a:gridCol>
                <a:gridCol w="1587236">
                  <a:extLst>
                    <a:ext uri="{9D8B030D-6E8A-4147-A177-3AD203B41FA5}">
                      <a16:colId xmlns:a16="http://schemas.microsoft.com/office/drawing/2014/main" val="1585668914"/>
                    </a:ext>
                  </a:extLst>
                </a:gridCol>
                <a:gridCol w="1564102">
                  <a:extLst>
                    <a:ext uri="{9D8B030D-6E8A-4147-A177-3AD203B41FA5}">
                      <a16:colId xmlns:a16="http://schemas.microsoft.com/office/drawing/2014/main" val="2857482929"/>
                    </a:ext>
                  </a:extLst>
                </a:gridCol>
                <a:gridCol w="1595284">
                  <a:extLst>
                    <a:ext uri="{9D8B030D-6E8A-4147-A177-3AD203B41FA5}">
                      <a16:colId xmlns:a16="http://schemas.microsoft.com/office/drawing/2014/main" val="4108979192"/>
                    </a:ext>
                  </a:extLst>
                </a:gridCol>
                <a:gridCol w="1154719">
                  <a:extLst>
                    <a:ext uri="{9D8B030D-6E8A-4147-A177-3AD203B41FA5}">
                      <a16:colId xmlns:a16="http://schemas.microsoft.com/office/drawing/2014/main" val="1621757016"/>
                    </a:ext>
                  </a:extLst>
                </a:gridCol>
              </a:tblGrid>
              <a:tr h="1237611">
                <a:tc>
                  <a:txBody>
                    <a:bodyPr/>
                    <a:lstStyle/>
                    <a:p>
                      <a:pPr marL="0" marR="0" algn="ctr">
                        <a:lnSpc>
                          <a:spcPct val="115000"/>
                        </a:lnSpc>
                        <a:spcBef>
                          <a:spcPts val="0"/>
                        </a:spcBef>
                        <a:spcAft>
                          <a:spcPts val="0"/>
                        </a:spcAft>
                      </a:pPr>
                      <a:r>
                        <a:rPr lang="en-US" sz="1400">
                          <a:effectLst/>
                        </a:rPr>
                        <a:t>Performance</a:t>
                      </a:r>
                      <a:endParaRPr lang="en-US" sz="1100">
                        <a:effectLst/>
                      </a:endParaRPr>
                    </a:p>
                    <a:p>
                      <a:pPr marL="0" marR="0" algn="ctr">
                        <a:lnSpc>
                          <a:spcPct val="115000"/>
                        </a:lnSpc>
                        <a:spcBef>
                          <a:spcPts val="0"/>
                        </a:spcBef>
                        <a:spcAft>
                          <a:spcPts val="0"/>
                        </a:spcAft>
                      </a:pPr>
                      <a:r>
                        <a:rPr lang="en-US" sz="1400">
                          <a:effectLst/>
                        </a:rPr>
                        <a:t>Metrics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Logistic</a:t>
                      </a:r>
                      <a:endParaRPr lang="en-US" sz="1100">
                        <a:effectLst/>
                      </a:endParaRPr>
                    </a:p>
                    <a:p>
                      <a:pPr marL="0" marR="0" algn="ctr">
                        <a:lnSpc>
                          <a:spcPct val="115000"/>
                        </a:lnSpc>
                        <a:spcBef>
                          <a:spcPts val="0"/>
                        </a:spcBef>
                        <a:spcAft>
                          <a:spcPts val="0"/>
                        </a:spcAft>
                      </a:pPr>
                      <a:r>
                        <a:rPr lang="en-US" sz="1400">
                          <a:effectLst/>
                        </a:rPr>
                        <a:t>Regression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Decision Tree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Random Forest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Extreme Gradient Boosting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KNN</a:t>
                      </a:r>
                      <a:endParaRPr lang="en-US" sz="1100" dirty="0">
                        <a:effectLst/>
                      </a:endParaRPr>
                    </a:p>
                    <a:p>
                      <a:pPr marL="0" marR="0" algn="ctr">
                        <a:lnSpc>
                          <a:spcPct val="115000"/>
                        </a:lnSpc>
                        <a:spcBef>
                          <a:spcPts val="0"/>
                        </a:spcBef>
                        <a:spcAft>
                          <a:spcPts val="0"/>
                        </a:spcAft>
                      </a:pPr>
                      <a:r>
                        <a:rPr lang="en-US" sz="1400" dirty="0">
                          <a:effectLst/>
                        </a:rPr>
                        <a:t>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8653808"/>
                  </a:ext>
                </a:extLst>
              </a:tr>
              <a:tr h="497239">
                <a:tc>
                  <a:txBody>
                    <a:bodyPr/>
                    <a:lstStyle/>
                    <a:p>
                      <a:pPr marL="0" marR="0" algn="ctr">
                        <a:lnSpc>
                          <a:spcPct val="115000"/>
                        </a:lnSpc>
                        <a:spcBef>
                          <a:spcPts val="0"/>
                        </a:spcBef>
                        <a:spcAft>
                          <a:spcPts val="0"/>
                        </a:spcAft>
                      </a:pPr>
                      <a:r>
                        <a:rPr lang="en-US" sz="1400">
                          <a:effectLst/>
                        </a:rPr>
                        <a:t>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0.916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0.839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0.892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0.852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0.863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9308578"/>
                  </a:ext>
                </a:extLst>
              </a:tr>
              <a:tr h="497239">
                <a:tc>
                  <a:txBody>
                    <a:bodyPr/>
                    <a:lstStyle/>
                    <a:p>
                      <a:pPr marL="0" marR="0" algn="ctr">
                        <a:lnSpc>
                          <a:spcPct val="115000"/>
                        </a:lnSpc>
                        <a:spcBef>
                          <a:spcPts val="0"/>
                        </a:spcBef>
                        <a:spcAft>
                          <a:spcPts val="0"/>
                        </a:spcAft>
                      </a:pPr>
                      <a:r>
                        <a:rPr lang="en-US" sz="1400">
                          <a:effectLst/>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0.609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0.713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0.764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0.782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0.699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6475263"/>
                  </a:ext>
                </a:extLst>
              </a:tr>
              <a:tr h="497239">
                <a:tc>
                  <a:txBody>
                    <a:bodyPr/>
                    <a:lstStyle/>
                    <a:p>
                      <a:pPr marL="0" marR="0" algn="ctr">
                        <a:lnSpc>
                          <a:spcPct val="115000"/>
                        </a:lnSpc>
                        <a:spcBef>
                          <a:spcPts val="0"/>
                        </a:spcBef>
                        <a:spcAft>
                          <a:spcPts val="0"/>
                        </a:spcAft>
                      </a:pPr>
                      <a:r>
                        <a:rPr lang="en-US" sz="1400">
                          <a:effectLst/>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0.712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0.763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0.815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0.809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0.764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2292310"/>
                  </a:ext>
                </a:extLst>
              </a:tr>
              <a:tr h="497239">
                <a:tc>
                  <a:txBody>
                    <a:bodyPr/>
                    <a:lstStyle/>
                    <a:p>
                      <a:pPr marL="0" marR="0" algn="ctr">
                        <a:lnSpc>
                          <a:spcPct val="115000"/>
                        </a:lnSpc>
                        <a:spcBef>
                          <a:spcPts val="0"/>
                        </a:spcBef>
                        <a:spcAft>
                          <a:spcPts val="0"/>
                        </a:spcAft>
                      </a:pPr>
                      <a:r>
                        <a:rPr lang="en-US" sz="1400">
                          <a:effectLst/>
                        </a:rPr>
                        <a:t>ROC-AUC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0.975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0.912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0.945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0.979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0.901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9102776"/>
                  </a:ext>
                </a:extLst>
              </a:tr>
            </a:tbl>
          </a:graphicData>
        </a:graphic>
      </p:graphicFrame>
    </p:spTree>
    <p:extLst>
      <p:ext uri="{BB962C8B-B14F-4D97-AF65-F5344CB8AC3E}">
        <p14:creationId xmlns:p14="http://schemas.microsoft.com/office/powerpoint/2010/main" val="1862144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68C4-E702-4C0D-8BDA-60F488FF12AF}"/>
              </a:ext>
            </a:extLst>
          </p:cNvPr>
          <p:cNvSpPr>
            <a:spLocks noGrp="1"/>
          </p:cNvSpPr>
          <p:nvPr>
            <p:ph type="title"/>
          </p:nvPr>
        </p:nvSpPr>
        <p:spPr>
          <a:xfrm>
            <a:off x="185531" y="452718"/>
            <a:ext cx="10827026" cy="1400530"/>
          </a:xfrm>
        </p:spPr>
        <p:txBody>
          <a:bodyPr/>
          <a:lstStyle/>
          <a:p>
            <a:r>
              <a:rPr lang="en-US" dirty="0"/>
              <a:t>Presentation of Models’ Results for 5-folds Cross-Validation and Undersampling</a:t>
            </a:r>
          </a:p>
        </p:txBody>
      </p:sp>
      <p:sp>
        <p:nvSpPr>
          <p:cNvPr id="3" name="Content Placeholder 2">
            <a:extLst>
              <a:ext uri="{FF2B5EF4-FFF2-40B4-BE49-F238E27FC236}">
                <a16:creationId xmlns:a16="http://schemas.microsoft.com/office/drawing/2014/main" id="{DF1B22FC-23BD-4E91-A3A1-B5E2BD7BBC84}"/>
              </a:ext>
            </a:extLst>
          </p:cNvPr>
          <p:cNvSpPr>
            <a:spLocks noGrp="1"/>
          </p:cNvSpPr>
          <p:nvPr>
            <p:ph idx="1"/>
          </p:nvPr>
        </p:nvSpPr>
        <p:spPr/>
        <p:txBody>
          <a:bodyPr/>
          <a:lstStyle/>
          <a:p>
            <a:r>
              <a:rPr lang="en-US" dirty="0"/>
              <a:t>Logistic Regression Model produced the best performance results among the five models.</a:t>
            </a:r>
          </a:p>
          <a:p>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D6AD9281-7900-419B-A4A3-ED16A4A3859B}"/>
              </a:ext>
            </a:extLst>
          </p:cNvPr>
          <p:cNvGraphicFramePr>
            <a:graphicFrameLocks noGrp="1"/>
          </p:cNvGraphicFramePr>
          <p:nvPr>
            <p:extLst>
              <p:ext uri="{D42A27DB-BD31-4B8C-83A1-F6EECF244321}">
                <p14:modId xmlns:p14="http://schemas.microsoft.com/office/powerpoint/2010/main" val="1247709875"/>
              </p:ext>
            </p:extLst>
          </p:nvPr>
        </p:nvGraphicFramePr>
        <p:xfrm>
          <a:off x="1258957" y="3154016"/>
          <a:ext cx="8441635" cy="2769704"/>
        </p:xfrm>
        <a:graphic>
          <a:graphicData uri="http://schemas.openxmlformats.org/drawingml/2006/table">
            <a:tbl>
              <a:tblPr firstRow="1" firstCol="1" bandRow="1">
                <a:tableStyleId>{5C22544A-7EE6-4342-B048-85BDC9FD1C3A}</a:tableStyleId>
              </a:tblPr>
              <a:tblGrid>
                <a:gridCol w="1612487">
                  <a:extLst>
                    <a:ext uri="{9D8B030D-6E8A-4147-A177-3AD203B41FA5}">
                      <a16:colId xmlns:a16="http://schemas.microsoft.com/office/drawing/2014/main" val="1155564208"/>
                    </a:ext>
                  </a:extLst>
                </a:gridCol>
                <a:gridCol w="1532133">
                  <a:extLst>
                    <a:ext uri="{9D8B030D-6E8A-4147-A177-3AD203B41FA5}">
                      <a16:colId xmlns:a16="http://schemas.microsoft.com/office/drawing/2014/main" val="1616458391"/>
                    </a:ext>
                  </a:extLst>
                </a:gridCol>
                <a:gridCol w="1424696">
                  <a:extLst>
                    <a:ext uri="{9D8B030D-6E8A-4147-A177-3AD203B41FA5}">
                      <a16:colId xmlns:a16="http://schemas.microsoft.com/office/drawing/2014/main" val="2215242601"/>
                    </a:ext>
                  </a:extLst>
                </a:gridCol>
                <a:gridCol w="1403930">
                  <a:extLst>
                    <a:ext uri="{9D8B030D-6E8A-4147-A177-3AD203B41FA5}">
                      <a16:colId xmlns:a16="http://schemas.microsoft.com/office/drawing/2014/main" val="1659867991"/>
                    </a:ext>
                  </a:extLst>
                </a:gridCol>
                <a:gridCol w="1431918">
                  <a:extLst>
                    <a:ext uri="{9D8B030D-6E8A-4147-A177-3AD203B41FA5}">
                      <a16:colId xmlns:a16="http://schemas.microsoft.com/office/drawing/2014/main" val="431579724"/>
                    </a:ext>
                  </a:extLst>
                </a:gridCol>
                <a:gridCol w="1036471">
                  <a:extLst>
                    <a:ext uri="{9D8B030D-6E8A-4147-A177-3AD203B41FA5}">
                      <a16:colId xmlns:a16="http://schemas.microsoft.com/office/drawing/2014/main" val="1157792170"/>
                    </a:ext>
                  </a:extLst>
                </a:gridCol>
              </a:tblGrid>
              <a:tr h="1029994">
                <a:tc>
                  <a:txBody>
                    <a:bodyPr/>
                    <a:lstStyle/>
                    <a:p>
                      <a:pPr marL="0" marR="0" algn="ctr">
                        <a:lnSpc>
                          <a:spcPct val="115000"/>
                        </a:lnSpc>
                        <a:spcBef>
                          <a:spcPts val="0"/>
                        </a:spcBef>
                        <a:spcAft>
                          <a:spcPts val="0"/>
                        </a:spcAft>
                      </a:pPr>
                      <a:r>
                        <a:rPr lang="en-US" sz="1400">
                          <a:effectLst/>
                        </a:rPr>
                        <a:t>Performance</a:t>
                      </a:r>
                      <a:endParaRPr lang="en-US" sz="1100">
                        <a:effectLst/>
                      </a:endParaRPr>
                    </a:p>
                    <a:p>
                      <a:pPr marL="0" marR="0" algn="ctr">
                        <a:lnSpc>
                          <a:spcPct val="115000"/>
                        </a:lnSpc>
                        <a:spcBef>
                          <a:spcPts val="0"/>
                        </a:spcBef>
                        <a:spcAft>
                          <a:spcPts val="0"/>
                        </a:spcAft>
                      </a:pPr>
                      <a:r>
                        <a:rPr lang="en-US" sz="1400">
                          <a:effectLst/>
                        </a:rPr>
                        <a:t>Metrics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Logistic</a:t>
                      </a:r>
                      <a:endParaRPr lang="en-US" sz="1100">
                        <a:effectLst/>
                      </a:endParaRPr>
                    </a:p>
                    <a:p>
                      <a:pPr marL="0" marR="0" algn="ctr">
                        <a:lnSpc>
                          <a:spcPct val="115000"/>
                        </a:lnSpc>
                        <a:spcBef>
                          <a:spcPts val="0"/>
                        </a:spcBef>
                        <a:spcAft>
                          <a:spcPts val="0"/>
                        </a:spcAft>
                      </a:pPr>
                      <a:r>
                        <a:rPr lang="en-US" sz="1400">
                          <a:effectLst/>
                        </a:rPr>
                        <a:t>Regression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Decision Tree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Random Forest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Extreme Gradient Boosting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KNN</a:t>
                      </a:r>
                      <a:endParaRPr lang="en-US" sz="1100">
                        <a:effectLst/>
                      </a:endParaRPr>
                    </a:p>
                    <a:p>
                      <a:pPr marL="0" marR="0" algn="ctr">
                        <a:lnSpc>
                          <a:spcPct val="115000"/>
                        </a:lnSpc>
                        <a:spcBef>
                          <a:spcPts val="0"/>
                        </a:spcBef>
                        <a:spcAft>
                          <a:spcPts val="0"/>
                        </a:spcAft>
                      </a:pPr>
                      <a:r>
                        <a:rPr lang="en-US" sz="1400">
                          <a:effectLst/>
                        </a:rPr>
                        <a:t>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0161569"/>
                  </a:ext>
                </a:extLst>
              </a:tr>
              <a:tr h="347942">
                <a:tc>
                  <a:txBody>
                    <a:bodyPr/>
                    <a:lstStyle/>
                    <a:p>
                      <a:pPr marL="0" marR="0" algn="ctr">
                        <a:lnSpc>
                          <a:spcPct val="115000"/>
                        </a:lnSpc>
                        <a:spcBef>
                          <a:spcPts val="0"/>
                        </a:spcBef>
                        <a:spcAft>
                          <a:spcPts val="0"/>
                        </a:spcAft>
                      </a:pPr>
                      <a:r>
                        <a:rPr lang="en-US" sz="1400">
                          <a:effectLst/>
                        </a:rPr>
                        <a:t>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dirty="0">
                          <a:effectLst/>
                        </a:rPr>
                        <a:t>0.939</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dirty="0">
                          <a:effectLst/>
                        </a:rPr>
                        <a:t>0.909</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a:effectLst/>
                        </a:rPr>
                        <a:t>0.938</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a:effectLst/>
                        </a:rPr>
                        <a:t>0.936</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a:effectLst/>
                        </a:rPr>
                        <a:t>0.931</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0893588"/>
                  </a:ext>
                </a:extLst>
              </a:tr>
              <a:tr h="347942">
                <a:tc>
                  <a:txBody>
                    <a:bodyPr/>
                    <a:lstStyle/>
                    <a:p>
                      <a:pPr marL="0" marR="0" algn="ctr">
                        <a:lnSpc>
                          <a:spcPct val="115000"/>
                        </a:lnSpc>
                        <a:spcBef>
                          <a:spcPts val="0"/>
                        </a:spcBef>
                        <a:spcAft>
                          <a:spcPts val="0"/>
                        </a:spcAft>
                      </a:pPr>
                      <a:r>
                        <a:rPr lang="en-US" sz="1400" dirty="0">
                          <a:effectLst/>
                        </a:rPr>
                        <a:t>Precision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a:effectLst/>
                        </a:rPr>
                        <a:t>0.968</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dirty="0">
                          <a:effectLst/>
                        </a:rPr>
                        <a:t>0.915</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dirty="0">
                          <a:effectLst/>
                        </a:rPr>
                        <a:t>0.974</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dirty="0">
                          <a:effectLst/>
                        </a:rPr>
                        <a:t>0.963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a:effectLst/>
                        </a:rPr>
                        <a:t>0.985</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8882475"/>
                  </a:ext>
                </a:extLst>
              </a:tr>
              <a:tr h="347942">
                <a:tc>
                  <a:txBody>
                    <a:bodyPr/>
                    <a:lstStyle/>
                    <a:p>
                      <a:pPr marL="0" marR="0" algn="ctr">
                        <a:lnSpc>
                          <a:spcPct val="115000"/>
                        </a:lnSpc>
                        <a:spcBef>
                          <a:spcPts val="0"/>
                        </a:spcBef>
                        <a:spcAft>
                          <a:spcPts val="0"/>
                        </a:spcAft>
                      </a:pPr>
                      <a:r>
                        <a:rPr lang="en-US" sz="1400">
                          <a:effectLst/>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a:effectLst/>
                        </a:rPr>
                        <a:t>0.908</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a:effectLst/>
                        </a:rPr>
                        <a:t>0.904</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a:effectLst/>
                        </a:rPr>
                        <a:t>0.900</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dirty="0">
                          <a:effectLst/>
                        </a:rPr>
                        <a:t>0.906</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dirty="0">
                          <a:effectLst/>
                        </a:rPr>
                        <a:t>0.876</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6319102"/>
                  </a:ext>
                </a:extLst>
              </a:tr>
              <a:tr h="347942">
                <a:tc>
                  <a:txBody>
                    <a:bodyPr/>
                    <a:lstStyle/>
                    <a:p>
                      <a:pPr marL="0" marR="0" algn="ctr">
                        <a:lnSpc>
                          <a:spcPct val="115000"/>
                        </a:lnSpc>
                        <a:spcBef>
                          <a:spcPts val="0"/>
                        </a:spcBef>
                        <a:spcAft>
                          <a:spcPts val="0"/>
                        </a:spcAft>
                      </a:pPr>
                      <a:r>
                        <a:rPr lang="en-US" sz="1400">
                          <a:effectLst/>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a:effectLst/>
                        </a:rPr>
                        <a:t>0.937</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a:effectLst/>
                        </a:rPr>
                        <a:t>0.909</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a:effectLst/>
                        </a:rPr>
                        <a:t>0.935</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a:effectLst/>
                        </a:rPr>
                        <a:t>0.934</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dirty="0">
                          <a:effectLst/>
                        </a:rPr>
                        <a:t>0.926</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395690"/>
                  </a:ext>
                </a:extLst>
              </a:tr>
              <a:tr h="347942">
                <a:tc>
                  <a:txBody>
                    <a:bodyPr/>
                    <a:lstStyle/>
                    <a:p>
                      <a:pPr marL="0" marR="0" algn="ctr">
                        <a:lnSpc>
                          <a:spcPct val="115000"/>
                        </a:lnSpc>
                        <a:spcBef>
                          <a:spcPts val="0"/>
                        </a:spcBef>
                        <a:spcAft>
                          <a:spcPts val="0"/>
                        </a:spcAft>
                      </a:pPr>
                      <a:r>
                        <a:rPr lang="en-US" sz="1400" dirty="0">
                          <a:effectLst/>
                        </a:rPr>
                        <a:t>ROC-AUC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a:effectLst/>
                        </a:rPr>
                        <a:t>0.978</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a:effectLst/>
                        </a:rPr>
                        <a:t>0.931</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a:effectLst/>
                        </a:rPr>
                        <a:t>0.978</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a:effectLst/>
                        </a:rPr>
                        <a:t>0.976</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dirty="0">
                          <a:effectLst/>
                        </a:rPr>
                        <a:t>0.961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6088430"/>
                  </a:ext>
                </a:extLst>
              </a:tr>
            </a:tbl>
          </a:graphicData>
        </a:graphic>
      </p:graphicFrame>
    </p:spTree>
    <p:extLst>
      <p:ext uri="{BB962C8B-B14F-4D97-AF65-F5344CB8AC3E}">
        <p14:creationId xmlns:p14="http://schemas.microsoft.com/office/powerpoint/2010/main" val="88779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2CE9-9F03-40DC-954B-3EE29B5C7EE3}"/>
              </a:ext>
            </a:extLst>
          </p:cNvPr>
          <p:cNvSpPr>
            <a:spLocks noGrp="1"/>
          </p:cNvSpPr>
          <p:nvPr>
            <p:ph type="title"/>
          </p:nvPr>
        </p:nvSpPr>
        <p:spPr>
          <a:xfrm>
            <a:off x="490331" y="452718"/>
            <a:ext cx="10760766" cy="1400530"/>
          </a:xfrm>
        </p:spPr>
        <p:txBody>
          <a:bodyPr/>
          <a:lstStyle/>
          <a:p>
            <a:r>
              <a:rPr lang="en-US" dirty="0"/>
              <a:t>Presentation of Models’ Results for 5-fold Cross-Validation and Oversampling</a:t>
            </a:r>
          </a:p>
        </p:txBody>
      </p:sp>
      <p:sp>
        <p:nvSpPr>
          <p:cNvPr id="3" name="Content Placeholder 2">
            <a:extLst>
              <a:ext uri="{FF2B5EF4-FFF2-40B4-BE49-F238E27FC236}">
                <a16:creationId xmlns:a16="http://schemas.microsoft.com/office/drawing/2014/main" id="{6DC67619-187A-4F92-AAE0-74CBF6A99676}"/>
              </a:ext>
            </a:extLst>
          </p:cNvPr>
          <p:cNvSpPr>
            <a:spLocks noGrp="1"/>
          </p:cNvSpPr>
          <p:nvPr>
            <p:ph idx="1"/>
          </p:nvPr>
        </p:nvSpPr>
        <p:spPr/>
        <p:txBody>
          <a:bodyPr/>
          <a:lstStyle/>
          <a:p>
            <a:r>
              <a:rPr lang="en-US" dirty="0"/>
              <a:t>All the models produced their best performance results with the incorporation of both cross validation and oversampling.</a:t>
            </a:r>
          </a:p>
          <a:p>
            <a:r>
              <a:rPr lang="en-US" dirty="0"/>
              <a:t>Both Random Forest and Extreme Gradient Boosting models produced perfect performance results.</a:t>
            </a:r>
          </a:p>
          <a:p>
            <a:r>
              <a:rPr lang="en-US" dirty="0"/>
              <a:t>Hence, we have a tie between the two models.</a:t>
            </a:r>
          </a:p>
          <a:p>
            <a:endParaRPr lang="en-US" dirty="0"/>
          </a:p>
          <a:p>
            <a:endParaRPr lang="en-US" dirty="0"/>
          </a:p>
          <a:p>
            <a:endParaRPr lang="en-US" dirty="0"/>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45A60DA0-B244-4A6B-B309-0655E84F90AE}"/>
              </a:ext>
            </a:extLst>
          </p:cNvPr>
          <p:cNvGraphicFramePr>
            <a:graphicFrameLocks noGrp="1"/>
          </p:cNvGraphicFramePr>
          <p:nvPr>
            <p:extLst>
              <p:ext uri="{D42A27DB-BD31-4B8C-83A1-F6EECF244321}">
                <p14:modId xmlns:p14="http://schemas.microsoft.com/office/powerpoint/2010/main" val="1201911727"/>
              </p:ext>
            </p:extLst>
          </p:nvPr>
        </p:nvGraphicFramePr>
        <p:xfrm>
          <a:off x="1323894" y="4121834"/>
          <a:ext cx="8946542" cy="2433710"/>
        </p:xfrm>
        <a:graphic>
          <a:graphicData uri="http://schemas.openxmlformats.org/drawingml/2006/table">
            <a:tbl>
              <a:tblPr firstRow="1" firstCol="1" bandRow="1">
                <a:tableStyleId>{5C22544A-7EE6-4342-B048-85BDC9FD1C3A}</a:tableStyleId>
              </a:tblPr>
              <a:tblGrid>
                <a:gridCol w="1708933">
                  <a:extLst>
                    <a:ext uri="{9D8B030D-6E8A-4147-A177-3AD203B41FA5}">
                      <a16:colId xmlns:a16="http://schemas.microsoft.com/office/drawing/2014/main" val="3854072498"/>
                    </a:ext>
                  </a:extLst>
                </a:gridCol>
                <a:gridCol w="1623774">
                  <a:extLst>
                    <a:ext uri="{9D8B030D-6E8A-4147-A177-3AD203B41FA5}">
                      <a16:colId xmlns:a16="http://schemas.microsoft.com/office/drawing/2014/main" val="3327741784"/>
                    </a:ext>
                  </a:extLst>
                </a:gridCol>
                <a:gridCol w="1509908">
                  <a:extLst>
                    <a:ext uri="{9D8B030D-6E8A-4147-A177-3AD203B41FA5}">
                      <a16:colId xmlns:a16="http://schemas.microsoft.com/office/drawing/2014/main" val="264532508"/>
                    </a:ext>
                  </a:extLst>
                </a:gridCol>
                <a:gridCol w="1487901">
                  <a:extLst>
                    <a:ext uri="{9D8B030D-6E8A-4147-A177-3AD203B41FA5}">
                      <a16:colId xmlns:a16="http://schemas.microsoft.com/office/drawing/2014/main" val="3787085051"/>
                    </a:ext>
                  </a:extLst>
                </a:gridCol>
                <a:gridCol w="1517563">
                  <a:extLst>
                    <a:ext uri="{9D8B030D-6E8A-4147-A177-3AD203B41FA5}">
                      <a16:colId xmlns:a16="http://schemas.microsoft.com/office/drawing/2014/main" val="1593454109"/>
                    </a:ext>
                  </a:extLst>
                </a:gridCol>
                <a:gridCol w="1098463">
                  <a:extLst>
                    <a:ext uri="{9D8B030D-6E8A-4147-A177-3AD203B41FA5}">
                      <a16:colId xmlns:a16="http://schemas.microsoft.com/office/drawing/2014/main" val="1717750490"/>
                    </a:ext>
                  </a:extLst>
                </a:gridCol>
              </a:tblGrid>
              <a:tr h="798365">
                <a:tc>
                  <a:txBody>
                    <a:bodyPr/>
                    <a:lstStyle/>
                    <a:p>
                      <a:pPr marL="0" marR="0" algn="ctr">
                        <a:lnSpc>
                          <a:spcPct val="115000"/>
                        </a:lnSpc>
                        <a:spcBef>
                          <a:spcPts val="0"/>
                        </a:spcBef>
                        <a:spcAft>
                          <a:spcPts val="0"/>
                        </a:spcAft>
                      </a:pPr>
                      <a:r>
                        <a:rPr lang="en-US" sz="1400" dirty="0">
                          <a:effectLst/>
                        </a:rPr>
                        <a:t>Performance</a:t>
                      </a:r>
                      <a:endParaRPr lang="en-US" sz="1100" dirty="0">
                        <a:effectLst/>
                      </a:endParaRPr>
                    </a:p>
                    <a:p>
                      <a:pPr marL="0" marR="0" algn="ctr">
                        <a:lnSpc>
                          <a:spcPct val="115000"/>
                        </a:lnSpc>
                        <a:spcBef>
                          <a:spcPts val="0"/>
                        </a:spcBef>
                        <a:spcAft>
                          <a:spcPts val="0"/>
                        </a:spcAft>
                      </a:pPr>
                      <a:r>
                        <a:rPr lang="en-US" sz="1400" dirty="0">
                          <a:effectLst/>
                        </a:rPr>
                        <a:t>Metrics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Logistic</a:t>
                      </a:r>
                      <a:endParaRPr lang="en-US" sz="1100">
                        <a:effectLst/>
                      </a:endParaRPr>
                    </a:p>
                    <a:p>
                      <a:pPr marL="0" marR="0" algn="ctr">
                        <a:lnSpc>
                          <a:spcPct val="115000"/>
                        </a:lnSpc>
                        <a:spcBef>
                          <a:spcPts val="0"/>
                        </a:spcBef>
                        <a:spcAft>
                          <a:spcPts val="0"/>
                        </a:spcAft>
                      </a:pPr>
                      <a:r>
                        <a:rPr lang="en-US" sz="1400">
                          <a:effectLst/>
                        </a:rPr>
                        <a:t>Regression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Decision Tree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Random Forest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Extreme Gradient Boosting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KNN</a:t>
                      </a:r>
                      <a:endParaRPr lang="en-US" sz="1100">
                        <a:effectLst/>
                      </a:endParaRPr>
                    </a:p>
                    <a:p>
                      <a:pPr marL="0" marR="0" algn="ctr">
                        <a:lnSpc>
                          <a:spcPct val="115000"/>
                        </a:lnSpc>
                        <a:spcBef>
                          <a:spcPts val="0"/>
                        </a:spcBef>
                        <a:spcAft>
                          <a:spcPts val="0"/>
                        </a:spcAft>
                      </a:pPr>
                      <a:r>
                        <a:rPr lang="en-US" sz="1400">
                          <a:effectLst/>
                        </a:rPr>
                        <a:t>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7419585"/>
                  </a:ext>
                </a:extLst>
              </a:tr>
              <a:tr h="327069">
                <a:tc>
                  <a:txBody>
                    <a:bodyPr/>
                    <a:lstStyle/>
                    <a:p>
                      <a:pPr marL="0" marR="0" algn="ctr">
                        <a:lnSpc>
                          <a:spcPct val="115000"/>
                        </a:lnSpc>
                        <a:spcBef>
                          <a:spcPts val="0"/>
                        </a:spcBef>
                        <a:spcAft>
                          <a:spcPts val="0"/>
                        </a:spcAft>
                      </a:pPr>
                      <a:r>
                        <a:rPr lang="en-US" sz="1400" dirty="0">
                          <a:effectLst/>
                        </a:rPr>
                        <a:t>Accuracy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0.947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0.960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0.999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1843567"/>
                  </a:ext>
                </a:extLst>
              </a:tr>
              <a:tr h="327069">
                <a:tc>
                  <a:txBody>
                    <a:bodyPr/>
                    <a:lstStyle/>
                    <a:p>
                      <a:pPr marL="0" marR="0" algn="ctr">
                        <a:lnSpc>
                          <a:spcPct val="115000"/>
                        </a:lnSpc>
                        <a:spcBef>
                          <a:spcPts val="0"/>
                        </a:spcBef>
                        <a:spcAft>
                          <a:spcPts val="0"/>
                        </a:spcAft>
                      </a:pPr>
                      <a:r>
                        <a:rPr lang="en-US" sz="1400">
                          <a:effectLst/>
                        </a:rPr>
                        <a:t>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0.970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0.952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1.000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0.998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8721819"/>
                  </a:ext>
                </a:extLst>
              </a:tr>
              <a:tr h="327069">
                <a:tc>
                  <a:txBody>
                    <a:bodyPr/>
                    <a:lstStyle/>
                    <a:p>
                      <a:pPr marL="0" marR="0" algn="ctr">
                        <a:lnSpc>
                          <a:spcPct val="115000"/>
                        </a:lnSpc>
                        <a:spcBef>
                          <a:spcPts val="0"/>
                        </a:spcBef>
                        <a:spcAft>
                          <a:spcPts val="0"/>
                        </a:spcAft>
                      </a:pPr>
                      <a:r>
                        <a:rPr lang="en-US" sz="1400">
                          <a:effectLst/>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0.922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0.968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1.000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3940942"/>
                  </a:ext>
                </a:extLst>
              </a:tr>
              <a:tr h="327069">
                <a:tc>
                  <a:txBody>
                    <a:bodyPr/>
                    <a:lstStyle/>
                    <a:p>
                      <a:pPr marL="0" marR="0" algn="ctr">
                        <a:lnSpc>
                          <a:spcPct val="115000"/>
                        </a:lnSpc>
                        <a:spcBef>
                          <a:spcPts val="0"/>
                        </a:spcBef>
                        <a:spcAft>
                          <a:spcPts val="0"/>
                        </a:spcAft>
                      </a:pPr>
                      <a:r>
                        <a:rPr lang="en-US" sz="1400">
                          <a:effectLst/>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0.945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0.960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0.999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0962022"/>
                  </a:ext>
                </a:extLst>
              </a:tr>
              <a:tr h="327069">
                <a:tc>
                  <a:txBody>
                    <a:bodyPr/>
                    <a:lstStyle/>
                    <a:p>
                      <a:pPr marL="0" marR="0" algn="ctr">
                        <a:lnSpc>
                          <a:spcPct val="115000"/>
                        </a:lnSpc>
                        <a:spcBef>
                          <a:spcPts val="0"/>
                        </a:spcBef>
                        <a:spcAft>
                          <a:spcPts val="0"/>
                        </a:spcAft>
                      </a:pPr>
                      <a:r>
                        <a:rPr lang="en-US" sz="1400" dirty="0">
                          <a:effectLst/>
                        </a:rPr>
                        <a:t>ROC-AUC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0.985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0.995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1.000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0.999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9402500"/>
                  </a:ext>
                </a:extLst>
              </a:tr>
            </a:tbl>
          </a:graphicData>
        </a:graphic>
      </p:graphicFrame>
    </p:spTree>
    <p:extLst>
      <p:ext uri="{BB962C8B-B14F-4D97-AF65-F5344CB8AC3E}">
        <p14:creationId xmlns:p14="http://schemas.microsoft.com/office/powerpoint/2010/main" val="121709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6DC30-F08A-4A39-A9A5-5DB1B331129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420E4BA-41AC-4F38-898D-7A9975B983BD}"/>
              </a:ext>
            </a:extLst>
          </p:cNvPr>
          <p:cNvSpPr>
            <a:spLocks noGrp="1"/>
          </p:cNvSpPr>
          <p:nvPr>
            <p:ph idx="1"/>
          </p:nvPr>
        </p:nvSpPr>
        <p:spPr>
          <a:xfrm>
            <a:off x="1103312" y="1477108"/>
            <a:ext cx="8946541" cy="3235569"/>
          </a:xfrm>
        </p:spPr>
        <p:txBody>
          <a:bodyPr>
            <a:normAutofit/>
          </a:bodyPr>
          <a:lstStyle/>
          <a:p>
            <a:pPr lvl="0"/>
            <a:r>
              <a:rPr lang="en-US" dirty="0"/>
              <a:t>Most of the transactions in the dataset are Non-Fraudulent while only very few transactions are Fraudulent Transactions. Hence, the dataset has an imbalanced transaction class distribution.</a:t>
            </a:r>
          </a:p>
          <a:p>
            <a:pPr lvl="0"/>
            <a:r>
              <a:rPr lang="en-US" dirty="0"/>
              <a:t>From the results obtained from this project, my recommended solution for this credit card fraud detection is  balanced data leveraging both cross validation and oversampling with Random Forest model as my first choice and Extreme Gradient Boosting model as my second choice.</a:t>
            </a:r>
          </a:p>
        </p:txBody>
      </p:sp>
    </p:spTree>
    <p:extLst>
      <p:ext uri="{BB962C8B-B14F-4D97-AF65-F5344CB8AC3E}">
        <p14:creationId xmlns:p14="http://schemas.microsoft.com/office/powerpoint/2010/main" val="1823657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7054E-5227-433F-A892-84369435E2B1}"/>
              </a:ext>
            </a:extLst>
          </p:cNvPr>
          <p:cNvSpPr>
            <a:spLocks noGrp="1"/>
          </p:cNvSpPr>
          <p:nvPr>
            <p:ph type="title"/>
          </p:nvPr>
        </p:nvSpPr>
        <p:spPr/>
        <p:txBody>
          <a:bodyPr/>
          <a:lstStyle/>
          <a:p>
            <a:r>
              <a:rPr lang="en-US" dirty="0"/>
              <a:t>Project Repository</a:t>
            </a:r>
          </a:p>
        </p:txBody>
      </p:sp>
      <p:sp>
        <p:nvSpPr>
          <p:cNvPr id="3" name="Content Placeholder 2">
            <a:extLst>
              <a:ext uri="{FF2B5EF4-FFF2-40B4-BE49-F238E27FC236}">
                <a16:creationId xmlns:a16="http://schemas.microsoft.com/office/drawing/2014/main" id="{9804B19B-668E-465B-8F72-B9DA23FC5A26}"/>
              </a:ext>
            </a:extLst>
          </p:cNvPr>
          <p:cNvSpPr>
            <a:spLocks noGrp="1"/>
          </p:cNvSpPr>
          <p:nvPr>
            <p:ph idx="1"/>
          </p:nvPr>
        </p:nvSpPr>
        <p:spPr/>
        <p:txBody>
          <a:bodyPr/>
          <a:lstStyle/>
          <a:p>
            <a:r>
              <a:rPr lang="en-US" dirty="0"/>
              <a:t>The python code and the plots for this project is located at</a:t>
            </a:r>
          </a:p>
          <a:p>
            <a:r>
              <a:rPr lang="en-US" dirty="0">
                <a:hlinkClick r:id="rId2"/>
              </a:rPr>
              <a:t>https://github.com/BOLATUNJI/PracticumII--Classification-Predictive-Models-for-Credit-Card-Fraud-Detection</a:t>
            </a:r>
            <a:endParaRPr lang="en-US" dirty="0"/>
          </a:p>
          <a:p>
            <a:r>
              <a:rPr lang="en-US" dirty="0"/>
              <a:t>Project Dataset - </a:t>
            </a:r>
            <a:r>
              <a:rPr lang="en-US" u="sng" dirty="0">
                <a:hlinkClick r:id="rId3"/>
              </a:rPr>
              <a:t>https://www.kaggle.com/mlg-ulb/creditcardfraud</a:t>
            </a:r>
            <a:r>
              <a:rPr lang="en-US" u="sng" dirty="0"/>
              <a:t> </a:t>
            </a:r>
            <a:endParaRPr lang="en-US" dirty="0"/>
          </a:p>
        </p:txBody>
      </p:sp>
    </p:spTree>
    <p:extLst>
      <p:ext uri="{BB962C8B-B14F-4D97-AF65-F5344CB8AC3E}">
        <p14:creationId xmlns:p14="http://schemas.microsoft.com/office/powerpoint/2010/main" val="3106360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CB5CBBA-DF2D-492C-BDCC-C376CD936A57}"/>
              </a:ext>
            </a:extLst>
          </p:cNvPr>
          <p:cNvSpPr/>
          <p:nvPr/>
        </p:nvSpPr>
        <p:spPr>
          <a:xfrm>
            <a:off x="2928551" y="3244334"/>
            <a:ext cx="5060756" cy="923330"/>
          </a:xfrm>
          <a:prstGeom prst="rect">
            <a:avLst/>
          </a:prstGeom>
        </p:spPr>
        <p:txBody>
          <a:bodyPr wrap="square">
            <a:spAutoFit/>
          </a:bodyPr>
          <a:lstStyle/>
          <a:p>
            <a:pPr algn="ctr"/>
            <a:r>
              <a:rPr lang="en-US" sz="5400" dirty="0"/>
              <a:t>Thank you!</a:t>
            </a:r>
          </a:p>
        </p:txBody>
      </p:sp>
    </p:spTree>
    <p:extLst>
      <p:ext uri="{BB962C8B-B14F-4D97-AF65-F5344CB8AC3E}">
        <p14:creationId xmlns:p14="http://schemas.microsoft.com/office/powerpoint/2010/main" val="186107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E305-1F1F-4A6C-A228-AD7B68227381}"/>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BE00CFEE-9700-4B74-A599-4B6E6DD35C6B}"/>
              </a:ext>
            </a:extLst>
          </p:cNvPr>
          <p:cNvSpPr>
            <a:spLocks noGrp="1"/>
          </p:cNvSpPr>
          <p:nvPr>
            <p:ph idx="1"/>
          </p:nvPr>
        </p:nvSpPr>
        <p:spPr/>
        <p:txBody>
          <a:bodyPr>
            <a:normAutofit fontScale="92500" lnSpcReduction="20000"/>
          </a:bodyPr>
          <a:lstStyle/>
          <a:p>
            <a:r>
              <a:rPr lang="en-US" sz="2200" dirty="0"/>
              <a:t>This project used Kaggle data set located at </a:t>
            </a:r>
            <a:r>
              <a:rPr lang="en-US" sz="2200" u="sng" dirty="0">
                <a:hlinkClick r:id="rId2"/>
              </a:rPr>
              <a:t>https://www.kaggle.com/mlg-ulb/creditcardfraud</a:t>
            </a:r>
            <a:r>
              <a:rPr lang="en-US" sz="2200" u="sng" dirty="0"/>
              <a:t> </a:t>
            </a:r>
            <a:r>
              <a:rPr lang="en-US" sz="2200" dirty="0"/>
              <a:t>to achieve its objectives.</a:t>
            </a:r>
          </a:p>
          <a:p>
            <a:r>
              <a:rPr lang="en-US" sz="2200" dirty="0"/>
              <a:t>The dataset contains transactions produced by credit cards in September 2013 by European Cardholders. </a:t>
            </a:r>
          </a:p>
          <a:p>
            <a:r>
              <a:rPr lang="en-US" sz="2200" dirty="0"/>
              <a:t>It contains transactions that took place in two days, where out of 284,807 transactions we have 492 fraudulent transactions. </a:t>
            </a:r>
          </a:p>
          <a:p>
            <a:r>
              <a:rPr lang="en-US" sz="2200" dirty="0"/>
              <a:t>The dataset contains only numerical input variables due to Principal Component Analysis (PCA) transformation and confidentiality issues.</a:t>
            </a:r>
          </a:p>
          <a:p>
            <a:r>
              <a:rPr lang="en-US" sz="2200" dirty="0"/>
              <a:t>The dataset has 31 Features including 28 PCA transformed Attributes and two attributes that are not transformed by PCA. The last feature is the target attribute of interest in this practicum project.</a:t>
            </a:r>
          </a:p>
          <a:p>
            <a:r>
              <a:rPr lang="en-US" sz="2200" dirty="0"/>
              <a:t>This last feature is the Transaction Class and it can be Fraudulent or Non-Fraudulent.</a:t>
            </a:r>
          </a:p>
          <a:p>
            <a:endParaRPr lang="en-US" dirty="0"/>
          </a:p>
          <a:p>
            <a:endParaRPr lang="en-US" dirty="0"/>
          </a:p>
          <a:p>
            <a:endParaRPr lang="en-US" dirty="0"/>
          </a:p>
        </p:txBody>
      </p:sp>
    </p:spTree>
    <p:extLst>
      <p:ext uri="{BB962C8B-B14F-4D97-AF65-F5344CB8AC3E}">
        <p14:creationId xmlns:p14="http://schemas.microsoft.com/office/powerpoint/2010/main" val="31608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98588-BDD2-4220-A857-D3256AC4D661}"/>
              </a:ext>
            </a:extLst>
          </p:cNvPr>
          <p:cNvSpPr>
            <a:spLocks noGrp="1"/>
          </p:cNvSpPr>
          <p:nvPr>
            <p:ph type="title"/>
          </p:nvPr>
        </p:nvSpPr>
        <p:spPr>
          <a:xfrm>
            <a:off x="648930" y="629266"/>
            <a:ext cx="9252154" cy="1223983"/>
          </a:xfrm>
        </p:spPr>
        <p:txBody>
          <a:bodyPr>
            <a:normAutofit fontScale="90000"/>
          </a:bodyPr>
          <a:lstStyle/>
          <a:p>
            <a:r>
              <a:rPr lang="en-US" dirty="0"/>
              <a:t>Knowing the credit card fraud detection dataset</a:t>
            </a:r>
          </a:p>
        </p:txBody>
      </p:sp>
      <p:sp>
        <p:nvSpPr>
          <p:cNvPr id="3" name="Content Placeholder 2">
            <a:extLst>
              <a:ext uri="{FF2B5EF4-FFF2-40B4-BE49-F238E27FC236}">
                <a16:creationId xmlns:a16="http://schemas.microsoft.com/office/drawing/2014/main" id="{4299AA72-FB32-4BC4-921A-0564D75C4E81}"/>
              </a:ext>
            </a:extLst>
          </p:cNvPr>
          <p:cNvSpPr>
            <a:spLocks noGrp="1"/>
          </p:cNvSpPr>
          <p:nvPr>
            <p:ph idx="1"/>
          </p:nvPr>
        </p:nvSpPr>
        <p:spPr>
          <a:xfrm>
            <a:off x="1103311" y="2052214"/>
            <a:ext cx="4338409" cy="4196185"/>
          </a:xfrm>
        </p:spPr>
        <p:txBody>
          <a:bodyPr>
            <a:normAutofit/>
          </a:bodyPr>
          <a:lstStyle/>
          <a:p>
            <a:r>
              <a:rPr lang="en-US" dirty="0"/>
              <a:t>The dataset is consist (30) numerical variables and (1) categorical variable.</a:t>
            </a:r>
          </a:p>
          <a:p>
            <a:endParaRPr lang="en-US" dirty="0"/>
          </a:p>
        </p:txBody>
      </p:sp>
      <p:pic>
        <p:nvPicPr>
          <p:cNvPr id="5" name="Picture 4">
            <a:extLst>
              <a:ext uri="{FF2B5EF4-FFF2-40B4-BE49-F238E27FC236}">
                <a16:creationId xmlns:a16="http://schemas.microsoft.com/office/drawing/2014/main" id="{5C03F48C-3FEA-499E-82EF-51517A8D8924}"/>
              </a:ext>
            </a:extLst>
          </p:cNvPr>
          <p:cNvPicPr>
            <a:picLocks noChangeAspect="1"/>
          </p:cNvPicPr>
          <p:nvPr/>
        </p:nvPicPr>
        <p:blipFill>
          <a:blip r:embed="rId3"/>
          <a:stretch>
            <a:fillRect/>
          </a:stretch>
        </p:blipFill>
        <p:spPr>
          <a:xfrm>
            <a:off x="5965302" y="1241257"/>
            <a:ext cx="5905353" cy="5412761"/>
          </a:xfrm>
          <a:prstGeom prst="rect">
            <a:avLst/>
          </a:prstGeom>
        </p:spPr>
      </p:pic>
    </p:spTree>
    <p:extLst>
      <p:ext uri="{BB962C8B-B14F-4D97-AF65-F5344CB8AC3E}">
        <p14:creationId xmlns:p14="http://schemas.microsoft.com/office/powerpoint/2010/main" val="3900008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6961-6286-4BF1-9454-E3ED15D78228}"/>
              </a:ext>
            </a:extLst>
          </p:cNvPr>
          <p:cNvSpPr>
            <a:spLocks noGrp="1"/>
          </p:cNvSpPr>
          <p:nvPr>
            <p:ph type="title"/>
          </p:nvPr>
        </p:nvSpPr>
        <p:spPr/>
        <p:txBody>
          <a:bodyPr/>
          <a:lstStyle/>
          <a:p>
            <a:r>
              <a:rPr lang="en-US" b="1" dirty="0"/>
              <a:t>The Imbalanced Transaction Class Distribution</a:t>
            </a:r>
            <a:endParaRPr lang="en-US" dirty="0"/>
          </a:p>
        </p:txBody>
      </p:sp>
      <p:sp>
        <p:nvSpPr>
          <p:cNvPr id="3" name="Content Placeholder 2">
            <a:extLst>
              <a:ext uri="{FF2B5EF4-FFF2-40B4-BE49-F238E27FC236}">
                <a16:creationId xmlns:a16="http://schemas.microsoft.com/office/drawing/2014/main" id="{9AA0AE96-2AC3-4D33-BA04-5F24F7D98890}"/>
              </a:ext>
            </a:extLst>
          </p:cNvPr>
          <p:cNvSpPr>
            <a:spLocks noGrp="1"/>
          </p:cNvSpPr>
          <p:nvPr>
            <p:ph idx="1"/>
          </p:nvPr>
        </p:nvSpPr>
        <p:spPr/>
        <p:txBody>
          <a:bodyPr/>
          <a:lstStyle/>
          <a:p>
            <a:r>
              <a:rPr lang="en-US" dirty="0"/>
              <a:t>It is important to highlight the significant contrast within the Transaction Class. As expected, most of the transactions are Non-Fraudulent while only very few transactions are Fraudulent Transactions.</a:t>
            </a:r>
          </a:p>
          <a:p>
            <a:r>
              <a:rPr lang="en-US" dirty="0"/>
              <a:t>Credit card fraud detection is a binary classification problem with an imbalanced class distribution.</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8433A54A-D6BB-4FBE-A091-EC5FF74BACC3}"/>
              </a:ext>
            </a:extLst>
          </p:cNvPr>
          <p:cNvPicPr>
            <a:picLocks noChangeAspect="1"/>
          </p:cNvPicPr>
          <p:nvPr/>
        </p:nvPicPr>
        <p:blipFill>
          <a:blip r:embed="rId2"/>
          <a:stretch>
            <a:fillRect/>
          </a:stretch>
        </p:blipFill>
        <p:spPr>
          <a:xfrm>
            <a:off x="2271407" y="4686300"/>
            <a:ext cx="6610350" cy="1143000"/>
          </a:xfrm>
          <a:prstGeom prst="rect">
            <a:avLst/>
          </a:prstGeom>
        </p:spPr>
      </p:pic>
    </p:spTree>
    <p:extLst>
      <p:ext uri="{BB962C8B-B14F-4D97-AF65-F5344CB8AC3E}">
        <p14:creationId xmlns:p14="http://schemas.microsoft.com/office/powerpoint/2010/main" val="3553664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2E0E-4166-4C4C-820A-A7F16A42D971}"/>
              </a:ext>
            </a:extLst>
          </p:cNvPr>
          <p:cNvSpPr>
            <a:spLocks noGrp="1"/>
          </p:cNvSpPr>
          <p:nvPr>
            <p:ph type="title"/>
          </p:nvPr>
        </p:nvSpPr>
        <p:spPr/>
        <p:txBody>
          <a:bodyPr/>
          <a:lstStyle/>
          <a:p>
            <a:r>
              <a:rPr lang="en-US" b="1" dirty="0"/>
              <a:t>The Imbalanced Transaction Class Distribution – Cont’d</a:t>
            </a:r>
            <a:endParaRPr lang="en-US" dirty="0"/>
          </a:p>
        </p:txBody>
      </p:sp>
      <p:pic>
        <p:nvPicPr>
          <p:cNvPr id="4" name="Content Placeholder 3">
            <a:extLst>
              <a:ext uri="{FF2B5EF4-FFF2-40B4-BE49-F238E27FC236}">
                <a16:creationId xmlns:a16="http://schemas.microsoft.com/office/drawing/2014/main" id="{5E9CE6EF-1DE4-45E1-8F1F-50E881E3D1D0}"/>
              </a:ext>
            </a:extLst>
          </p:cNvPr>
          <p:cNvPicPr>
            <a:picLocks noGrp="1" noChangeAspect="1"/>
          </p:cNvPicPr>
          <p:nvPr>
            <p:ph idx="1"/>
          </p:nvPr>
        </p:nvPicPr>
        <p:blipFill>
          <a:blip r:embed="rId2"/>
          <a:stretch>
            <a:fillRect/>
          </a:stretch>
        </p:blipFill>
        <p:spPr>
          <a:xfrm>
            <a:off x="2130660" y="2052638"/>
            <a:ext cx="6892455" cy="4195762"/>
          </a:xfrm>
          <a:prstGeom prst="rect">
            <a:avLst/>
          </a:prstGeom>
        </p:spPr>
      </p:pic>
    </p:spTree>
    <p:extLst>
      <p:ext uri="{BB962C8B-B14F-4D97-AF65-F5344CB8AC3E}">
        <p14:creationId xmlns:p14="http://schemas.microsoft.com/office/powerpoint/2010/main" val="341911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9F7F1-BC29-487C-9001-D1F5DA5A78A7}"/>
              </a:ext>
            </a:extLst>
          </p:cNvPr>
          <p:cNvSpPr>
            <a:spLocks noGrp="1"/>
          </p:cNvSpPr>
          <p:nvPr>
            <p:ph type="title"/>
          </p:nvPr>
        </p:nvSpPr>
        <p:spPr>
          <a:xfrm>
            <a:off x="646112" y="452718"/>
            <a:ext cx="4165580" cy="1400530"/>
          </a:xfrm>
        </p:spPr>
        <p:txBody>
          <a:bodyPr>
            <a:normAutofit/>
          </a:bodyPr>
          <a:lstStyle/>
          <a:p>
            <a:r>
              <a:rPr lang="en-US" sz="3900" dirty="0"/>
              <a:t>Data Cleaning </a:t>
            </a:r>
          </a:p>
        </p:txBody>
      </p:sp>
      <p:sp>
        <p:nvSpPr>
          <p:cNvPr id="14" name="Freeform: Shape 13">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6"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8" name="Rectangle 17">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FC50CF8-2778-4701-980A-2E3D0CA1F62B}"/>
              </a:ext>
            </a:extLst>
          </p:cNvPr>
          <p:cNvSpPr>
            <a:spLocks noGrp="1"/>
          </p:cNvSpPr>
          <p:nvPr>
            <p:ph idx="1"/>
          </p:nvPr>
        </p:nvSpPr>
        <p:spPr>
          <a:xfrm>
            <a:off x="646113" y="2052918"/>
            <a:ext cx="4165146" cy="4195481"/>
          </a:xfrm>
        </p:spPr>
        <p:txBody>
          <a:bodyPr>
            <a:normAutofit/>
          </a:bodyPr>
          <a:lstStyle/>
          <a:p>
            <a:r>
              <a:rPr lang="en-US" dirty="0"/>
              <a:t>There are  no missing values  in this dataset.</a:t>
            </a:r>
          </a:p>
          <a:p>
            <a:r>
              <a:rPr lang="en-US" dirty="0"/>
              <a:t>Null values would result in bias resulting from differences between missing and complete data</a:t>
            </a:r>
          </a:p>
          <a:p>
            <a:r>
              <a:rPr lang="en-US" dirty="0"/>
              <a:t>Created meaningful column names for Time, Amount, and Class columns.</a:t>
            </a:r>
          </a:p>
        </p:txBody>
      </p:sp>
      <p:pic>
        <p:nvPicPr>
          <p:cNvPr id="7" name="Picture 6">
            <a:extLst>
              <a:ext uri="{FF2B5EF4-FFF2-40B4-BE49-F238E27FC236}">
                <a16:creationId xmlns:a16="http://schemas.microsoft.com/office/drawing/2014/main" id="{F8D79DEE-003E-4B5E-913B-20F19EA540B4}"/>
              </a:ext>
            </a:extLst>
          </p:cNvPr>
          <p:cNvPicPr>
            <a:picLocks noChangeAspect="1"/>
          </p:cNvPicPr>
          <p:nvPr/>
        </p:nvPicPr>
        <p:blipFill>
          <a:blip r:embed="rId3"/>
          <a:stretch>
            <a:fillRect/>
          </a:stretch>
        </p:blipFill>
        <p:spPr>
          <a:xfrm>
            <a:off x="5949452" y="756891"/>
            <a:ext cx="6038850" cy="5905500"/>
          </a:xfrm>
          <a:prstGeom prst="rect">
            <a:avLst/>
          </a:prstGeom>
        </p:spPr>
      </p:pic>
    </p:spTree>
    <p:extLst>
      <p:ext uri="{BB962C8B-B14F-4D97-AF65-F5344CB8AC3E}">
        <p14:creationId xmlns:p14="http://schemas.microsoft.com/office/powerpoint/2010/main" val="206986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84D9-4476-4C61-82FB-56E01434CF44}"/>
              </a:ext>
            </a:extLst>
          </p:cNvPr>
          <p:cNvSpPr>
            <a:spLocks noGrp="1"/>
          </p:cNvSpPr>
          <p:nvPr>
            <p:ph type="title"/>
          </p:nvPr>
        </p:nvSpPr>
        <p:spPr>
          <a:xfrm>
            <a:off x="646111" y="452718"/>
            <a:ext cx="9404723" cy="1400530"/>
          </a:xfrm>
        </p:spPr>
        <p:txBody>
          <a:bodyPr/>
          <a:lstStyle/>
          <a:p>
            <a:r>
              <a:rPr lang="en-US" dirty="0"/>
              <a:t>Exploratory Data Analysis – </a:t>
            </a:r>
            <a:br>
              <a:rPr lang="en-US" dirty="0"/>
            </a:br>
            <a:r>
              <a:rPr lang="en-US" dirty="0"/>
              <a:t>Summary Statistics</a:t>
            </a:r>
            <a:br>
              <a:rPr lang="en-US" dirty="0"/>
            </a:br>
            <a:endParaRPr lang="en-US" dirty="0"/>
          </a:p>
        </p:txBody>
      </p:sp>
      <p:pic>
        <p:nvPicPr>
          <p:cNvPr id="11" name="Picture 10">
            <a:extLst>
              <a:ext uri="{FF2B5EF4-FFF2-40B4-BE49-F238E27FC236}">
                <a16:creationId xmlns:a16="http://schemas.microsoft.com/office/drawing/2014/main" id="{7D26AC98-D4E0-4E41-8196-54CF8C977623}"/>
              </a:ext>
            </a:extLst>
          </p:cNvPr>
          <p:cNvPicPr/>
          <p:nvPr/>
        </p:nvPicPr>
        <p:blipFill>
          <a:blip r:embed="rId2"/>
          <a:stretch>
            <a:fillRect/>
          </a:stretch>
        </p:blipFill>
        <p:spPr>
          <a:xfrm>
            <a:off x="1232454" y="1969217"/>
            <a:ext cx="9096676" cy="3888244"/>
          </a:xfrm>
          <a:prstGeom prst="rect">
            <a:avLst/>
          </a:prstGeom>
        </p:spPr>
      </p:pic>
    </p:spTree>
    <p:extLst>
      <p:ext uri="{BB962C8B-B14F-4D97-AF65-F5344CB8AC3E}">
        <p14:creationId xmlns:p14="http://schemas.microsoft.com/office/powerpoint/2010/main" val="848157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2A7EE-652C-445F-8F87-0054B21E5A8B}"/>
              </a:ext>
            </a:extLst>
          </p:cNvPr>
          <p:cNvSpPr>
            <a:spLocks noGrp="1"/>
          </p:cNvSpPr>
          <p:nvPr>
            <p:ph type="title"/>
          </p:nvPr>
        </p:nvSpPr>
        <p:spPr/>
        <p:txBody>
          <a:bodyPr/>
          <a:lstStyle/>
          <a:p>
            <a:r>
              <a:rPr lang="en-US" dirty="0"/>
              <a:t>Exploratory Data Analysis – </a:t>
            </a:r>
            <a:br>
              <a:rPr lang="en-US" dirty="0"/>
            </a:br>
            <a:r>
              <a:rPr lang="en-US" dirty="0"/>
              <a:t>Fraudulent Transactions Summary Statistics</a:t>
            </a:r>
          </a:p>
        </p:txBody>
      </p:sp>
      <p:pic>
        <p:nvPicPr>
          <p:cNvPr id="4" name="Content Placeholder 3">
            <a:extLst>
              <a:ext uri="{FF2B5EF4-FFF2-40B4-BE49-F238E27FC236}">
                <a16:creationId xmlns:a16="http://schemas.microsoft.com/office/drawing/2014/main" id="{A27F6AAB-96BF-4F44-AE70-437C45CCA43B}"/>
              </a:ext>
            </a:extLst>
          </p:cNvPr>
          <p:cNvPicPr>
            <a:picLocks noGrp="1" noChangeAspect="1"/>
          </p:cNvPicPr>
          <p:nvPr>
            <p:ph idx="1"/>
          </p:nvPr>
        </p:nvPicPr>
        <p:blipFill>
          <a:blip r:embed="rId2"/>
          <a:stretch>
            <a:fillRect/>
          </a:stretch>
        </p:blipFill>
        <p:spPr>
          <a:xfrm>
            <a:off x="1166191" y="2397195"/>
            <a:ext cx="9859617" cy="4195762"/>
          </a:xfrm>
          <a:prstGeom prst="rect">
            <a:avLst/>
          </a:prstGeom>
        </p:spPr>
      </p:pic>
    </p:spTree>
    <p:extLst>
      <p:ext uri="{BB962C8B-B14F-4D97-AF65-F5344CB8AC3E}">
        <p14:creationId xmlns:p14="http://schemas.microsoft.com/office/powerpoint/2010/main" val="4262051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131</TotalTime>
  <Words>1141</Words>
  <Application>Microsoft Office PowerPoint</Application>
  <PresentationFormat>Widescreen</PresentationFormat>
  <Paragraphs>235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Century Gothic</vt:lpstr>
      <vt:lpstr>Times New Roman</vt:lpstr>
      <vt:lpstr>Wingdings 3</vt:lpstr>
      <vt:lpstr>Ion</vt:lpstr>
      <vt:lpstr>   Classification Predictive Models for Credit Card Fraud Detection</vt:lpstr>
      <vt:lpstr>Problems &amp; Project Purpose:</vt:lpstr>
      <vt:lpstr>Dataset</vt:lpstr>
      <vt:lpstr>Knowing the credit card fraud detection dataset</vt:lpstr>
      <vt:lpstr>The Imbalanced Transaction Class Distribution</vt:lpstr>
      <vt:lpstr>The Imbalanced Transaction Class Distribution – Cont’d</vt:lpstr>
      <vt:lpstr>Data Cleaning </vt:lpstr>
      <vt:lpstr>Exploratory Data Analysis –  Summary Statistics </vt:lpstr>
      <vt:lpstr>Exploratory Data Analysis –  Fraudulent Transactions Summary Statistics</vt:lpstr>
      <vt:lpstr>Exploratory Data Analysis –  Non-Fraudulent Transactions Summary Statistics</vt:lpstr>
      <vt:lpstr>Exploratory  Data Analysis –  Histograms of Dataset Attributes</vt:lpstr>
      <vt:lpstr>Distribution of Top 10 Fraudulent Transaction Amount</vt:lpstr>
      <vt:lpstr>Distribution of Top 10 Non-Fraudulent Transaction Amount</vt:lpstr>
      <vt:lpstr>Correlation of the Data</vt:lpstr>
      <vt:lpstr>Feature Selection </vt:lpstr>
      <vt:lpstr>Classification Predictive Models</vt:lpstr>
      <vt:lpstr>Model Development</vt:lpstr>
      <vt:lpstr>Model Development Cont’d</vt:lpstr>
      <vt:lpstr>Model Development Cont’d</vt:lpstr>
      <vt:lpstr>Presentation of Models’ Results – Train-Test Single Split</vt:lpstr>
      <vt:lpstr>Precision-Recall Curve</vt:lpstr>
      <vt:lpstr>Presentation of Models’ Results for 5-fold Cross-Validation</vt:lpstr>
      <vt:lpstr>Presentation of Models’ Results for 5-folds Cross-Validation and Undersampling</vt:lpstr>
      <vt:lpstr>Presentation of Models’ Results for 5-fold Cross-Validation and Oversampling</vt:lpstr>
      <vt:lpstr>Conclusions</vt:lpstr>
      <vt:lpstr>Project Repository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Classification Predictive Models for Credit Card Fraud Detection</dc:title>
  <dc:creator>Babawale Olatunji</dc:creator>
  <cp:lastModifiedBy>Babawale Olatunji</cp:lastModifiedBy>
  <cp:revision>17</cp:revision>
  <dcterms:created xsi:type="dcterms:W3CDTF">2019-09-08T08:19:56Z</dcterms:created>
  <dcterms:modified xsi:type="dcterms:W3CDTF">2019-09-08T10:33:28Z</dcterms:modified>
</cp:coreProperties>
</file>