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1" r:id="rId1"/>
  </p:sldMasterIdLst>
  <p:sldIdLst>
    <p:sldId id="271" r:id="rId2"/>
    <p:sldId id="256" r:id="rId3"/>
    <p:sldId id="257" r:id="rId4"/>
    <p:sldId id="258" r:id="rId5"/>
    <p:sldId id="272" r:id="rId6"/>
    <p:sldId id="269" r:id="rId7"/>
    <p:sldId id="274" r:id="rId8"/>
    <p:sldId id="279" r:id="rId9"/>
    <p:sldId id="275" r:id="rId10"/>
    <p:sldId id="280" r:id="rId11"/>
    <p:sldId id="278" r:id="rId12"/>
    <p:sldId id="27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2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069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11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042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618842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47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786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673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0810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618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949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46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786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05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8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835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154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16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80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  <p:sldLayoutId id="2147483795" r:id="rId14"/>
    <p:sldLayoutId id="2147483796" r:id="rId15"/>
    <p:sldLayoutId id="2147483797" r:id="rId16"/>
    <p:sldLayoutId id="2147483798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 de texte 2"/>
          <p:cNvSpPr txBox="1">
            <a:spLocks noChangeArrowheads="1"/>
          </p:cNvSpPr>
          <p:nvPr/>
        </p:nvSpPr>
        <p:spPr bwMode="auto">
          <a:xfrm>
            <a:off x="307580" y="253775"/>
            <a:ext cx="3350020" cy="1367155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fr-FR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République du Cameroun</a:t>
            </a:r>
            <a:endParaRPr lang="fr-FR" sz="1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fr-FR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Paix-Travail-Patrie</a:t>
            </a:r>
            <a:endParaRPr lang="fr-FR" sz="1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fr-FR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-------------------------</a:t>
            </a:r>
            <a:endParaRPr lang="fr-FR" sz="1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fr-FR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Ministère des Enseignements Supérieurs</a:t>
            </a:r>
            <a:endParaRPr lang="fr-FR" sz="1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fr-FR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---------------------------</a:t>
            </a:r>
          </a:p>
          <a:p>
            <a:pPr algn="ctr">
              <a:spcAft>
                <a:spcPts val="0"/>
              </a:spcAft>
            </a:pPr>
            <a:r>
              <a:rPr lang="fr-FR" sz="1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Devia</a:t>
            </a:r>
            <a:r>
              <a:rPr lang="fr-FR" sz="1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Technologie</a:t>
            </a:r>
            <a:endParaRPr lang="fr-FR" sz="14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5" name="Zone de texte 2"/>
          <p:cNvSpPr txBox="1">
            <a:spLocks noChangeArrowheads="1"/>
          </p:cNvSpPr>
          <p:nvPr/>
        </p:nvSpPr>
        <p:spPr bwMode="auto">
          <a:xfrm>
            <a:off x="8482818" y="229061"/>
            <a:ext cx="3488102" cy="1383030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Republic of Cameroon</a:t>
            </a:r>
            <a:endParaRPr lang="fr-FR" sz="1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Peace-Work-Fatherland</a:t>
            </a:r>
            <a:endParaRPr lang="fr-FR" sz="1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---------------------------------</a:t>
            </a:r>
            <a:endParaRPr lang="fr-FR" sz="1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Ministry of High Education</a:t>
            </a:r>
            <a:endParaRPr lang="fr-FR" sz="1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-----------------------------------</a:t>
            </a:r>
            <a:endParaRPr lang="fr-FR" sz="1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fr-FR" sz="1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Devia</a:t>
            </a:r>
            <a:r>
              <a:rPr lang="fr-FR" sz="1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fr-FR" sz="1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Technology</a:t>
            </a:r>
            <a:endParaRPr lang="fr-FR" sz="12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endParaRPr lang="fr-FR" sz="1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8" name="Parchemin horizontal 7"/>
          <p:cNvSpPr>
            <a:spLocks/>
          </p:cNvSpPr>
          <p:nvPr/>
        </p:nvSpPr>
        <p:spPr>
          <a:xfrm>
            <a:off x="1349972" y="2590469"/>
            <a:ext cx="9492056" cy="2231040"/>
          </a:xfrm>
          <a:prstGeom prst="horizontalScroll">
            <a:avLst>
              <a:gd name="adj" fmla="val 7835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fr-FR" sz="4400" b="1" dirty="0">
                <a:solidFill>
                  <a:srgbClr val="FFFFFF"/>
                </a:solidFill>
                <a:latin typeface="+mj-lt"/>
                <a:ea typeface="Times New Roman" panose="02020603050405020304" pitchFamily="18" charset="0"/>
              </a:rPr>
              <a:t>BIENVENUE AUX SOUTENANCES</a:t>
            </a:r>
            <a:endParaRPr lang="fr-FR" sz="4400" b="1" dirty="0">
              <a:solidFill>
                <a:srgbClr val="2E74B5"/>
              </a:solidFill>
              <a:effectLst/>
              <a:latin typeface="+mj-lt"/>
              <a:ea typeface="Times New Roman" panose="02020603050405020304" pitchFamily="18" charset="0"/>
            </a:endParaRPr>
          </a:p>
        </p:txBody>
      </p:sp>
      <p:sp>
        <p:nvSpPr>
          <p:cNvPr id="12" name="Ruban vers le haut 11"/>
          <p:cNvSpPr>
            <a:spLocks/>
          </p:cNvSpPr>
          <p:nvPr/>
        </p:nvSpPr>
        <p:spPr>
          <a:xfrm>
            <a:off x="2635066" y="5803868"/>
            <a:ext cx="7512908" cy="437515"/>
          </a:xfrm>
          <a:prstGeom prst="ribbon2">
            <a:avLst>
              <a:gd name="adj1" fmla="val 19770"/>
              <a:gd name="adj2" fmla="val 5592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fr-FR" b="1" dirty="0">
                <a:effectLst/>
                <a:latin typeface="+mj-lt"/>
                <a:ea typeface="Calibri" panose="020F0502020204030204" pitchFamily="34" charset="0"/>
              </a:rPr>
              <a:t>ANNEE ACADEMIQUE : 2024-2025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11305641" y="6235664"/>
            <a:ext cx="760162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</a:rPr>
              <a:t>1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EF2F8C7-D072-B277-2BDB-41648F126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779" y="229061"/>
            <a:ext cx="1483567" cy="1133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06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8C6DF2C5-531E-740E-C6A0-400E760C4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48" y="1176818"/>
            <a:ext cx="11616613" cy="5540887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ACE8C18E-8628-2C05-9D97-2BBC6583C169}"/>
              </a:ext>
            </a:extLst>
          </p:cNvPr>
          <p:cNvSpPr txBox="1"/>
          <p:nvPr/>
        </p:nvSpPr>
        <p:spPr>
          <a:xfrm>
            <a:off x="3520750" y="298580"/>
            <a:ext cx="53899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fr-FR" sz="3200" dirty="0"/>
              <a:t>Interface des notes et avis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A4F4F5D-C3FC-E9A8-05E0-9A763E7B5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966" y="155568"/>
            <a:ext cx="1360520" cy="727787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B15B592-C9A4-E51A-3735-E32DF7881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5135" y="140296"/>
            <a:ext cx="1366737" cy="74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884962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058472"/>
            <a:ext cx="12192000" cy="524512"/>
          </a:xfr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fr-FR" b="1" cap="none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DEMONSTRATION </a:t>
            </a:r>
          </a:p>
        </p:txBody>
      </p:sp>
      <p:sp>
        <p:nvSpPr>
          <p:cNvPr id="3" name="Parchemin vertical 2"/>
          <p:cNvSpPr/>
          <p:nvPr/>
        </p:nvSpPr>
        <p:spPr>
          <a:xfrm>
            <a:off x="1401066" y="144656"/>
            <a:ext cx="9365153" cy="1742302"/>
          </a:xfrm>
          <a:prstGeom prst="verticalScroll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APPLICATION DE GESTION DE SERVICES A     	DOMICILE: HOME SERVICES AND MAINTENANCE</a:t>
            </a:r>
            <a:endParaRPr lang="fr-FR" sz="2800" dirty="0">
              <a:solidFill>
                <a:schemeClr val="tx1"/>
              </a:solidFill>
            </a:endParaRPr>
          </a:p>
        </p:txBody>
      </p:sp>
      <p:pic>
        <p:nvPicPr>
          <p:cNvPr id="4" name="Image 3"/>
          <p:cNvPicPr/>
          <p:nvPr/>
        </p:nvPicPr>
        <p:blipFill>
          <a:blip r:embed="rId2"/>
          <a:srcRect/>
          <a:stretch/>
        </p:blipFill>
        <p:spPr>
          <a:xfrm>
            <a:off x="52054" y="578675"/>
            <a:ext cx="1478021" cy="845329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5" name="Image 4"/>
          <p:cNvPicPr/>
          <p:nvPr/>
        </p:nvPicPr>
        <p:blipFill>
          <a:blip r:embed="rId2"/>
          <a:srcRect/>
          <a:stretch/>
        </p:blipFill>
        <p:spPr>
          <a:xfrm>
            <a:off x="10694771" y="433474"/>
            <a:ext cx="1371032" cy="1026161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20" name="Rectangle 19"/>
          <p:cNvSpPr/>
          <p:nvPr/>
        </p:nvSpPr>
        <p:spPr>
          <a:xfrm>
            <a:off x="3474835" y="3452669"/>
            <a:ext cx="646331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21148" y="6478024"/>
            <a:ext cx="3089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Rédigé et soutenu : </a:t>
            </a:r>
            <a:r>
              <a:rPr lang="fr-FR" sz="1600" dirty="0">
                <a:solidFill>
                  <a:srgbClr val="EE0000"/>
                </a:solidFill>
              </a:rPr>
              <a:t>ALPHA CONICS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30075" y="3531447"/>
            <a:ext cx="9401356" cy="12049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5400" dirty="0">
                <a:ln w="0"/>
                <a:solidFill>
                  <a:schemeClr val="tx2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PRESENTATION DE LA SOLUTION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1305641" y="6235664"/>
            <a:ext cx="760162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5403010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2.29167E-6 2.22222E-6 L 2.29167E-6 -0.07222 " pathEditMode="relative" rAng="0" ptsTypes="AA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611"/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chemin vertical 2"/>
          <p:cNvSpPr/>
          <p:nvPr/>
        </p:nvSpPr>
        <p:spPr>
          <a:xfrm>
            <a:off x="1401066" y="144656"/>
            <a:ext cx="9365153" cy="1742302"/>
          </a:xfrm>
          <a:prstGeom prst="verticalScroll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APPLICATION DE GESTION DE SERVICES A     	DOMICILE: HOME SERVICES AND MAINTENANCE</a:t>
            </a:r>
            <a:endParaRPr lang="fr-FR" sz="2800" dirty="0">
              <a:solidFill>
                <a:schemeClr val="tx1"/>
              </a:solidFill>
            </a:endParaRPr>
          </a:p>
        </p:txBody>
      </p:sp>
      <p:pic>
        <p:nvPicPr>
          <p:cNvPr id="4" name="Image 3"/>
          <p:cNvPicPr/>
          <p:nvPr/>
        </p:nvPicPr>
        <p:blipFill>
          <a:blip r:embed="rId2"/>
          <a:srcRect/>
          <a:stretch/>
        </p:blipFill>
        <p:spPr>
          <a:xfrm>
            <a:off x="0" y="382555"/>
            <a:ext cx="1425781" cy="917924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5" name="Image 4"/>
          <p:cNvPicPr/>
          <p:nvPr/>
        </p:nvPicPr>
        <p:blipFill>
          <a:blip r:embed="rId2"/>
          <a:srcRect/>
          <a:stretch/>
        </p:blipFill>
        <p:spPr>
          <a:xfrm>
            <a:off x="10674969" y="382555"/>
            <a:ext cx="1390834" cy="1110343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20" name="Rectangle 19"/>
          <p:cNvSpPr/>
          <p:nvPr/>
        </p:nvSpPr>
        <p:spPr>
          <a:xfrm>
            <a:off x="3474835" y="3452669"/>
            <a:ext cx="646331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420844" y="2626033"/>
            <a:ext cx="7325595" cy="29756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sz="6600" b="0" cap="none" spc="0" dirty="0">
                <a:ln w="0"/>
                <a:solidFill>
                  <a:schemeClr val="tx2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MERCI POUR VOTRE </a:t>
            </a:r>
          </a:p>
          <a:p>
            <a:pPr algn="ctr">
              <a:lnSpc>
                <a:spcPct val="150000"/>
              </a:lnSpc>
            </a:pPr>
            <a:r>
              <a:rPr lang="fr-FR" sz="6600" b="0" cap="none" spc="0" dirty="0">
                <a:ln w="0"/>
                <a:solidFill>
                  <a:schemeClr val="tx2">
                    <a:lumMod val="5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AIMABLE ATTENTION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221148" y="6478024"/>
            <a:ext cx="3195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Rédigé et présenté : </a:t>
            </a:r>
            <a:r>
              <a:rPr lang="fr-FR" sz="1600" dirty="0">
                <a:solidFill>
                  <a:srgbClr val="FF0000"/>
                </a:solidFill>
              </a:rPr>
              <a:t>ALPHA CONICS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1305641" y="6235664"/>
            <a:ext cx="760162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05860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 de texte 2"/>
          <p:cNvSpPr txBox="1">
            <a:spLocks noChangeArrowheads="1"/>
          </p:cNvSpPr>
          <p:nvPr/>
        </p:nvSpPr>
        <p:spPr bwMode="auto">
          <a:xfrm>
            <a:off x="307580" y="253775"/>
            <a:ext cx="3350020" cy="1367155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fr-FR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République du Cameroun</a:t>
            </a:r>
            <a:endParaRPr lang="fr-FR" sz="1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fr-FR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Paix-Travail-Patrie</a:t>
            </a:r>
            <a:endParaRPr lang="fr-FR" sz="1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fr-FR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-------------------------</a:t>
            </a:r>
            <a:endParaRPr lang="fr-FR" sz="1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fr-FR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Ministère des Enseignements Supérieurs</a:t>
            </a:r>
            <a:endParaRPr lang="fr-FR" sz="1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fr-FR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---------------------------</a:t>
            </a:r>
            <a:endParaRPr lang="fr-FR" sz="1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fr-FR" sz="1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Devia</a:t>
            </a:r>
            <a:r>
              <a:rPr lang="fr-FR" sz="1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Technologie</a:t>
            </a:r>
          </a:p>
        </p:txBody>
      </p:sp>
      <p:sp>
        <p:nvSpPr>
          <p:cNvPr id="5" name="Zone de texte 2"/>
          <p:cNvSpPr txBox="1">
            <a:spLocks noChangeArrowheads="1"/>
          </p:cNvSpPr>
          <p:nvPr/>
        </p:nvSpPr>
        <p:spPr bwMode="auto">
          <a:xfrm>
            <a:off x="8482818" y="229061"/>
            <a:ext cx="3488102" cy="1383030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Republic of Cameroon</a:t>
            </a:r>
            <a:endParaRPr lang="fr-FR" sz="1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Peace-Work-Fatherland</a:t>
            </a:r>
            <a:endParaRPr lang="fr-FR" sz="1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---------------------------------</a:t>
            </a:r>
            <a:endParaRPr lang="fr-FR" sz="1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Ministry of High Education</a:t>
            </a:r>
            <a:endParaRPr lang="fr-FR" sz="1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r>
              <a:rPr lang="en-US" sz="1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-----------------------------------</a:t>
            </a:r>
            <a:endParaRPr lang="fr-FR" sz="14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en-US" sz="1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r>
              <a:rPr lang="fr-FR" sz="1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Devia</a:t>
            </a:r>
            <a:r>
              <a:rPr lang="fr-FR" sz="1200" b="1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fr-FR" sz="12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Technology</a:t>
            </a:r>
            <a:endParaRPr lang="fr-FR" sz="1200" b="1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endParaRPr lang="fr-FR" sz="12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pic>
        <p:nvPicPr>
          <p:cNvPr id="6" name="Image 5"/>
          <p:cNvPicPr/>
          <p:nvPr/>
        </p:nvPicPr>
        <p:blipFill>
          <a:blip r:embed="rId2"/>
          <a:srcRect/>
          <a:stretch/>
        </p:blipFill>
        <p:spPr>
          <a:xfrm>
            <a:off x="6841711" y="337068"/>
            <a:ext cx="1221740" cy="555336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8" name="Parchemin horizontal 7"/>
          <p:cNvSpPr>
            <a:spLocks/>
          </p:cNvSpPr>
          <p:nvPr/>
        </p:nvSpPr>
        <p:spPr>
          <a:xfrm>
            <a:off x="1536834" y="1823793"/>
            <a:ext cx="9492056" cy="1748330"/>
          </a:xfrm>
          <a:prstGeom prst="horizontalScroll">
            <a:avLst>
              <a:gd name="adj" fmla="val 7835"/>
            </a:avLst>
          </a:prstGeom>
          <a:solidFill>
            <a:schemeClr val="accent2">
              <a:lumMod val="50000"/>
            </a:schemeClr>
          </a:solidFill>
          <a:ln>
            <a:solidFill>
              <a:schemeClr val="bg1"/>
            </a:solidFill>
            <a:headEnd type="none" w="med" len="med"/>
            <a:tailEnd type="none" w="med" len="med"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0000"/>
              </a:lnSpc>
              <a:spcAft>
                <a:spcPts val="600"/>
              </a:spcAft>
            </a:pPr>
            <a:endParaRPr lang="fr-FR" sz="2400" b="1" u="sng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10000"/>
              </a:lnSpc>
              <a:spcAft>
                <a:spcPts val="600"/>
              </a:spcAft>
            </a:pPr>
            <a:r>
              <a:rPr lang="fr-FR" sz="2400" b="1" u="sng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THEME</a:t>
            </a:r>
            <a:r>
              <a:rPr lang="fr-FR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: </a:t>
            </a:r>
            <a:r>
              <a:rPr lang="fr-FR" sz="24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APPLICATION DE GESTION DE SERVICES A     	     				DOMICILE: HOME SERVICES AND MAINTENANCE</a:t>
            </a:r>
            <a:endParaRPr lang="fr-FR" sz="2400" dirty="0">
              <a:solidFill>
                <a:schemeClr val="tx1"/>
              </a:solidFill>
            </a:endParaRPr>
          </a:p>
          <a:p>
            <a:pPr algn="ctr">
              <a:lnSpc>
                <a:spcPct val="110000"/>
              </a:lnSpc>
              <a:spcAft>
                <a:spcPts val="600"/>
              </a:spcAft>
            </a:pPr>
            <a:endParaRPr lang="fr-FR" sz="24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142740" y="4978271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Sous l’encadrement de :</a:t>
            </a:r>
          </a:p>
        </p:txBody>
      </p:sp>
      <p:sp>
        <p:nvSpPr>
          <p:cNvPr id="10" name="Zone de texte 2"/>
          <p:cNvSpPr txBox="1">
            <a:spLocks noChangeArrowheads="1"/>
          </p:cNvSpPr>
          <p:nvPr/>
        </p:nvSpPr>
        <p:spPr bwMode="auto">
          <a:xfrm>
            <a:off x="4923076" y="4624328"/>
            <a:ext cx="3501879" cy="1077218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spcAft>
                <a:spcPts val="0"/>
              </a:spcAft>
            </a:pPr>
            <a:r>
              <a:rPr lang="fr-FR" sz="1600" b="1" dirty="0">
                <a:solidFill>
                  <a:schemeClr val="accent6">
                    <a:lumMod val="75000"/>
                  </a:schemeClr>
                </a:solidFill>
                <a:effectLst/>
                <a:latin typeface="+mj-lt"/>
                <a:ea typeface="Calibri" panose="020F0502020204030204" pitchFamily="34" charset="0"/>
              </a:rPr>
              <a:t>Professionnel de :</a:t>
            </a:r>
            <a:endParaRPr lang="fr-FR" sz="1600" dirty="0">
              <a:solidFill>
                <a:schemeClr val="accent6">
                  <a:lumMod val="75000"/>
                </a:schemeClr>
              </a:solidFill>
              <a:effectLst/>
              <a:latin typeface="+mj-lt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fr-FR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M. TEJIOGNI Marc</a:t>
            </a:r>
            <a:endParaRPr lang="fr-FR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spcAft>
                <a:spcPts val="0"/>
              </a:spcAft>
            </a:pPr>
            <a:r>
              <a:rPr lang="fr-FR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Manager des Systèmes d’Information et Infrastructures (MS2I) </a:t>
            </a:r>
            <a:endParaRPr lang="fr-FR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1" name="Zone de texte 2"/>
          <p:cNvSpPr txBox="1">
            <a:spLocks noChangeArrowheads="1"/>
          </p:cNvSpPr>
          <p:nvPr/>
        </p:nvSpPr>
        <p:spPr bwMode="auto">
          <a:xfrm>
            <a:off x="8063451" y="4980409"/>
            <a:ext cx="3372575" cy="1150767"/>
          </a:xfrm>
          <a:prstGeom prst="rect">
            <a:avLst/>
          </a:prstGeom>
          <a:solidFill>
            <a:srgbClr val="FFFFFF">
              <a:alpha val="0"/>
            </a:srgbClr>
          </a:solidFill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spcAft>
                <a:spcPts val="0"/>
              </a:spcAft>
            </a:pPr>
            <a:endParaRPr lang="fr-FR" sz="1600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sp>
        <p:nvSpPr>
          <p:cNvPr id="12" name="Ruban vers le haut 11"/>
          <p:cNvSpPr>
            <a:spLocks/>
          </p:cNvSpPr>
          <p:nvPr/>
        </p:nvSpPr>
        <p:spPr>
          <a:xfrm>
            <a:off x="2413685" y="6194767"/>
            <a:ext cx="7512908" cy="437515"/>
          </a:xfrm>
          <a:prstGeom prst="ribbon2">
            <a:avLst>
              <a:gd name="adj1" fmla="val 19770"/>
              <a:gd name="adj2" fmla="val 55921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fr-FR" b="1" dirty="0">
                <a:effectLst/>
                <a:latin typeface="+mj-lt"/>
                <a:ea typeface="Calibri" panose="020F0502020204030204" pitchFamily="34" charset="0"/>
              </a:rPr>
              <a:t>ANNEE ACADEMIQUE : 2024-2025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399877" y="3918625"/>
            <a:ext cx="94050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Rédigé et présenté par : </a:t>
            </a:r>
            <a:r>
              <a:rPr lang="fr-FR" sz="3200" dirty="0">
                <a:solidFill>
                  <a:srgbClr val="FF0000"/>
                </a:solidFill>
              </a:rPr>
              <a:t>ALPHA CONICS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1549667" y="3497343"/>
            <a:ext cx="9105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Option : </a:t>
            </a:r>
            <a:r>
              <a:rPr lang="fr-FR" sz="2400" b="1" dirty="0">
                <a:solidFill>
                  <a:schemeClr val="accent6"/>
                </a:solidFill>
              </a:rPr>
              <a:t>Génie Logiciel (GL)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11305641" y="6235664"/>
            <a:ext cx="760162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D4680D-DCDF-9FD3-61C8-7A5AF82AEC80}"/>
              </a:ext>
            </a:extLst>
          </p:cNvPr>
          <p:cNvSpPr/>
          <p:nvPr/>
        </p:nvSpPr>
        <p:spPr>
          <a:xfrm>
            <a:off x="6587412" y="69350"/>
            <a:ext cx="86604" cy="82305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09B7275-39F5-A06D-B5DC-A18E9005E09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308301" y="33131"/>
            <a:ext cx="1069427" cy="82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7882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058472"/>
            <a:ext cx="12192000" cy="687460"/>
          </a:xfr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fr-FR" sz="3200" cap="none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PLAN DE PRESENTATION</a:t>
            </a:r>
          </a:p>
        </p:txBody>
      </p:sp>
      <p:sp>
        <p:nvSpPr>
          <p:cNvPr id="3" name="Parchemin vertical 2"/>
          <p:cNvSpPr/>
          <p:nvPr/>
        </p:nvSpPr>
        <p:spPr>
          <a:xfrm>
            <a:off x="1401066" y="144656"/>
            <a:ext cx="9365153" cy="1742302"/>
          </a:xfrm>
          <a:prstGeom prst="verticalScroll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APPLICATION DE GESTION DE SERVICES A     	DOMICILE: HOME SERVICES AND MAINTENANCE</a:t>
            </a:r>
            <a:endParaRPr lang="fr-FR" sz="2800" dirty="0">
              <a:solidFill>
                <a:schemeClr val="tx1"/>
              </a:solidFill>
            </a:endParaRPr>
          </a:p>
        </p:txBody>
      </p:sp>
      <p:pic>
        <p:nvPicPr>
          <p:cNvPr id="4" name="Image 3"/>
          <p:cNvPicPr/>
          <p:nvPr/>
        </p:nvPicPr>
        <p:blipFill>
          <a:blip r:embed="rId2"/>
          <a:srcRect/>
          <a:stretch/>
        </p:blipFill>
        <p:spPr>
          <a:xfrm>
            <a:off x="142241" y="664865"/>
            <a:ext cx="1401066" cy="701882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5" name="Image 4"/>
          <p:cNvPicPr/>
          <p:nvPr/>
        </p:nvPicPr>
        <p:blipFill>
          <a:blip r:embed="rId2"/>
          <a:srcRect/>
          <a:stretch/>
        </p:blipFill>
        <p:spPr>
          <a:xfrm>
            <a:off x="10694771" y="482792"/>
            <a:ext cx="1354988" cy="883956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7" name="ZoneTexte 6"/>
          <p:cNvSpPr txBox="1"/>
          <p:nvPr/>
        </p:nvSpPr>
        <p:spPr>
          <a:xfrm>
            <a:off x="2948435" y="2910195"/>
            <a:ext cx="86174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DE L’ENTREPRISE ET DEROULEMENT DU STAGE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923721" y="4164214"/>
            <a:ext cx="80811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CAHIER DE CHARGES ET ANALYSE DE L’EXISTANT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923720" y="5396946"/>
            <a:ext cx="6902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CONCEPTION ET IMPLEMENTATION</a:t>
            </a:r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077" y="2750793"/>
            <a:ext cx="502535" cy="502535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835" y="3068692"/>
            <a:ext cx="609600" cy="60960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121" y="4274912"/>
            <a:ext cx="609600" cy="609600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121" y="5353756"/>
            <a:ext cx="609600" cy="609600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221148" y="6478024"/>
            <a:ext cx="3089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Rédigé et soutenu : </a:t>
            </a:r>
            <a:r>
              <a:rPr lang="fr-FR" sz="1600" dirty="0">
                <a:solidFill>
                  <a:srgbClr val="EE0000"/>
                </a:solidFill>
              </a:rPr>
              <a:t>ALPHA CONICS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11305641" y="6235664"/>
            <a:ext cx="760162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0778961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058472"/>
            <a:ext cx="12192000" cy="524512"/>
          </a:xfr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fr-FR" b="1" cap="none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PRESENTATION DE L’ENTREPRISE ET DEROULEMENT DU STAGE</a:t>
            </a:r>
          </a:p>
        </p:txBody>
      </p:sp>
      <p:sp>
        <p:nvSpPr>
          <p:cNvPr id="3" name="Parchemin vertical 2"/>
          <p:cNvSpPr/>
          <p:nvPr/>
        </p:nvSpPr>
        <p:spPr>
          <a:xfrm>
            <a:off x="1401066" y="144656"/>
            <a:ext cx="9365153" cy="1742302"/>
          </a:xfrm>
          <a:prstGeom prst="verticalScroll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APPLICATION DE GESTION DE SERVICES A     	DOMICILE: HOME SERVICES AND MAINTENANCE</a:t>
            </a:r>
            <a:endParaRPr lang="fr-FR" sz="2800" dirty="0">
              <a:solidFill>
                <a:schemeClr val="tx1"/>
              </a:solidFill>
            </a:endParaRPr>
          </a:p>
        </p:txBody>
      </p:sp>
      <p:pic>
        <p:nvPicPr>
          <p:cNvPr id="4" name="Image 3"/>
          <p:cNvPicPr/>
          <p:nvPr/>
        </p:nvPicPr>
        <p:blipFill>
          <a:blip r:embed="rId2"/>
          <a:srcRect/>
          <a:stretch/>
        </p:blipFill>
        <p:spPr>
          <a:xfrm>
            <a:off x="86494" y="598050"/>
            <a:ext cx="1385271" cy="835514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5" name="Image 4"/>
          <p:cNvPicPr/>
          <p:nvPr/>
        </p:nvPicPr>
        <p:blipFill>
          <a:blip r:embed="rId2"/>
          <a:srcRect/>
          <a:stretch/>
        </p:blipFill>
        <p:spPr>
          <a:xfrm>
            <a:off x="10648355" y="598050"/>
            <a:ext cx="1314572" cy="956430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8" name="ZoneTexte 7"/>
          <p:cNvSpPr txBox="1"/>
          <p:nvPr/>
        </p:nvSpPr>
        <p:spPr>
          <a:xfrm>
            <a:off x="221148" y="6478024"/>
            <a:ext cx="3089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Rédigé et soutenu : </a:t>
            </a:r>
            <a:r>
              <a:rPr lang="fr-FR" sz="1600" dirty="0">
                <a:solidFill>
                  <a:srgbClr val="FF0000"/>
                </a:solidFill>
              </a:rPr>
              <a:t>ALPHA CONICS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65011" y="2691725"/>
            <a:ext cx="3158237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de création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Activités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Localisation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Organigramme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86494" y="3191676"/>
            <a:ext cx="626190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DE L’ENTREPRISE</a:t>
            </a: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DEROULEMENT DU STAGE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465011" y="4893849"/>
            <a:ext cx="5679760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Présentation du service d’accueil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Activités effectuées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Apport du stage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Thème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11305641" y="6235664"/>
            <a:ext cx="760162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3322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6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058472"/>
            <a:ext cx="12192000" cy="687460"/>
          </a:xfr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fr-FR" sz="3200" cap="none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PLAN DE PRESENTATION</a:t>
            </a:r>
          </a:p>
        </p:txBody>
      </p:sp>
      <p:sp>
        <p:nvSpPr>
          <p:cNvPr id="3" name="Parchemin vertical 2"/>
          <p:cNvSpPr/>
          <p:nvPr/>
        </p:nvSpPr>
        <p:spPr>
          <a:xfrm>
            <a:off x="1401066" y="144656"/>
            <a:ext cx="9365153" cy="1742302"/>
          </a:xfrm>
          <a:prstGeom prst="verticalScroll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APPLICATION DE GESTION DE SERVICES A     	DOMICILE: HOME SERVICES AND MAINTENANCE</a:t>
            </a:r>
            <a:endParaRPr lang="fr-FR" sz="2800" dirty="0">
              <a:solidFill>
                <a:schemeClr val="tx1"/>
              </a:solidFill>
            </a:endParaRPr>
          </a:p>
        </p:txBody>
      </p:sp>
      <p:pic>
        <p:nvPicPr>
          <p:cNvPr id="4" name="Image 3"/>
          <p:cNvPicPr/>
          <p:nvPr/>
        </p:nvPicPr>
        <p:blipFill>
          <a:blip r:embed="rId2"/>
          <a:srcRect/>
          <a:stretch/>
        </p:blipFill>
        <p:spPr>
          <a:xfrm>
            <a:off x="0" y="529492"/>
            <a:ext cx="1474708" cy="862227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5" name="Image 4"/>
          <p:cNvPicPr/>
          <p:nvPr/>
        </p:nvPicPr>
        <p:blipFill>
          <a:blip r:embed="rId2"/>
          <a:srcRect/>
          <a:stretch/>
        </p:blipFill>
        <p:spPr>
          <a:xfrm>
            <a:off x="10668000" y="524001"/>
            <a:ext cx="1397803" cy="862227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7" name="ZoneTexte 6"/>
          <p:cNvSpPr txBox="1"/>
          <p:nvPr/>
        </p:nvSpPr>
        <p:spPr>
          <a:xfrm>
            <a:off x="2948435" y="2910195"/>
            <a:ext cx="86174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DE L’ENTREPRISE ET DEROULEMENT DU STAGE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923721" y="4164214"/>
            <a:ext cx="80811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tx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CAHIER DE CHARGES ET ANALYSE DE L’EXISTANT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926775" y="5396946"/>
            <a:ext cx="6902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CONCEPTION ET IMPLEMENTATION</a:t>
            </a: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6060" y="4002396"/>
            <a:ext cx="502535" cy="502535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835" y="3068692"/>
            <a:ext cx="609600" cy="60960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121" y="4274912"/>
            <a:ext cx="609600" cy="609600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121" y="5353756"/>
            <a:ext cx="609600" cy="609600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221148" y="6478024"/>
            <a:ext cx="3089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Rédigé et soutenu : </a:t>
            </a:r>
            <a:r>
              <a:rPr lang="fr-FR" sz="1600" dirty="0">
                <a:solidFill>
                  <a:srgbClr val="FF0000"/>
                </a:solidFill>
              </a:rPr>
              <a:t>ALPHA CONICS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11305641" y="6235664"/>
            <a:ext cx="760162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455211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058472"/>
            <a:ext cx="12192000" cy="524512"/>
          </a:xfr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fr-FR" b="1" cap="none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CAHIER DE CHARGE ET ANALYSE DE L’EXISTANT</a:t>
            </a:r>
          </a:p>
        </p:txBody>
      </p:sp>
      <p:sp>
        <p:nvSpPr>
          <p:cNvPr id="3" name="Parchemin vertical 2"/>
          <p:cNvSpPr/>
          <p:nvPr/>
        </p:nvSpPr>
        <p:spPr>
          <a:xfrm>
            <a:off x="1401066" y="144656"/>
            <a:ext cx="9365153" cy="1742302"/>
          </a:xfrm>
          <a:prstGeom prst="verticalScroll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APPLICATION DE GESTION DE SERVICES A     	DOMICILE: HOME SERVICES AND MAINTENANCE</a:t>
            </a:r>
            <a:endParaRPr lang="fr-FR" sz="2800" dirty="0">
              <a:solidFill>
                <a:schemeClr val="tx1"/>
              </a:solidFill>
            </a:endParaRPr>
          </a:p>
        </p:txBody>
      </p:sp>
      <p:pic>
        <p:nvPicPr>
          <p:cNvPr id="4" name="Image 3"/>
          <p:cNvPicPr/>
          <p:nvPr/>
        </p:nvPicPr>
        <p:blipFill>
          <a:blip r:embed="rId2"/>
          <a:srcRect/>
          <a:stretch/>
        </p:blipFill>
        <p:spPr>
          <a:xfrm>
            <a:off x="0" y="602860"/>
            <a:ext cx="1468776" cy="945425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5" name="Image 4"/>
          <p:cNvPicPr/>
          <p:nvPr/>
        </p:nvPicPr>
        <p:blipFill>
          <a:blip r:embed="rId2"/>
          <a:srcRect/>
          <a:stretch/>
        </p:blipFill>
        <p:spPr>
          <a:xfrm>
            <a:off x="10664737" y="479218"/>
            <a:ext cx="1401066" cy="1073177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20" name="Rectangle 19"/>
          <p:cNvSpPr/>
          <p:nvPr/>
        </p:nvSpPr>
        <p:spPr>
          <a:xfrm>
            <a:off x="3474835" y="3452669"/>
            <a:ext cx="646331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055340" y="3093170"/>
            <a:ext cx="949490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BESOINS OU FONCTIONNALITES ATTENDUES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PLANNIFICATION DU PROJET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ESTIMATION DU COUT DU PROJET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ANALYSE DE L’EXISTANT</a:t>
            </a:r>
            <a:endParaRPr lang="fr-F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0" y="6497274"/>
            <a:ext cx="30925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Rédigé et présenté : </a:t>
            </a:r>
            <a:r>
              <a:rPr lang="fr-FR" sz="1600" dirty="0">
                <a:solidFill>
                  <a:srgbClr val="EE0000"/>
                </a:solidFill>
              </a:rPr>
              <a:t>ALHA CONICS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1305641" y="6235664"/>
            <a:ext cx="760162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090551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058472"/>
            <a:ext cx="12192000" cy="687460"/>
          </a:xfr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fr-FR" sz="3200" cap="none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latin typeface="Times New Roman" panose="02020603050405020304" pitchFamily="18" charset="0"/>
                <a:cs typeface="Times New Roman" panose="02020603050405020304" pitchFamily="18" charset="0"/>
              </a:rPr>
              <a:t>PLAN DE PRESENTATION</a:t>
            </a:r>
          </a:p>
        </p:txBody>
      </p:sp>
      <p:sp>
        <p:nvSpPr>
          <p:cNvPr id="3" name="Parchemin vertical 2"/>
          <p:cNvSpPr/>
          <p:nvPr/>
        </p:nvSpPr>
        <p:spPr>
          <a:xfrm>
            <a:off x="1401066" y="144656"/>
            <a:ext cx="9365153" cy="1742302"/>
          </a:xfrm>
          <a:prstGeom prst="verticalScroll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APPLICATION DE GESTION DE SERVICES A     	DOMICILE: HOME SERVICES AND MAINTENANCE</a:t>
            </a:r>
            <a:endParaRPr lang="fr-FR" sz="2800" dirty="0">
              <a:solidFill>
                <a:schemeClr val="tx1"/>
              </a:solidFill>
            </a:endParaRPr>
          </a:p>
        </p:txBody>
      </p:sp>
      <p:pic>
        <p:nvPicPr>
          <p:cNvPr id="4" name="Image 3"/>
          <p:cNvPicPr/>
          <p:nvPr/>
        </p:nvPicPr>
        <p:blipFill>
          <a:blip r:embed="rId2"/>
          <a:srcRect/>
          <a:stretch/>
        </p:blipFill>
        <p:spPr>
          <a:xfrm>
            <a:off x="101600" y="437309"/>
            <a:ext cx="1401066" cy="812371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5" name="Image 4"/>
          <p:cNvPicPr/>
          <p:nvPr/>
        </p:nvPicPr>
        <p:blipFill>
          <a:blip r:embed="rId2"/>
          <a:srcRect/>
          <a:stretch/>
        </p:blipFill>
        <p:spPr>
          <a:xfrm>
            <a:off x="10694771" y="437309"/>
            <a:ext cx="1370914" cy="962283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7" name="ZoneTexte 6"/>
          <p:cNvSpPr txBox="1"/>
          <p:nvPr/>
        </p:nvSpPr>
        <p:spPr>
          <a:xfrm>
            <a:off x="2948435" y="2910195"/>
            <a:ext cx="86174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DE L’ENTREPRISE ET DEROULEMENT DU STAGE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923721" y="4164214"/>
            <a:ext cx="80811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CAHIER DE CHARGES ET ANALYSE DE L’EXISTANT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923720" y="5396946"/>
            <a:ext cx="6902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CONCEPTION ET IMPLEMENTATION</a:t>
            </a:r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835" y="3068692"/>
            <a:ext cx="609600" cy="609600"/>
          </a:xfrm>
          <a:prstGeom prst="rect">
            <a:avLst/>
          </a:prstGeom>
        </p:spPr>
      </p:pic>
      <p:pic>
        <p:nvPicPr>
          <p:cNvPr id="17" name="Imag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121" y="4274912"/>
            <a:ext cx="609600" cy="609600"/>
          </a:xfrm>
          <a:prstGeom prst="rect">
            <a:avLst/>
          </a:prstGeom>
        </p:spPr>
      </p:pic>
      <p:pic>
        <p:nvPicPr>
          <p:cNvPr id="19" name="Imag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4121" y="5353756"/>
            <a:ext cx="609600" cy="609600"/>
          </a:xfrm>
          <a:prstGeom prst="rect">
            <a:avLst/>
          </a:prstGeom>
        </p:spPr>
      </p:pic>
      <p:sp>
        <p:nvSpPr>
          <p:cNvPr id="16" name="ZoneTexte 15"/>
          <p:cNvSpPr txBox="1"/>
          <p:nvPr/>
        </p:nvSpPr>
        <p:spPr>
          <a:xfrm>
            <a:off x="221148" y="6478024"/>
            <a:ext cx="3089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Rédigé et soutenu : </a:t>
            </a:r>
            <a:r>
              <a:rPr lang="fr-FR" sz="1600" dirty="0">
                <a:solidFill>
                  <a:srgbClr val="FF0000"/>
                </a:solidFill>
              </a:rPr>
              <a:t>ALPHA CONICS</a:t>
            </a:r>
          </a:p>
        </p:txBody>
      </p:sp>
      <p:pic>
        <p:nvPicPr>
          <p:cNvPr id="20" name="Imag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69" y="5305533"/>
            <a:ext cx="413820" cy="502535"/>
          </a:xfrm>
          <a:prstGeom prst="rect">
            <a:avLst/>
          </a:prstGeom>
        </p:spPr>
      </p:pic>
      <p:sp>
        <p:nvSpPr>
          <p:cNvPr id="21" name="ZoneTexte 20"/>
          <p:cNvSpPr txBox="1"/>
          <p:nvPr/>
        </p:nvSpPr>
        <p:spPr>
          <a:xfrm>
            <a:off x="11305641" y="6235664"/>
            <a:ext cx="760162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221697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058472"/>
            <a:ext cx="12192000" cy="524512"/>
          </a:xfr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fr-FR" b="1" cap="none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CONCEPTION ET IMPLEMENTATION</a:t>
            </a:r>
          </a:p>
        </p:txBody>
      </p:sp>
      <p:sp>
        <p:nvSpPr>
          <p:cNvPr id="3" name="Parchemin vertical 2"/>
          <p:cNvSpPr/>
          <p:nvPr/>
        </p:nvSpPr>
        <p:spPr>
          <a:xfrm>
            <a:off x="1401066" y="144656"/>
            <a:ext cx="9365153" cy="1742302"/>
          </a:xfrm>
          <a:prstGeom prst="verticalScroll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APPLICATION DE GESTION DE SERVICES A     	DOMICILE: HOME SERVICES AND MAINTENANCE</a:t>
            </a:r>
            <a:endParaRPr lang="fr-FR" sz="2800" dirty="0">
              <a:solidFill>
                <a:schemeClr val="bg1"/>
              </a:solidFill>
            </a:endParaRPr>
          </a:p>
        </p:txBody>
      </p:sp>
      <p:pic>
        <p:nvPicPr>
          <p:cNvPr id="4" name="Image 3"/>
          <p:cNvPicPr/>
          <p:nvPr/>
        </p:nvPicPr>
        <p:blipFill>
          <a:blip r:embed="rId2"/>
          <a:srcRect/>
          <a:stretch/>
        </p:blipFill>
        <p:spPr>
          <a:xfrm>
            <a:off x="91440" y="553185"/>
            <a:ext cx="1425781" cy="771236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5" name="Image 4"/>
          <p:cNvPicPr/>
          <p:nvPr/>
        </p:nvPicPr>
        <p:blipFill>
          <a:blip r:embed="rId2"/>
          <a:srcRect/>
          <a:stretch/>
        </p:blipFill>
        <p:spPr>
          <a:xfrm>
            <a:off x="10620125" y="553185"/>
            <a:ext cx="1371032" cy="869215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20" name="Rectangle 19"/>
          <p:cNvSpPr/>
          <p:nvPr/>
        </p:nvSpPr>
        <p:spPr>
          <a:xfrm>
            <a:off x="3474835" y="3452669"/>
            <a:ext cx="646331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2062983" y="2747330"/>
            <a:ext cx="9242658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CONCEPTION DE LA SOLUTION:</a:t>
            </a:r>
          </a:p>
          <a:p>
            <a:pPr marL="1828800" lvl="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Methode MERISE</a:t>
            </a:r>
          </a:p>
          <a:p>
            <a:pPr marL="1828800" lvl="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Methode de modelisation oriente objet ( UML )</a:t>
            </a:r>
          </a:p>
          <a:p>
            <a:pPr lvl="3">
              <a:lnSpc>
                <a:spcPct val="150000"/>
              </a:lnSpc>
            </a:pP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8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DE LA SOLUTION</a:t>
            </a:r>
            <a:endParaRPr lang="fr-FR" sz="2800" b="1" u="sng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221148" y="6478024"/>
            <a:ext cx="3195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Rédigé et présenté : </a:t>
            </a:r>
            <a:r>
              <a:rPr lang="fr-FR" sz="1600" dirty="0">
                <a:solidFill>
                  <a:srgbClr val="EE0000"/>
                </a:solidFill>
              </a:rPr>
              <a:t>ALPHA CONICS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1305641" y="6235664"/>
            <a:ext cx="760162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291316593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2058472"/>
            <a:ext cx="12192000" cy="524512"/>
          </a:xfrm>
          <a:ln>
            <a:noFill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fr-FR" b="1" cap="none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CONCEPTION ET IMPLEMENTATION</a:t>
            </a:r>
          </a:p>
        </p:txBody>
      </p:sp>
      <p:sp>
        <p:nvSpPr>
          <p:cNvPr id="3" name="Parchemin vertical 2"/>
          <p:cNvSpPr/>
          <p:nvPr/>
        </p:nvSpPr>
        <p:spPr>
          <a:xfrm>
            <a:off x="1401066" y="144656"/>
            <a:ext cx="9365153" cy="1742302"/>
          </a:xfrm>
          <a:prstGeom prst="verticalScroll">
            <a:avLst/>
          </a:prstGeom>
          <a:solidFill>
            <a:schemeClr val="accent2">
              <a:lumMod val="5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APPLICATION DE GESTION DE SERVICES A     	DOMICILE: HOME SERVICES AND MAINTENANCE</a:t>
            </a:r>
            <a:endParaRPr lang="fr-FR" sz="2800" dirty="0">
              <a:solidFill>
                <a:schemeClr val="tx1"/>
              </a:solidFill>
            </a:endParaRPr>
          </a:p>
        </p:txBody>
      </p:sp>
      <p:pic>
        <p:nvPicPr>
          <p:cNvPr id="4" name="Image 3"/>
          <p:cNvPicPr/>
          <p:nvPr/>
        </p:nvPicPr>
        <p:blipFill>
          <a:blip r:embed="rId2"/>
          <a:srcRect/>
          <a:stretch/>
        </p:blipFill>
        <p:spPr>
          <a:xfrm>
            <a:off x="115141" y="646824"/>
            <a:ext cx="1310640" cy="737966"/>
          </a:xfrm>
          <a:prstGeom prst="rect">
            <a:avLst/>
          </a:prstGeom>
          <a:effectLst>
            <a:softEdge rad="12700"/>
          </a:effectLst>
        </p:spPr>
      </p:pic>
      <p:pic>
        <p:nvPicPr>
          <p:cNvPr id="5" name="Image 4"/>
          <p:cNvPicPr/>
          <p:nvPr/>
        </p:nvPicPr>
        <p:blipFill>
          <a:blip r:embed="rId2"/>
          <a:srcRect/>
          <a:stretch/>
        </p:blipFill>
        <p:spPr>
          <a:xfrm>
            <a:off x="10674968" y="718569"/>
            <a:ext cx="1277545" cy="783660"/>
          </a:xfrm>
          <a:prstGeom prst="rect">
            <a:avLst/>
          </a:prstGeom>
          <a:effectLst>
            <a:softEdge rad="12700"/>
          </a:effectLst>
        </p:spPr>
      </p:pic>
      <p:sp>
        <p:nvSpPr>
          <p:cNvPr id="20" name="Rectangle 19"/>
          <p:cNvSpPr/>
          <p:nvPr/>
        </p:nvSpPr>
        <p:spPr>
          <a:xfrm>
            <a:off x="3474835" y="3452669"/>
            <a:ext cx="646331" cy="6612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r-F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691117" y="2762024"/>
            <a:ext cx="26761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fr-FR" sz="2400" dirty="0"/>
              <a:t>PAGE D'ACCUEIL 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6575059" y="2762024"/>
            <a:ext cx="4270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q"/>
            </a:pPr>
            <a:r>
              <a:rPr lang="fr-FR" sz="2400" dirty="0"/>
              <a:t>INTERFACE D’INSCRIPTION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96415" y="3452669"/>
            <a:ext cx="4924685" cy="2686763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079414" y="3402729"/>
            <a:ext cx="4705149" cy="2736703"/>
          </a:xfrm>
          <a:prstGeom prst="rect">
            <a:avLst/>
          </a:prstGeom>
        </p:spPr>
      </p:pic>
      <p:sp>
        <p:nvSpPr>
          <p:cNvPr id="13" name="ZoneTexte 12"/>
          <p:cNvSpPr txBox="1"/>
          <p:nvPr/>
        </p:nvSpPr>
        <p:spPr>
          <a:xfrm>
            <a:off x="221148" y="6478024"/>
            <a:ext cx="3195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Rédigé et présenté : </a:t>
            </a:r>
            <a:r>
              <a:rPr lang="fr-FR" sz="1600" dirty="0">
                <a:solidFill>
                  <a:srgbClr val="EE0000"/>
                </a:solidFill>
              </a:rPr>
              <a:t>ALPHA CONICS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11305641" y="6235664"/>
            <a:ext cx="760162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8158687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onds dans l’eau">
  <a:themeElements>
    <a:clrScheme name="Ronds dans l’eau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Ronds dans l’eau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onds dans l’eau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Ronds dans l’eau</Template>
  <TotalTime>1539</TotalTime>
  <Words>457</Words>
  <Application>Microsoft Office PowerPoint</Application>
  <PresentationFormat>Grand écran</PresentationFormat>
  <Paragraphs>110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Times New Roman</vt:lpstr>
      <vt:lpstr>Tw Cen MT</vt:lpstr>
      <vt:lpstr>Wingdings</vt:lpstr>
      <vt:lpstr>Ronds dans l’eau</vt:lpstr>
      <vt:lpstr>Présentation PowerPoint</vt:lpstr>
      <vt:lpstr>Présentation PowerPoint</vt:lpstr>
      <vt:lpstr>PLAN DE PRESENTATION</vt:lpstr>
      <vt:lpstr>PRESENTATION DE L’ENTREPRISE ET DEROULEMENT DU STAGE</vt:lpstr>
      <vt:lpstr>PLAN DE PRESENTATION</vt:lpstr>
      <vt:lpstr> CAHIER DE CHARGE ET ANALYSE DE L’EXISTANT</vt:lpstr>
      <vt:lpstr>PLAN DE PRESENTATION</vt:lpstr>
      <vt:lpstr> CONCEPTION ET IMPLEMENTATION</vt:lpstr>
      <vt:lpstr> CONCEPTION ET IMPLEMENTATION</vt:lpstr>
      <vt:lpstr>Présentation PowerPoint</vt:lpstr>
      <vt:lpstr>DEMONSTRATION 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Linda Carine Massoke</dc:creator>
  <cp:lastModifiedBy>BOLYS SOP</cp:lastModifiedBy>
  <cp:revision>75</cp:revision>
  <dcterms:created xsi:type="dcterms:W3CDTF">2021-03-29T05:43:37Z</dcterms:created>
  <dcterms:modified xsi:type="dcterms:W3CDTF">2025-08-30T15:45:40Z</dcterms:modified>
</cp:coreProperties>
</file>