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6" r:id="rId2"/>
    <p:sldId id="257" r:id="rId3"/>
    <p:sldId id="264" r:id="rId4"/>
    <p:sldId id="265" r:id="rId5"/>
    <p:sldId id="266" r:id="rId6"/>
    <p:sldId id="267" r:id="rId7"/>
    <p:sldId id="290" r:id="rId8"/>
    <p:sldId id="291" r:id="rId9"/>
    <p:sldId id="292" r:id="rId10"/>
    <p:sldId id="293" r:id="rId11"/>
    <p:sldId id="294" r:id="rId12"/>
    <p:sldId id="259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1284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83CDA-2911-47B1-9ABC-576DA2FABCA7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E6445-6847-46B4-B022-2C653565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17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7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9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84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8C559-23E4-412C-B10F-9446AD295F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9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C11A8-1A08-4CB0-8DD7-FCC31DC471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5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7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2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2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4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8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3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9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0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B022F-37D6-4D3F-803A-7F18FA38F484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7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RCS 122 </a:t>
            </a:r>
            <a:br>
              <a:rPr lang="en-US" dirty="0"/>
            </a:br>
            <a:r>
              <a:rPr lang="en-US" dirty="0"/>
              <a:t>OBJECT ORIENTED PROGRAMMING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168774"/>
            <a:ext cx="6934200" cy="1470025"/>
          </a:xfrm>
        </p:spPr>
        <p:txBody>
          <a:bodyPr>
            <a:normAutofit/>
          </a:bodyPr>
          <a:lstStyle/>
          <a:p>
            <a:r>
              <a:rPr lang="en-US" sz="3000" b="1" dirty="0"/>
              <a:t>Lecture 02: Introduction to OOP</a:t>
            </a:r>
          </a:p>
        </p:txBody>
      </p:sp>
    </p:spTree>
    <p:extLst>
      <p:ext uri="{BB962C8B-B14F-4D97-AF65-F5344CB8AC3E}">
        <p14:creationId xmlns:p14="http://schemas.microsoft.com/office/powerpoint/2010/main" val="3139503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UML Notation of an Object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2400" y="1545772"/>
            <a:ext cx="8758224" cy="4702628"/>
            <a:chOff x="152400" y="1545772"/>
            <a:chExt cx="8758224" cy="4702628"/>
          </a:xfrm>
        </p:grpSpPr>
        <p:sp>
          <p:nvSpPr>
            <p:cNvPr id="7173" name="AutoShape 4"/>
            <p:cNvSpPr>
              <a:spLocks noChangeArrowheads="1"/>
            </p:cNvSpPr>
            <p:nvPr/>
          </p:nvSpPr>
          <p:spPr bwMode="auto">
            <a:xfrm>
              <a:off x="3581400" y="1545772"/>
              <a:ext cx="2743200" cy="4386942"/>
            </a:xfrm>
            <a:prstGeom prst="flowChartAlternateProcess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sz="2800" u="sng" dirty="0"/>
            </a:p>
            <a:p>
              <a:r>
                <a:rPr lang="en-US" sz="2800" u="sng" dirty="0"/>
                <a:t>:Account</a:t>
              </a:r>
              <a:endParaRPr lang="en-US" sz="2800" dirty="0"/>
            </a:p>
            <a:p>
              <a:endParaRPr lang="en-US" sz="2800" dirty="0"/>
            </a:p>
            <a:p>
              <a:r>
                <a:rPr lang="en-US" sz="2800" dirty="0" err="1"/>
                <a:t>accountNumber</a:t>
              </a:r>
              <a:endParaRPr lang="en-US" sz="2800" dirty="0"/>
            </a:p>
            <a:p>
              <a:r>
                <a:rPr lang="en-US" sz="2800" dirty="0" err="1"/>
                <a:t>accountName</a:t>
              </a:r>
              <a:endParaRPr lang="en-US" sz="2800" dirty="0"/>
            </a:p>
            <a:p>
              <a:r>
                <a:rPr lang="en-US" sz="2800" dirty="0"/>
                <a:t>Balance</a:t>
              </a:r>
            </a:p>
            <a:p>
              <a:endParaRPr lang="en-US" sz="2800" dirty="0"/>
            </a:p>
            <a:p>
              <a:r>
                <a:rPr lang="en-US" sz="2800" dirty="0" err="1"/>
                <a:t>depositMoney</a:t>
              </a:r>
              <a:r>
                <a:rPr lang="en-US" sz="2800" dirty="0"/>
                <a:t>() </a:t>
              </a:r>
            </a:p>
            <a:p>
              <a:r>
                <a:rPr lang="en-US" sz="2800" dirty="0" err="1"/>
                <a:t>withdrawMoney</a:t>
              </a:r>
              <a:r>
                <a:rPr lang="en-US" sz="2800" dirty="0"/>
                <a:t>() </a:t>
              </a:r>
            </a:p>
            <a:p>
              <a:r>
                <a:rPr lang="en-US" sz="2800" dirty="0" err="1"/>
                <a:t>printBalance</a:t>
              </a:r>
              <a:r>
                <a:rPr lang="en-US" sz="2800" dirty="0"/>
                <a:t>() </a:t>
              </a:r>
            </a:p>
            <a:p>
              <a:r>
                <a:rPr lang="en-US" sz="2800" dirty="0" err="1"/>
                <a:t>transferMoney</a:t>
              </a:r>
              <a:r>
                <a:rPr lang="en-US" sz="2800" dirty="0"/>
                <a:t>()</a:t>
              </a:r>
            </a:p>
            <a:p>
              <a:endParaRPr lang="en-US" sz="2800" dirty="0"/>
            </a:p>
          </p:txBody>
        </p:sp>
        <p:sp>
          <p:nvSpPr>
            <p:cNvPr id="7174" name="Line 5"/>
            <p:cNvSpPr>
              <a:spLocks noChangeShapeType="1"/>
            </p:cNvSpPr>
            <p:nvPr/>
          </p:nvSpPr>
          <p:spPr bwMode="auto">
            <a:xfrm>
              <a:off x="3598817" y="2286000"/>
              <a:ext cx="274320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175" name="Line 6"/>
            <p:cNvSpPr>
              <a:spLocks noChangeShapeType="1"/>
            </p:cNvSpPr>
            <p:nvPr/>
          </p:nvSpPr>
          <p:spPr bwMode="auto">
            <a:xfrm>
              <a:off x="3598817" y="3962400"/>
              <a:ext cx="274320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176" name="AutoShape 9"/>
            <p:cNvSpPr>
              <a:spLocks noChangeArrowheads="1"/>
            </p:cNvSpPr>
            <p:nvPr/>
          </p:nvSpPr>
          <p:spPr bwMode="auto">
            <a:xfrm rot="16200000">
              <a:off x="1104900" y="821872"/>
              <a:ext cx="1371600" cy="2819400"/>
            </a:xfrm>
            <a:prstGeom prst="wedgeEllipseCallout">
              <a:avLst>
                <a:gd name="adj1" fmla="val -59722"/>
                <a:gd name="adj2" fmla="val 66583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eaVert"/>
            <a:lstStyle/>
            <a:p>
              <a:pPr algn="ctr"/>
              <a:r>
                <a:rPr lang="en-US" b="1" dirty="0"/>
                <a:t>State  (Fields/properties/Attribute)</a:t>
              </a:r>
            </a:p>
          </p:txBody>
        </p:sp>
        <p:sp>
          <p:nvSpPr>
            <p:cNvPr id="7177" name="AutoShape 10"/>
            <p:cNvSpPr>
              <a:spLocks/>
            </p:cNvSpPr>
            <p:nvPr/>
          </p:nvSpPr>
          <p:spPr bwMode="auto">
            <a:xfrm>
              <a:off x="6324600" y="1545772"/>
              <a:ext cx="1219200" cy="4321628"/>
            </a:xfrm>
            <a:prstGeom prst="rightBrace">
              <a:avLst>
                <a:gd name="adj1" fmla="val 2708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8" name="Text Box 11"/>
            <p:cNvSpPr txBox="1">
              <a:spLocks noChangeArrowheads="1"/>
            </p:cNvSpPr>
            <p:nvPr/>
          </p:nvSpPr>
          <p:spPr bwMode="auto">
            <a:xfrm>
              <a:off x="7467600" y="3581400"/>
              <a:ext cx="144302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800" dirty="0"/>
                <a:t>Identity </a:t>
              </a:r>
              <a:endParaRPr lang="en-US" sz="3200" dirty="0"/>
            </a:p>
          </p:txBody>
        </p:sp>
        <p:sp>
          <p:nvSpPr>
            <p:cNvPr id="7171" name="AutoShape 8"/>
            <p:cNvSpPr>
              <a:spLocks noChangeArrowheads="1"/>
            </p:cNvSpPr>
            <p:nvPr/>
          </p:nvSpPr>
          <p:spPr bwMode="auto">
            <a:xfrm rot="16200000">
              <a:off x="990600" y="4038600"/>
              <a:ext cx="1371600" cy="3048000"/>
            </a:xfrm>
            <a:prstGeom prst="wedgeEllipseCallout">
              <a:avLst>
                <a:gd name="adj1" fmla="val 52199"/>
                <a:gd name="adj2" fmla="val 69856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eaVert"/>
            <a:lstStyle/>
            <a:p>
              <a:pPr algn="ctr"/>
              <a:r>
                <a:rPr lang="en-US" b="1" dirty="0"/>
                <a:t>Behavior (Methods/Operation</a:t>
              </a:r>
            </a:p>
            <a:p>
              <a:pPr algn="ctr"/>
              <a:r>
                <a:rPr lang="en-US" b="1" dirty="0"/>
                <a:t>Functions)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9823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39762"/>
          </a:xfrm>
        </p:spPr>
        <p:txBody>
          <a:bodyPr>
            <a:noAutofit/>
          </a:bodyPr>
          <a:lstStyle/>
          <a:p>
            <a:pPr eaLnBrk="1" hangingPunct="1"/>
            <a:r>
              <a:rPr lang="en-US" sz="4500" dirty="0"/>
              <a:t>Classes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382000" cy="4637703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en-US" sz="2800" dirty="0">
                <a:latin typeface="+mj-lt"/>
              </a:rPr>
              <a:t>When a Java application is run, objects are created and their methods are invoked (are run).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800" dirty="0">
                <a:latin typeface="+mj-lt"/>
              </a:rPr>
              <a:t>To create an object, there needs to be a description of it.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800" dirty="0">
                <a:latin typeface="+mj-lt"/>
              </a:rPr>
              <a:t>A </a:t>
            </a:r>
            <a:r>
              <a:rPr lang="en-US" sz="2800" b="1" dirty="0">
                <a:latin typeface="+mj-lt"/>
              </a:rPr>
              <a:t>class</a:t>
            </a:r>
            <a:r>
              <a:rPr lang="en-US" sz="2800" dirty="0">
                <a:latin typeface="+mj-lt"/>
              </a:rPr>
              <a:t> is a description of a kind of object.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800" dirty="0">
                <a:latin typeface="+mj-lt"/>
              </a:rPr>
              <a:t>A class is a template, a model from which instances can be created, which has a certain structure and an internal state that can be seen or be hidden from outside the class.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800" dirty="0">
                <a:latin typeface="+mj-lt"/>
              </a:rPr>
              <a:t>A class is merely a plan for a possible object.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800" dirty="0">
                <a:latin typeface="+mj-lt"/>
              </a:rPr>
              <a:t>A programmer may define a class using Java, or may use predefined classes that come in class libraries.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800" dirty="0">
                <a:latin typeface="+mj-lt"/>
              </a:rPr>
              <a:t>Creating an object is called </a:t>
            </a:r>
            <a:r>
              <a:rPr lang="en-US" sz="2800" b="1" dirty="0">
                <a:latin typeface="+mj-lt"/>
              </a:rPr>
              <a:t>instantiation</a:t>
            </a:r>
            <a:r>
              <a:rPr lang="en-US" sz="2800" dirty="0">
                <a:latin typeface="+mj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84143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4500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382000" cy="5638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class is a template that defines the form and nature of an object</a:t>
            </a:r>
          </a:p>
          <a:p>
            <a:pPr lvl="1"/>
            <a:r>
              <a:rPr lang="en-US" dirty="0"/>
              <a:t>It specifies both the data and the code that will operate on that data. </a:t>
            </a:r>
          </a:p>
          <a:p>
            <a:pPr lvl="1"/>
            <a:r>
              <a:rPr lang="en-US" dirty="0"/>
              <a:t>Java uses a class specification to construct </a:t>
            </a:r>
            <a:r>
              <a:rPr lang="en-US" i="1" dirty="0"/>
              <a:t>objects</a:t>
            </a:r>
            <a:r>
              <a:rPr lang="en-US" dirty="0"/>
              <a:t>. Objects are </a:t>
            </a:r>
            <a:r>
              <a:rPr lang="en-US" i="1" dirty="0"/>
              <a:t>instances </a:t>
            </a:r>
            <a:r>
              <a:rPr lang="en-US" dirty="0"/>
              <a:t>of a class.</a:t>
            </a:r>
          </a:p>
          <a:p>
            <a:pPr lvl="1"/>
            <a:r>
              <a:rPr lang="en-US" dirty="0"/>
              <a:t>a class is essentially a set of plans that specify how to build an object. </a:t>
            </a:r>
          </a:p>
          <a:p>
            <a:pPr lvl="1"/>
            <a:r>
              <a:rPr lang="en-US" dirty="0"/>
              <a:t>a class is a logical abstraction. </a:t>
            </a:r>
          </a:p>
          <a:p>
            <a:r>
              <a:rPr lang="en-US" dirty="0"/>
              <a:t>methods and variables that constitute a class are called </a:t>
            </a:r>
            <a:r>
              <a:rPr lang="en-US" i="1" dirty="0"/>
              <a:t>members </a:t>
            </a:r>
            <a:r>
              <a:rPr lang="en-US" dirty="0"/>
              <a:t>of the class</a:t>
            </a:r>
          </a:p>
          <a:p>
            <a:pPr lvl="1"/>
            <a:r>
              <a:rPr lang="en-US"/>
              <a:t>Data members </a:t>
            </a:r>
            <a:r>
              <a:rPr lang="en-US" dirty="0"/>
              <a:t>are also called </a:t>
            </a:r>
            <a:r>
              <a:rPr lang="en-US" i="1" dirty="0"/>
              <a:t>instance variables.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76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3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542193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 Oriented Programming (OOP)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355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dirty="0"/>
              <a:t>It is a programming paradigm that represents concepts (entities) as "objects" that have data fields (attributes) and associated procedures called methods to perform various operations on data values.</a:t>
            </a:r>
          </a:p>
          <a:p>
            <a:pPr algn="just"/>
            <a:r>
              <a:rPr lang="en-GB" dirty="0"/>
              <a:t>OOP suggests that we should model instructions (program) with the data they manipulate and store as components/objects.</a:t>
            </a:r>
          </a:p>
          <a:p>
            <a:pPr algn="just"/>
            <a:r>
              <a:rPr lang="en-GB" dirty="0"/>
              <a:t>In object oriented programming, programs are viewed as a collection of cooperating objects.</a:t>
            </a:r>
          </a:p>
          <a:p>
            <a:pPr algn="just"/>
            <a:r>
              <a:rPr lang="en-GB" dirty="0"/>
              <a:t>OOP paradigm organizes problems in a way that mimics real world objects which helps to remove several complexities in programming.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577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 Oriented Programming (OOP)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5135563"/>
          </a:xfrm>
        </p:spPr>
        <p:txBody>
          <a:bodyPr>
            <a:noAutofit/>
          </a:bodyPr>
          <a:lstStyle/>
          <a:p>
            <a:pPr algn="just"/>
            <a:r>
              <a:rPr lang="en-GB" sz="2700" dirty="0"/>
              <a:t>OOP paradigm provides more clarity, flexibility, modularity, abstraction, reusability, encapsulation, inheritance, generalization, polymorphism and maintainability of computer programs.</a:t>
            </a:r>
          </a:p>
          <a:p>
            <a:pPr algn="just"/>
            <a:r>
              <a:rPr lang="en-GB" sz="2700" dirty="0"/>
              <a:t>Maintainability is enhanced because the design is modular, and one module can be updated without a need to make large scale changes to other parts of the program.</a:t>
            </a:r>
          </a:p>
          <a:p>
            <a:pPr algn="just"/>
            <a:r>
              <a:rPr lang="en-GB" sz="2700" dirty="0"/>
              <a:t>Encapsulation: Objects have the ability to hide certain parts of themselves from programmers. It allows programmers to focus on what part of a program does without considering the complexities of how it works.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535545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 Oriented Programming (OOP)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355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GB" dirty="0"/>
              <a:t>Encapsulation prevents programmers from tampering with values or entities that they should not or from accidental corruption.</a:t>
            </a:r>
          </a:p>
          <a:p>
            <a:pPr algn="just"/>
            <a:r>
              <a:rPr lang="en-GB" dirty="0"/>
              <a:t>Abstraction: Allows programmers to consider complex ideas while ignoring irrelevant details that would be confusing.</a:t>
            </a:r>
          </a:p>
          <a:p>
            <a:pPr algn="just"/>
            <a:r>
              <a:rPr lang="en-GB" dirty="0"/>
              <a:t>Generalization: Allows programmers to consider general categories of objects which have common properties and then define specialized subclasses that inherit the properties of the general categories.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91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134196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 Oriented Programming (OOP)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46919"/>
            <a:ext cx="8305800" cy="5135563"/>
          </a:xfrm>
        </p:spPr>
        <p:txBody>
          <a:bodyPr>
            <a:noAutofit/>
          </a:bodyPr>
          <a:lstStyle/>
          <a:p>
            <a:pPr algn="just"/>
            <a:r>
              <a:rPr lang="en-GB" sz="2700" dirty="0"/>
              <a:t>Generalization/Specialization allows programmers to define general characteristics and operations of an object and allow them to create more specialized versions of this object.</a:t>
            </a:r>
          </a:p>
          <a:p>
            <a:pPr algn="just"/>
            <a:r>
              <a:rPr lang="en-GB" sz="2700" dirty="0"/>
              <a:t>The specialized versions of the object will automatically inherit all of the characteristics of the more generalized object.</a:t>
            </a:r>
          </a:p>
          <a:p>
            <a:pPr algn="just"/>
            <a:r>
              <a:rPr lang="en-GB" sz="2700" dirty="0"/>
              <a:t>Polymorphism: An ability to interact with an object as its generalized category regardless of its more specialized category.</a:t>
            </a:r>
          </a:p>
          <a:p>
            <a:pPr algn="just"/>
            <a:r>
              <a:rPr lang="en-GB" sz="2700" dirty="0"/>
              <a:t>Polymorphism allows programs to be extended easily, new specialized objects being created and allowing interaction between old and new objects of the program.</a:t>
            </a:r>
          </a:p>
        </p:txBody>
      </p:sp>
    </p:spTree>
    <p:extLst>
      <p:ext uri="{BB962C8B-B14F-4D97-AF65-F5344CB8AC3E}">
        <p14:creationId xmlns:p14="http://schemas.microsoft.com/office/powerpoint/2010/main" val="957647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 Oriented Programming (OOP)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355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GB" dirty="0"/>
              <a:t>OOP is an extension of structured programming paradigm which requires that programs could be written in sensible blocks that make the program more understandable and easier to maintain.</a:t>
            </a:r>
          </a:p>
          <a:p>
            <a:pPr algn="just"/>
            <a:r>
              <a:rPr lang="en-GB" dirty="0"/>
              <a:t>OOP paradigm places data and methods (statements that operate on data values) within a single entity called object.</a:t>
            </a:r>
          </a:p>
          <a:p>
            <a:pPr algn="just"/>
            <a:r>
              <a:rPr lang="en-GB" dirty="0"/>
              <a:t>Examples of object oriented programming languages are Java, C++ and Python.</a:t>
            </a:r>
          </a:p>
          <a:p>
            <a:pPr algn="just"/>
            <a:r>
              <a:rPr lang="en-GB" dirty="0"/>
              <a:t>In this course, we will be learning concepts of OOP using Java.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875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Objects &amp; Non-Objects</a:t>
            </a:r>
          </a:p>
        </p:txBody>
      </p:sp>
      <p:graphicFrame>
        <p:nvGraphicFramePr>
          <p:cNvPr id="5172" name="Group 5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664076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Objects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Non-Objects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0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pen 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upper 37% of the pen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50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computer keyboard </a:t>
                      </a: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</a:t>
                      </a: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air above the keyboard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shoe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color of the shoe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desk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All desks in the world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50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bank Account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Opening of a bank account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369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/>
              <a:t>What Makes an Object?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algn="just" eaLnBrk="1" hangingPunct="1"/>
            <a:r>
              <a:rPr lang="en-US" sz="2800" dirty="0"/>
              <a:t>It is easier to list things that are objects than to list things that are not objects. </a:t>
            </a:r>
          </a:p>
          <a:p>
            <a:pPr algn="just" eaLnBrk="1" hangingPunct="1"/>
            <a:r>
              <a:rPr lang="en-US" sz="2800" dirty="0"/>
              <a:t>René Descartes (the 17th century philosopher) observed that humans view the world in object oriented terms. </a:t>
            </a:r>
          </a:p>
          <a:p>
            <a:pPr algn="just" eaLnBrk="1" hangingPunct="1"/>
            <a:r>
              <a:rPr lang="en-US" sz="2800" dirty="0"/>
              <a:t>The human brain wants to think about objects, and our thoughts and memories are organized into objects and their relationships. </a:t>
            </a:r>
          </a:p>
          <a:p>
            <a:pPr algn="just" eaLnBrk="1" hangingPunct="1"/>
            <a:r>
              <a:rPr lang="en-US" sz="2800" dirty="0"/>
              <a:t>Object is anything that has the following characteristics:</a:t>
            </a:r>
          </a:p>
        </p:txBody>
      </p:sp>
    </p:spTree>
    <p:extLst>
      <p:ext uri="{BB962C8B-B14F-4D97-AF65-F5344CB8AC3E}">
        <p14:creationId xmlns:p14="http://schemas.microsoft.com/office/powerpoint/2010/main" val="1386286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Characteristics of Objects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00200"/>
            <a:ext cx="3810000" cy="5029200"/>
          </a:xfrm>
          <a:noFill/>
          <a:ln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dirty="0"/>
              <a:t>An object has </a:t>
            </a:r>
            <a:r>
              <a:rPr lang="en-US" sz="2800" b="1" dirty="0"/>
              <a:t>identity</a:t>
            </a:r>
            <a:r>
              <a:rPr lang="en-US" sz="2800" dirty="0"/>
              <a:t> (it acts as a single whole). </a:t>
            </a:r>
          </a:p>
          <a:p>
            <a:pPr eaLnBrk="1" hangingPunct="1"/>
            <a:r>
              <a:rPr lang="en-US" sz="2800" dirty="0"/>
              <a:t>An object has </a:t>
            </a:r>
            <a:r>
              <a:rPr lang="en-US" sz="2800" b="1" dirty="0"/>
              <a:t>state</a:t>
            </a:r>
            <a:r>
              <a:rPr lang="en-US" sz="2800" dirty="0"/>
              <a:t> (it has various </a:t>
            </a:r>
            <a:r>
              <a:rPr lang="en-US" sz="2800" u="sng" dirty="0"/>
              <a:t>properties</a:t>
            </a:r>
            <a:r>
              <a:rPr lang="en-US" sz="2800" dirty="0"/>
              <a:t>, which might change). </a:t>
            </a:r>
          </a:p>
          <a:p>
            <a:pPr eaLnBrk="1" hangingPunct="1"/>
            <a:r>
              <a:rPr lang="en-US" sz="2800" dirty="0"/>
              <a:t>An object has </a:t>
            </a:r>
            <a:r>
              <a:rPr lang="en-US" sz="2800" b="1" dirty="0"/>
              <a:t>behavior</a:t>
            </a:r>
            <a:r>
              <a:rPr lang="en-US" sz="2800" dirty="0"/>
              <a:t> (it can do things and can have things done to it). </a:t>
            </a:r>
          </a:p>
        </p:txBody>
      </p:sp>
      <p:pic>
        <p:nvPicPr>
          <p:cNvPr id="6149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524000"/>
            <a:ext cx="1912938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4267200" y="3810000"/>
            <a:ext cx="46482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Char char="§"/>
            </a:pPr>
            <a:r>
              <a:rPr lang="en-US" sz="2000" b="1"/>
              <a:t>Is the tube of tennis balls an object? 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2000" b="1"/>
              <a:t>Is each tennis ball an object? 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2000" b="1"/>
              <a:t>Could the top two balls be considered a single object? 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2000" b="1"/>
              <a:t>Is the color of the balls an object? 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2000" b="1"/>
              <a:t>Is your understanding of tennis balls an object? </a:t>
            </a:r>
          </a:p>
        </p:txBody>
      </p:sp>
    </p:spTree>
    <p:extLst>
      <p:ext uri="{BB962C8B-B14F-4D97-AF65-F5344CB8AC3E}">
        <p14:creationId xmlns:p14="http://schemas.microsoft.com/office/powerpoint/2010/main" val="895981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917</Words>
  <Application>Microsoft Office PowerPoint</Application>
  <PresentationFormat>On-screen Show (4:3)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RCS 122  OBJECT ORIENTED PROGRAMMING I</vt:lpstr>
      <vt:lpstr>Object Oriented Programming (OOP)</vt:lpstr>
      <vt:lpstr>Object Oriented Programming (OOP)</vt:lpstr>
      <vt:lpstr>Object Oriented Programming (OOP)</vt:lpstr>
      <vt:lpstr>Object Oriented Programming (OOP)</vt:lpstr>
      <vt:lpstr>Object Oriented Programming (OOP)</vt:lpstr>
      <vt:lpstr>Objects &amp; Non-Objects</vt:lpstr>
      <vt:lpstr>What Makes an Object?</vt:lpstr>
      <vt:lpstr>Characteristics of Objects</vt:lpstr>
      <vt:lpstr>UML Notation of an Object</vt:lpstr>
      <vt:lpstr>Classes</vt:lpstr>
      <vt:lpstr>Classes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Deogratias</dc:creator>
  <cp:lastModifiedBy>SaM</cp:lastModifiedBy>
  <cp:revision>72</cp:revision>
  <cp:lastPrinted>2012-03-29T08:18:45Z</cp:lastPrinted>
  <dcterms:created xsi:type="dcterms:W3CDTF">2012-03-28T20:07:05Z</dcterms:created>
  <dcterms:modified xsi:type="dcterms:W3CDTF">2022-03-26T09:12:49Z</dcterms:modified>
</cp:coreProperties>
</file>