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89" r:id="rId3"/>
    <p:sldId id="290" r:id="rId4"/>
    <p:sldId id="291" r:id="rId5"/>
    <p:sldId id="293" r:id="rId6"/>
    <p:sldId id="294" r:id="rId7"/>
    <p:sldId id="295" r:id="rId8"/>
    <p:sldId id="296" r:id="rId9"/>
    <p:sldId id="297" r:id="rId10"/>
    <p:sldId id="298" r:id="rId11"/>
    <p:sldId id="328" r:id="rId12"/>
    <p:sldId id="329" r:id="rId13"/>
    <p:sldId id="33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8" r:id="rId25"/>
    <p:sldId id="287" r:id="rId26"/>
    <p:sldId id="283" r:id="rId27"/>
    <p:sldId id="284" r:id="rId28"/>
    <p:sldId id="285" r:id="rId29"/>
    <p:sldId id="286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7" r:id="rId45"/>
    <p:sldId id="313" r:id="rId46"/>
    <p:sldId id="314" r:id="rId47"/>
    <p:sldId id="315" r:id="rId48"/>
    <p:sldId id="316" r:id="rId49"/>
    <p:sldId id="319" r:id="rId50"/>
    <p:sldId id="322" r:id="rId51"/>
    <p:sldId id="323" r:id="rId52"/>
    <p:sldId id="324" r:id="rId53"/>
    <p:sldId id="325" r:id="rId54"/>
    <p:sldId id="326" r:id="rId55"/>
    <p:sldId id="327" r:id="rId56"/>
    <p:sldId id="263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0" autoAdjust="0"/>
    <p:restoredTop sz="94291" autoAdjust="0"/>
  </p:normalViewPr>
  <p:slideViewPr>
    <p:cSldViewPr>
      <p:cViewPr varScale="1">
        <p:scale>
          <a:sx n="63" d="100"/>
          <a:sy n="63" d="100"/>
        </p:scale>
        <p:origin x="67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83CDA-2911-47B1-9ABC-576DA2FABCA7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6445-6847-46B4-B022-2C653565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17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A26C3-E54E-4176-BFE9-6A44E65D9EB7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FAA58-6E4D-4996-859B-0FF1C5ED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7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7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9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7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4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0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022F-37D6-4D3F-803A-7F18FA38F484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010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RCS 301  </a:t>
            </a:r>
            <a:br>
              <a:rPr lang="en-US" dirty="0"/>
            </a:br>
            <a:r>
              <a:rPr lang="en-US" dirty="0"/>
              <a:t>INTERNET PROGRAMMING </a:t>
            </a:r>
            <a:br>
              <a:rPr lang="en-US" dirty="0"/>
            </a:br>
            <a:r>
              <a:rPr lang="en-US" dirty="0"/>
              <a:t>AND E-APPLICATIONS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168774"/>
            <a:ext cx="6934200" cy="1470025"/>
          </a:xfrm>
        </p:spPr>
        <p:txBody>
          <a:bodyPr>
            <a:normAutofit/>
          </a:bodyPr>
          <a:lstStyle/>
          <a:p>
            <a:r>
              <a:rPr lang="en-US" sz="3000" b="1" dirty="0"/>
              <a:t>Lecture 04: Some HTML Tags</a:t>
            </a:r>
          </a:p>
        </p:txBody>
      </p:sp>
    </p:spTree>
    <p:extLst>
      <p:ext uri="{BB962C8B-B14F-4D97-AF65-F5344CB8AC3E}">
        <p14:creationId xmlns:p14="http://schemas.microsoft.com/office/powerpoint/2010/main" val="3139503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The &lt;sup&gt;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HTML &lt;sup&gt; element defines superscripted text.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&lt;p&gt;This is &lt;sup&gt;superscripted&lt;/sup&gt; text.&lt;/p&gt;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55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The &lt;</a:t>
            </a:r>
            <a:r>
              <a:rPr lang="en-GB" dirty="0" err="1"/>
              <a:t>img</a:t>
            </a:r>
            <a:r>
              <a:rPr lang="en-GB" dirty="0"/>
              <a:t>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source file (</a:t>
            </a:r>
            <a:r>
              <a:rPr lang="en-GB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src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), alternative text (alt), width, and height are provided as attributes: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img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src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=“my_image.jpg" alt="My Image" width="104" height="142"&gt;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9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The &lt;button&gt;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HTML buttons are defined with the &lt;button&gt; tag.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&lt;button&gt;Click me&lt;/button&gt;</a:t>
            </a: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93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334001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HTML lists are defined with the &lt;ul&gt; (unordered/bullet list) or the &lt;</a:t>
            </a:r>
            <a:r>
              <a:rPr lang="en-GB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ol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&gt; (ordered/numbered list) tag, followed by &lt;li&gt; tags (list items).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it-IT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ul&gt;</a:t>
            </a:r>
          </a:p>
          <a:p>
            <a:pPr marL="400050" lvl="1" indent="0" algn="just">
              <a:buNone/>
            </a:pPr>
            <a:r>
              <a:rPr lang="it-IT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&lt;li&gt;Coffee&lt;/li&gt;</a:t>
            </a:r>
          </a:p>
          <a:p>
            <a:pPr marL="400050" lvl="1" indent="0" algn="just">
              <a:buNone/>
            </a:pPr>
            <a:r>
              <a:rPr lang="it-IT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&lt;li&gt;Tea&lt;/li&gt;</a:t>
            </a:r>
          </a:p>
          <a:p>
            <a:pPr marL="400050" lvl="1" indent="0" algn="just">
              <a:buNone/>
            </a:pPr>
            <a:r>
              <a:rPr lang="it-IT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&lt;li&gt;Milk&lt;/li&gt;</a:t>
            </a:r>
          </a:p>
          <a:p>
            <a:pPr marL="400050" lvl="1" indent="0" algn="just">
              <a:buNone/>
            </a:pPr>
            <a:r>
              <a:rPr lang="it-IT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&lt;/ul&gt;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2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7" y="1295399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4659F-37EC-4EA9-92E9-41BB9F992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098"/>
            <a:ext cx="5810250" cy="48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28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7" y="1295399"/>
            <a:ext cx="8229600" cy="51355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Headings are defined with the &lt;h1&gt; to &lt;h6&gt; tags.</a:t>
            </a:r>
          </a:p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&lt;h1&gt; defines the most important heading. &lt;h6&gt; defines the least important heading.</a:t>
            </a:r>
          </a:p>
          <a:p>
            <a:pPr algn="just"/>
            <a:r>
              <a:rPr lang="en-US" dirty="0" err="1"/>
              <a:t>ie</a:t>
            </a:r>
            <a:r>
              <a:rPr lang="en-US" dirty="0"/>
              <a:t>:</a:t>
            </a:r>
          </a:p>
          <a:p>
            <a:pPr marL="630238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&lt;h1&gt;Heading 1&lt;/h1&gt;</a:t>
            </a:r>
          </a:p>
          <a:p>
            <a:pPr marL="630238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&lt;h2&gt;Heading 2&lt;/h2&gt;</a:t>
            </a:r>
          </a:p>
          <a:p>
            <a:pPr marL="630238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&lt;h3&gt;Heading 3&lt;/h3&gt;</a:t>
            </a:r>
          </a:p>
          <a:p>
            <a:pPr marL="630238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&lt;h4&gt;Heading 4&lt;/h4&gt;</a:t>
            </a:r>
          </a:p>
          <a:p>
            <a:pPr marL="630238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&lt;h5&gt;Heading 5&lt;/h5&gt;</a:t>
            </a:r>
          </a:p>
          <a:p>
            <a:pPr marL="630238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&lt;h6&gt;Heading 6&lt;/h6&gt;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4B743-3140-431A-A6FD-29B91D474771}"/>
              </a:ext>
            </a:extLst>
          </p:cNvPr>
          <p:cNvSpPr txBox="1"/>
          <p:nvPr/>
        </p:nvSpPr>
        <p:spPr>
          <a:xfrm rot="18058968">
            <a:off x="4860488" y="4119140"/>
            <a:ext cx="4396367" cy="115416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300" b="1" dirty="0">
                <a:solidFill>
                  <a:schemeClr val="bg1"/>
                </a:solidFill>
              </a:rPr>
              <a:t>Note: Browsers automatically add some white space (a margin) before and after a heading.</a:t>
            </a:r>
            <a:endParaRPr lang="en-U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11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Headings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7" y="1295399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Search engines use the headings to index the structure and content of your web pages.</a:t>
            </a:r>
          </a:p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Users skim your pages by its headings. It is important to use headings to show the document structure.</a:t>
            </a:r>
          </a:p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&lt;h1&gt; headings should be used for main headings, followed by &lt;h2&gt; headings, then the less important &lt;h3&gt;, and so 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9EF45-1FEF-4DDA-85B2-6057FBFE40AE}"/>
              </a:ext>
            </a:extLst>
          </p:cNvPr>
          <p:cNvSpPr txBox="1"/>
          <p:nvPr/>
        </p:nvSpPr>
        <p:spPr>
          <a:xfrm>
            <a:off x="2373816" y="5276800"/>
            <a:ext cx="4396367" cy="115416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300" b="1" dirty="0">
                <a:solidFill>
                  <a:schemeClr val="bg1"/>
                </a:solidFill>
              </a:rPr>
              <a:t>Note: Use HTML headings for headings only. Don't use headings to make text BIG or bold.</a:t>
            </a:r>
            <a:endParaRPr lang="en-U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Bigger 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7" y="1295399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Each HTML heading has a default size. However, you can specify the size for any heading with the style attribute, using the CSS font-size property.</a:t>
            </a:r>
          </a:p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&lt;h1 style="font-size:60px;"&gt;Heading 1&lt;/h1&gt;</a:t>
            </a:r>
          </a:p>
          <a:p>
            <a:pPr marL="0" indent="0" algn="just">
              <a:buNone/>
            </a:pPr>
            <a:endParaRPr lang="en-GB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F6AC8-FC3F-4ABA-9765-F08664D65F5E}"/>
              </a:ext>
            </a:extLst>
          </p:cNvPr>
          <p:cNvSpPr txBox="1"/>
          <p:nvPr/>
        </p:nvSpPr>
        <p:spPr>
          <a:xfrm>
            <a:off x="2373816" y="5276800"/>
            <a:ext cx="4396367" cy="80021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300" b="1" dirty="0">
                <a:solidFill>
                  <a:schemeClr val="bg1"/>
                </a:solidFill>
              </a:rPr>
              <a:t>Note: We will learn more about CSS later on.</a:t>
            </a:r>
            <a:endParaRPr lang="en-U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72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Horizontal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56260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&lt;hr&gt; tag defines a thematic break in an HTML page, and is most often displayed as a horizontal rule.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&lt;hr&gt; tag is used to separate content (or define a change) in an HTML page.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400050" lvl="1" indent="0" algn="just">
              <a:buNone/>
            </a:pPr>
            <a:r>
              <a:rPr lang="en-GB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&lt;h1&gt;This is heading 1&lt;/h1&gt;</a:t>
            </a:r>
          </a:p>
          <a:p>
            <a:pPr marL="400050" lvl="1" indent="0" algn="just">
              <a:buNone/>
            </a:pPr>
            <a:r>
              <a:rPr lang="en-GB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&lt;p&gt;This is some text.&lt;/p&gt;</a:t>
            </a:r>
          </a:p>
          <a:p>
            <a:pPr marL="400050" lvl="1" indent="0" algn="just">
              <a:buNone/>
            </a:pPr>
            <a:r>
              <a:rPr lang="en-GB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&lt;hr&gt;</a:t>
            </a:r>
          </a:p>
          <a:p>
            <a:pPr marL="400050" lvl="1" indent="0" algn="just">
              <a:buNone/>
            </a:pPr>
            <a:r>
              <a:rPr lang="en-GB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&lt;h2&gt;This is heading 2&lt;/h2&gt;</a:t>
            </a:r>
          </a:p>
          <a:p>
            <a:pPr marL="400050" lvl="1" indent="0" algn="just">
              <a:buNone/>
            </a:pPr>
            <a:r>
              <a:rPr lang="en-GB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&lt;p&gt;This is some other text.&lt;/p&gt;</a:t>
            </a:r>
          </a:p>
          <a:p>
            <a:pPr marL="400050" lvl="1" indent="0" algn="just">
              <a:buNone/>
            </a:pPr>
            <a:r>
              <a:rPr lang="en-GB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&lt;hr&gt;</a:t>
            </a:r>
          </a:p>
        </p:txBody>
      </p:sp>
    </p:spTree>
    <p:extLst>
      <p:ext uri="{BB962C8B-B14F-4D97-AF65-F5344CB8AC3E}">
        <p14:creationId xmlns:p14="http://schemas.microsoft.com/office/powerpoint/2010/main" val="3763281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&lt;head&gt;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4102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HTML &lt;head&gt; element has nothing to do with HTML headings.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&lt;head&gt; element is a container for metadata. HTML metadata is data about the HTML document. Metadata is not displayed.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&lt;head&gt; element is placed between the &lt;html&gt; tag and the &lt;body&gt; tag.</a:t>
            </a:r>
            <a:endParaRPr lang="en-GB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98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41020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HTML uses tags like &lt;b&gt; and &lt;</a:t>
            </a:r>
            <a:r>
              <a:rPr lang="en-GB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&gt; for formatting output, like 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bold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or </a:t>
            </a:r>
            <a:r>
              <a:rPr lang="en-GB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italic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text.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Formatting tags include:</a:t>
            </a:r>
          </a:p>
          <a:p>
            <a:pPr lvl="1" algn="just"/>
            <a:r>
              <a:rPr lang="en-GB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&lt;b&gt; - </a:t>
            </a: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Bold text</a:t>
            </a:r>
          </a:p>
          <a:p>
            <a:pPr lvl="1" algn="just"/>
            <a:r>
              <a:rPr lang="en-GB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&lt;strong&gt; - </a:t>
            </a: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Important text</a:t>
            </a:r>
          </a:p>
          <a:p>
            <a:pPr lvl="1" algn="just"/>
            <a:r>
              <a:rPr lang="en-GB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GB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 - </a:t>
            </a: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Italic text</a:t>
            </a:r>
          </a:p>
          <a:p>
            <a:pPr lvl="1" algn="just"/>
            <a:r>
              <a:rPr lang="en-GB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GB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GB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 - </a:t>
            </a: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Emphasized text</a:t>
            </a:r>
          </a:p>
          <a:p>
            <a:pPr lvl="1" algn="just"/>
            <a:r>
              <a:rPr lang="en-GB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&lt;mark&gt; - </a:t>
            </a: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Marked text</a:t>
            </a:r>
          </a:p>
          <a:p>
            <a:pPr lvl="1" algn="just"/>
            <a:r>
              <a:rPr lang="en-GB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&lt;small&gt; - </a:t>
            </a: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Small text</a:t>
            </a:r>
          </a:p>
          <a:p>
            <a:pPr lvl="1" algn="just"/>
            <a:r>
              <a:rPr lang="en-GB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&lt;del&gt; - </a:t>
            </a: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Deleted text</a:t>
            </a:r>
          </a:p>
          <a:p>
            <a:pPr lvl="1" algn="just"/>
            <a:r>
              <a:rPr lang="en-GB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&lt;ins&gt; - </a:t>
            </a: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Inserted text</a:t>
            </a:r>
          </a:p>
          <a:p>
            <a:pPr lvl="1" algn="just"/>
            <a:r>
              <a:rPr lang="en-GB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&lt;sub&gt; - </a:t>
            </a: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Subscript text</a:t>
            </a:r>
          </a:p>
          <a:p>
            <a:pPr lvl="1" algn="just"/>
            <a:r>
              <a:rPr lang="en-GB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&lt;sup&gt; - </a:t>
            </a: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Superscript text</a:t>
            </a:r>
          </a:p>
          <a:p>
            <a:pPr marL="0" indent="0" algn="just">
              <a:buNone/>
            </a:pPr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75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&lt;head&gt;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562601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406400" indent="0" algn="just">
              <a:buNone/>
            </a:pPr>
            <a:r>
              <a:rPr lang="en-GB" sz="35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&lt;!DOCTYPE html&gt;</a:t>
            </a:r>
          </a:p>
          <a:p>
            <a:pPr marL="406400" indent="0" algn="just">
              <a:buNone/>
            </a:pPr>
            <a:r>
              <a:rPr lang="en-GB" sz="35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&lt;html&gt;</a:t>
            </a:r>
          </a:p>
          <a:p>
            <a:pPr marL="406400" indent="0" algn="just">
              <a:buNone/>
            </a:pPr>
            <a:endParaRPr lang="en-GB" sz="35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06400" indent="0" algn="just">
              <a:buNone/>
            </a:pPr>
            <a:r>
              <a:rPr lang="en-GB" sz="35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&lt;head&gt;</a:t>
            </a:r>
          </a:p>
          <a:p>
            <a:pPr marL="406400" indent="0" algn="just">
              <a:buNone/>
            </a:pPr>
            <a:r>
              <a:rPr lang="en-GB" sz="35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&lt;title&gt;My First HTML&lt;/title&gt;</a:t>
            </a:r>
          </a:p>
          <a:p>
            <a:pPr marL="406400" indent="0" algn="just">
              <a:buNone/>
            </a:pPr>
            <a:r>
              <a:rPr lang="en-GB" sz="35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&lt;meta charset="UTF-8"&gt;</a:t>
            </a:r>
          </a:p>
          <a:p>
            <a:pPr marL="406400" indent="0" algn="just">
              <a:buNone/>
            </a:pPr>
            <a:r>
              <a:rPr lang="en-GB" sz="35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&lt;/head&gt;</a:t>
            </a:r>
          </a:p>
          <a:p>
            <a:pPr marL="406400" indent="0" algn="just">
              <a:buNone/>
            </a:pPr>
            <a:endParaRPr lang="en-GB" sz="35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06400" indent="0" algn="just">
              <a:buNone/>
            </a:pPr>
            <a:r>
              <a:rPr lang="en-GB" sz="35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&lt;body&gt;</a:t>
            </a:r>
          </a:p>
          <a:p>
            <a:pPr marL="406400" indent="0" algn="just">
              <a:buNone/>
            </a:pPr>
            <a:r>
              <a:rPr lang="en-GB" sz="35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406400" indent="0" algn="just">
              <a:buNone/>
            </a:pPr>
            <a:r>
              <a:rPr lang="en-GB" sz="35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406400" indent="0" algn="just">
              <a:buNone/>
            </a:pPr>
            <a:r>
              <a:rPr lang="en-GB" sz="35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1697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&lt;head&gt; Tag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ADAD3-7FD3-478E-BB65-642DEBEE5B1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2851919"/>
            <a:ext cx="8229600" cy="147732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GB" sz="3000" dirty="0">
                <a:solidFill>
                  <a:schemeClr val="bg1"/>
                </a:solidFill>
              </a:rPr>
              <a:t>Note: Metadata typically define the document title, character set, styles, links, scripts, and other meta information.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535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Paragraphs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5626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HTML &lt;p&gt; element defines a paragraph.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GB" dirty="0"/>
              <a:t>&lt;p&gt;This is a paragraph.&lt;/p&gt;</a:t>
            </a:r>
            <a:br>
              <a:rPr lang="en-GB" dirty="0"/>
            </a:br>
            <a:r>
              <a:rPr lang="en-GB" dirty="0"/>
              <a:t>	&lt;p&gt;This is another paragraph.&lt;/p&gt;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C638782-E9E6-4A5E-8A8F-9EA194DDA77B}"/>
              </a:ext>
            </a:extLst>
          </p:cNvPr>
          <p:cNvSpPr txBox="1">
            <a:spLocks/>
          </p:cNvSpPr>
          <p:nvPr/>
        </p:nvSpPr>
        <p:spPr>
          <a:xfrm>
            <a:off x="475861" y="5102533"/>
            <a:ext cx="8210939" cy="101566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3000" dirty="0">
                <a:solidFill>
                  <a:schemeClr val="bg1"/>
                </a:solidFill>
              </a:rPr>
              <a:t>Note: Browsers automatically add some white space (a margin) before and after a paragraph.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4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HTML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562601"/>
          </a:xfrm>
        </p:spPr>
        <p:txBody>
          <a:bodyPr>
            <a:normAutofit/>
          </a:bodyPr>
          <a:lstStyle/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You cannot be sure how HTML will be displayed.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Large or small screens, and resized windows will create different results.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With HTML, you cannot change the output by adding extra spaces or extra lines in your HTML code.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browser will remove any extra spaces and extra lines when the page is displayed</a:t>
            </a:r>
          </a:p>
          <a:p>
            <a:pPr marL="0" indent="0" algn="just">
              <a:buNone/>
            </a:pPr>
            <a:endParaRPr lang="en-GB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32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HTML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914401"/>
            <a:ext cx="8480323" cy="5943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Examples:</a:t>
            </a:r>
          </a:p>
          <a:p>
            <a:pPr marL="0" indent="0">
              <a:buNone/>
            </a:pPr>
            <a:r>
              <a:rPr lang="en-GB" sz="31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&lt;p&gt;</a:t>
            </a:r>
          </a:p>
          <a:p>
            <a:pPr marL="0" indent="0">
              <a:buNone/>
            </a:pPr>
            <a:r>
              <a:rPr lang="en-GB" sz="31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paragraph</a:t>
            </a:r>
          </a:p>
          <a:p>
            <a:pPr marL="0" indent="0">
              <a:buNone/>
            </a:pPr>
            <a:r>
              <a:rPr lang="en-GB" sz="31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contains a lot of lines</a:t>
            </a:r>
          </a:p>
          <a:p>
            <a:pPr marL="0" indent="0">
              <a:buNone/>
            </a:pPr>
            <a:r>
              <a:rPr lang="en-GB" sz="31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 the source code,</a:t>
            </a:r>
          </a:p>
          <a:p>
            <a:pPr marL="0" indent="0">
              <a:buNone/>
            </a:pPr>
            <a:r>
              <a:rPr lang="en-GB" sz="31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but the browser </a:t>
            </a:r>
          </a:p>
          <a:p>
            <a:pPr marL="0" indent="0">
              <a:buNone/>
            </a:pPr>
            <a:r>
              <a:rPr lang="en-GB" sz="31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ignores it.</a:t>
            </a:r>
          </a:p>
          <a:p>
            <a:pPr marL="0" indent="0">
              <a:buNone/>
            </a:pPr>
            <a:r>
              <a:rPr lang="en-GB" sz="31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&lt;/p&gt;</a:t>
            </a:r>
          </a:p>
          <a:p>
            <a:pPr marL="0" indent="0">
              <a:buNone/>
            </a:pPr>
            <a:endParaRPr lang="en-GB" sz="31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GB" sz="31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&lt;p&gt;</a:t>
            </a:r>
          </a:p>
          <a:p>
            <a:pPr marL="0" indent="0">
              <a:buNone/>
            </a:pPr>
            <a:r>
              <a:rPr lang="en-GB" sz="31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paragraph</a:t>
            </a:r>
          </a:p>
          <a:p>
            <a:pPr marL="0" indent="0">
              <a:buNone/>
            </a:pPr>
            <a:r>
              <a:rPr lang="en-GB" sz="31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contains         a lot of spaces</a:t>
            </a:r>
          </a:p>
          <a:p>
            <a:pPr marL="0" indent="0">
              <a:buNone/>
            </a:pPr>
            <a:r>
              <a:rPr lang="en-GB" sz="31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 the source         code,</a:t>
            </a:r>
          </a:p>
          <a:p>
            <a:pPr marL="0" indent="0">
              <a:buNone/>
            </a:pPr>
            <a:r>
              <a:rPr lang="en-GB" sz="31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but the        browser </a:t>
            </a:r>
          </a:p>
          <a:p>
            <a:pPr marL="0" indent="0">
              <a:buNone/>
            </a:pPr>
            <a:r>
              <a:rPr lang="en-GB" sz="31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ignores it.</a:t>
            </a:r>
          </a:p>
          <a:p>
            <a:pPr marL="0" indent="0">
              <a:buNone/>
            </a:pPr>
            <a:r>
              <a:rPr lang="en-GB" sz="31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257738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Don't Forget the End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5626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Most browsers will display HTML correctly even if you forget the end tag.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400050" lvl="1" indent="0">
              <a:buNone/>
            </a:pPr>
            <a:r>
              <a:rPr lang="en-GB" sz="3000" b="1" dirty="0"/>
              <a:t>&lt;p&gt;This is a paragraph.</a:t>
            </a:r>
            <a:br>
              <a:rPr lang="en-GB" sz="3000" b="1" dirty="0"/>
            </a:br>
            <a:r>
              <a:rPr lang="en-GB" sz="3000" b="1" dirty="0"/>
              <a:t>&lt;p&gt;This is another paragraph.</a:t>
            </a:r>
            <a:endParaRPr lang="en-GB" sz="3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example above will work in most browsers, but do not rely on it (Dropping the end tag can produce unexpected results or errors).</a:t>
            </a:r>
            <a:endParaRPr lang="en-GB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573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HTML Line 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HTML 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GB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br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tag defines a line break.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Use 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GB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br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 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if you want a line break (a new line) without starting a new paragraph. 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&lt;p&gt;This is&lt;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br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&gt;a paragraph&lt;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br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&gt;with line breaks.&lt;/p&gt;</a:t>
            </a:r>
            <a:endParaRPr lang="en-GB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&lt;</a:t>
            </a:r>
            <a:r>
              <a:rPr lang="en-GB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br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&gt; tag is an empty tag, which means that it has no end tag.</a:t>
            </a: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91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The Poem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41020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This poem will display on a single line:</a:t>
            </a:r>
          </a:p>
          <a:p>
            <a:pPr marL="0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&lt;p&gt;</a:t>
            </a:r>
          </a:p>
          <a:p>
            <a:pPr marL="0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My Bonnie lies over the ocean.</a:t>
            </a:r>
          </a:p>
          <a:p>
            <a:pPr marL="0" indent="0" algn="just">
              <a:buNone/>
            </a:pPr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My Bonnie lies over the sea.</a:t>
            </a:r>
          </a:p>
          <a:p>
            <a:pPr marL="0" indent="0" algn="just">
              <a:buNone/>
            </a:pPr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My Bonnie lies over the ocean.</a:t>
            </a:r>
          </a:p>
          <a:p>
            <a:pPr marL="0" indent="0" algn="just">
              <a:buNone/>
            </a:pPr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Oh, bring back my Bonnie to me.</a:t>
            </a:r>
          </a:p>
          <a:p>
            <a:pPr marL="0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&lt;/p&gt;</a:t>
            </a: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870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The &lt;pre&gt;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4102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HTML &lt;pre&gt; element defines preformatted text.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text inside a &lt;pre&gt; element is displayed in a fixed-width font (usually Courier), and it preserves both spaces and line breaks:</a:t>
            </a:r>
          </a:p>
        </p:txBody>
      </p:sp>
    </p:spTree>
    <p:extLst>
      <p:ext uri="{BB962C8B-B14F-4D97-AF65-F5344CB8AC3E}">
        <p14:creationId xmlns:p14="http://schemas.microsoft.com/office/powerpoint/2010/main" val="2895716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The &lt;pre&gt;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41020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&lt;pre&gt;</a:t>
            </a:r>
          </a:p>
          <a:p>
            <a:pPr marL="0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My Bonnie lies over the ocean.</a:t>
            </a:r>
          </a:p>
          <a:p>
            <a:pPr marL="0" indent="0" algn="just">
              <a:buNone/>
            </a:pPr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My Bonnie lies over the sea.</a:t>
            </a:r>
          </a:p>
          <a:p>
            <a:pPr marL="0" indent="0" algn="just">
              <a:buNone/>
            </a:pPr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My Bonnie lies over the ocean.</a:t>
            </a:r>
          </a:p>
          <a:p>
            <a:pPr marL="0" indent="0" algn="just">
              <a:buNone/>
            </a:pPr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Oh, bring back my Bonnie to me.</a:t>
            </a:r>
          </a:p>
          <a:p>
            <a:pPr marL="0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&lt;/pre&gt;</a:t>
            </a:r>
          </a:p>
        </p:txBody>
      </p:sp>
    </p:spTree>
    <p:extLst>
      <p:ext uri="{BB962C8B-B14F-4D97-AF65-F5344CB8AC3E}">
        <p14:creationId xmlns:p14="http://schemas.microsoft.com/office/powerpoint/2010/main" val="400752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The &lt;b&gt; and &lt;strong&gt;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HTML &lt;b&gt; element defines 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bold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text, without any extra importance.</a:t>
            </a:r>
          </a:p>
          <a:p>
            <a:pPr marL="350838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    &lt;b&gt;This text is bold&lt;/b&gt;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HTML &lt;strong&gt; element defines 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strong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text, with added semantic "strong" importance.</a:t>
            </a:r>
          </a:p>
          <a:p>
            <a:pPr marL="292100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    &lt;strong&gt;This text is strong&lt;/strong&gt;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204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The &lt;</a:t>
            </a:r>
            <a:r>
              <a:rPr lang="en-GB" dirty="0" err="1"/>
              <a:t>abbr</a:t>
            </a:r>
            <a:r>
              <a:rPr lang="en-GB" dirty="0"/>
              <a:t>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HTML &lt;</a:t>
            </a:r>
            <a:r>
              <a:rPr lang="en-GB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abbr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&gt; element defines an abbreviation or an acronym.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Marking abbreviations can give useful information to browsers, translation systems and search-engines.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681038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&lt;p&gt;The &lt;</a:t>
            </a:r>
            <a:r>
              <a:rPr lang="en-GB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abbr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title="World Health Organization"&gt;WHO&lt;/</a:t>
            </a:r>
            <a:r>
              <a:rPr lang="en-GB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abbr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 was founded in 1948.&lt;/p&gt;</a:t>
            </a: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460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HTML Links (The &lt;a&gt; tag)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Links allow users to click their way from page to page.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When you move the mouse over a link, the mouse arrow will turn into a little hand.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Links are defined with the &lt;a&gt; tag.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Syntax:</a:t>
            </a:r>
          </a:p>
          <a:p>
            <a:pPr marL="0" indent="0" algn="just">
              <a:buNone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&lt;a </a:t>
            </a:r>
            <a:r>
              <a:rPr lang="en-GB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href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="</a:t>
            </a:r>
            <a:r>
              <a:rPr lang="en-GB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url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"&gt;link text&lt;/a&gt;</a:t>
            </a:r>
          </a:p>
          <a:p>
            <a:pPr marL="0" indent="0" algn="just">
              <a:buNone/>
            </a:pPr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9E59222-5555-444E-82E5-3323D06EDD19}"/>
              </a:ext>
            </a:extLst>
          </p:cNvPr>
          <p:cNvSpPr txBox="1">
            <a:spLocks/>
          </p:cNvSpPr>
          <p:nvPr/>
        </p:nvSpPr>
        <p:spPr>
          <a:xfrm>
            <a:off x="512576" y="5621843"/>
            <a:ext cx="8210939" cy="101566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3000" dirty="0">
                <a:solidFill>
                  <a:schemeClr val="bg1"/>
                </a:solidFill>
              </a:rPr>
              <a:t>Note: A link does not have to be text. It can be an image or any other HTML element.</a:t>
            </a:r>
          </a:p>
        </p:txBody>
      </p:sp>
    </p:spTree>
    <p:extLst>
      <p:ext uri="{BB962C8B-B14F-4D97-AF65-F5344CB8AC3E}">
        <p14:creationId xmlns:p14="http://schemas.microsoft.com/office/powerpoint/2010/main" val="2843976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HTML Links (The &lt;a&gt; tag)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19200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350838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&lt;a </a:t>
            </a:r>
            <a:r>
              <a:rPr lang="en-GB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href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="https://www.rucu.ac.tz"&gt;Ruaha Catholic University&lt;/a&gt;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GB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href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attribute specifies the destination address (https://www.rucu.ac.tz) of the link.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Clicking on the link text will send you to the specified address.</a:t>
            </a: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809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Local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19200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example above used an absolute URL (a full web address).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A local link (link to the same web site) is specified with a relative URL (without 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https://www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....).</a:t>
            </a:r>
          </a:p>
          <a:p>
            <a:pPr marL="0" indent="0" algn="just">
              <a:buNone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  Example: </a:t>
            </a:r>
            <a:r>
              <a:rPr lang="en-GB" sz="27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&lt;a </a:t>
            </a:r>
            <a:r>
              <a:rPr lang="en-GB" sz="27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href</a:t>
            </a:r>
            <a:r>
              <a:rPr lang="en-GB" sz="27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="html_images.asp"&gt;HTML Images&lt;/a&gt;</a:t>
            </a: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60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HTML Link </a:t>
            </a:r>
            <a:r>
              <a:rPr lang="en-GB" dirty="0" err="1"/>
              <a:t>Colors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19200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By default, a link will appear like this (in all browsers):</a:t>
            </a:r>
          </a:p>
          <a:p>
            <a:pPr lvl="1"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An unvisited link is underlined and blue</a:t>
            </a:r>
          </a:p>
          <a:p>
            <a:pPr lvl="1"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A visited link is underlined and purple</a:t>
            </a:r>
          </a:p>
          <a:p>
            <a:pPr lvl="1"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An active link is underlined and red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You can change the default </a:t>
            </a:r>
            <a:r>
              <a:rPr lang="en-GB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colors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, by using CSS.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5C565-548B-4389-83CC-C2DAF8D2D5F1}"/>
              </a:ext>
            </a:extLst>
          </p:cNvPr>
          <p:cNvSpPr txBox="1">
            <a:spLocks/>
          </p:cNvSpPr>
          <p:nvPr/>
        </p:nvSpPr>
        <p:spPr>
          <a:xfrm>
            <a:off x="512576" y="5621843"/>
            <a:ext cx="8210939" cy="55399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000" dirty="0">
                <a:solidFill>
                  <a:schemeClr val="bg1"/>
                </a:solidFill>
              </a:rPr>
              <a:t>We shall learn about CSS later on</a:t>
            </a:r>
          </a:p>
        </p:txBody>
      </p:sp>
    </p:spTree>
    <p:extLst>
      <p:ext uri="{BB962C8B-B14F-4D97-AF65-F5344CB8AC3E}">
        <p14:creationId xmlns:p14="http://schemas.microsoft.com/office/powerpoint/2010/main" val="4153020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Image as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19200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common to use images as links.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&lt;a 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href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="default.asp"&gt;</a:t>
            </a: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img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src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="smiley.gif" alt="HTML tutorial" &gt;</a:t>
            </a: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940724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Link Titles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19200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title attribute specifies extra information about an element. The information is most often shown as a tooltip text when the mouse moves over the element.</a:t>
            </a:r>
          </a:p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&lt;a 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href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="https://www.rucu.ac.tz" title="Visit the RUCU Home page"&gt;Visit the RUCU website&lt;/a&gt;</a:t>
            </a:r>
          </a:p>
        </p:txBody>
      </p:sp>
    </p:spTree>
    <p:extLst>
      <p:ext uri="{BB962C8B-B14F-4D97-AF65-F5344CB8AC3E}">
        <p14:creationId xmlns:p14="http://schemas.microsoft.com/office/powerpoint/2010/main" val="39556497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Create a Bookmark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19200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HTML bookmarks are used to allow readers to jump to specific parts of a Web page.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Bookmarks can be useful if your webpage is very long.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To make a bookmark, you must first create the bookmark, and then add a link to it.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When the link is clicked, the page will scroll to the location with the bookmark.</a:t>
            </a:r>
            <a:endParaRPr lang="en-GB" sz="3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918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Create a Bookmark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19200"/>
            <a:ext cx="8480323" cy="533400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First, create a bookmark with the id attribute:</a:t>
            </a:r>
          </a:p>
          <a:p>
            <a:pPr marL="400050" lvl="1" indent="0" algn="just">
              <a:buNone/>
            </a:pPr>
            <a:r>
              <a:rPr lang="pt-BR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&lt;h2 id="C4"&gt;Chapter 4&lt;/h2&gt;</a:t>
            </a:r>
            <a:endParaRPr lang="en-GB" sz="3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Then, add a link to the bookmark ("Jump to Chapter 4"), from within the same page:</a:t>
            </a:r>
          </a:p>
          <a:p>
            <a:pPr marL="0" indent="0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&lt;a 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href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="#C4"&gt;Jump to Chapter 4&lt;/a&gt;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Or, add a link to the bookmark ("Jump to Chapter 4"), from another page:</a:t>
            </a:r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00050" lvl="1" indent="0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&lt;a 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href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="html_demo.html#C4"&gt;Jump to Chapter 4&lt;/a&gt;</a:t>
            </a:r>
          </a:p>
          <a:p>
            <a:pPr marL="0" indent="0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sz="3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23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External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19200"/>
            <a:ext cx="8480323" cy="5334001"/>
          </a:xfrm>
        </p:spPr>
        <p:txBody>
          <a:bodyPr>
            <a:normAutofit/>
          </a:bodyPr>
          <a:lstStyle/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External pages can be referenced with a full URL or with a path relative to the current web page.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This example uses a full URL to link to a web page:</a:t>
            </a:r>
          </a:p>
          <a:p>
            <a:pPr marL="400050" lvl="1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&lt;a </a:t>
            </a:r>
            <a:r>
              <a:rPr lang="en-GB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href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="https://www.w3schools.com/html/default.asp"&gt;HTML tutorial&lt;/a&gt;</a:t>
            </a:r>
          </a:p>
          <a:p>
            <a:pPr marL="400050" lvl="1" indent="0" algn="just">
              <a:buNone/>
            </a:pPr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sz="3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The &lt;</a:t>
            </a:r>
            <a:r>
              <a:rPr lang="en-GB" dirty="0" err="1"/>
              <a:t>i</a:t>
            </a:r>
            <a:r>
              <a:rPr lang="en-GB" dirty="0"/>
              <a:t>&gt; and &lt;</a:t>
            </a:r>
            <a:r>
              <a:rPr lang="en-GB" dirty="0" err="1"/>
              <a:t>em</a:t>
            </a:r>
            <a:r>
              <a:rPr lang="en-GB" dirty="0"/>
              <a:t>&gt;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HTML &lt;</a:t>
            </a:r>
            <a:r>
              <a:rPr lang="en-GB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&gt; element defines </a:t>
            </a:r>
            <a:r>
              <a:rPr lang="en-GB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italic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text, without any extra importance.</a:t>
            </a:r>
          </a:p>
          <a:p>
            <a:pPr marL="350838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    &lt;</a:t>
            </a:r>
            <a:r>
              <a:rPr lang="en-GB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&gt;This text is italic&lt;/</a:t>
            </a:r>
            <a:r>
              <a:rPr lang="en-GB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pPr marL="350838" indent="-350838"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HTML &lt;</a:t>
            </a:r>
            <a:r>
              <a:rPr lang="en-GB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&gt; element defines </a:t>
            </a:r>
            <a:r>
              <a:rPr lang="en-GB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emphasized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text, with added semantic importance.</a:t>
            </a:r>
          </a:p>
          <a:p>
            <a:pPr marL="292100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    &lt;</a:t>
            </a:r>
            <a:r>
              <a:rPr lang="en-GB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&gt;This text is emphasized&lt;/</a:t>
            </a:r>
            <a:r>
              <a:rPr lang="en-GB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50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External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19200"/>
            <a:ext cx="8480323" cy="5334001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This example links to a page located in the html folder on the current web site:</a:t>
            </a:r>
          </a:p>
          <a:p>
            <a:pPr marL="350838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&lt;a 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href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="/html/default.asp"&gt;HTML tutorial&lt;/a&gt;</a:t>
            </a:r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This example links to a page located in the same folder as the current page:</a:t>
            </a:r>
          </a:p>
          <a:p>
            <a:pPr marL="350838" indent="0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&lt;a </a:t>
            </a:r>
            <a:r>
              <a:rPr lang="en-GB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href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="default.asp"&gt;HTML tutorial&lt;/a&gt;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This example links to a page located in the “</a:t>
            </a:r>
            <a:r>
              <a:rPr lang="en-GB" dirty="0"/>
              <a:t>info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  <a:r>
              <a:rPr lang="en-GB" dirty="0"/>
              <a:t> folder, which is located in the folder one level above the current folder:</a:t>
            </a:r>
          </a:p>
          <a:p>
            <a:pPr marL="0" indent="0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&lt;a </a:t>
            </a:r>
            <a:r>
              <a:rPr lang="en-GB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href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="../info/basic_info.asp"&gt;Basic Info&lt;/a&gt;</a:t>
            </a:r>
          </a:p>
          <a:p>
            <a:pPr marL="0" indent="0">
              <a:buNone/>
            </a:pPr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sz="3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92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&lt;head&gt;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19200"/>
            <a:ext cx="8480323" cy="5334001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&lt;head&gt; element is a container for metadata (data about data) and is placed between the &lt;html&gt; tag and the &lt;body&gt; tag.</a:t>
            </a:r>
          </a:p>
          <a:p>
            <a:pPr algn="just"/>
            <a:r>
              <a:rPr lang="en-GB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HTML metadata is data about the HTML document. Metadata is not displayed.</a:t>
            </a:r>
          </a:p>
          <a:p>
            <a:pPr algn="just"/>
            <a:r>
              <a:rPr lang="en-GB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Metadata typically define the document title, character set, styles, links, scripts, and other meta information.</a:t>
            </a:r>
          </a:p>
          <a:p>
            <a:pPr algn="just"/>
            <a:r>
              <a:rPr lang="en-GB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Examples of tags describing metadata: &lt;title&gt;, &lt;style&gt;, &lt;meta&gt;, &lt;link&gt; and &lt;script&gt;.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sz="3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18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&lt;title&gt;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19200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&lt;title&gt; element defines the title of the document, and is required in all HTML/XHTML documents.</a:t>
            </a:r>
          </a:p>
          <a:p>
            <a:pPr algn="just"/>
            <a:r>
              <a:rPr lang="en-GB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&lt;title&gt; element:</a:t>
            </a:r>
          </a:p>
          <a:p>
            <a:pPr lvl="1"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defines a title in the browser tab</a:t>
            </a:r>
          </a:p>
          <a:p>
            <a:pPr lvl="1"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provides a title for the page when it is added to </a:t>
            </a:r>
            <a:r>
              <a:rPr lang="en-GB" sz="3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favorites</a:t>
            </a:r>
            <a:endParaRPr lang="en-GB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displays a title for the page in search engine results</a:t>
            </a: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43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&lt;title&gt;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19200"/>
            <a:ext cx="8480323" cy="5334001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GB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400050" lvl="1" indent="0" algn="just">
              <a:buNone/>
            </a:pPr>
            <a:r>
              <a:rPr lang="en-GB" sz="39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&lt;!DOCTYPE html&gt;</a:t>
            </a:r>
          </a:p>
          <a:p>
            <a:pPr marL="400050" lvl="1" indent="0" algn="just">
              <a:buNone/>
            </a:pPr>
            <a:r>
              <a:rPr lang="en-GB" sz="39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&lt;html&gt;</a:t>
            </a:r>
          </a:p>
          <a:p>
            <a:pPr marL="400050" lvl="1" indent="0" algn="just">
              <a:buNone/>
            </a:pPr>
            <a:endParaRPr lang="en-GB" sz="39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00050" lvl="1" indent="0" algn="just">
              <a:buNone/>
            </a:pPr>
            <a:r>
              <a:rPr lang="en-GB" sz="39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&lt;head&gt;</a:t>
            </a:r>
          </a:p>
          <a:p>
            <a:pPr marL="400050" lvl="1" indent="0" algn="just">
              <a:buNone/>
            </a:pPr>
            <a:r>
              <a:rPr lang="en-GB" sz="39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&lt;title&gt;Page Title&lt;/title&gt;</a:t>
            </a:r>
          </a:p>
          <a:p>
            <a:pPr marL="400050" lvl="1" indent="0" algn="just">
              <a:buNone/>
            </a:pPr>
            <a:r>
              <a:rPr lang="en-GB" sz="39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&lt;/head&gt;</a:t>
            </a:r>
          </a:p>
          <a:p>
            <a:pPr marL="400050" lvl="1" indent="0" algn="just">
              <a:buNone/>
            </a:pPr>
            <a:endParaRPr lang="en-GB" sz="39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00050" lvl="1" indent="0" algn="just">
              <a:buNone/>
            </a:pPr>
            <a:r>
              <a:rPr lang="en-GB" sz="39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&lt;body&gt;</a:t>
            </a:r>
          </a:p>
          <a:p>
            <a:pPr marL="400050" lvl="1" indent="0" algn="just">
              <a:buNone/>
            </a:pPr>
            <a:r>
              <a:rPr lang="en-GB" sz="39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content of the document......</a:t>
            </a:r>
          </a:p>
          <a:p>
            <a:pPr marL="400050" lvl="1" indent="0" algn="just">
              <a:buNone/>
            </a:pPr>
            <a:r>
              <a:rPr lang="en-GB" sz="39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&lt;/body&gt;</a:t>
            </a:r>
          </a:p>
          <a:p>
            <a:pPr marL="400050" lvl="1" indent="0" algn="just">
              <a:buNone/>
            </a:pPr>
            <a:endParaRPr lang="en-GB" sz="39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00050" lvl="1" indent="0" algn="just">
              <a:buNone/>
            </a:pPr>
            <a:r>
              <a:rPr lang="en-GB" sz="39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&lt;/html&gt;</a:t>
            </a: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12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&lt;script&gt;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19200"/>
            <a:ext cx="8480323" cy="533400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&lt;script&gt; element is used to define client-side </a:t>
            </a:r>
            <a:r>
              <a:rPr lang="en-GB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JavaScripts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400050" lvl="1" indent="0" algn="just">
              <a:buNone/>
            </a:pPr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JavaScript writes "Hello JavaScript!" into an HTML element with id="demo":</a:t>
            </a:r>
            <a:endParaRPr lang="en-GB" sz="3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&lt;script&gt;</a:t>
            </a: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function 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myFunction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{</a:t>
            </a: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document.getElementById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("demo").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innerHTML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= "Hello JavaScript!";</a:t>
            </a: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&lt;/script&gt;</a:t>
            </a: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163B3A4-71A9-4B17-8CEC-7A188C9859CD}"/>
              </a:ext>
            </a:extLst>
          </p:cNvPr>
          <p:cNvSpPr txBox="1">
            <a:spLocks/>
          </p:cNvSpPr>
          <p:nvPr/>
        </p:nvSpPr>
        <p:spPr>
          <a:xfrm>
            <a:off x="569767" y="6227802"/>
            <a:ext cx="8210939" cy="55399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000" dirty="0">
                <a:solidFill>
                  <a:schemeClr val="bg1"/>
                </a:solidFill>
              </a:rPr>
              <a:t>More explanation on the JavaScript lecture</a:t>
            </a:r>
          </a:p>
        </p:txBody>
      </p:sp>
    </p:spTree>
    <p:extLst>
      <p:ext uri="{BB962C8B-B14F-4D97-AF65-F5344CB8AC3E}">
        <p14:creationId xmlns:p14="http://schemas.microsoft.com/office/powerpoint/2010/main" val="2016424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&lt;style&gt;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19200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&lt;style&gt; element is used to define style information for a single HTML page.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&lt;style&gt;</a:t>
            </a: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body {background-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color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powderblue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;}</a:t>
            </a: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h1 {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color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 red;}</a:t>
            </a: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p {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color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 blue;}</a:t>
            </a: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&lt;/style&gt;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CE6E265-85E5-4867-A045-503415B1B9CD}"/>
              </a:ext>
            </a:extLst>
          </p:cNvPr>
          <p:cNvSpPr txBox="1">
            <a:spLocks/>
          </p:cNvSpPr>
          <p:nvPr/>
        </p:nvSpPr>
        <p:spPr>
          <a:xfrm>
            <a:off x="512576" y="5621843"/>
            <a:ext cx="8210939" cy="55399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000" dirty="0">
                <a:solidFill>
                  <a:schemeClr val="bg1"/>
                </a:solidFill>
              </a:rPr>
              <a:t>More explanation on the CSS lecture</a:t>
            </a:r>
          </a:p>
        </p:txBody>
      </p:sp>
    </p:spTree>
    <p:extLst>
      <p:ext uri="{BB962C8B-B14F-4D97-AF65-F5344CB8AC3E}">
        <p14:creationId xmlns:p14="http://schemas.microsoft.com/office/powerpoint/2010/main" val="2359279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&lt;link&gt;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399" cy="533400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&lt;link&gt; element can be used to link to external things such as:</a:t>
            </a:r>
          </a:p>
          <a:p>
            <a:pPr marL="350838" lvl="1"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external style sheets, e.g.:</a:t>
            </a:r>
          </a:p>
          <a:p>
            <a:pPr marL="350838" lvl="1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&lt;link 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rel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="stylesheet" 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href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="mystyle.css"&gt;</a:t>
            </a:r>
          </a:p>
          <a:p>
            <a:pPr marL="350838" lvl="1"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external script, e.g.: 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&lt;script 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src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="//static.h-bid.com/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sncmp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/sncmp_stub.min.js“ type="text/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javascript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"&gt;&lt;/script&gt;</a:t>
            </a:r>
          </a:p>
          <a:p>
            <a:pPr marL="350838" lvl="1"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A shortcut icon/ favicon/ </a:t>
            </a:r>
            <a:r>
              <a:rPr lang="en-GB" sz="3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favorite</a:t>
            </a:r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 icon,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3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e.g</a:t>
            </a:r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&lt;link 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rel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="icon" 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href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="/favicon.ico" type="image/x-icon"&gt;</a:t>
            </a:r>
          </a:p>
          <a:p>
            <a:pPr marL="350838" lvl="1"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Fonts, such as Google fonts, e.g.: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&lt;link 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href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='https://fonts.googleapis.com/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css?family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=Source Code Pro' 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rel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='stylesheet’&gt;</a:t>
            </a:r>
            <a:r>
              <a:rPr lang="en-GB" sz="2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GB" sz="3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660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&lt;meta&gt;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143000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&lt;meta&gt; element is used to specify which character set is used, page description, keywords, author, and other metadata.</a:t>
            </a:r>
          </a:p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Metadata is used by browsers (how to display content), by search engines (keywords), and other web services.</a:t>
            </a:r>
          </a:p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Define the character set used. e.g.:</a:t>
            </a: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&lt;meta charset="UTF-8"&gt;</a:t>
            </a:r>
          </a:p>
        </p:txBody>
      </p:sp>
    </p:spTree>
    <p:extLst>
      <p:ext uri="{BB962C8B-B14F-4D97-AF65-F5344CB8AC3E}">
        <p14:creationId xmlns:p14="http://schemas.microsoft.com/office/powerpoint/2010/main" val="30786013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&lt;meta&gt;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19200"/>
            <a:ext cx="8480323" cy="533400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Define a description of your web page. </a:t>
            </a:r>
            <a:r>
              <a:rPr lang="en-GB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e.g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400050" lvl="1" indent="0" algn="just">
              <a:buNone/>
            </a:pPr>
            <a:r>
              <a:rPr lang="en-GB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&lt;meta name="description" content="Free Web tutorials"&gt;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Define keywords for search engines. </a:t>
            </a:r>
            <a:r>
              <a:rPr lang="en-GB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e.g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407988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&lt;meta name="keywords" content="HTML, CSS, XML, JavaScript"&gt;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Define the author of a page. </a:t>
            </a:r>
            <a:r>
              <a:rPr lang="en-GB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e.g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&lt;meta name="author" content="John Doe"&gt;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Refresh document every 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seconds. </a:t>
            </a:r>
            <a:r>
              <a:rPr lang="en-GB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e.g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&lt;meta http-</a:t>
            </a:r>
            <a:r>
              <a:rPr lang="en-GB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equiv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="refresh" content="30"&gt;</a:t>
            </a:r>
          </a:p>
          <a:p>
            <a:pPr marL="0" indent="0" algn="just">
              <a:buNone/>
            </a:pP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GB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(Refreshes the document every 30 seconds).</a:t>
            </a: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233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&lt;table&gt;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19200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An HTML table is defined with the &lt;table&gt; tag.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Each table row is defined with the &lt;tr&gt; tag. 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A table header is defined with the &lt;</a:t>
            </a:r>
            <a:r>
              <a:rPr lang="en-GB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&gt; tag. By default, table headings are bold and </a:t>
            </a:r>
            <a:r>
              <a:rPr lang="en-GB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centered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A table data/cell is defined with the &lt;td&gt; tag.</a:t>
            </a:r>
          </a:p>
        </p:txBody>
      </p:sp>
    </p:spTree>
    <p:extLst>
      <p:ext uri="{BB962C8B-B14F-4D97-AF65-F5344CB8AC3E}">
        <p14:creationId xmlns:p14="http://schemas.microsoft.com/office/powerpoint/2010/main" val="305269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The &lt;small&gt;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HTML &lt;small&gt; element defines smaller text.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&lt;h2&gt;HTML &lt;small&gt;Small&lt;/small&gt; Formatting&lt;/h2&gt;</a:t>
            </a: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938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&lt;table&gt;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914400"/>
            <a:ext cx="8556524" cy="5943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&lt;table&gt;</a:t>
            </a:r>
          </a:p>
          <a:p>
            <a:pPr marL="0" indent="0" algn="just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&lt;tr&gt;</a:t>
            </a:r>
          </a:p>
          <a:p>
            <a:pPr marL="0" indent="0" algn="just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</a:t>
            </a:r>
            <a:r>
              <a:rPr lang="en-GB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en-GB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Firstname</a:t>
            </a: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en-GB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</a:t>
            </a:r>
            <a:r>
              <a:rPr lang="en-GB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en-GB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Lastname</a:t>
            </a: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en-GB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 </a:t>
            </a:r>
          </a:p>
          <a:p>
            <a:pPr marL="0" indent="0" algn="just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</a:t>
            </a:r>
            <a:r>
              <a:rPr lang="en-GB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&gt;Age&lt;/</a:t>
            </a:r>
            <a:r>
              <a:rPr lang="en-GB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&lt;/tr&gt;</a:t>
            </a:r>
          </a:p>
          <a:p>
            <a:pPr marL="0" indent="0" algn="just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&lt;tr&gt;</a:t>
            </a:r>
          </a:p>
          <a:p>
            <a:pPr marL="0" indent="0" algn="just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&lt;td&gt;Jill&lt;/td&gt;</a:t>
            </a:r>
          </a:p>
          <a:p>
            <a:pPr marL="0" indent="0" algn="just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&lt;td&gt;Smith&lt;/td&gt; </a:t>
            </a:r>
          </a:p>
          <a:p>
            <a:pPr marL="0" indent="0" algn="just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&lt;td&gt;50&lt;/td&gt;</a:t>
            </a:r>
          </a:p>
          <a:p>
            <a:pPr marL="0" indent="0" algn="just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&lt;/tr&gt;</a:t>
            </a:r>
          </a:p>
          <a:p>
            <a:pPr marL="0" indent="0" algn="just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&lt;tr&gt;</a:t>
            </a:r>
          </a:p>
          <a:p>
            <a:pPr marL="0" indent="0" algn="just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&lt;td&gt;Eve&lt;/td&gt;</a:t>
            </a:r>
          </a:p>
          <a:p>
            <a:pPr marL="0" indent="0" algn="just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&lt;td&gt;Jackson&lt;/td&gt; </a:t>
            </a:r>
          </a:p>
          <a:p>
            <a:pPr marL="0" indent="0" algn="just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&lt;td&gt;94&lt;/td&gt;</a:t>
            </a:r>
          </a:p>
          <a:p>
            <a:pPr marL="0" indent="0" algn="just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&lt;/tr&gt;</a:t>
            </a:r>
          </a:p>
          <a:p>
            <a:pPr marL="0" indent="0" algn="just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&lt;/table&gt;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98718-8AEC-4246-A447-EB0B822107C2}"/>
              </a:ext>
            </a:extLst>
          </p:cNvPr>
          <p:cNvSpPr txBox="1">
            <a:spLocks/>
          </p:cNvSpPr>
          <p:nvPr/>
        </p:nvSpPr>
        <p:spPr>
          <a:xfrm rot="19539773">
            <a:off x="2128604" y="3154914"/>
            <a:ext cx="7020392" cy="171739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400" dirty="0">
                <a:solidFill>
                  <a:schemeClr val="bg1"/>
                </a:solidFill>
              </a:rPr>
              <a:t>Note: </a:t>
            </a:r>
          </a:p>
          <a:p>
            <a:pPr marL="0" indent="0" algn="just">
              <a:buNone/>
            </a:pPr>
            <a:r>
              <a:rPr lang="en-GB" sz="2400" dirty="0">
                <a:solidFill>
                  <a:schemeClr val="bg1"/>
                </a:solidFill>
              </a:rPr>
              <a:t>The &lt;td&gt; elements are the data containers of the table.</a:t>
            </a:r>
          </a:p>
          <a:p>
            <a:pPr marL="0" indent="0" algn="just">
              <a:buNone/>
            </a:pPr>
            <a:r>
              <a:rPr lang="en-GB" sz="2400" dirty="0">
                <a:solidFill>
                  <a:schemeClr val="bg1"/>
                </a:solidFill>
              </a:rPr>
              <a:t>They can contain all sorts of HTML elements; text, images, lists, other tables, etc.</a:t>
            </a:r>
          </a:p>
        </p:txBody>
      </p:sp>
    </p:spTree>
    <p:extLst>
      <p:ext uri="{BB962C8B-B14F-4D97-AF65-F5344CB8AC3E}">
        <p14:creationId xmlns:p14="http://schemas.microsoft.com/office/powerpoint/2010/main" val="3298196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Adding a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914400"/>
            <a:ext cx="8556524" cy="5943600"/>
          </a:xfrm>
        </p:spPr>
        <p:txBody>
          <a:bodyPr>
            <a:no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If you do not specify a border for the table, it will be displayed without borders.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A border can be set using:</a:t>
            </a:r>
          </a:p>
          <a:p>
            <a:pPr lvl="1"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HTML border attribute, e.g.</a:t>
            </a:r>
          </a:p>
          <a:p>
            <a:pPr marL="857250" lvl="2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&lt;table border="3"&gt;</a:t>
            </a:r>
          </a:p>
          <a:p>
            <a:pPr lvl="1"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CSS border property, </a:t>
            </a:r>
            <a:r>
              <a:rPr lang="en-GB" sz="3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e.g</a:t>
            </a:r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857250" lvl="2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table, 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td {</a:t>
            </a:r>
          </a:p>
          <a:p>
            <a:pPr marL="857250" lvl="2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border: 1px solid black;</a:t>
            </a:r>
          </a:p>
          <a:p>
            <a:pPr marL="857250" lvl="2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C06C96A-59EA-4B96-B8CB-9134DD4362F0}"/>
              </a:ext>
            </a:extLst>
          </p:cNvPr>
          <p:cNvSpPr txBox="1">
            <a:spLocks/>
          </p:cNvSpPr>
          <p:nvPr/>
        </p:nvSpPr>
        <p:spPr>
          <a:xfrm>
            <a:off x="3505200" y="4343400"/>
            <a:ext cx="4953000" cy="4770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500" dirty="0">
                <a:solidFill>
                  <a:schemeClr val="bg1"/>
                </a:solidFill>
              </a:rPr>
              <a:t>More explanation on the CSS lecture</a:t>
            </a:r>
          </a:p>
        </p:txBody>
      </p:sp>
    </p:spTree>
    <p:extLst>
      <p:ext uri="{BB962C8B-B14F-4D97-AF65-F5344CB8AC3E}">
        <p14:creationId xmlns:p14="http://schemas.microsoft.com/office/powerpoint/2010/main" val="29974989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a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914400"/>
            <a:ext cx="8556524" cy="5943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&lt;table border="1"&gt;</a:t>
            </a:r>
          </a:p>
          <a:p>
            <a:pPr marL="0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&lt;tr&gt;</a:t>
            </a:r>
          </a:p>
          <a:p>
            <a:pPr marL="0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</a:t>
            </a:r>
            <a:r>
              <a:rPr lang="en-GB" sz="1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en-GB" sz="1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Firstname</a:t>
            </a: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en-GB" sz="1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</a:t>
            </a:r>
            <a:r>
              <a:rPr lang="en-GB" sz="1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en-GB" sz="1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Lastname</a:t>
            </a: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en-GB" sz="1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 </a:t>
            </a:r>
          </a:p>
          <a:p>
            <a:pPr marL="0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</a:t>
            </a:r>
            <a:r>
              <a:rPr lang="en-GB" sz="1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&gt;Age&lt;/</a:t>
            </a:r>
            <a:r>
              <a:rPr lang="en-GB" sz="1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&lt;/tr&gt;</a:t>
            </a:r>
          </a:p>
          <a:p>
            <a:pPr marL="0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&lt;tr&gt;</a:t>
            </a:r>
          </a:p>
          <a:p>
            <a:pPr marL="0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&lt;td&gt;Jill&lt;/td&gt;</a:t>
            </a:r>
          </a:p>
          <a:p>
            <a:pPr marL="0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&lt;td&gt;Smith&lt;/td&gt; </a:t>
            </a:r>
          </a:p>
          <a:p>
            <a:pPr marL="0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&lt;td&gt;50&lt;/td&gt;</a:t>
            </a:r>
          </a:p>
          <a:p>
            <a:pPr marL="0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&lt;/tr&gt;</a:t>
            </a:r>
          </a:p>
          <a:p>
            <a:pPr marL="0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&lt;tr&gt;</a:t>
            </a:r>
          </a:p>
          <a:p>
            <a:pPr marL="0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&lt;td&gt;Eve&lt;/td&gt;</a:t>
            </a:r>
          </a:p>
          <a:p>
            <a:pPr marL="0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&lt;td&gt;Jackson&lt;/td&gt; </a:t>
            </a:r>
          </a:p>
          <a:p>
            <a:pPr marL="0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&lt;td&gt;94&lt;/td&gt;</a:t>
            </a:r>
          </a:p>
          <a:p>
            <a:pPr marL="0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&lt;/tr&gt;</a:t>
            </a:r>
          </a:p>
          <a:p>
            <a:pPr marL="0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4330425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The </a:t>
            </a:r>
            <a:r>
              <a:rPr lang="en-GB" dirty="0" err="1"/>
              <a:t>colspan</a:t>
            </a:r>
            <a:r>
              <a:rPr lang="en-GB" dirty="0"/>
              <a:t>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914400"/>
            <a:ext cx="8556524" cy="5943600"/>
          </a:xfrm>
        </p:spPr>
        <p:txBody>
          <a:bodyPr>
            <a:no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To make a cell span more than one column, use the </a:t>
            </a:r>
            <a:r>
              <a:rPr lang="en-GB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colspan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attribute.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400050" lvl="1" indent="0" algn="just">
              <a:buNone/>
            </a:pPr>
            <a:r>
              <a:rPr lang="en-GB" sz="21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&lt;table border="1"&gt;</a:t>
            </a:r>
          </a:p>
          <a:p>
            <a:pPr marL="400050" lvl="1" indent="0" algn="just">
              <a:buNone/>
            </a:pPr>
            <a:r>
              <a:rPr lang="en-GB" sz="21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&lt;tr&gt;</a:t>
            </a:r>
          </a:p>
          <a:p>
            <a:pPr marL="400050" lvl="1" indent="0" algn="just">
              <a:buNone/>
            </a:pPr>
            <a:r>
              <a:rPr lang="en-GB" sz="21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</a:t>
            </a:r>
            <a:r>
              <a:rPr lang="en-GB" sz="215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21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&gt;Name&lt;/</a:t>
            </a:r>
            <a:r>
              <a:rPr lang="en-GB" sz="215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21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pPr marL="400050" lvl="1" indent="0" algn="just">
              <a:buNone/>
            </a:pPr>
            <a:r>
              <a:rPr lang="en-GB" sz="21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</a:t>
            </a:r>
            <a:r>
              <a:rPr lang="en-GB" sz="215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21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15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colspan</a:t>
            </a:r>
            <a:r>
              <a:rPr lang="en-GB" sz="21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="2"&gt;Telephone&lt;/</a:t>
            </a:r>
            <a:r>
              <a:rPr lang="en-GB" sz="215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21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pPr marL="400050" lvl="1" indent="0" algn="just">
              <a:buNone/>
            </a:pPr>
            <a:r>
              <a:rPr lang="en-GB" sz="21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&lt;/tr&gt;</a:t>
            </a:r>
          </a:p>
          <a:p>
            <a:pPr marL="400050" lvl="1" indent="0" algn="just">
              <a:buNone/>
            </a:pPr>
            <a:r>
              <a:rPr lang="en-GB" sz="21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&lt;tr&gt;</a:t>
            </a:r>
          </a:p>
          <a:p>
            <a:pPr marL="400050" lvl="1" indent="0" algn="just">
              <a:buNone/>
            </a:pPr>
            <a:r>
              <a:rPr lang="en-GB" sz="21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&lt;td&gt;John Joseph&lt;/td&gt;</a:t>
            </a:r>
          </a:p>
          <a:p>
            <a:pPr marL="400050" lvl="1" indent="0" algn="just">
              <a:buNone/>
            </a:pPr>
            <a:r>
              <a:rPr lang="en-GB" sz="21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&lt;td&gt;55577854&lt;/td&gt;</a:t>
            </a:r>
          </a:p>
          <a:p>
            <a:pPr marL="400050" lvl="1" indent="0" algn="just">
              <a:buNone/>
            </a:pPr>
            <a:r>
              <a:rPr lang="en-GB" sz="21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&lt;td&gt;55577855&lt;/td&gt;</a:t>
            </a:r>
          </a:p>
          <a:p>
            <a:pPr marL="400050" lvl="1" indent="0" algn="just">
              <a:buNone/>
            </a:pPr>
            <a:r>
              <a:rPr lang="en-GB" sz="21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&lt;/tr&gt;</a:t>
            </a:r>
          </a:p>
          <a:p>
            <a:pPr marL="400050" lvl="1" indent="0" algn="just">
              <a:buNone/>
            </a:pPr>
            <a:r>
              <a:rPr lang="en-GB" sz="21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&lt;/table&gt;</a:t>
            </a: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766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The </a:t>
            </a:r>
            <a:r>
              <a:rPr lang="en-GB" dirty="0" err="1"/>
              <a:t>rowspan</a:t>
            </a:r>
            <a:r>
              <a:rPr lang="en-GB" dirty="0"/>
              <a:t>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914400"/>
            <a:ext cx="8556524" cy="5943600"/>
          </a:xfrm>
        </p:spPr>
        <p:txBody>
          <a:bodyPr>
            <a:no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To make a cell span more than one row, use the </a:t>
            </a:r>
            <a:r>
              <a:rPr lang="en-GB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rowspan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attribute.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400050" lvl="1" indent="0" algn="just">
              <a:buNone/>
            </a:pPr>
            <a:r>
              <a:rPr lang="en-GB" sz="18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&lt;table border="1"&gt;</a:t>
            </a:r>
          </a:p>
          <a:p>
            <a:pPr marL="400050" lvl="1" indent="0" algn="just">
              <a:buNone/>
            </a:pPr>
            <a:r>
              <a:rPr lang="en-GB" sz="18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&lt;tr&gt;</a:t>
            </a:r>
          </a:p>
          <a:p>
            <a:pPr marL="400050" lvl="1" indent="0" algn="just">
              <a:buNone/>
            </a:pPr>
            <a:r>
              <a:rPr lang="en-GB" sz="18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</a:t>
            </a:r>
            <a:r>
              <a:rPr lang="en-GB" sz="185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18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&gt;Name:&lt;/</a:t>
            </a:r>
            <a:r>
              <a:rPr lang="en-GB" sz="185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18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pPr marL="400050" lvl="1" indent="0" algn="just">
              <a:buNone/>
            </a:pPr>
            <a:r>
              <a:rPr lang="en-GB" sz="18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&lt;td&gt;John Joseph&lt;/td&gt;</a:t>
            </a:r>
          </a:p>
          <a:p>
            <a:pPr marL="400050" lvl="1" indent="0" algn="just">
              <a:buNone/>
            </a:pPr>
            <a:r>
              <a:rPr lang="en-GB" sz="18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&lt;/tr&gt;</a:t>
            </a:r>
          </a:p>
          <a:p>
            <a:pPr marL="400050" lvl="1" indent="0" algn="just">
              <a:buNone/>
            </a:pPr>
            <a:r>
              <a:rPr lang="en-GB" sz="18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&lt;tr&gt;</a:t>
            </a:r>
          </a:p>
          <a:p>
            <a:pPr marL="400050" lvl="1" indent="0" algn="just">
              <a:buNone/>
            </a:pPr>
            <a:r>
              <a:rPr lang="en-GB" sz="18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</a:t>
            </a:r>
            <a:r>
              <a:rPr lang="en-GB" sz="185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18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85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rowspan</a:t>
            </a:r>
            <a:r>
              <a:rPr lang="en-GB" sz="18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="2"&gt;Telephone:&lt;/</a:t>
            </a:r>
            <a:r>
              <a:rPr lang="en-GB" sz="185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18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pPr marL="400050" lvl="1" indent="0" algn="just">
              <a:buNone/>
            </a:pPr>
            <a:r>
              <a:rPr lang="en-GB" sz="18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&lt;td&gt;55577854&lt;/td&gt;</a:t>
            </a:r>
          </a:p>
          <a:p>
            <a:pPr marL="400050" lvl="1" indent="0" algn="just">
              <a:buNone/>
            </a:pPr>
            <a:r>
              <a:rPr lang="en-GB" sz="18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&lt;/tr&gt;</a:t>
            </a:r>
          </a:p>
          <a:p>
            <a:pPr marL="400050" lvl="1" indent="0" algn="just">
              <a:buNone/>
            </a:pPr>
            <a:r>
              <a:rPr lang="en-GB" sz="18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&lt;tr&gt;</a:t>
            </a:r>
          </a:p>
          <a:p>
            <a:pPr marL="400050" lvl="1" indent="0" algn="just">
              <a:buNone/>
            </a:pPr>
            <a:r>
              <a:rPr lang="en-GB" sz="18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&lt;td&gt;55577855&lt;/td&gt;</a:t>
            </a:r>
          </a:p>
          <a:p>
            <a:pPr marL="400050" lvl="1" indent="0" algn="just">
              <a:buNone/>
            </a:pPr>
            <a:r>
              <a:rPr lang="en-GB" sz="18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&lt;/tr&gt;</a:t>
            </a:r>
          </a:p>
          <a:p>
            <a:pPr marL="400050" lvl="1" indent="0" algn="just">
              <a:buNone/>
            </a:pPr>
            <a:r>
              <a:rPr lang="en-GB" sz="18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&lt;/table&gt;</a:t>
            </a:r>
            <a:endParaRPr lang="en-GB" sz="18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432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Adding a Caption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914400"/>
            <a:ext cx="8556524" cy="5943600"/>
          </a:xfrm>
        </p:spPr>
        <p:txBody>
          <a:bodyPr>
            <a:noAutofit/>
          </a:bodyPr>
          <a:lstStyle/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To add a caption to a table, use the &lt;caption&gt; tag.</a:t>
            </a:r>
          </a:p>
          <a:p>
            <a:pPr algn="just"/>
            <a:r>
              <a:rPr lang="en-GB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400050" lvl="1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&lt;table border="1"&gt;</a:t>
            </a:r>
          </a:p>
          <a:p>
            <a:pPr marL="400050" lvl="1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&lt;caption&gt;Monthly savings&lt;/caption&gt;</a:t>
            </a:r>
          </a:p>
          <a:p>
            <a:pPr marL="400050" lvl="1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&lt;tr&gt;</a:t>
            </a:r>
          </a:p>
          <a:p>
            <a:pPr marL="400050" lvl="1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</a:t>
            </a:r>
            <a:r>
              <a:rPr lang="en-GB" sz="1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&gt;Month&lt;/</a:t>
            </a:r>
            <a:r>
              <a:rPr lang="en-GB" sz="1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pPr marL="400050" lvl="1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</a:t>
            </a:r>
            <a:r>
              <a:rPr lang="en-GB" sz="1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&gt;Savings&lt;/</a:t>
            </a:r>
            <a:r>
              <a:rPr lang="en-GB" sz="1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pPr marL="400050" lvl="1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&lt;/tr&gt;</a:t>
            </a:r>
          </a:p>
          <a:p>
            <a:pPr marL="400050" lvl="1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&lt;tr&gt;</a:t>
            </a:r>
          </a:p>
          <a:p>
            <a:pPr marL="400050" lvl="1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&lt;td&gt;January&lt;/td&gt;</a:t>
            </a:r>
          </a:p>
          <a:p>
            <a:pPr marL="400050" lvl="1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&lt;td&gt;$100&lt;/td&gt;</a:t>
            </a:r>
          </a:p>
          <a:p>
            <a:pPr marL="400050" lvl="1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&lt;/tr&gt;</a:t>
            </a:r>
          </a:p>
          <a:p>
            <a:pPr marL="400050" lvl="1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&lt;tr&gt;</a:t>
            </a:r>
          </a:p>
          <a:p>
            <a:pPr marL="400050" lvl="1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&lt;td&gt;February&lt;/td&gt;</a:t>
            </a:r>
          </a:p>
          <a:p>
            <a:pPr marL="400050" lvl="1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&lt;td&gt;$50&lt;/td&gt;</a:t>
            </a:r>
          </a:p>
          <a:p>
            <a:pPr marL="400050" lvl="1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&lt;/tr&gt;</a:t>
            </a:r>
          </a:p>
          <a:p>
            <a:pPr marL="400050" lvl="1" indent="0" algn="just">
              <a:buNone/>
            </a:pPr>
            <a:r>
              <a:rPr lang="en-GB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&lt;/table&gt;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4CB02A8-DF9E-4855-8B48-E5F441FF021F}"/>
              </a:ext>
            </a:extLst>
          </p:cNvPr>
          <p:cNvSpPr txBox="1">
            <a:spLocks/>
          </p:cNvSpPr>
          <p:nvPr/>
        </p:nvSpPr>
        <p:spPr>
          <a:xfrm rot="20520512">
            <a:off x="3324260" y="3674447"/>
            <a:ext cx="5672947" cy="8617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500" dirty="0">
                <a:solidFill>
                  <a:schemeClr val="bg1"/>
                </a:solidFill>
              </a:rPr>
              <a:t>Note: The &lt;caption&gt; tag must be inserted immediately after the &lt;table&gt; tag.</a:t>
            </a:r>
          </a:p>
        </p:txBody>
      </p:sp>
    </p:spTree>
    <p:extLst>
      <p:ext uri="{BB962C8B-B14F-4D97-AF65-F5344CB8AC3E}">
        <p14:creationId xmlns:p14="http://schemas.microsoft.com/office/powerpoint/2010/main" val="41305347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4219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The &lt;mark&gt;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HTML &lt;mark&gt; element defines marked or highlighted text.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400050" lvl="1" indent="0" algn="just">
              <a:buNone/>
            </a:pPr>
            <a:r>
              <a:rPr lang="de-DE" sz="29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&lt;h2&gt;HTML &lt;mark&gt;Marked&lt;/mark&gt; Formatting&lt;/h2&gt;</a:t>
            </a: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9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The &lt;del&gt;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HTML &lt;del&gt; element defines deleted (removed) text.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400050" lvl="1" indent="0" algn="just">
              <a:buNone/>
            </a:pPr>
            <a:r>
              <a:rPr lang="de-DE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&lt;p&gt;My favorite color is &lt;del&gt;blue&lt;/del&gt; red.&lt;/p&gt;</a:t>
            </a:r>
            <a:endParaRPr lang="en-GB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8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The &lt;ins&gt;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HTML &lt;ins&gt; element defines inserted (added) text.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&lt;p&gt;My 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favorite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&lt;ins&gt;</a:t>
            </a:r>
            <a:r>
              <a:rPr lang="en-GB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color</a:t>
            </a: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&lt;/ins&gt; is red.&lt;/p&gt;</a:t>
            </a: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4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The &lt;sub&gt;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295399"/>
            <a:ext cx="8480323" cy="533400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HTML &lt;sub&gt; element defines subscripted text.</a:t>
            </a:r>
          </a:p>
          <a:p>
            <a:pPr algn="just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400050" lvl="1" indent="0" algn="just">
              <a:buNone/>
            </a:pPr>
            <a:r>
              <a:rPr lang="en-GB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&lt;p&gt;This is &lt;sub&gt;subscripted&lt;/sub&gt; text.&lt;/p&gt;</a:t>
            </a: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29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6805</TotalTime>
  <Words>3608</Words>
  <Application>Microsoft Office PowerPoint</Application>
  <PresentationFormat>On-screen Show (4:3)</PresentationFormat>
  <Paragraphs>457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RCS 301   INTERNET PROGRAMMING  AND E-APPLICATIONS</vt:lpstr>
      <vt:lpstr>Formatting Tags</vt:lpstr>
      <vt:lpstr>The &lt;b&gt; and &lt;strong&gt; Tags</vt:lpstr>
      <vt:lpstr>The &lt;i&gt; and &lt;em&gt; Tags</vt:lpstr>
      <vt:lpstr>The &lt;small&gt; Tag</vt:lpstr>
      <vt:lpstr>The &lt;mark&gt; Tag</vt:lpstr>
      <vt:lpstr>The &lt;del&gt; Tag</vt:lpstr>
      <vt:lpstr>The &lt;ins&gt; Tag</vt:lpstr>
      <vt:lpstr>The &lt;sub&gt; Tag</vt:lpstr>
      <vt:lpstr>The &lt;sup&gt; Tag</vt:lpstr>
      <vt:lpstr>The &lt;img&gt; Tag</vt:lpstr>
      <vt:lpstr>The &lt;button&gt; Tag</vt:lpstr>
      <vt:lpstr>Lists</vt:lpstr>
      <vt:lpstr>Headings</vt:lpstr>
      <vt:lpstr>Headings</vt:lpstr>
      <vt:lpstr>Headings Are Important</vt:lpstr>
      <vt:lpstr>Bigger Headings</vt:lpstr>
      <vt:lpstr>Horizontal Rules</vt:lpstr>
      <vt:lpstr>The &lt;head&gt; Tag</vt:lpstr>
      <vt:lpstr>The &lt;head&gt; Tag</vt:lpstr>
      <vt:lpstr>The &lt;head&gt; Tag</vt:lpstr>
      <vt:lpstr>Paragraphs</vt:lpstr>
      <vt:lpstr>HTML Display</vt:lpstr>
      <vt:lpstr>HTML Display</vt:lpstr>
      <vt:lpstr>Don't Forget the End Tag</vt:lpstr>
      <vt:lpstr>HTML Line Breaks</vt:lpstr>
      <vt:lpstr>The Poem Problem</vt:lpstr>
      <vt:lpstr>The &lt;pre&gt; Tag</vt:lpstr>
      <vt:lpstr>The &lt;pre&gt; Tag</vt:lpstr>
      <vt:lpstr>The &lt;abbr&gt; Tag</vt:lpstr>
      <vt:lpstr>HTML Links (The &lt;a&gt; tag)</vt:lpstr>
      <vt:lpstr>HTML Links (The &lt;a&gt; tag)</vt:lpstr>
      <vt:lpstr>Local Links</vt:lpstr>
      <vt:lpstr>HTML Link Colors</vt:lpstr>
      <vt:lpstr>Image as Link</vt:lpstr>
      <vt:lpstr>Link Titles</vt:lpstr>
      <vt:lpstr>Create a Bookmark</vt:lpstr>
      <vt:lpstr>Create a Bookmark</vt:lpstr>
      <vt:lpstr>External Paths</vt:lpstr>
      <vt:lpstr>External Paths</vt:lpstr>
      <vt:lpstr>The &lt;head&gt; Tag</vt:lpstr>
      <vt:lpstr>The &lt;title&gt; Tag</vt:lpstr>
      <vt:lpstr>The &lt;title&gt; Tag</vt:lpstr>
      <vt:lpstr>The &lt;script&gt; Tag</vt:lpstr>
      <vt:lpstr>The &lt;style&gt; Tag</vt:lpstr>
      <vt:lpstr>The &lt;link&gt; Tag</vt:lpstr>
      <vt:lpstr>The &lt;meta&gt; Tag</vt:lpstr>
      <vt:lpstr>The &lt;meta&gt; Tag</vt:lpstr>
      <vt:lpstr>The &lt;table&gt; Tag</vt:lpstr>
      <vt:lpstr>The &lt;table&gt; Tag</vt:lpstr>
      <vt:lpstr>Adding a Border</vt:lpstr>
      <vt:lpstr>Adding a Border</vt:lpstr>
      <vt:lpstr>The colspan Attribute</vt:lpstr>
      <vt:lpstr>The rowspan Attribute</vt:lpstr>
      <vt:lpstr>Adding a Caption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Deogratias</dc:creator>
  <cp:lastModifiedBy>SaM</cp:lastModifiedBy>
  <cp:revision>552</cp:revision>
  <cp:lastPrinted>2012-03-29T08:18:45Z</cp:lastPrinted>
  <dcterms:created xsi:type="dcterms:W3CDTF">2012-03-28T20:07:05Z</dcterms:created>
  <dcterms:modified xsi:type="dcterms:W3CDTF">2020-06-21T09:47:51Z</dcterms:modified>
</cp:coreProperties>
</file>