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4" r:id="rId2"/>
    <p:sldId id="266" r:id="rId3"/>
    <p:sldId id="271" r:id="rId4"/>
    <p:sldId id="270" r:id="rId5"/>
    <p:sldId id="272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" initials="S" lastIdx="0" clrIdx="0">
    <p:extLst>
      <p:ext uri="{19B8F6BF-5375-455C-9EA6-DF929625EA0E}">
        <p15:presenceInfo xmlns:p15="http://schemas.microsoft.com/office/powerpoint/2012/main" userId="S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77" autoAdjust="0"/>
    <p:restoredTop sz="94660"/>
  </p:normalViewPr>
  <p:slideViewPr>
    <p:cSldViewPr>
      <p:cViewPr varScale="1">
        <p:scale>
          <a:sx n="64" d="100"/>
          <a:sy n="64" d="100"/>
        </p:scale>
        <p:origin x="952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83CDA-2911-47B1-9ABC-576DA2FABCA7}" type="datetimeFigureOut">
              <a:rPr lang="en-US" smtClean="0"/>
              <a:t>13-Apr-23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E6445-6847-46B4-B022-2C653565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17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F25EB-1ADF-4E51-B1E4-1BCB9E2B2DD7}" type="datetimeFigureOut">
              <a:rPr lang="en-US" smtClean="0"/>
              <a:t>13-Apr-23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BB3CF-6821-4F96-A12B-1382F464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67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13-Apr-23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7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13-Apr-23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9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13-Apr-23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13-Apr-23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7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13-Apr-23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2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13-Apr-23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2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13-Apr-23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4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13-Apr-23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8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13-Apr-23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3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13-Apr-23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9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13-Apr-23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0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B022F-37D6-4D3F-803A-7F18FA38F484}" type="datetimeFigureOut">
              <a:rPr lang="en-US" smtClean="0"/>
              <a:t>13-Apr-23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7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RCS 122 </a:t>
            </a:r>
            <a:br>
              <a:rPr lang="en-US" dirty="0"/>
            </a:br>
            <a:r>
              <a:rPr lang="en-US" dirty="0"/>
              <a:t>OBJECT ORIENTED PROGRAMMING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168774"/>
            <a:ext cx="6934200" cy="1470025"/>
          </a:xfrm>
        </p:spPr>
        <p:txBody>
          <a:bodyPr>
            <a:normAutofit/>
          </a:bodyPr>
          <a:lstStyle/>
          <a:p>
            <a:r>
              <a:rPr lang="en-US" sz="3000" b="1"/>
              <a:t>Lecture 08: </a:t>
            </a:r>
            <a:r>
              <a:rPr lang="en-US" b="1" dirty="0"/>
              <a:t>Operators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33567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563562"/>
          </a:xfrm>
        </p:spPr>
        <p:txBody>
          <a:bodyPr>
            <a:noAutofit/>
          </a:bodyPr>
          <a:lstStyle/>
          <a:p>
            <a:r>
              <a:rPr lang="en-US" sz="3800" b="1" dirty="0"/>
              <a:t>Conditional Operators : </a:t>
            </a:r>
            <a:r>
              <a:rPr lang="en-US" sz="3800" dirty="0"/>
              <a:t>Example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58674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class ConditionalDemo1 {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public static void main(String[] </a:t>
            </a:r>
            <a:r>
              <a:rPr lang="en-US" sz="2200" dirty="0" err="1"/>
              <a:t>args</a:t>
            </a:r>
            <a:r>
              <a:rPr lang="en-US" sz="2200" dirty="0"/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</a:t>
            </a:r>
            <a:r>
              <a:rPr lang="en-US" sz="2200" dirty="0" err="1"/>
              <a:t>int</a:t>
            </a:r>
            <a:r>
              <a:rPr lang="en-US" sz="2200" dirty="0"/>
              <a:t> value1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</a:t>
            </a:r>
            <a:r>
              <a:rPr lang="en-US" sz="2200" dirty="0" err="1"/>
              <a:t>int</a:t>
            </a:r>
            <a:r>
              <a:rPr lang="en-US" sz="2200" dirty="0"/>
              <a:t> value2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if((value1 == 1) &amp;&amp; (value2 == 2))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    System.out.println("value1 is 1 AND value2 is 2");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if((value1 == 1) || (value2 == 1))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    System.out.println("value1 is 1 OR value2 is 1");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 rot="20110097">
            <a:off x="7004014" y="5564606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Output??</a:t>
            </a:r>
          </a:p>
        </p:txBody>
      </p:sp>
    </p:spTree>
    <p:extLst>
      <p:ext uri="{BB962C8B-B14F-4D97-AF65-F5344CB8AC3E}">
        <p14:creationId xmlns:p14="http://schemas.microsoft.com/office/powerpoint/2010/main" val="2742929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563562"/>
          </a:xfrm>
        </p:spPr>
        <p:txBody>
          <a:bodyPr>
            <a:noAutofit/>
          </a:bodyPr>
          <a:lstStyle/>
          <a:p>
            <a:r>
              <a:rPr lang="en-US" sz="3800" b="1" dirty="0"/>
              <a:t>Conditional Operators 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5867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/>
              <a:t>Another conditional operator is </a:t>
            </a:r>
            <a:r>
              <a:rPr lang="en-US" sz="2800" b="1" dirty="0"/>
              <a:t>?:</a:t>
            </a:r>
            <a:r>
              <a:rPr lang="en-US" sz="2800" dirty="0"/>
              <a:t>, which can be thought of as shorthand for an</a:t>
            </a:r>
            <a:r>
              <a:rPr lang="en-US" sz="2800" b="1" dirty="0"/>
              <a:t> if-then-else </a:t>
            </a:r>
            <a:r>
              <a:rPr lang="en-US" sz="2800" dirty="0"/>
              <a:t>statement. 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This operator is also known as the </a:t>
            </a:r>
            <a:r>
              <a:rPr lang="en-US" sz="2800" b="1" dirty="0"/>
              <a:t>ternary operator </a:t>
            </a:r>
            <a:r>
              <a:rPr lang="en-US" sz="2800" dirty="0"/>
              <a:t>because it uses three operands. 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In an example in the next slide, this operator should be read as: "</a:t>
            </a:r>
            <a:r>
              <a:rPr lang="en-US" sz="2800" b="1" dirty="0"/>
              <a:t>If </a:t>
            </a:r>
            <a:r>
              <a:rPr lang="en-US" sz="2800" b="1" dirty="0" err="1"/>
              <a:t>someCondition</a:t>
            </a:r>
            <a:r>
              <a:rPr lang="en-US" sz="2800" b="1" dirty="0"/>
              <a:t> </a:t>
            </a:r>
            <a:r>
              <a:rPr lang="en-US" sz="2800" dirty="0"/>
              <a:t>is </a:t>
            </a:r>
            <a:r>
              <a:rPr lang="en-US" sz="2800" b="1" dirty="0"/>
              <a:t>true</a:t>
            </a:r>
            <a:r>
              <a:rPr lang="en-US" sz="2800" dirty="0"/>
              <a:t>, assign the value of </a:t>
            </a:r>
            <a:r>
              <a:rPr lang="en-US" sz="2800" b="1" dirty="0"/>
              <a:t>value1 </a:t>
            </a:r>
            <a:r>
              <a:rPr lang="en-US" sz="2800" dirty="0"/>
              <a:t>to </a:t>
            </a:r>
            <a:r>
              <a:rPr lang="en-US" sz="2800" b="1" dirty="0"/>
              <a:t>result</a:t>
            </a:r>
            <a:r>
              <a:rPr lang="en-US" sz="2800" dirty="0"/>
              <a:t>. Otherwise, assign the value of </a:t>
            </a:r>
            <a:r>
              <a:rPr lang="en-US" sz="2800" b="1" dirty="0"/>
              <a:t>value2</a:t>
            </a:r>
            <a:r>
              <a:rPr lang="en-US" sz="2800" dirty="0"/>
              <a:t> to </a:t>
            </a:r>
            <a:r>
              <a:rPr lang="en-US" sz="2800" b="1" dirty="0"/>
              <a:t>result</a:t>
            </a:r>
            <a:r>
              <a:rPr lang="en-US" sz="2800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990380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563562"/>
          </a:xfrm>
        </p:spPr>
        <p:txBody>
          <a:bodyPr>
            <a:noAutofit/>
          </a:bodyPr>
          <a:lstStyle/>
          <a:p>
            <a:r>
              <a:rPr lang="en-US" sz="3800" b="1" dirty="0"/>
              <a:t>Conditional Operators : </a:t>
            </a:r>
            <a:r>
              <a:rPr lang="en-US" sz="3800" dirty="0"/>
              <a:t>Example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58674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class ConditionalDemo2 {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public static void main(String[] </a:t>
            </a:r>
            <a:r>
              <a:rPr lang="en-US" sz="2200" dirty="0" err="1"/>
              <a:t>args</a:t>
            </a:r>
            <a:r>
              <a:rPr lang="en-US" sz="2200" dirty="0"/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</a:t>
            </a:r>
            <a:r>
              <a:rPr lang="en-US" sz="2200" dirty="0" err="1"/>
              <a:t>int</a:t>
            </a:r>
            <a:r>
              <a:rPr lang="en-US" sz="2200" dirty="0"/>
              <a:t> value1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</a:t>
            </a:r>
            <a:r>
              <a:rPr lang="en-US" sz="2200" dirty="0" err="1"/>
              <a:t>int</a:t>
            </a:r>
            <a:r>
              <a:rPr lang="en-US" sz="2200" dirty="0"/>
              <a:t> value2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</a:t>
            </a:r>
            <a:r>
              <a:rPr lang="en-US" sz="2200" dirty="0" err="1"/>
              <a:t>int</a:t>
            </a:r>
            <a:r>
              <a:rPr lang="en-US" sz="2200" dirty="0"/>
              <a:t>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</a:t>
            </a:r>
            <a:r>
              <a:rPr lang="en-US" sz="2200" dirty="0" err="1"/>
              <a:t>boolean</a:t>
            </a:r>
            <a:r>
              <a:rPr lang="en-US" sz="2200" dirty="0"/>
              <a:t> </a:t>
            </a:r>
            <a:r>
              <a:rPr lang="en-US" sz="2200" dirty="0" err="1"/>
              <a:t>someCondition</a:t>
            </a:r>
            <a:r>
              <a:rPr lang="en-US" sz="2200" dirty="0"/>
              <a:t>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result = </a:t>
            </a:r>
            <a:r>
              <a:rPr lang="en-US" sz="2200" dirty="0" err="1"/>
              <a:t>someCondition</a:t>
            </a:r>
            <a:r>
              <a:rPr lang="en-US" sz="2200" dirty="0"/>
              <a:t> ? value1 : value2;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System.out.println(result);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 rot="20110097">
            <a:off x="7004014" y="5564606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Output??</a:t>
            </a:r>
          </a:p>
        </p:txBody>
      </p:sp>
    </p:spTree>
    <p:extLst>
      <p:ext uri="{BB962C8B-B14F-4D97-AF65-F5344CB8AC3E}">
        <p14:creationId xmlns:p14="http://schemas.microsoft.com/office/powerpoint/2010/main" val="3224819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54219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25400"/>
            <a:ext cx="8229600" cy="468538"/>
          </a:xfrm>
        </p:spPr>
        <p:txBody>
          <a:bodyPr>
            <a:normAutofit fontScale="90000"/>
          </a:bodyPr>
          <a:lstStyle/>
          <a:p>
            <a:r>
              <a:rPr lang="en-US" dirty="0"/>
              <a:t> Some of the Java Operators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851165"/>
              </p:ext>
            </p:extLst>
          </p:nvPr>
        </p:nvGraphicFramePr>
        <p:xfrm>
          <a:off x="68941" y="471627"/>
          <a:ext cx="5192487" cy="2396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25">
                  <a:extLst>
                    <a:ext uri="{9D8B030D-6E8A-4147-A177-3AD203B41FA5}">
                      <a16:colId xmlns:a16="http://schemas.microsoft.com/office/drawing/2014/main" val="1457014662"/>
                    </a:ext>
                  </a:extLst>
                </a:gridCol>
                <a:gridCol w="4862262">
                  <a:extLst>
                    <a:ext uri="{9D8B030D-6E8A-4147-A177-3AD203B41FA5}">
                      <a16:colId xmlns:a16="http://schemas.microsoft.com/office/drawing/2014/main" val="244054803"/>
                    </a:ext>
                  </a:extLst>
                </a:gridCol>
              </a:tblGrid>
              <a:tr h="362639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/>
                        <a:t>Arithmetic Operators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195646"/>
                  </a:ext>
                </a:extLst>
              </a:tr>
              <a:tr h="362639">
                <a:tc>
                  <a:txBody>
                    <a:bodyPr/>
                    <a:lstStyle/>
                    <a:p>
                      <a:r>
                        <a:rPr lang="en-US" sz="17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Additive operator </a:t>
                      </a:r>
                      <a:r>
                        <a:rPr lang="en-US" sz="1600" i="1" dirty="0"/>
                        <a:t>(also used for String concatenation)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364251"/>
                  </a:ext>
                </a:extLst>
              </a:tr>
              <a:tr h="417807">
                <a:tc>
                  <a:txBody>
                    <a:bodyPr/>
                    <a:lstStyle/>
                    <a:p>
                      <a:r>
                        <a:rPr lang="en-US" sz="17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Subtraction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90187"/>
                  </a:ext>
                </a:extLst>
              </a:tr>
              <a:tr h="417807">
                <a:tc>
                  <a:txBody>
                    <a:bodyPr/>
                    <a:lstStyle/>
                    <a:p>
                      <a:r>
                        <a:rPr lang="en-US" sz="17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Multiplication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77373"/>
                  </a:ext>
                </a:extLst>
              </a:tr>
              <a:tr h="417807">
                <a:tc>
                  <a:txBody>
                    <a:bodyPr/>
                    <a:lstStyle/>
                    <a:p>
                      <a:r>
                        <a:rPr lang="en-US" sz="17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Division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486"/>
                  </a:ext>
                </a:extLst>
              </a:tr>
              <a:tr h="417807">
                <a:tc>
                  <a:txBody>
                    <a:bodyPr/>
                    <a:lstStyle/>
                    <a:p>
                      <a:r>
                        <a:rPr lang="en-US" sz="17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Remainder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41877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386434"/>
              </p:ext>
            </p:extLst>
          </p:nvPr>
        </p:nvGraphicFramePr>
        <p:xfrm>
          <a:off x="5330372" y="549811"/>
          <a:ext cx="3773714" cy="245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210">
                  <a:extLst>
                    <a:ext uri="{9D8B030D-6E8A-4147-A177-3AD203B41FA5}">
                      <a16:colId xmlns:a16="http://schemas.microsoft.com/office/drawing/2014/main" val="712881569"/>
                    </a:ext>
                  </a:extLst>
                </a:gridCol>
                <a:gridCol w="3313504">
                  <a:extLst>
                    <a:ext uri="{9D8B030D-6E8A-4147-A177-3AD203B41FA5}">
                      <a16:colId xmlns:a16="http://schemas.microsoft.com/office/drawing/2014/main" val="2841746690"/>
                    </a:ext>
                  </a:extLst>
                </a:gridCol>
              </a:tblGrid>
              <a:tr h="218607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/>
                        <a:t>Assignment  Operators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852284"/>
                  </a:ext>
                </a:extLst>
              </a:tr>
              <a:tr h="218607">
                <a:tc>
                  <a:txBody>
                    <a:bodyPr/>
                    <a:lstStyle/>
                    <a:p>
                      <a:r>
                        <a:rPr lang="en-US" sz="17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Simple assignment operator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89362"/>
                  </a:ext>
                </a:extLst>
              </a:tr>
              <a:tr h="218607">
                <a:tc>
                  <a:txBody>
                    <a:bodyPr/>
                    <a:lstStyle/>
                    <a:p>
                      <a:r>
                        <a:rPr lang="en-US" sz="1700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Add AND assignment operator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72814"/>
                  </a:ext>
                </a:extLst>
              </a:tr>
              <a:tr h="218607">
                <a:tc>
                  <a:txBody>
                    <a:bodyPr/>
                    <a:lstStyle/>
                    <a:p>
                      <a:r>
                        <a:rPr lang="en-US" sz="1700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Subtract AND assignment operator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294287"/>
                  </a:ext>
                </a:extLst>
              </a:tr>
              <a:tr h="218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Multiply AND assignment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066084"/>
                  </a:ext>
                </a:extLst>
              </a:tr>
              <a:tr h="218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 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 Divide AND assignment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292050"/>
                  </a:ext>
                </a:extLst>
              </a:tr>
              <a:tr h="218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Modulus AND assignment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29025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799085"/>
              </p:ext>
            </p:extLst>
          </p:nvPr>
        </p:nvGraphicFramePr>
        <p:xfrm>
          <a:off x="76198" y="2868133"/>
          <a:ext cx="5192487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24">
                  <a:extLst>
                    <a:ext uri="{9D8B030D-6E8A-4147-A177-3AD203B41FA5}">
                      <a16:colId xmlns:a16="http://schemas.microsoft.com/office/drawing/2014/main" val="981761155"/>
                    </a:ext>
                  </a:extLst>
                </a:gridCol>
                <a:gridCol w="4664863">
                  <a:extLst>
                    <a:ext uri="{9D8B030D-6E8A-4147-A177-3AD203B41FA5}">
                      <a16:colId xmlns:a16="http://schemas.microsoft.com/office/drawing/2014/main" val="268462228"/>
                    </a:ext>
                  </a:extLst>
                </a:gridCol>
              </a:tblGrid>
              <a:tr h="295474">
                <a:tc gridSpan="2">
                  <a:txBody>
                    <a:bodyPr/>
                    <a:lstStyle/>
                    <a:p>
                      <a:r>
                        <a:rPr lang="en-US" sz="17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Unary Operators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501520"/>
                  </a:ext>
                </a:extLst>
              </a:tr>
              <a:tr h="517079">
                <a:tc>
                  <a:txBody>
                    <a:bodyPr/>
                    <a:lstStyle/>
                    <a:p>
                      <a:r>
                        <a:rPr lang="en-US" sz="17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Unary plus operator; indicates positive value (numbers are positive without this, however)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524991"/>
                  </a:ext>
                </a:extLst>
              </a:tr>
              <a:tr h="295474">
                <a:tc>
                  <a:txBody>
                    <a:bodyPr/>
                    <a:lstStyle/>
                    <a:p>
                      <a:r>
                        <a:rPr lang="en-US" sz="1700" dirty="0"/>
                        <a:t>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Unary minus operator; negates an expression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55875"/>
                  </a:ext>
                </a:extLst>
              </a:tr>
              <a:tr h="295474">
                <a:tc>
                  <a:txBody>
                    <a:bodyPr/>
                    <a:lstStyle/>
                    <a:p>
                      <a:r>
                        <a:rPr lang="en-US" sz="1700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Increment operator; increments a value by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706325"/>
                  </a:ext>
                </a:extLst>
              </a:tr>
              <a:tr h="295474">
                <a:tc>
                  <a:txBody>
                    <a:bodyPr/>
                    <a:lstStyle/>
                    <a:p>
                      <a:r>
                        <a:rPr lang="en-US" sz="17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Decrement operator; decrements a value by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3891"/>
                  </a:ext>
                </a:extLst>
              </a:tr>
              <a:tr h="517079">
                <a:tc>
                  <a:txBody>
                    <a:bodyPr/>
                    <a:lstStyle/>
                    <a:p>
                      <a:r>
                        <a:rPr lang="en-US" sz="1700" dirty="0"/>
                        <a:t>!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Logical complement operator; inverts the value of a </a:t>
                      </a:r>
                      <a:r>
                        <a:rPr lang="en-US" sz="1700" dirty="0" err="1"/>
                        <a:t>boolean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91364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621575"/>
              </p:ext>
            </p:extLst>
          </p:nvPr>
        </p:nvGraphicFramePr>
        <p:xfrm>
          <a:off x="5330372" y="3003451"/>
          <a:ext cx="3773714" cy="245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212">
                  <a:extLst>
                    <a:ext uri="{9D8B030D-6E8A-4147-A177-3AD203B41FA5}">
                      <a16:colId xmlns:a16="http://schemas.microsoft.com/office/drawing/2014/main" val="712881569"/>
                    </a:ext>
                  </a:extLst>
                </a:gridCol>
                <a:gridCol w="3313502">
                  <a:extLst>
                    <a:ext uri="{9D8B030D-6E8A-4147-A177-3AD203B41FA5}">
                      <a16:colId xmlns:a16="http://schemas.microsoft.com/office/drawing/2014/main" val="2841746690"/>
                    </a:ext>
                  </a:extLst>
                </a:gridCol>
              </a:tblGrid>
              <a:tr h="246340">
                <a:tc gridSpan="2">
                  <a:txBody>
                    <a:bodyPr/>
                    <a:lstStyle/>
                    <a:p>
                      <a:r>
                        <a:rPr lang="en-US" sz="17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Equality and Relational Operators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852284"/>
                  </a:ext>
                </a:extLst>
              </a:tr>
              <a:tr h="246340">
                <a:tc>
                  <a:txBody>
                    <a:bodyPr/>
                    <a:lstStyle/>
                    <a:p>
                      <a:r>
                        <a:rPr lang="en-US" sz="1700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89362"/>
                  </a:ext>
                </a:extLst>
              </a:tr>
              <a:tr h="246340">
                <a:tc>
                  <a:txBody>
                    <a:bodyPr/>
                    <a:lstStyle/>
                    <a:p>
                      <a:r>
                        <a:rPr lang="en-US" sz="1700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72814"/>
                  </a:ext>
                </a:extLst>
              </a:tr>
              <a:tr h="246340">
                <a:tc>
                  <a:txBody>
                    <a:bodyPr/>
                    <a:lstStyle/>
                    <a:p>
                      <a:r>
                        <a:rPr lang="en-US" sz="17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294287"/>
                  </a:ext>
                </a:extLst>
              </a:tr>
              <a:tr h="246340">
                <a:tc>
                  <a:txBody>
                    <a:bodyPr/>
                    <a:lstStyle/>
                    <a:p>
                      <a:r>
                        <a:rPr lang="en-US" sz="1700" dirty="0"/>
                        <a:t>&gt;=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066084"/>
                  </a:ext>
                </a:extLst>
              </a:tr>
              <a:tr h="246340">
                <a:tc>
                  <a:txBody>
                    <a:bodyPr/>
                    <a:lstStyle/>
                    <a:p>
                      <a:r>
                        <a:rPr lang="en-US" sz="1700" dirty="0"/>
                        <a:t>&lt;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292050"/>
                  </a:ext>
                </a:extLst>
              </a:tr>
              <a:tr h="2463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&lt;=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290254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527638"/>
              </p:ext>
            </p:extLst>
          </p:nvPr>
        </p:nvGraphicFramePr>
        <p:xfrm>
          <a:off x="1600200" y="5399417"/>
          <a:ext cx="4956630" cy="143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06">
                  <a:extLst>
                    <a:ext uri="{9D8B030D-6E8A-4147-A177-3AD203B41FA5}">
                      <a16:colId xmlns:a16="http://schemas.microsoft.com/office/drawing/2014/main" val="1457014662"/>
                    </a:ext>
                  </a:extLst>
                </a:gridCol>
                <a:gridCol w="4336524">
                  <a:extLst>
                    <a:ext uri="{9D8B030D-6E8A-4147-A177-3AD203B41FA5}">
                      <a16:colId xmlns:a16="http://schemas.microsoft.com/office/drawing/2014/main" val="244054803"/>
                    </a:ext>
                  </a:extLst>
                </a:gridCol>
              </a:tblGrid>
              <a:tr h="225675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Conditional </a:t>
                      </a:r>
                      <a:r>
                        <a:rPr lang="en-US" sz="1700" b="1" dirty="0"/>
                        <a:t>Operators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195646"/>
                  </a:ext>
                </a:extLst>
              </a:tr>
              <a:tr h="225675">
                <a:tc>
                  <a:txBody>
                    <a:bodyPr/>
                    <a:lstStyle/>
                    <a:p>
                      <a:r>
                        <a:rPr lang="en-US" sz="1700" dirty="0"/>
                        <a:t>&amp;&amp;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Conditional-AND (aka </a:t>
                      </a: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  <a:r>
                        <a:rPr lang="en-US" sz="17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364251"/>
                  </a:ext>
                </a:extLst>
              </a:tr>
              <a:tr h="225675">
                <a:tc>
                  <a:txBody>
                    <a:bodyPr/>
                    <a:lstStyle/>
                    <a:p>
                      <a:r>
                        <a:rPr lang="en-US" sz="1700" dirty="0"/>
                        <a:t>||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Conditional-OR (aka </a:t>
                      </a: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r>
                        <a:rPr lang="en-US" sz="17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90187"/>
                  </a:ext>
                </a:extLst>
              </a:tr>
              <a:tr h="386872">
                <a:tc>
                  <a:txBody>
                    <a:bodyPr/>
                    <a:lstStyle/>
                    <a:p>
                      <a:r>
                        <a:rPr lang="en-US" sz="1700" dirty="0"/>
                        <a:t>?: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Ternary (shorthand for if-then-else statement)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77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70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Arithmetic Operators :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763000" cy="6096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class </a:t>
            </a:r>
            <a:r>
              <a:rPr lang="en-US" sz="2000" dirty="0" err="1"/>
              <a:t>ArithmeticDemo</a:t>
            </a:r>
            <a:r>
              <a:rPr lang="en-US" sz="20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public static void main 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int</a:t>
            </a:r>
            <a:r>
              <a:rPr lang="en-US" sz="2000" dirty="0"/>
              <a:t> result = 1 + 2;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System.out.println(result);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result = result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System.out.println(result);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result = result *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System.out.println(result);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result = result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System.out.println(result);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result = result + 8;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System.out.println(result);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result = result %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System.out.println(result);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 rot="20110097">
            <a:off x="7004014" y="5564606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Output??</a:t>
            </a:r>
          </a:p>
        </p:txBody>
      </p:sp>
    </p:spTree>
    <p:extLst>
      <p:ext uri="{BB962C8B-B14F-4D97-AF65-F5344CB8AC3E}">
        <p14:creationId xmlns:p14="http://schemas.microsoft.com/office/powerpoint/2010/main" val="375708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Assignment Operators :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6096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public class Test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   public static void main(String </a:t>
            </a:r>
            <a:r>
              <a:rPr lang="en-US" sz="1600" b="1" dirty="0" err="1"/>
              <a:t>args</a:t>
            </a:r>
            <a:r>
              <a:rPr lang="en-US" sz="1600" b="1" dirty="0"/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      </a:t>
            </a:r>
            <a:r>
              <a:rPr lang="en-US" sz="1600" b="1" dirty="0" err="1"/>
              <a:t>int</a:t>
            </a:r>
            <a:r>
              <a:rPr lang="en-US" sz="1600" b="1" dirty="0"/>
              <a:t> a = 10; </a:t>
            </a:r>
            <a:r>
              <a:rPr lang="en-US" sz="1600" b="1" dirty="0" err="1"/>
              <a:t>int</a:t>
            </a:r>
            <a:r>
              <a:rPr lang="en-US" sz="1600" b="1" dirty="0"/>
              <a:t> b = 20;  </a:t>
            </a:r>
            <a:r>
              <a:rPr lang="en-US" sz="1600" b="1" dirty="0" err="1"/>
              <a:t>int</a:t>
            </a:r>
            <a:r>
              <a:rPr lang="en-US" sz="1600" b="1" dirty="0"/>
              <a:t> c = 0;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      c = a + b;	</a:t>
            </a:r>
            <a:r>
              <a:rPr lang="en-US" sz="1600" dirty="0"/>
              <a:t>//  The operator “=” is called a</a:t>
            </a:r>
            <a:r>
              <a:rPr lang="en-US" sz="1600" b="1" dirty="0"/>
              <a:t> simple assignment operator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      System.out.println("c = a + b = " + c 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      c += a ; 		</a:t>
            </a:r>
            <a:r>
              <a:rPr lang="en-US" sz="1600" dirty="0"/>
              <a:t>// C += A is equivalent to C = C +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      System.out.println("c += a  = " + c 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      c -= a ;</a:t>
            </a:r>
            <a:r>
              <a:rPr lang="en-US" sz="1600" dirty="0"/>
              <a:t> 		// C -= A is equivalent to C = C –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      System.out.println("c -= a = " + c 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      c *= a ;		 </a:t>
            </a:r>
            <a:r>
              <a:rPr lang="en-US" sz="1600" dirty="0"/>
              <a:t>// C *= A is equivalent to C = C *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      System.out.println("c *= a = " + c 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      a 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      c = 15;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      c /= a ; 		</a:t>
            </a:r>
            <a:r>
              <a:rPr lang="en-US" sz="1600" dirty="0"/>
              <a:t>//  C /= A is equivalent to C = C /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      System.out.println("c /= a = " + c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      a = 10;   c = 15;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      c %= a ; 	</a:t>
            </a:r>
            <a:r>
              <a:rPr lang="en-US" sz="1600" dirty="0"/>
              <a:t>// C %= A is equivalent to C = C %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      System.out.println("c %= a  = " + c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 rot="20110097">
            <a:off x="7047557" y="5539996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Output??</a:t>
            </a:r>
          </a:p>
        </p:txBody>
      </p:sp>
    </p:spTree>
    <p:extLst>
      <p:ext uri="{BB962C8B-B14F-4D97-AF65-F5344CB8AC3E}">
        <p14:creationId xmlns:p14="http://schemas.microsoft.com/office/powerpoint/2010/main" val="337119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Unary Operators : </a:t>
            </a:r>
            <a:r>
              <a:rPr lang="en-US" dirty="0"/>
              <a:t>Example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763000" cy="6096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class </a:t>
            </a:r>
            <a:r>
              <a:rPr lang="en-US" sz="1900" b="1" dirty="0" err="1"/>
              <a:t>UnaryDemo</a:t>
            </a:r>
            <a:r>
              <a:rPr lang="en-US" sz="1900" b="1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    public static void main(String[] </a:t>
            </a:r>
            <a:r>
              <a:rPr lang="en-US" sz="1900" b="1" dirty="0" err="1"/>
              <a:t>args</a:t>
            </a:r>
            <a:r>
              <a:rPr lang="en-US" sz="1900" b="1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        </a:t>
            </a:r>
            <a:r>
              <a:rPr lang="en-US" sz="1900" b="1" dirty="0" err="1"/>
              <a:t>int</a:t>
            </a:r>
            <a:r>
              <a:rPr lang="en-US" sz="1900" b="1" dirty="0"/>
              <a:t> result = +1;  </a:t>
            </a:r>
            <a:r>
              <a:rPr lang="en-US" sz="1900" dirty="0"/>
              <a:t>// Unary plus operator (indicating a positive value)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        System.out.println(result);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        result--;  	</a:t>
            </a:r>
            <a:r>
              <a:rPr lang="en-US" sz="1900" dirty="0"/>
              <a:t>//decrements the value by 1</a:t>
            </a:r>
            <a:endParaRPr lang="en-US" sz="19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        System.out.println(result);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        result++;   	</a:t>
            </a:r>
            <a:r>
              <a:rPr lang="en-US" sz="1900" dirty="0"/>
              <a:t>// increments the value by 1</a:t>
            </a:r>
            <a:endParaRPr lang="en-US" sz="19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        System.out.println(result);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        result = -result;  	</a:t>
            </a:r>
            <a:r>
              <a:rPr lang="en-US" sz="1900" dirty="0"/>
              <a:t>//  </a:t>
            </a:r>
            <a:r>
              <a:rPr lang="en-US" sz="2000" dirty="0"/>
              <a:t>Unary minus operator (negates an expression</a:t>
            </a:r>
            <a:r>
              <a:rPr lang="en-US" sz="1900" dirty="0"/>
              <a:t>) </a:t>
            </a:r>
            <a:endParaRPr lang="en-US" sz="19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        System.out.println(result);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        </a:t>
            </a:r>
            <a:r>
              <a:rPr lang="en-US" sz="1900" b="1" dirty="0" err="1"/>
              <a:t>boolean</a:t>
            </a:r>
            <a:r>
              <a:rPr lang="en-US" sz="1900" b="1" dirty="0"/>
              <a:t> success =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        System.out.println(success);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        System.out.println(!success);   </a:t>
            </a:r>
            <a:r>
              <a:rPr lang="en-US" sz="1900" dirty="0"/>
              <a:t>// “!” inverts the value of a </a:t>
            </a:r>
            <a:r>
              <a:rPr lang="en-US" sz="1900" dirty="0" err="1"/>
              <a:t>boolean</a:t>
            </a:r>
            <a:endParaRPr lang="en-US" sz="1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 rot="20110097">
            <a:off x="7004014" y="5564606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Output??</a:t>
            </a:r>
          </a:p>
        </p:txBody>
      </p:sp>
    </p:spTree>
    <p:extLst>
      <p:ext uri="{BB962C8B-B14F-4D97-AF65-F5344CB8AC3E}">
        <p14:creationId xmlns:p14="http://schemas.microsoft.com/office/powerpoint/2010/main" val="42255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/>
              <a:t>Unary Operators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5410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increment/decrement operators can be applied before (prefix) or after (postfix) the operand. </a:t>
            </a:r>
          </a:p>
          <a:p>
            <a:r>
              <a:rPr lang="en-US" dirty="0"/>
              <a:t>The code result++; and ++result; will both end in result being incremented by one. The only difference is that the prefix version (++result) evaluates to the incremented value, whereas the postfix version (result++) evaluates to the original value. </a:t>
            </a:r>
          </a:p>
          <a:p>
            <a:r>
              <a:rPr lang="en-US" dirty="0"/>
              <a:t>If you are just performing a simple increment/decrement, it doesn't really matter which version you choose. But if you use this operator in part of a larger expression, the one that you choose may make a significant difference.</a:t>
            </a:r>
          </a:p>
          <a:p>
            <a:r>
              <a:rPr lang="en-US" dirty="0"/>
              <a:t>See Examples on the next slides.</a:t>
            </a:r>
          </a:p>
        </p:txBody>
      </p:sp>
    </p:spTree>
    <p:extLst>
      <p:ext uri="{BB962C8B-B14F-4D97-AF65-F5344CB8AC3E}">
        <p14:creationId xmlns:p14="http://schemas.microsoft.com/office/powerpoint/2010/main" val="193826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Unary Operators : </a:t>
            </a:r>
            <a:r>
              <a:rPr lang="en-US" dirty="0"/>
              <a:t>Example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763000" cy="6096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class </a:t>
            </a:r>
            <a:r>
              <a:rPr lang="en-US" sz="1900" b="1" dirty="0" err="1"/>
              <a:t>PrePostDemo</a:t>
            </a:r>
            <a:r>
              <a:rPr lang="en-US" sz="1900" b="1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    public static void main(String[] </a:t>
            </a:r>
            <a:r>
              <a:rPr lang="en-US" sz="1900" b="1" dirty="0" err="1"/>
              <a:t>args</a:t>
            </a:r>
            <a:r>
              <a:rPr lang="en-US" sz="1900" b="1" dirty="0"/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        </a:t>
            </a:r>
            <a:r>
              <a:rPr lang="en-US" sz="1900" b="1" dirty="0" err="1"/>
              <a:t>int</a:t>
            </a:r>
            <a:r>
              <a:rPr lang="en-US" sz="1900" b="1" dirty="0"/>
              <a:t> </a:t>
            </a:r>
            <a:r>
              <a:rPr lang="en-US" sz="1900" b="1" dirty="0" err="1"/>
              <a:t>i</a:t>
            </a:r>
            <a:r>
              <a:rPr lang="en-US" sz="1900" b="1" dirty="0"/>
              <a:t>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        </a:t>
            </a:r>
            <a:r>
              <a:rPr lang="en-US" sz="1900" b="1" dirty="0" err="1"/>
              <a:t>i</a:t>
            </a:r>
            <a:r>
              <a:rPr lang="en-US" sz="1900" b="1" dirty="0"/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        System.out.println(</a:t>
            </a:r>
            <a:r>
              <a:rPr lang="en-US" sz="1900" b="1" dirty="0" err="1"/>
              <a:t>i</a:t>
            </a:r>
            <a:r>
              <a:rPr lang="en-US" sz="1900" b="1" dirty="0"/>
              <a:t>);  </a:t>
            </a:r>
            <a:r>
              <a:rPr lang="en-US" sz="1900" dirty="0"/>
              <a:t>// prints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        ++</a:t>
            </a:r>
            <a:r>
              <a:rPr lang="en-US" sz="1900" b="1" dirty="0" err="1"/>
              <a:t>i</a:t>
            </a:r>
            <a:r>
              <a:rPr lang="en-US" sz="1900" b="1" dirty="0"/>
              <a:t>;			  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900" b="1" dirty="0"/>
              <a:t>System.out.println(</a:t>
            </a:r>
            <a:r>
              <a:rPr lang="en-US" sz="1900" b="1" dirty="0" err="1"/>
              <a:t>i</a:t>
            </a:r>
            <a:r>
              <a:rPr lang="en-US" sz="1900" b="1" dirty="0"/>
              <a:t>);</a:t>
            </a:r>
            <a:r>
              <a:rPr lang="en-US" sz="1900" dirty="0"/>
              <a:t> // prints 5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1900" b="1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sz="1900" b="1" dirty="0"/>
              <a:t>System.out.println(++</a:t>
            </a:r>
            <a:r>
              <a:rPr lang="en-US" sz="1900" b="1" dirty="0" err="1"/>
              <a:t>i</a:t>
            </a:r>
            <a:r>
              <a:rPr lang="en-US" sz="1900" b="1" dirty="0"/>
              <a:t>);</a:t>
            </a:r>
            <a:r>
              <a:rPr lang="en-US" sz="1900" dirty="0"/>
              <a:t> // prints 6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1900" b="1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sz="1900" b="1" dirty="0"/>
              <a:t>System.out.println(</a:t>
            </a:r>
            <a:r>
              <a:rPr lang="en-US" sz="1900" b="1" dirty="0" err="1"/>
              <a:t>i</a:t>
            </a:r>
            <a:r>
              <a:rPr lang="en-US" sz="1900" b="1" dirty="0"/>
              <a:t>++);</a:t>
            </a:r>
            <a:r>
              <a:rPr lang="en-US" sz="1900" dirty="0"/>
              <a:t> // prints 6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1900" b="1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sz="1900" b="1" dirty="0"/>
              <a:t>System.out.println(</a:t>
            </a:r>
            <a:r>
              <a:rPr lang="en-US" sz="1900" b="1" dirty="0" err="1"/>
              <a:t>i</a:t>
            </a:r>
            <a:r>
              <a:rPr lang="en-US" sz="1900" b="1" dirty="0"/>
              <a:t>);</a:t>
            </a:r>
            <a:r>
              <a:rPr lang="en-US" sz="1900" dirty="0"/>
              <a:t> // prints 7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8057" y="5411450"/>
            <a:ext cx="9067800" cy="1446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In other words, </a:t>
            </a:r>
          </a:p>
          <a:p>
            <a:pPr lvl="2"/>
            <a:r>
              <a:rPr lang="en-US" sz="2200" b="1" dirty="0"/>
              <a:t>a=b++; </a:t>
            </a:r>
            <a:r>
              <a:rPr lang="en-US" sz="2200" b="1" dirty="0">
                <a:sym typeface="Wingdings" pitchFamily="2" charset="2"/>
              </a:rPr>
              <a:t> a=b; b=b+1;</a:t>
            </a:r>
            <a:endParaRPr lang="en-US" sz="2200" b="1" dirty="0"/>
          </a:p>
          <a:p>
            <a:pPr lvl="2"/>
            <a:r>
              <a:rPr lang="en-US" sz="2200" b="1" dirty="0"/>
              <a:t>a=++b; </a:t>
            </a:r>
            <a:r>
              <a:rPr lang="en-US" sz="2200" b="1" dirty="0">
                <a:sym typeface="Wingdings" pitchFamily="2" charset="2"/>
              </a:rPr>
              <a:t> b=b+1; a=b;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The following slide gives one more example.</a:t>
            </a:r>
          </a:p>
        </p:txBody>
      </p:sp>
    </p:spTree>
    <p:extLst>
      <p:ext uri="{BB962C8B-B14F-4D97-AF65-F5344CB8AC3E}">
        <p14:creationId xmlns:p14="http://schemas.microsoft.com/office/powerpoint/2010/main" val="11994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Unary Operators : </a:t>
            </a:r>
            <a:r>
              <a:rPr lang="en-US" dirty="0"/>
              <a:t>Example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609600"/>
            <a:ext cx="8712201" cy="6096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b="1" dirty="0"/>
              <a:t>class </a:t>
            </a:r>
            <a:r>
              <a:rPr lang="en-US" sz="2200" b="1" dirty="0" err="1"/>
              <a:t>AnotherDemo</a:t>
            </a:r>
            <a:r>
              <a:rPr lang="en-US" sz="2200" b="1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/>
              <a:t>    public static void main(String[] </a:t>
            </a:r>
            <a:r>
              <a:rPr lang="en-US" sz="2200" b="1" dirty="0" err="1"/>
              <a:t>args</a:t>
            </a:r>
            <a:r>
              <a:rPr lang="en-US" sz="2200" b="1" dirty="0"/>
              <a:t>) 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200" b="1" dirty="0" err="1"/>
              <a:t>int</a:t>
            </a:r>
            <a:r>
              <a:rPr lang="en-US" sz="2200" b="1" dirty="0"/>
              <a:t> x = 5, y;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200" b="1" dirty="0"/>
              <a:t>y = --x;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200" b="1" dirty="0"/>
              <a:t>System.out.println("y : " + y);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200" b="1" dirty="0"/>
              <a:t>System.out.println("x : " + x);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200" b="1" dirty="0"/>
              <a:t>y = x--;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200" b="1" dirty="0"/>
              <a:t>System.out.println("y : " + y);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200" b="1" dirty="0"/>
              <a:t>System.out.println("x : " + x);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//If decrement is made in an independent statement, prefix and //postfix modes make no difference. See the next statements:</a:t>
            </a:r>
            <a:endParaRPr lang="en-US" sz="22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200" b="1" dirty="0"/>
              <a:t>--x;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200" b="1" dirty="0"/>
              <a:t>System.out.println("x : " + x);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200" b="1" dirty="0"/>
              <a:t>x--;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200" b="1" dirty="0"/>
              <a:t>System.out.println("x : " + x);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/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 rot="20110097">
            <a:off x="7004014" y="5564606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Output??</a:t>
            </a:r>
          </a:p>
        </p:txBody>
      </p:sp>
    </p:spTree>
    <p:extLst>
      <p:ext uri="{BB962C8B-B14F-4D97-AF65-F5344CB8AC3E}">
        <p14:creationId xmlns:p14="http://schemas.microsoft.com/office/powerpoint/2010/main" val="3890528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563562"/>
          </a:xfrm>
        </p:spPr>
        <p:txBody>
          <a:bodyPr>
            <a:noAutofit/>
          </a:bodyPr>
          <a:lstStyle/>
          <a:p>
            <a:r>
              <a:rPr lang="en-US" sz="3800" b="1" dirty="0"/>
              <a:t>Equality and Relational Operators : </a:t>
            </a:r>
            <a:r>
              <a:rPr lang="en-US" sz="3800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58674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class </a:t>
            </a:r>
            <a:r>
              <a:rPr lang="en-US" sz="2200" dirty="0" err="1"/>
              <a:t>ComparisonDemo</a:t>
            </a:r>
            <a:r>
              <a:rPr lang="en-US" sz="22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public static void main(String[] </a:t>
            </a:r>
            <a:r>
              <a:rPr lang="en-US" sz="2200" dirty="0" err="1"/>
              <a:t>args</a:t>
            </a:r>
            <a:r>
              <a:rPr lang="en-US" sz="2200" dirty="0"/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</a:t>
            </a:r>
            <a:r>
              <a:rPr lang="en-US" sz="2200" dirty="0" err="1"/>
              <a:t>int</a:t>
            </a:r>
            <a:r>
              <a:rPr lang="en-US" sz="2200" dirty="0"/>
              <a:t> value1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</a:t>
            </a:r>
            <a:r>
              <a:rPr lang="en-US" sz="2200" dirty="0" err="1"/>
              <a:t>int</a:t>
            </a:r>
            <a:r>
              <a:rPr lang="en-US" sz="2200" dirty="0"/>
              <a:t> value2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if(value1 == value2)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    System.out.println("A");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if(value1 != value2)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    System.out.println("B");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if(value1 &gt; value2)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    System.out.println("C");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if(value1 &lt; value2)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    System.out.println("D");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if(value1 &lt;= value2)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    System.out.println("E");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 rot="20110097">
            <a:off x="7004014" y="5564606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Output??</a:t>
            </a:r>
          </a:p>
        </p:txBody>
      </p:sp>
    </p:spTree>
    <p:extLst>
      <p:ext uri="{BB962C8B-B14F-4D97-AF65-F5344CB8AC3E}">
        <p14:creationId xmlns:p14="http://schemas.microsoft.com/office/powerpoint/2010/main" val="4081620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3222</TotalTime>
  <Words>1454</Words>
  <Application>Microsoft Office PowerPoint</Application>
  <PresentationFormat>On-screen Show (4:3)</PresentationFormat>
  <Paragraphs>229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RCS 122  OBJECT ORIENTED PROGRAMMING I</vt:lpstr>
      <vt:lpstr> Some of the Java Operators</vt:lpstr>
      <vt:lpstr>Arithmetic Operators : Example</vt:lpstr>
      <vt:lpstr>Assignment Operators : Example</vt:lpstr>
      <vt:lpstr>Unary Operators : Example I</vt:lpstr>
      <vt:lpstr>Unary Operators</vt:lpstr>
      <vt:lpstr>Unary Operators : Example II</vt:lpstr>
      <vt:lpstr>Unary Operators : Example III</vt:lpstr>
      <vt:lpstr>Equality and Relational Operators : Example</vt:lpstr>
      <vt:lpstr>Conditional Operators : Example I</vt:lpstr>
      <vt:lpstr>Conditional Operators </vt:lpstr>
      <vt:lpstr>Conditional Operators : Example 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Deogratias</dc:creator>
  <cp:lastModifiedBy>sAm</cp:lastModifiedBy>
  <cp:revision>165</cp:revision>
  <cp:lastPrinted>2012-03-29T08:18:45Z</cp:lastPrinted>
  <dcterms:created xsi:type="dcterms:W3CDTF">2012-03-28T20:07:05Z</dcterms:created>
  <dcterms:modified xsi:type="dcterms:W3CDTF">2023-04-13T06:58:22Z</dcterms:modified>
</cp:coreProperties>
</file>