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5" r:id="rId2"/>
    <p:sldId id="274" r:id="rId3"/>
    <p:sldId id="34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34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5FBB-F964-4128-BD52-EB491AB7A29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70EB5-DBF1-44CB-A1E9-79EA9D17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0EB5-DBF1-44CB-A1E9-79EA9D177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0C0D-5E24-44FC-A363-3114C7D56ADF}" type="datetimeFigureOut">
              <a:rPr lang="en-US" smtClean="0"/>
              <a:t>08-Jul-21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F0BA-E815-4F3B-B354-F4FEB0A6A8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abstrac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650" y="4191000"/>
            <a:ext cx="71247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16</a:t>
            </a:r>
            <a:r>
              <a:rPr lang="en-US" sz="3000" b="1"/>
              <a:t>: </a:t>
            </a:r>
            <a:r>
              <a:rPr lang="en-US" b="1"/>
              <a:t>Interfaces </a:t>
            </a:r>
            <a:endParaRPr lang="en-US" b="1" dirty="0"/>
          </a:p>
          <a:p>
            <a:endParaRPr lang="en-US" b="1" dirty="0"/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6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Can Be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interface can inherit another by use of the keyword </a:t>
            </a:r>
            <a:r>
              <a:rPr lang="en-US" b="1" dirty="0"/>
              <a:t>extends</a:t>
            </a:r>
            <a:r>
              <a:rPr lang="en-US" dirty="0"/>
              <a:t>. </a:t>
            </a:r>
          </a:p>
          <a:p>
            <a:r>
              <a:rPr lang="en-US" dirty="0"/>
              <a:t>The syntax is the same as for inheriting classes. </a:t>
            </a:r>
          </a:p>
          <a:p>
            <a:r>
              <a:rPr lang="en-US" dirty="0"/>
              <a:t>When a class implements an interface that inherits another interface, it must provide implementations for all methods defined within the interface inheritance chain.</a:t>
            </a:r>
          </a:p>
        </p:txBody>
      </p:sp>
    </p:spTree>
    <p:extLst>
      <p:ext uri="{BB962C8B-B14F-4D97-AF65-F5344CB8AC3E}">
        <p14:creationId xmlns:p14="http://schemas.microsoft.com/office/powerpoint/2010/main" val="385929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"/>
            <a:ext cx="48006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interface A {</a:t>
            </a:r>
          </a:p>
          <a:p>
            <a:r>
              <a:rPr lang="en-US" sz="2400" dirty="0"/>
              <a:t>   void meth1();</a:t>
            </a:r>
          </a:p>
          <a:p>
            <a:r>
              <a:rPr lang="en-US" sz="2400" dirty="0"/>
              <a:t>   void meth2();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interface B extends A {</a:t>
            </a:r>
          </a:p>
          <a:p>
            <a:r>
              <a:rPr lang="en-US" sz="2400" dirty="0"/>
              <a:t>     void meth3();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 implements B {</a:t>
            </a:r>
          </a:p>
          <a:p>
            <a:r>
              <a:rPr lang="en-US" sz="2400" dirty="0"/>
              <a:t>    public void meth1() {</a:t>
            </a:r>
          </a:p>
          <a:p>
            <a:r>
              <a:rPr lang="en-US" sz="2400" dirty="0"/>
              <a:t>        //method body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public void meth2() {</a:t>
            </a:r>
          </a:p>
          <a:p>
            <a:r>
              <a:rPr lang="en-US" sz="2400" dirty="0"/>
              <a:t>        //method body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public void meth3() {</a:t>
            </a:r>
          </a:p>
          <a:p>
            <a:r>
              <a:rPr lang="en-US" sz="2400" dirty="0"/>
              <a:t>        //method body</a:t>
            </a:r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2938521"/>
            <a:ext cx="2667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// This class must implement all of A and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04800"/>
            <a:ext cx="2819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// B now includes meth1() and meth2() – it adds meth3().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124200" y="904965"/>
            <a:ext cx="2819400" cy="107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3429000" y="3048001"/>
            <a:ext cx="2819400" cy="49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9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FC79-00DD-46A4-AED7-E6B4AA05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5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308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 class is called an interface when all methods it defines are abstract, </a:t>
            </a:r>
            <a:r>
              <a:rPr lang="en-US" sz="2400" dirty="0" err="1"/>
              <a:t>ie</a:t>
            </a:r>
            <a:r>
              <a:rPr lang="en-US" sz="2400" dirty="0"/>
              <a:t> methods signature without implementations.</a:t>
            </a:r>
          </a:p>
          <a:p>
            <a:pPr lvl="1"/>
            <a:r>
              <a:rPr lang="en-US" sz="2000" dirty="0"/>
              <a:t>What is abstract class? What is abstract method?</a:t>
            </a:r>
          </a:p>
          <a:p>
            <a:pPr lvl="1"/>
            <a:r>
              <a:rPr lang="en-US" sz="2000" dirty="0"/>
              <a:t>Abstract classes contain at least one abstract method.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92E8F-D0D6-4FAC-9D53-7C0D4EA3AFC7}"/>
              </a:ext>
            </a:extLst>
          </p:cNvPr>
          <p:cNvSpPr txBox="1"/>
          <p:nvPr/>
        </p:nvSpPr>
        <p:spPr>
          <a:xfrm>
            <a:off x="304800" y="2714475"/>
            <a:ext cx="8763000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process of hiding certain details and showing only essential information to the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Abstraction can be achieved with either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 classes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lang="en-US" sz="2000" b="1" i="0" dirty="0">
                <a:effectLst/>
                <a:latin typeface="Verdana" panose="020B0604030504040204" pitchFamily="34" charset="0"/>
              </a:rPr>
              <a:t>interfaces.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An abstract class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a restricted class that cannot be used to create objects (to access it, it must be inherited from another class).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An abstract method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only be used in an abstract class, and it does not have a body. The body is provided by the subclass (inherited from).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abstract class can have both abstract and regular methods.</a:t>
            </a:r>
          </a:p>
          <a:p>
            <a:pPr algn="just"/>
            <a:r>
              <a:rPr lang="en-US" sz="2000" i="1" u="sng" dirty="0">
                <a:solidFill>
                  <a:srgbClr val="C00000"/>
                </a:solidFill>
                <a:latin typeface="Verdana" panose="020B0604030504040204" pitchFamily="34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: Read more about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 Classes and Methods at: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https://www.w3schools.com/java/java_abstract.asp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9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The class that is using the interface is said to </a:t>
            </a:r>
            <a:r>
              <a:rPr lang="en-US" i="1" dirty="0"/>
              <a:t>implement</a:t>
            </a:r>
            <a:r>
              <a:rPr lang="en-US" dirty="0"/>
              <a:t> the interface. One class can implement many interfaces and one interface can be implemented by many classes.</a:t>
            </a:r>
          </a:p>
          <a:p>
            <a:r>
              <a:rPr lang="en-US" dirty="0"/>
              <a:t>To implement an interface, a class must provide bodies (implementations) for the methods described by the interface. Each class is free to determine the details of its own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30439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44307"/>
            <a:ext cx="51816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/>
              <a:t>access </a:t>
            </a:r>
            <a:r>
              <a:rPr lang="en-US" sz="2400" dirty="0"/>
              <a:t>interface </a:t>
            </a:r>
            <a:r>
              <a:rPr lang="en-US" sz="2400" i="1" dirty="0"/>
              <a:t>name </a:t>
            </a:r>
            <a:r>
              <a:rPr lang="en-US" sz="2400" dirty="0"/>
              <a:t>{</a:t>
            </a:r>
          </a:p>
          <a:p>
            <a:r>
              <a:rPr lang="en-US" sz="2400" i="1" dirty="0"/>
              <a:t>     ret-type method-name1</a:t>
            </a:r>
            <a:r>
              <a:rPr lang="en-US" sz="2400" dirty="0"/>
              <a:t>(</a:t>
            </a:r>
            <a:r>
              <a:rPr lang="en-US" sz="2400" i="1" dirty="0" err="1"/>
              <a:t>param</a:t>
            </a:r>
            <a:r>
              <a:rPr lang="en-US" sz="2400" i="1" dirty="0"/>
              <a:t>-list</a:t>
            </a:r>
            <a:r>
              <a:rPr lang="en-US" sz="2400" dirty="0"/>
              <a:t>)</a:t>
            </a:r>
            <a:r>
              <a:rPr lang="en-US" sz="2400" i="1" dirty="0"/>
              <a:t>;</a:t>
            </a:r>
          </a:p>
          <a:p>
            <a:r>
              <a:rPr lang="en-US" sz="2400" i="1" dirty="0"/>
              <a:t>     ret-type method-name2</a:t>
            </a:r>
            <a:r>
              <a:rPr lang="en-US" sz="2400" dirty="0"/>
              <a:t>(</a:t>
            </a:r>
            <a:r>
              <a:rPr lang="en-US" sz="2400" i="1" dirty="0" err="1"/>
              <a:t>param</a:t>
            </a:r>
            <a:r>
              <a:rPr lang="en-US" sz="2400" i="1" dirty="0"/>
              <a:t>-list</a:t>
            </a:r>
            <a:r>
              <a:rPr lang="en-US" sz="2400" dirty="0"/>
              <a:t>)</a:t>
            </a:r>
            <a:r>
              <a:rPr lang="en-US" sz="2400" i="1" dirty="0"/>
              <a:t>;</a:t>
            </a:r>
          </a:p>
          <a:p>
            <a:r>
              <a:rPr lang="en-US" sz="2400" i="1" dirty="0"/>
              <a:t>     type var1 = value;</a:t>
            </a:r>
          </a:p>
          <a:p>
            <a:r>
              <a:rPr lang="en-US" sz="2400" i="1" dirty="0"/>
              <a:t>     type var2 = value;</a:t>
            </a:r>
          </a:p>
          <a:p>
            <a:r>
              <a:rPr lang="en-US" sz="2400" i="1" dirty="0"/>
              <a:t>     // ...</a:t>
            </a:r>
          </a:p>
          <a:p>
            <a:r>
              <a:rPr lang="en-US" sz="2400" i="1" dirty="0"/>
              <a:t>     ret-type method-</a:t>
            </a:r>
            <a:r>
              <a:rPr lang="en-US" sz="2400" i="1" dirty="0" err="1"/>
              <a:t>nameN</a:t>
            </a:r>
            <a:r>
              <a:rPr lang="en-US" sz="2400" dirty="0"/>
              <a:t>(</a:t>
            </a:r>
            <a:r>
              <a:rPr lang="en-US" sz="2400" i="1" dirty="0" err="1"/>
              <a:t>param</a:t>
            </a:r>
            <a:r>
              <a:rPr lang="en-US" sz="2400" i="1" dirty="0"/>
              <a:t>-list</a:t>
            </a:r>
            <a:r>
              <a:rPr lang="en-US" sz="2400" dirty="0"/>
              <a:t>)</a:t>
            </a:r>
            <a:r>
              <a:rPr lang="en-US" sz="2400" i="1" dirty="0"/>
              <a:t>;</a:t>
            </a:r>
          </a:p>
          <a:p>
            <a:r>
              <a:rPr lang="en-US" sz="2400" i="1" dirty="0"/>
              <a:t>     type </a:t>
            </a:r>
            <a:r>
              <a:rPr lang="en-US" sz="2400" i="1" dirty="0" err="1"/>
              <a:t>varN</a:t>
            </a:r>
            <a:r>
              <a:rPr lang="en-US" sz="2400" i="1" dirty="0"/>
              <a:t> = value;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49" y="87868"/>
            <a:ext cx="401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General Form of Interface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41148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access </a:t>
            </a:r>
            <a:r>
              <a:rPr lang="en-US" sz="2400" dirty="0"/>
              <a:t>is either </a:t>
            </a:r>
            <a:r>
              <a:rPr lang="en-US" sz="2400" b="1" dirty="0"/>
              <a:t>public </a:t>
            </a:r>
            <a:r>
              <a:rPr lang="en-US" sz="2400" dirty="0"/>
              <a:t>or not used. When no access </a:t>
            </a:r>
            <a:r>
              <a:rPr lang="en-US" sz="2400" dirty="0" err="1"/>
              <a:t>specifier</a:t>
            </a:r>
            <a:r>
              <a:rPr lang="en-US" sz="2400" dirty="0"/>
              <a:t> is included, then default access results, and the interface is available only to other members of its package. </a:t>
            </a:r>
          </a:p>
          <a:p>
            <a:r>
              <a:rPr lang="en-US" sz="2400" dirty="0"/>
              <a:t>When it is declared as </a:t>
            </a:r>
            <a:r>
              <a:rPr lang="en-US" sz="2400" b="1" dirty="0"/>
              <a:t>public</a:t>
            </a:r>
            <a:r>
              <a:rPr lang="en-US" sz="2400" dirty="0"/>
              <a:t>, the interface can be used by any other code. (When an </a:t>
            </a:r>
            <a:r>
              <a:rPr lang="en-US" sz="2400" b="1" dirty="0"/>
              <a:t>interface </a:t>
            </a:r>
            <a:r>
              <a:rPr lang="en-US" sz="2400" dirty="0"/>
              <a:t>is declared </a:t>
            </a:r>
            <a:r>
              <a:rPr lang="en-US" sz="2400" b="1" dirty="0"/>
              <a:t>public</a:t>
            </a:r>
            <a:r>
              <a:rPr lang="en-US" sz="2400" dirty="0"/>
              <a:t>, it must be in a file of the same name.) </a:t>
            </a:r>
            <a:r>
              <a:rPr lang="en-US" sz="2400" i="1" dirty="0"/>
              <a:t>name </a:t>
            </a:r>
            <a:r>
              <a:rPr lang="en-US" sz="2400" dirty="0"/>
              <a:t>is the name of the interface and can be </a:t>
            </a:r>
            <a:r>
              <a:rPr lang="en-US" sz="2400" dirty="0" err="1"/>
              <a:t>anyvalid</a:t>
            </a:r>
            <a:r>
              <a:rPr lang="en-US" sz="2400" dirty="0"/>
              <a:t> identifier.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28600"/>
            <a:ext cx="3429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All methods are abstract and implicitly public, the class using this interface must implement ALL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52008"/>
            <a:ext cx="3429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Variables inside interface are not instance variables and are implicitly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, </a:t>
            </a:r>
            <a:r>
              <a:rPr lang="en-US" sz="2400" b="1" dirty="0"/>
              <a:t>final</a:t>
            </a:r>
            <a:r>
              <a:rPr lang="en-US" sz="2400" dirty="0"/>
              <a:t>, and </a:t>
            </a:r>
            <a:r>
              <a:rPr lang="en-US" sz="2400" b="1" dirty="0"/>
              <a:t>static </a:t>
            </a:r>
            <a:r>
              <a:rPr lang="en-US" sz="2400" dirty="0"/>
              <a:t>and must be initialized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048000" y="2438400"/>
            <a:ext cx="2514600" cy="783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2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676399"/>
          </a:xfrm>
        </p:spPr>
        <p:txBody>
          <a:bodyPr>
            <a:normAutofit fontScale="92500"/>
          </a:bodyPr>
          <a:lstStyle/>
          <a:p>
            <a:r>
              <a:rPr lang="en-US" dirty="0"/>
              <a:t>To implement an interface, include the </a:t>
            </a:r>
            <a:r>
              <a:rPr lang="en-US" b="1" dirty="0"/>
              <a:t>implements </a:t>
            </a:r>
            <a:r>
              <a:rPr lang="en-US" dirty="0"/>
              <a:t>clause in a class definition and then create the methods defined by the interface.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" y="2438400"/>
            <a:ext cx="7239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i="1" dirty="0"/>
              <a:t>access </a:t>
            </a:r>
            <a:r>
              <a:rPr lang="en-US" sz="2800" dirty="0"/>
              <a:t>class </a:t>
            </a:r>
            <a:r>
              <a:rPr lang="en-US" sz="2800" i="1" dirty="0" err="1"/>
              <a:t>classname</a:t>
            </a:r>
            <a:r>
              <a:rPr lang="en-US" sz="2800" i="1" dirty="0"/>
              <a:t> </a:t>
            </a:r>
            <a:r>
              <a:rPr lang="en-US" sz="2800" dirty="0"/>
              <a:t>implements </a:t>
            </a:r>
            <a:r>
              <a:rPr lang="en-US" sz="2800" i="1" dirty="0"/>
              <a:t>interface </a:t>
            </a:r>
            <a:r>
              <a:rPr lang="en-US" sz="2800" dirty="0"/>
              <a:t>{</a:t>
            </a:r>
          </a:p>
          <a:p>
            <a:r>
              <a:rPr lang="en-US" sz="2800" dirty="0"/>
              <a:t>    // class-body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669" y="4419600"/>
            <a:ext cx="78333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public interface Series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getNext</a:t>
            </a:r>
            <a:r>
              <a:rPr lang="en-US" sz="2800" dirty="0"/>
              <a:t>(); // return next number in series</a:t>
            </a:r>
          </a:p>
          <a:p>
            <a:r>
              <a:rPr lang="en-US" sz="2800" dirty="0"/>
              <a:t>    void reset(); // restart</a:t>
            </a:r>
          </a:p>
          <a:p>
            <a:r>
              <a:rPr lang="en-US" sz="2800" dirty="0"/>
              <a:t>    void </a:t>
            </a:r>
            <a:r>
              <a:rPr lang="en-US" sz="2800" dirty="0" err="1"/>
              <a:t>setStart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x); // set starting value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669" y="3943197"/>
            <a:ext cx="417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Consider the following Interface</a:t>
            </a:r>
          </a:p>
        </p:txBody>
      </p:sp>
    </p:spTree>
    <p:extLst>
      <p:ext uri="{BB962C8B-B14F-4D97-AF65-F5344CB8AC3E}">
        <p14:creationId xmlns:p14="http://schemas.microsoft.com/office/powerpoint/2010/main" val="212020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360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Implementing the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5566" y="256937"/>
            <a:ext cx="4572000" cy="627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200" dirty="0"/>
              <a:t>class </a:t>
            </a:r>
            <a:r>
              <a:rPr lang="en-US" sz="2200" dirty="0" err="1"/>
              <a:t>ByTwos</a:t>
            </a:r>
            <a:r>
              <a:rPr lang="en-US" sz="2200" dirty="0"/>
              <a:t> implements Series {</a:t>
            </a:r>
          </a:p>
          <a:p>
            <a:r>
              <a:rPr lang="en-US" sz="2200" dirty="0"/>
              <a:t>   </a:t>
            </a:r>
            <a:r>
              <a:rPr lang="en-US" sz="2200" dirty="0" err="1"/>
              <a:t>int</a:t>
            </a:r>
            <a:r>
              <a:rPr lang="en-US" sz="2200" dirty="0"/>
              <a:t> start, </a:t>
            </a:r>
            <a:r>
              <a:rPr lang="en-US" sz="2200" dirty="0" err="1"/>
              <a:t>val</a:t>
            </a:r>
            <a:r>
              <a:rPr lang="en-US" sz="2200" dirty="0"/>
              <a:t>;</a:t>
            </a:r>
          </a:p>
          <a:p>
            <a:r>
              <a:rPr lang="en-US" sz="2200" dirty="0"/>
              <a:t>   </a:t>
            </a:r>
            <a:r>
              <a:rPr lang="en-US" sz="2200" dirty="0" err="1"/>
              <a:t>ByTwos</a:t>
            </a:r>
            <a:r>
              <a:rPr lang="en-US" sz="2200" dirty="0"/>
              <a:t>() {</a:t>
            </a:r>
          </a:p>
          <a:p>
            <a:r>
              <a:rPr lang="en-US" sz="2200" dirty="0"/>
              <a:t>      start = 0;       </a:t>
            </a:r>
            <a:r>
              <a:rPr lang="en-US" sz="2200" dirty="0" err="1"/>
              <a:t>val</a:t>
            </a:r>
            <a:r>
              <a:rPr lang="en-US" sz="2200" dirty="0"/>
              <a:t> = 0;</a:t>
            </a:r>
          </a:p>
          <a:p>
            <a:r>
              <a:rPr lang="en-US" sz="2200" dirty="0"/>
              <a:t>   }</a:t>
            </a:r>
          </a:p>
          <a:p>
            <a:r>
              <a:rPr lang="en-US" sz="2200" dirty="0"/>
              <a:t>   public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getNext</a:t>
            </a:r>
            <a:r>
              <a:rPr lang="en-US" sz="2200" dirty="0"/>
              <a:t>()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+= 2;      return </a:t>
            </a:r>
            <a:r>
              <a:rPr lang="en-US" sz="2200" dirty="0" err="1"/>
              <a:t>val</a:t>
            </a:r>
            <a:r>
              <a:rPr lang="en-US" sz="2200" dirty="0"/>
              <a:t>;</a:t>
            </a:r>
          </a:p>
          <a:p>
            <a:r>
              <a:rPr lang="en-US" sz="2200" dirty="0"/>
              <a:t>   }</a:t>
            </a:r>
          </a:p>
          <a:p>
            <a:r>
              <a:rPr lang="en-US" sz="2200" dirty="0"/>
              <a:t>   public void reset() {</a:t>
            </a:r>
          </a:p>
          <a:p>
            <a:r>
              <a:rPr lang="en-US" sz="2200" dirty="0"/>
              <a:t>      start = 0;      </a:t>
            </a:r>
            <a:r>
              <a:rPr lang="en-US" sz="2200" dirty="0" err="1"/>
              <a:t>val</a:t>
            </a:r>
            <a:r>
              <a:rPr lang="en-US" sz="2200" dirty="0"/>
              <a:t> = 0;</a:t>
            </a:r>
          </a:p>
          <a:p>
            <a:r>
              <a:rPr lang="en-US" sz="2200" dirty="0"/>
              <a:t>   }</a:t>
            </a:r>
          </a:p>
          <a:p>
            <a:r>
              <a:rPr lang="en-US" sz="2200" dirty="0"/>
              <a:t>   public void </a:t>
            </a:r>
            <a:r>
              <a:rPr lang="en-US" sz="2200" dirty="0" err="1"/>
              <a:t>setStart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x) {</a:t>
            </a:r>
          </a:p>
          <a:p>
            <a:r>
              <a:rPr lang="en-US" sz="2200" dirty="0"/>
              <a:t>      start = x;      </a:t>
            </a:r>
            <a:r>
              <a:rPr lang="en-US" sz="2200" dirty="0" err="1"/>
              <a:t>val</a:t>
            </a:r>
            <a:r>
              <a:rPr lang="en-US" sz="2200" dirty="0"/>
              <a:t> = x;</a:t>
            </a:r>
          </a:p>
          <a:p>
            <a:r>
              <a:rPr lang="en-US" sz="2200" dirty="0"/>
              <a:t>   }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getPrevious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return </a:t>
            </a:r>
            <a:r>
              <a:rPr lang="en-US" sz="2400" dirty="0" err="1"/>
              <a:t>prev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  <a:endParaRPr lang="en-US" sz="2200" dirty="0"/>
          </a:p>
          <a:p>
            <a:r>
              <a:rPr lang="en-US" sz="2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463" y="1619579"/>
            <a:ext cx="2133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These three methods </a:t>
            </a:r>
            <a:r>
              <a:rPr lang="en-US" sz="2800" u="sng" dirty="0"/>
              <a:t>must be </a:t>
            </a:r>
            <a:r>
              <a:rPr lang="en-US" sz="2800" dirty="0"/>
              <a:t>implemented 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299063" y="2362200"/>
            <a:ext cx="1752600" cy="165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299063" y="2527520"/>
            <a:ext cx="1752600" cy="749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299063" y="2527520"/>
            <a:ext cx="1752600" cy="1815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863" y="4114800"/>
            <a:ext cx="2133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It is possible for a class to add its own method</a:t>
            </a: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2451463" y="5022741"/>
            <a:ext cx="1600200" cy="463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Interface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possible to create a reference variable of an interface</a:t>
            </a:r>
          </a:p>
          <a:p>
            <a:r>
              <a:rPr lang="en-US" dirty="0"/>
              <a:t>Such a variable can refer to any object that implements its interface. </a:t>
            </a:r>
          </a:p>
          <a:p>
            <a:r>
              <a:rPr lang="en-US" dirty="0"/>
              <a:t>When you call a method on an object through an interface reference, it is the version of the method implemented by the object that is executed. </a:t>
            </a:r>
          </a:p>
          <a:p>
            <a:r>
              <a:rPr lang="en-US" dirty="0"/>
              <a:t>An interface reference variable has knowledge only of the methods declared by its </a:t>
            </a:r>
            <a:r>
              <a:rPr lang="en-US" b="1" dirty="0"/>
              <a:t>interface </a:t>
            </a:r>
            <a:r>
              <a:rPr lang="en-US" dirty="0"/>
              <a:t>declaration.</a:t>
            </a:r>
          </a:p>
          <a:p>
            <a:r>
              <a:rPr lang="en-US" dirty="0"/>
              <a:t>This process is similar to using a superclass reference to access a subclass object</a:t>
            </a:r>
          </a:p>
        </p:txBody>
      </p:sp>
    </p:spTree>
    <p:extLst>
      <p:ext uri="{BB962C8B-B14F-4D97-AF65-F5344CB8AC3E}">
        <p14:creationId xmlns:p14="http://schemas.microsoft.com/office/powerpoint/2010/main" val="135580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declared in an interface are implicitly public, static and final</a:t>
            </a:r>
          </a:p>
          <a:p>
            <a:r>
              <a:rPr lang="en-US" dirty="0"/>
              <a:t>Large programs normally used interfaces to create constant values that are accessible throughout a program</a:t>
            </a:r>
          </a:p>
          <a:p>
            <a:r>
              <a:rPr lang="en-US" dirty="0"/>
              <a:t>To define a set of shared constants, simply create an </a:t>
            </a:r>
            <a:r>
              <a:rPr lang="en-US" b="1" dirty="0"/>
              <a:t>interface </a:t>
            </a:r>
            <a:r>
              <a:rPr lang="en-US" dirty="0"/>
              <a:t>that contains only these constants, without any methods. Each file that needs access to the constants simply “</a:t>
            </a:r>
            <a:r>
              <a:rPr lang="en-US" dirty="0" err="1"/>
              <a:t>implements”the</a:t>
            </a:r>
            <a:r>
              <a:rPr lang="en-US" dirty="0"/>
              <a:t> interface. This brings the constants into view.</a:t>
            </a:r>
          </a:p>
        </p:txBody>
      </p:sp>
    </p:spTree>
    <p:extLst>
      <p:ext uri="{BB962C8B-B14F-4D97-AF65-F5344CB8AC3E}">
        <p14:creationId xmlns:p14="http://schemas.microsoft.com/office/powerpoint/2010/main" val="218584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6248400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/>
              <a:t>// An interface that contains constants.</a:t>
            </a:r>
          </a:p>
          <a:p>
            <a:r>
              <a:rPr lang="en-US" sz="2200" dirty="0"/>
              <a:t>interface </a:t>
            </a:r>
            <a:r>
              <a:rPr lang="en-US" sz="2200" dirty="0" err="1"/>
              <a:t>IConst</a:t>
            </a:r>
            <a:r>
              <a:rPr lang="en-US" sz="2200" dirty="0"/>
              <a:t>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int</a:t>
            </a:r>
            <a:r>
              <a:rPr lang="en-US" sz="2200" dirty="0"/>
              <a:t> MIN = 0;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int</a:t>
            </a:r>
            <a:r>
              <a:rPr lang="en-US" sz="2200" dirty="0"/>
              <a:t> MAX = 10;</a:t>
            </a:r>
          </a:p>
          <a:p>
            <a:r>
              <a:rPr lang="en-US" sz="2200" dirty="0"/>
              <a:t>    String ERRORMSG = "Boundary Error";</a:t>
            </a:r>
          </a:p>
          <a:p>
            <a:r>
              <a:rPr lang="en-US" sz="2200" dirty="0"/>
              <a:t>}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IConstD</a:t>
            </a:r>
            <a:r>
              <a:rPr lang="en-US" sz="2200" dirty="0"/>
              <a:t> implements </a:t>
            </a:r>
            <a:r>
              <a:rPr lang="en-US" sz="2200" dirty="0" err="1"/>
              <a:t>IConst</a:t>
            </a:r>
            <a:r>
              <a:rPr lang="en-US" sz="2200" dirty="0"/>
              <a:t> {</a:t>
            </a:r>
          </a:p>
          <a:p>
            <a:r>
              <a:rPr lang="en-US" sz="2200" dirty="0"/>
              <a:t>    public static void main(String </a:t>
            </a:r>
            <a:r>
              <a:rPr lang="en-US" sz="2200" dirty="0" err="1"/>
              <a:t>args</a:t>
            </a:r>
            <a:r>
              <a:rPr lang="en-US" sz="2200" dirty="0"/>
              <a:t>[])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nums</a:t>
            </a:r>
            <a:r>
              <a:rPr lang="en-US" sz="2200" dirty="0"/>
              <a:t>[] = new </a:t>
            </a:r>
            <a:r>
              <a:rPr lang="en-US" sz="2200" dirty="0" err="1"/>
              <a:t>int</a:t>
            </a:r>
            <a:r>
              <a:rPr lang="en-US" sz="2200" dirty="0"/>
              <a:t>[MAX];</a:t>
            </a:r>
          </a:p>
          <a:p>
            <a:r>
              <a:rPr lang="en-US" sz="2200" dirty="0"/>
              <a:t>        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=MIN; </a:t>
            </a:r>
            <a:r>
              <a:rPr lang="en-US" sz="2200" dirty="0" err="1"/>
              <a:t>i</a:t>
            </a:r>
            <a:r>
              <a:rPr lang="en-US" sz="2200" dirty="0"/>
              <a:t> &lt; 11; </a:t>
            </a:r>
            <a:r>
              <a:rPr lang="en-US" sz="2200" dirty="0" err="1"/>
              <a:t>i</a:t>
            </a:r>
            <a:r>
              <a:rPr lang="en-US" sz="2200" dirty="0"/>
              <a:t>++) {</a:t>
            </a:r>
          </a:p>
          <a:p>
            <a:r>
              <a:rPr lang="en-US" sz="2200" dirty="0"/>
              <a:t>           if(</a:t>
            </a:r>
            <a:r>
              <a:rPr lang="en-US" sz="2200" dirty="0" err="1"/>
              <a:t>i</a:t>
            </a:r>
            <a:r>
              <a:rPr lang="en-US" sz="2200" dirty="0"/>
              <a:t> &gt;= MAX) </a:t>
            </a:r>
            <a:r>
              <a:rPr lang="en-US" sz="2200" dirty="0" err="1"/>
              <a:t>System.out.println</a:t>
            </a:r>
            <a:r>
              <a:rPr lang="en-US" sz="2200" dirty="0"/>
              <a:t>(ERRORMSG);</a:t>
            </a:r>
          </a:p>
          <a:p>
            <a:r>
              <a:rPr lang="en-US" sz="2200" dirty="0"/>
              <a:t>           else {</a:t>
            </a:r>
          </a:p>
          <a:p>
            <a:r>
              <a:rPr lang="en-US" sz="2200" dirty="0"/>
              <a:t>                      </a:t>
            </a:r>
            <a:r>
              <a:rPr lang="en-US" sz="2200" dirty="0" err="1"/>
              <a:t>nums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 =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r>
              <a:rPr lang="en-US" sz="2200" dirty="0"/>
              <a:t>                      </a:t>
            </a:r>
            <a:r>
              <a:rPr lang="en-US" sz="2200" dirty="0" err="1"/>
              <a:t>System.out.print</a:t>
            </a:r>
            <a:r>
              <a:rPr lang="en-US" sz="2200" dirty="0"/>
              <a:t>(</a:t>
            </a:r>
            <a:r>
              <a:rPr lang="en-US" sz="2200" dirty="0" err="1"/>
              <a:t>nums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 + " ");</a:t>
            </a:r>
          </a:p>
          <a:p>
            <a:r>
              <a:rPr lang="en-US" sz="2200" dirty="0"/>
              <a:t>          }</a:t>
            </a:r>
          </a:p>
          <a:p>
            <a:r>
              <a:rPr lang="en-US" sz="2200" dirty="0"/>
              <a:t>      }</a:t>
            </a:r>
          </a:p>
          <a:p>
            <a:r>
              <a:rPr lang="en-US" sz="2200" dirty="0"/>
              <a:t>   }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228600"/>
            <a:ext cx="21336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Public constants</a:t>
            </a:r>
          </a:p>
        </p:txBody>
      </p:sp>
      <p:cxnSp>
        <p:nvCxnSpPr>
          <p:cNvPr id="7" name="Straight Arrow Connector 6"/>
          <p:cNvCxnSpPr>
            <a:stCxn id="5" idx="1"/>
            <a:endCxn id="8" idx="1"/>
          </p:cNvCxnSpPr>
          <p:nvPr/>
        </p:nvCxnSpPr>
        <p:spPr>
          <a:xfrm flipH="1">
            <a:off x="5638800" y="705654"/>
            <a:ext cx="1143000" cy="585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5029200" y="705653"/>
            <a:ext cx="609600" cy="1124754"/>
          </a:xfrm>
          <a:prstGeom prst="rightBrace">
            <a:avLst>
              <a:gd name="adj1" fmla="val 50982"/>
              <a:gd name="adj2" fmla="val 5201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1013</Words>
  <Application>Microsoft Office PowerPoint</Application>
  <PresentationFormat>On-screen Show 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Verdana</vt:lpstr>
      <vt:lpstr>Office Theme</vt:lpstr>
      <vt:lpstr>RCS 122  OBJECT ORIENTED PROGRAMMING I</vt:lpstr>
      <vt:lpstr>Interfaces</vt:lpstr>
      <vt:lpstr>Interfaces</vt:lpstr>
      <vt:lpstr>PowerPoint Presentation</vt:lpstr>
      <vt:lpstr>Implementing Interfaces</vt:lpstr>
      <vt:lpstr>PowerPoint Presentation</vt:lpstr>
      <vt:lpstr>Using Interface References</vt:lpstr>
      <vt:lpstr>Variables in Interfaces</vt:lpstr>
      <vt:lpstr>PowerPoint Presentation</vt:lpstr>
      <vt:lpstr>Interfaces Can Be Extended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&amp; Interfaces</dc:title>
  <dc:creator>lucy</dc:creator>
  <cp:lastModifiedBy>UserME</cp:lastModifiedBy>
  <cp:revision>32</cp:revision>
  <dcterms:created xsi:type="dcterms:W3CDTF">2012-05-05T19:41:59Z</dcterms:created>
  <dcterms:modified xsi:type="dcterms:W3CDTF">2021-07-08T09:17:51Z</dcterms:modified>
</cp:coreProperties>
</file>