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5" r:id="rId2"/>
    <p:sldId id="257" r:id="rId3"/>
    <p:sldId id="348" r:id="rId4"/>
    <p:sldId id="349" r:id="rId5"/>
    <p:sldId id="350" r:id="rId6"/>
    <p:sldId id="351" r:id="rId7"/>
    <p:sldId id="352" r:id="rId8"/>
    <p:sldId id="353" r:id="rId9"/>
    <p:sldId id="347" r:id="rId10"/>
    <p:sldId id="35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388"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35D4E1-E8B6-4C28-BFC4-383254462CA9}" type="datetimeFigureOut">
              <a:rPr lang="en-US" smtClean="0"/>
              <a:t>10-Jul-21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F6E3D-371E-4A65-A335-54C5DC9A804E}" type="slidenum">
              <a:rPr lang="en-US" smtClean="0"/>
              <a:t>‹#›</a:t>
            </a:fld>
            <a:endParaRPr lang="en-US"/>
          </a:p>
        </p:txBody>
      </p:sp>
    </p:spTree>
    <p:extLst>
      <p:ext uri="{BB962C8B-B14F-4D97-AF65-F5344CB8AC3E}">
        <p14:creationId xmlns:p14="http://schemas.microsoft.com/office/powerpoint/2010/main" val="107393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5D4E1-E8B6-4C28-BFC4-383254462CA9}" type="datetimeFigureOut">
              <a:rPr lang="en-US" smtClean="0"/>
              <a:t>10-Jul-21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F6E3D-371E-4A65-A335-54C5DC9A804E}" type="slidenum">
              <a:rPr lang="en-US" smtClean="0"/>
              <a:t>‹#›</a:t>
            </a:fld>
            <a:endParaRPr lang="en-US"/>
          </a:p>
        </p:txBody>
      </p:sp>
    </p:spTree>
    <p:extLst>
      <p:ext uri="{BB962C8B-B14F-4D97-AF65-F5344CB8AC3E}">
        <p14:creationId xmlns:p14="http://schemas.microsoft.com/office/powerpoint/2010/main" val="277989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5D4E1-E8B6-4C28-BFC4-383254462CA9}" type="datetimeFigureOut">
              <a:rPr lang="en-US" smtClean="0"/>
              <a:t>10-Jul-21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F6E3D-371E-4A65-A335-54C5DC9A804E}" type="slidenum">
              <a:rPr lang="en-US" smtClean="0"/>
              <a:t>‹#›</a:t>
            </a:fld>
            <a:endParaRPr lang="en-US"/>
          </a:p>
        </p:txBody>
      </p:sp>
    </p:spTree>
    <p:extLst>
      <p:ext uri="{BB962C8B-B14F-4D97-AF65-F5344CB8AC3E}">
        <p14:creationId xmlns:p14="http://schemas.microsoft.com/office/powerpoint/2010/main" val="18619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5D4E1-E8B6-4C28-BFC4-383254462CA9}" type="datetimeFigureOut">
              <a:rPr lang="en-US" smtClean="0"/>
              <a:t>10-Jul-21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F6E3D-371E-4A65-A335-54C5DC9A804E}" type="slidenum">
              <a:rPr lang="en-US" smtClean="0"/>
              <a:t>‹#›</a:t>
            </a:fld>
            <a:endParaRPr lang="en-US"/>
          </a:p>
        </p:txBody>
      </p:sp>
    </p:spTree>
    <p:extLst>
      <p:ext uri="{BB962C8B-B14F-4D97-AF65-F5344CB8AC3E}">
        <p14:creationId xmlns:p14="http://schemas.microsoft.com/office/powerpoint/2010/main" val="255206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5D4E1-E8B6-4C28-BFC4-383254462CA9}" type="datetimeFigureOut">
              <a:rPr lang="en-US" smtClean="0"/>
              <a:t>10-Jul-21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F6E3D-371E-4A65-A335-54C5DC9A804E}" type="slidenum">
              <a:rPr lang="en-US" smtClean="0"/>
              <a:t>‹#›</a:t>
            </a:fld>
            <a:endParaRPr lang="en-US"/>
          </a:p>
        </p:txBody>
      </p:sp>
    </p:spTree>
    <p:extLst>
      <p:ext uri="{BB962C8B-B14F-4D97-AF65-F5344CB8AC3E}">
        <p14:creationId xmlns:p14="http://schemas.microsoft.com/office/powerpoint/2010/main" val="151138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35D4E1-E8B6-4C28-BFC4-383254462CA9}" type="datetimeFigureOut">
              <a:rPr lang="en-US" smtClean="0"/>
              <a:t>10-Jul-21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F6E3D-371E-4A65-A335-54C5DC9A804E}" type="slidenum">
              <a:rPr lang="en-US" smtClean="0"/>
              <a:t>‹#›</a:t>
            </a:fld>
            <a:endParaRPr lang="en-US"/>
          </a:p>
        </p:txBody>
      </p:sp>
    </p:spTree>
    <p:extLst>
      <p:ext uri="{BB962C8B-B14F-4D97-AF65-F5344CB8AC3E}">
        <p14:creationId xmlns:p14="http://schemas.microsoft.com/office/powerpoint/2010/main" val="3060985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35D4E1-E8B6-4C28-BFC4-383254462CA9}" type="datetimeFigureOut">
              <a:rPr lang="en-US" smtClean="0"/>
              <a:t>10-Jul-21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0F6E3D-371E-4A65-A335-54C5DC9A804E}" type="slidenum">
              <a:rPr lang="en-US" smtClean="0"/>
              <a:t>‹#›</a:t>
            </a:fld>
            <a:endParaRPr lang="en-US"/>
          </a:p>
        </p:txBody>
      </p:sp>
    </p:spTree>
    <p:extLst>
      <p:ext uri="{BB962C8B-B14F-4D97-AF65-F5344CB8AC3E}">
        <p14:creationId xmlns:p14="http://schemas.microsoft.com/office/powerpoint/2010/main" val="22156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35D4E1-E8B6-4C28-BFC4-383254462CA9}" type="datetimeFigureOut">
              <a:rPr lang="en-US" smtClean="0"/>
              <a:t>10-Jul-21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0F6E3D-371E-4A65-A335-54C5DC9A804E}" type="slidenum">
              <a:rPr lang="en-US" smtClean="0"/>
              <a:t>‹#›</a:t>
            </a:fld>
            <a:endParaRPr lang="en-US"/>
          </a:p>
        </p:txBody>
      </p:sp>
    </p:spTree>
    <p:extLst>
      <p:ext uri="{BB962C8B-B14F-4D97-AF65-F5344CB8AC3E}">
        <p14:creationId xmlns:p14="http://schemas.microsoft.com/office/powerpoint/2010/main" val="149296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5D4E1-E8B6-4C28-BFC4-383254462CA9}" type="datetimeFigureOut">
              <a:rPr lang="en-US" smtClean="0"/>
              <a:t>10-Jul-21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0F6E3D-371E-4A65-A335-54C5DC9A804E}" type="slidenum">
              <a:rPr lang="en-US" smtClean="0"/>
              <a:t>‹#›</a:t>
            </a:fld>
            <a:endParaRPr lang="en-US"/>
          </a:p>
        </p:txBody>
      </p:sp>
    </p:spTree>
    <p:extLst>
      <p:ext uri="{BB962C8B-B14F-4D97-AF65-F5344CB8AC3E}">
        <p14:creationId xmlns:p14="http://schemas.microsoft.com/office/powerpoint/2010/main" val="3785029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35D4E1-E8B6-4C28-BFC4-383254462CA9}" type="datetimeFigureOut">
              <a:rPr lang="en-US" smtClean="0"/>
              <a:t>10-Jul-21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F6E3D-371E-4A65-A335-54C5DC9A804E}" type="slidenum">
              <a:rPr lang="en-US" smtClean="0"/>
              <a:t>‹#›</a:t>
            </a:fld>
            <a:endParaRPr lang="en-US"/>
          </a:p>
        </p:txBody>
      </p:sp>
    </p:spTree>
    <p:extLst>
      <p:ext uri="{BB962C8B-B14F-4D97-AF65-F5344CB8AC3E}">
        <p14:creationId xmlns:p14="http://schemas.microsoft.com/office/powerpoint/2010/main" val="275554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35D4E1-E8B6-4C28-BFC4-383254462CA9}" type="datetimeFigureOut">
              <a:rPr lang="en-US" smtClean="0"/>
              <a:t>10-Jul-21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F6E3D-371E-4A65-A335-54C5DC9A804E}" type="slidenum">
              <a:rPr lang="en-US" smtClean="0"/>
              <a:t>‹#›</a:t>
            </a:fld>
            <a:endParaRPr lang="en-US"/>
          </a:p>
        </p:txBody>
      </p:sp>
    </p:spTree>
    <p:extLst>
      <p:ext uri="{BB962C8B-B14F-4D97-AF65-F5344CB8AC3E}">
        <p14:creationId xmlns:p14="http://schemas.microsoft.com/office/powerpoint/2010/main" val="113147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5D4E1-E8B6-4C28-BFC4-383254462CA9}" type="datetimeFigureOut">
              <a:rPr lang="en-US" smtClean="0"/>
              <a:t>10-Jul-21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F6E3D-371E-4A65-A335-54C5DC9A804E}" type="slidenum">
              <a:rPr lang="en-US" smtClean="0"/>
              <a:t>‹#›</a:t>
            </a:fld>
            <a:endParaRPr lang="en-US"/>
          </a:p>
        </p:txBody>
      </p:sp>
    </p:spTree>
    <p:extLst>
      <p:ext uri="{BB962C8B-B14F-4D97-AF65-F5344CB8AC3E}">
        <p14:creationId xmlns:p14="http://schemas.microsoft.com/office/powerpoint/2010/main" val="3187612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RCS 122 </a:t>
            </a:r>
            <a:br>
              <a:rPr lang="en-US" dirty="0"/>
            </a:br>
            <a:r>
              <a:rPr lang="en-US" dirty="0"/>
              <a:t>OBJECT ORIENTED PROGRAMMING I</a:t>
            </a:r>
          </a:p>
        </p:txBody>
      </p:sp>
      <p:sp>
        <p:nvSpPr>
          <p:cNvPr id="3" name="Subtitle 2"/>
          <p:cNvSpPr>
            <a:spLocks noGrp="1"/>
          </p:cNvSpPr>
          <p:nvPr>
            <p:ph type="subTitle" idx="1"/>
          </p:nvPr>
        </p:nvSpPr>
        <p:spPr>
          <a:xfrm>
            <a:off x="1009650" y="4191000"/>
            <a:ext cx="7124700" cy="1470025"/>
          </a:xfrm>
        </p:spPr>
        <p:txBody>
          <a:bodyPr>
            <a:normAutofit/>
          </a:bodyPr>
          <a:lstStyle/>
          <a:p>
            <a:r>
              <a:rPr lang="en-US" sz="3000" b="1" dirty="0"/>
              <a:t>Lecture 17: Intro to </a:t>
            </a:r>
            <a:r>
              <a:rPr lang="en-US" b="1" dirty="0"/>
              <a:t>File Handling </a:t>
            </a:r>
          </a:p>
          <a:p>
            <a:endParaRPr lang="en-US" b="1" dirty="0"/>
          </a:p>
          <a:p>
            <a:endParaRPr lang="en-US" sz="3000" b="1" dirty="0"/>
          </a:p>
        </p:txBody>
      </p:sp>
    </p:spTree>
    <p:extLst>
      <p:ext uri="{BB962C8B-B14F-4D97-AF65-F5344CB8AC3E}">
        <p14:creationId xmlns:p14="http://schemas.microsoft.com/office/powerpoint/2010/main" val="133567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2FC79-00DD-46A4-AED7-E6B4AA051F09}"/>
              </a:ext>
            </a:extLst>
          </p:cNvPr>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4500" dirty="0"/>
              <a:t>END</a:t>
            </a:r>
          </a:p>
        </p:txBody>
      </p:sp>
    </p:spTree>
    <p:extLst>
      <p:ext uri="{BB962C8B-B14F-4D97-AF65-F5344CB8AC3E}">
        <p14:creationId xmlns:p14="http://schemas.microsoft.com/office/powerpoint/2010/main" val="201125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a:t>
            </a:r>
          </a:p>
        </p:txBody>
      </p:sp>
      <p:sp>
        <p:nvSpPr>
          <p:cNvPr id="3" name="Content Placeholder 2"/>
          <p:cNvSpPr>
            <a:spLocks noGrp="1"/>
          </p:cNvSpPr>
          <p:nvPr>
            <p:ph idx="1"/>
          </p:nvPr>
        </p:nvSpPr>
        <p:spPr>
          <a:xfrm>
            <a:off x="228600" y="1143000"/>
            <a:ext cx="8458200" cy="5257800"/>
          </a:xfrm>
        </p:spPr>
        <p:txBody>
          <a:bodyPr>
            <a:normAutofit/>
          </a:bodyPr>
          <a:lstStyle/>
          <a:p>
            <a:r>
              <a:rPr lang="en-US" dirty="0"/>
              <a:t>The File class from the java.io package, allows us to work with files.</a:t>
            </a:r>
          </a:p>
          <a:p>
            <a:r>
              <a:rPr lang="en-US" dirty="0"/>
              <a:t>To use the File class, create an object of the class, and specify the filename or directory name. For example: </a:t>
            </a:r>
          </a:p>
          <a:p>
            <a:pPr marL="800100" lvl="2" indent="0">
              <a:buNone/>
            </a:pPr>
            <a:r>
              <a:rPr lang="en-US" sz="2700" b="1" dirty="0"/>
              <a:t>import </a:t>
            </a:r>
            <a:r>
              <a:rPr lang="en-US" sz="2700" b="1" dirty="0" err="1"/>
              <a:t>java.io.File</a:t>
            </a:r>
            <a:r>
              <a:rPr lang="en-US" sz="2700" b="1" dirty="0"/>
              <a:t>;  </a:t>
            </a:r>
            <a:r>
              <a:rPr lang="en-US" sz="2700" dirty="0"/>
              <a:t>// Import the File class</a:t>
            </a:r>
          </a:p>
          <a:p>
            <a:pPr marL="800100" lvl="2" indent="0">
              <a:buNone/>
            </a:pPr>
            <a:r>
              <a:rPr lang="en-US" sz="2700" b="1" dirty="0"/>
              <a:t>File </a:t>
            </a:r>
            <a:r>
              <a:rPr lang="en-US" sz="2700" b="1" dirty="0" err="1"/>
              <a:t>myObj</a:t>
            </a:r>
            <a:r>
              <a:rPr lang="en-US" sz="2700" b="1" dirty="0"/>
              <a:t> = new File("filename.txt"); </a:t>
            </a:r>
            <a:r>
              <a:rPr lang="en-US" sz="2700" dirty="0"/>
              <a:t>// Specify the filename</a:t>
            </a:r>
          </a:p>
        </p:txBody>
      </p:sp>
    </p:spTree>
    <p:extLst>
      <p:ext uri="{BB962C8B-B14F-4D97-AF65-F5344CB8AC3E}">
        <p14:creationId xmlns:p14="http://schemas.microsoft.com/office/powerpoint/2010/main" val="337991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a:t>
            </a:r>
          </a:p>
        </p:txBody>
      </p:sp>
      <p:sp>
        <p:nvSpPr>
          <p:cNvPr id="3" name="Content Placeholder 2"/>
          <p:cNvSpPr>
            <a:spLocks noGrp="1"/>
          </p:cNvSpPr>
          <p:nvPr>
            <p:ph idx="1"/>
          </p:nvPr>
        </p:nvSpPr>
        <p:spPr>
          <a:xfrm>
            <a:off x="228600" y="1143000"/>
            <a:ext cx="8458200" cy="5257800"/>
          </a:xfrm>
        </p:spPr>
        <p:txBody>
          <a:bodyPr>
            <a:normAutofit/>
          </a:bodyPr>
          <a:lstStyle/>
          <a:p>
            <a:pPr marL="0" indent="0">
              <a:buNone/>
            </a:pPr>
            <a:r>
              <a:rPr lang="en-US" dirty="0"/>
              <a:t>The File class has many useful methods for creating and getting information about files. </a:t>
            </a:r>
            <a:r>
              <a:rPr lang="en-US" dirty="0" err="1"/>
              <a:t>eg</a:t>
            </a:r>
            <a:r>
              <a:rPr lang="en-US" dirty="0"/>
              <a:t>:</a:t>
            </a:r>
          </a:p>
          <a:p>
            <a:pPr marL="0" indent="0">
              <a:buNone/>
            </a:pPr>
            <a:endParaRPr lang="en-US" sz="2700" dirty="0"/>
          </a:p>
        </p:txBody>
      </p:sp>
      <p:pic>
        <p:nvPicPr>
          <p:cNvPr id="8" name="Picture 7">
            <a:extLst>
              <a:ext uri="{FF2B5EF4-FFF2-40B4-BE49-F238E27FC236}">
                <a16:creationId xmlns:a16="http://schemas.microsoft.com/office/drawing/2014/main" id="{739B4B98-E392-468C-B40F-76C71EFFDC03}"/>
              </a:ext>
            </a:extLst>
          </p:cNvPr>
          <p:cNvPicPr>
            <a:picLocks noChangeAspect="1"/>
          </p:cNvPicPr>
          <p:nvPr/>
        </p:nvPicPr>
        <p:blipFill>
          <a:blip r:embed="rId2"/>
          <a:stretch>
            <a:fillRect/>
          </a:stretch>
        </p:blipFill>
        <p:spPr>
          <a:xfrm>
            <a:off x="437065" y="2273300"/>
            <a:ext cx="8249735" cy="4584700"/>
          </a:xfrm>
          <a:prstGeom prst="rect">
            <a:avLst/>
          </a:prstGeom>
        </p:spPr>
      </p:pic>
    </p:spTree>
    <p:extLst>
      <p:ext uri="{BB962C8B-B14F-4D97-AF65-F5344CB8AC3E}">
        <p14:creationId xmlns:p14="http://schemas.microsoft.com/office/powerpoint/2010/main" val="346110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Create a File</a:t>
            </a:r>
            <a:endParaRPr lang="en-US" dirty="0"/>
          </a:p>
        </p:txBody>
      </p:sp>
      <p:sp>
        <p:nvSpPr>
          <p:cNvPr id="3" name="Content Placeholder 2"/>
          <p:cNvSpPr>
            <a:spLocks noGrp="1"/>
          </p:cNvSpPr>
          <p:nvPr>
            <p:ph idx="1"/>
          </p:nvPr>
        </p:nvSpPr>
        <p:spPr>
          <a:xfrm>
            <a:off x="228600" y="1143000"/>
            <a:ext cx="8458200" cy="5257800"/>
          </a:xfrm>
        </p:spPr>
        <p:txBody>
          <a:bodyPr>
            <a:normAutofit/>
          </a:bodyPr>
          <a:lstStyle/>
          <a:p>
            <a:pPr algn="just"/>
            <a:r>
              <a:rPr lang="en-US" dirty="0"/>
              <a:t>To create a file in Java, you can use the </a:t>
            </a:r>
            <a:r>
              <a:rPr lang="en-US" b="1" dirty="0" err="1"/>
              <a:t>createNewFile</a:t>
            </a:r>
            <a:r>
              <a:rPr lang="en-US" b="1" dirty="0"/>
              <a:t>() </a:t>
            </a:r>
            <a:r>
              <a:rPr lang="en-US" dirty="0"/>
              <a:t>method. This method returns a </a:t>
            </a:r>
            <a:r>
              <a:rPr lang="en-US" dirty="0" err="1"/>
              <a:t>boolean</a:t>
            </a:r>
            <a:r>
              <a:rPr lang="en-US" dirty="0"/>
              <a:t> value: </a:t>
            </a:r>
            <a:r>
              <a:rPr lang="en-US" b="1" i="1" dirty="0"/>
              <a:t>true</a:t>
            </a:r>
            <a:r>
              <a:rPr lang="en-US" dirty="0"/>
              <a:t> if the file was successfully created, and </a:t>
            </a:r>
            <a:r>
              <a:rPr lang="en-US" b="1" i="1" dirty="0"/>
              <a:t>false</a:t>
            </a:r>
            <a:r>
              <a:rPr lang="en-US" dirty="0"/>
              <a:t> if the file already exists. Note that the method is enclosed in a </a:t>
            </a:r>
            <a:r>
              <a:rPr lang="en-US" b="1" dirty="0"/>
              <a:t>try...catch </a:t>
            </a:r>
            <a:r>
              <a:rPr lang="en-US" dirty="0"/>
              <a:t>block. This is necessary because it throws an </a:t>
            </a:r>
            <a:r>
              <a:rPr lang="en-US" dirty="0" err="1"/>
              <a:t>IOException</a:t>
            </a:r>
            <a:r>
              <a:rPr lang="en-US" dirty="0"/>
              <a:t> if an error occurs (if the file cannot be created for some reason):</a:t>
            </a:r>
            <a:endParaRPr lang="en-US" sz="2700" dirty="0"/>
          </a:p>
        </p:txBody>
      </p:sp>
    </p:spTree>
    <p:extLst>
      <p:ext uri="{BB962C8B-B14F-4D97-AF65-F5344CB8AC3E}">
        <p14:creationId xmlns:p14="http://schemas.microsoft.com/office/powerpoint/2010/main" val="169491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Create a File</a:t>
            </a:r>
            <a:endParaRPr lang="en-US" dirty="0"/>
          </a:p>
        </p:txBody>
      </p:sp>
      <p:sp>
        <p:nvSpPr>
          <p:cNvPr id="3" name="Content Placeholder 2"/>
          <p:cNvSpPr>
            <a:spLocks noGrp="1"/>
          </p:cNvSpPr>
          <p:nvPr>
            <p:ph idx="1"/>
          </p:nvPr>
        </p:nvSpPr>
        <p:spPr>
          <a:xfrm>
            <a:off x="228600" y="1143000"/>
            <a:ext cx="8915400" cy="5638800"/>
          </a:xfrm>
        </p:spPr>
        <p:txBody>
          <a:bodyPr>
            <a:normAutofit fontScale="25000" lnSpcReduction="20000"/>
          </a:bodyPr>
          <a:lstStyle/>
          <a:p>
            <a:pPr marL="0" indent="0" algn="just">
              <a:buNone/>
            </a:pPr>
            <a:r>
              <a:rPr lang="en-US" sz="10000" b="1" dirty="0"/>
              <a:t>Example:</a:t>
            </a:r>
          </a:p>
          <a:p>
            <a:pPr marL="0" indent="0" algn="just">
              <a:buNone/>
            </a:pPr>
            <a:r>
              <a:rPr lang="en-US" sz="7600" dirty="0"/>
              <a:t>import </a:t>
            </a:r>
            <a:r>
              <a:rPr lang="en-US" sz="7600" dirty="0" err="1"/>
              <a:t>java.io.File</a:t>
            </a:r>
            <a:r>
              <a:rPr lang="en-US" sz="7600" dirty="0"/>
              <a:t>;  // Import the File class</a:t>
            </a:r>
          </a:p>
          <a:p>
            <a:pPr marL="0" indent="0" algn="just">
              <a:buNone/>
            </a:pPr>
            <a:r>
              <a:rPr lang="en-US" sz="7600" dirty="0"/>
              <a:t>import </a:t>
            </a:r>
            <a:r>
              <a:rPr lang="en-US" sz="7600" dirty="0" err="1"/>
              <a:t>java.io.IOException</a:t>
            </a:r>
            <a:r>
              <a:rPr lang="en-US" sz="7600" dirty="0"/>
              <a:t>;  // Import the </a:t>
            </a:r>
            <a:r>
              <a:rPr lang="en-US" sz="7600" dirty="0" err="1"/>
              <a:t>IOException</a:t>
            </a:r>
            <a:r>
              <a:rPr lang="en-US" sz="7600" dirty="0"/>
              <a:t> class to handle errors</a:t>
            </a:r>
          </a:p>
          <a:p>
            <a:pPr marL="0" indent="0" algn="just">
              <a:buNone/>
            </a:pPr>
            <a:endParaRPr lang="en-US" sz="7600" dirty="0"/>
          </a:p>
          <a:p>
            <a:pPr marL="0" indent="0" algn="just">
              <a:buNone/>
            </a:pPr>
            <a:r>
              <a:rPr lang="en-US" sz="7600" dirty="0"/>
              <a:t>public class </a:t>
            </a:r>
            <a:r>
              <a:rPr lang="en-US" sz="7600" dirty="0" err="1"/>
              <a:t>CreateFile</a:t>
            </a:r>
            <a:r>
              <a:rPr lang="en-US" sz="7600" dirty="0"/>
              <a:t> {</a:t>
            </a:r>
          </a:p>
          <a:p>
            <a:pPr marL="0" indent="0" algn="just">
              <a:buNone/>
            </a:pPr>
            <a:r>
              <a:rPr lang="en-US" sz="7600" dirty="0"/>
              <a:t>  public static void main(String[] </a:t>
            </a:r>
            <a:r>
              <a:rPr lang="en-US" sz="7600" dirty="0" err="1"/>
              <a:t>args</a:t>
            </a:r>
            <a:r>
              <a:rPr lang="en-US" sz="7600" dirty="0"/>
              <a:t>) {</a:t>
            </a:r>
          </a:p>
          <a:p>
            <a:pPr marL="0" indent="0" algn="just">
              <a:buNone/>
            </a:pPr>
            <a:r>
              <a:rPr lang="en-US" sz="7600" dirty="0"/>
              <a:t>    </a:t>
            </a:r>
            <a:r>
              <a:rPr lang="en-US" sz="7600" dirty="0">
                <a:solidFill>
                  <a:schemeClr val="tx2"/>
                </a:solidFill>
              </a:rPr>
              <a:t>try {</a:t>
            </a:r>
          </a:p>
          <a:p>
            <a:pPr marL="0" indent="0" algn="just">
              <a:buNone/>
            </a:pPr>
            <a:r>
              <a:rPr lang="en-US" sz="7600" dirty="0"/>
              <a:t>      File </a:t>
            </a:r>
            <a:r>
              <a:rPr lang="en-US" sz="7600" dirty="0" err="1"/>
              <a:t>myObj</a:t>
            </a:r>
            <a:r>
              <a:rPr lang="en-US" sz="7600" dirty="0"/>
              <a:t> = new File("filename.txt");</a:t>
            </a:r>
          </a:p>
          <a:p>
            <a:pPr marL="0" indent="0" algn="just">
              <a:buNone/>
            </a:pPr>
            <a:r>
              <a:rPr lang="en-US" sz="7600" dirty="0"/>
              <a:t>      if (</a:t>
            </a:r>
            <a:r>
              <a:rPr lang="en-US" sz="7600" dirty="0" err="1"/>
              <a:t>myObj.createNewFile</a:t>
            </a:r>
            <a:r>
              <a:rPr lang="en-US" sz="7600" dirty="0"/>
              <a:t>()) {</a:t>
            </a:r>
          </a:p>
          <a:p>
            <a:pPr marL="0" indent="0" algn="just">
              <a:buNone/>
            </a:pPr>
            <a:r>
              <a:rPr lang="en-US" sz="7600" dirty="0"/>
              <a:t>        </a:t>
            </a:r>
            <a:r>
              <a:rPr lang="en-US" sz="7600" dirty="0" err="1"/>
              <a:t>System.out.println</a:t>
            </a:r>
            <a:r>
              <a:rPr lang="en-US" sz="7600" dirty="0"/>
              <a:t>("File created: " + </a:t>
            </a:r>
            <a:r>
              <a:rPr lang="en-US" sz="7600" dirty="0" err="1"/>
              <a:t>myObj.getName</a:t>
            </a:r>
            <a:r>
              <a:rPr lang="en-US" sz="7600" dirty="0"/>
              <a:t>());</a:t>
            </a:r>
          </a:p>
          <a:p>
            <a:pPr marL="0" indent="0" algn="just">
              <a:buNone/>
            </a:pPr>
            <a:r>
              <a:rPr lang="en-US" sz="7600" dirty="0"/>
              <a:t>      } else {</a:t>
            </a:r>
          </a:p>
          <a:p>
            <a:pPr marL="0" indent="0" algn="just">
              <a:buNone/>
            </a:pPr>
            <a:r>
              <a:rPr lang="en-US" sz="7600" dirty="0"/>
              <a:t>        </a:t>
            </a:r>
            <a:r>
              <a:rPr lang="en-US" sz="7600" dirty="0" err="1"/>
              <a:t>System.out.println</a:t>
            </a:r>
            <a:r>
              <a:rPr lang="en-US" sz="7600" dirty="0"/>
              <a:t>("File already exists.");</a:t>
            </a:r>
          </a:p>
          <a:p>
            <a:pPr marL="0" indent="0" algn="just">
              <a:buNone/>
            </a:pPr>
            <a:r>
              <a:rPr lang="en-US" sz="7600" dirty="0"/>
              <a:t>      }</a:t>
            </a:r>
          </a:p>
          <a:p>
            <a:pPr marL="0" indent="0" algn="just">
              <a:buNone/>
            </a:pPr>
            <a:r>
              <a:rPr lang="en-US" sz="7600" dirty="0"/>
              <a:t>   </a:t>
            </a:r>
            <a:r>
              <a:rPr lang="en-US" sz="7600" dirty="0">
                <a:solidFill>
                  <a:schemeClr val="tx2"/>
                </a:solidFill>
              </a:rPr>
              <a:t> } catch (</a:t>
            </a:r>
            <a:r>
              <a:rPr lang="en-US" sz="7600" dirty="0" err="1">
                <a:solidFill>
                  <a:schemeClr val="tx2"/>
                </a:solidFill>
              </a:rPr>
              <a:t>IOException</a:t>
            </a:r>
            <a:r>
              <a:rPr lang="en-US" sz="7600" dirty="0">
                <a:solidFill>
                  <a:schemeClr val="tx2"/>
                </a:solidFill>
              </a:rPr>
              <a:t> e) {</a:t>
            </a:r>
          </a:p>
          <a:p>
            <a:pPr marL="0" indent="0" algn="just">
              <a:buNone/>
            </a:pPr>
            <a:r>
              <a:rPr lang="en-US" sz="7600" dirty="0">
                <a:solidFill>
                  <a:schemeClr val="tx2"/>
                </a:solidFill>
              </a:rPr>
              <a:t>      </a:t>
            </a:r>
            <a:r>
              <a:rPr lang="en-US" sz="7600" dirty="0" err="1">
                <a:solidFill>
                  <a:schemeClr val="tx2"/>
                </a:solidFill>
              </a:rPr>
              <a:t>System.out.println</a:t>
            </a:r>
            <a:r>
              <a:rPr lang="en-US" sz="7600" dirty="0">
                <a:solidFill>
                  <a:schemeClr val="tx2"/>
                </a:solidFill>
              </a:rPr>
              <a:t>("An error occurred.");</a:t>
            </a:r>
          </a:p>
          <a:p>
            <a:pPr marL="0" indent="0" algn="just">
              <a:buNone/>
            </a:pPr>
            <a:r>
              <a:rPr lang="en-US" sz="7600" dirty="0">
                <a:solidFill>
                  <a:schemeClr val="tx2"/>
                </a:solidFill>
              </a:rPr>
              <a:t>      </a:t>
            </a:r>
            <a:r>
              <a:rPr lang="en-US" sz="7600" dirty="0" err="1">
                <a:solidFill>
                  <a:schemeClr val="tx2"/>
                </a:solidFill>
              </a:rPr>
              <a:t>e.printStackTrace</a:t>
            </a:r>
            <a:r>
              <a:rPr lang="en-US" sz="7600" dirty="0">
                <a:solidFill>
                  <a:schemeClr val="tx2"/>
                </a:solidFill>
              </a:rPr>
              <a:t>();</a:t>
            </a:r>
          </a:p>
          <a:p>
            <a:pPr marL="0" indent="0" algn="just">
              <a:buNone/>
            </a:pPr>
            <a:r>
              <a:rPr lang="en-US" sz="7600" dirty="0">
                <a:solidFill>
                  <a:schemeClr val="tx2"/>
                </a:solidFill>
              </a:rPr>
              <a:t>    }</a:t>
            </a:r>
          </a:p>
          <a:p>
            <a:pPr marL="0" indent="0" algn="just">
              <a:buNone/>
            </a:pPr>
            <a:r>
              <a:rPr lang="en-US" sz="7600" dirty="0"/>
              <a:t>  }</a:t>
            </a:r>
          </a:p>
          <a:p>
            <a:pPr marL="0" indent="0" algn="just">
              <a:buNone/>
            </a:pPr>
            <a:r>
              <a:rPr lang="en-US" sz="7600" dirty="0"/>
              <a:t>}</a:t>
            </a:r>
          </a:p>
        </p:txBody>
      </p:sp>
      <p:sp>
        <p:nvSpPr>
          <p:cNvPr id="4" name="TextBox 3">
            <a:extLst>
              <a:ext uri="{FF2B5EF4-FFF2-40B4-BE49-F238E27FC236}">
                <a16:creationId xmlns:a16="http://schemas.microsoft.com/office/drawing/2014/main" id="{936C52EC-99C6-422F-9B6F-6B5EB54F81E8}"/>
              </a:ext>
            </a:extLst>
          </p:cNvPr>
          <p:cNvSpPr txBox="1"/>
          <p:nvPr/>
        </p:nvSpPr>
        <p:spPr>
          <a:xfrm>
            <a:off x="4953000" y="5181600"/>
            <a:ext cx="3505200" cy="1477328"/>
          </a:xfrm>
          <a:prstGeom prst="rect">
            <a:avLst/>
          </a:prstGeom>
          <a:solidFill>
            <a:schemeClr val="tx2">
              <a:lumMod val="40000"/>
              <a:lumOff val="60000"/>
            </a:schemeClr>
          </a:solidFill>
        </p:spPr>
        <p:txBody>
          <a:bodyPr wrap="square" rtlCol="0">
            <a:spAutoFit/>
          </a:bodyPr>
          <a:lstStyle/>
          <a:p>
            <a:pPr marL="0" indent="0" algn="just">
              <a:buNone/>
            </a:pPr>
            <a:r>
              <a:rPr lang="en-US" sz="1800" dirty="0"/>
              <a:t>NOTE: As we haven't learnt about   </a:t>
            </a:r>
            <a:r>
              <a:rPr lang="en-US" sz="1800" b="1" dirty="0"/>
              <a:t>Exception Handling</a:t>
            </a:r>
            <a:r>
              <a:rPr lang="en-US" sz="1800" dirty="0"/>
              <a:t>, just concentrate on </a:t>
            </a:r>
            <a:r>
              <a:rPr lang="en-US" sz="1800" b="1" dirty="0"/>
              <a:t>File Handling </a:t>
            </a:r>
            <a:r>
              <a:rPr lang="en-US" sz="1800" dirty="0"/>
              <a:t>(i.e. learn how to create files, write data to files, and read from files). </a:t>
            </a:r>
          </a:p>
        </p:txBody>
      </p:sp>
    </p:spTree>
    <p:extLst>
      <p:ext uri="{BB962C8B-B14F-4D97-AF65-F5344CB8AC3E}">
        <p14:creationId xmlns:p14="http://schemas.microsoft.com/office/powerpoint/2010/main" val="292547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Create a File</a:t>
            </a:r>
            <a:endParaRPr lang="en-US" dirty="0"/>
          </a:p>
        </p:txBody>
      </p:sp>
      <p:sp>
        <p:nvSpPr>
          <p:cNvPr id="3" name="Content Placeholder 2"/>
          <p:cNvSpPr>
            <a:spLocks noGrp="1"/>
          </p:cNvSpPr>
          <p:nvPr>
            <p:ph idx="1"/>
          </p:nvPr>
        </p:nvSpPr>
        <p:spPr>
          <a:xfrm>
            <a:off x="228600" y="1143000"/>
            <a:ext cx="8458200" cy="5257800"/>
          </a:xfrm>
        </p:spPr>
        <p:txBody>
          <a:bodyPr>
            <a:normAutofit/>
          </a:bodyPr>
          <a:lstStyle/>
          <a:p>
            <a:pPr algn="just"/>
            <a:r>
              <a:rPr lang="en-US" dirty="0"/>
              <a:t>To create a file in a specific directory (requires permission), specify the path of the file and use double backslashes to escape the "\" character (for Windows). On Mac and Linux you can just write the path, like: /Users/name/filename.txt.</a:t>
            </a:r>
          </a:p>
          <a:p>
            <a:pPr algn="just"/>
            <a:r>
              <a:rPr lang="en-US" sz="2700" dirty="0"/>
              <a:t>For example, </a:t>
            </a:r>
          </a:p>
          <a:p>
            <a:pPr marL="0" indent="0">
              <a:buNone/>
            </a:pPr>
            <a:r>
              <a:rPr lang="en-US" sz="2550" b="1" dirty="0"/>
              <a:t>File </a:t>
            </a:r>
            <a:r>
              <a:rPr lang="en-US" sz="2550" b="1" dirty="0" err="1"/>
              <a:t>myObj</a:t>
            </a:r>
            <a:r>
              <a:rPr lang="en-US" sz="2550" b="1" dirty="0"/>
              <a:t> = new File("C:\\Users\\MyName\\filename.txt");</a:t>
            </a:r>
          </a:p>
        </p:txBody>
      </p:sp>
    </p:spTree>
    <p:extLst>
      <p:ext uri="{BB962C8B-B14F-4D97-AF65-F5344CB8AC3E}">
        <p14:creationId xmlns:p14="http://schemas.microsoft.com/office/powerpoint/2010/main" val="325276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Write To a File</a:t>
            </a:r>
            <a:endParaRPr lang="en-US" dirty="0"/>
          </a:p>
        </p:txBody>
      </p:sp>
      <p:sp>
        <p:nvSpPr>
          <p:cNvPr id="3" name="Content Placeholder 2"/>
          <p:cNvSpPr>
            <a:spLocks noGrp="1"/>
          </p:cNvSpPr>
          <p:nvPr>
            <p:ph idx="1"/>
          </p:nvPr>
        </p:nvSpPr>
        <p:spPr>
          <a:xfrm>
            <a:off x="228600" y="1143000"/>
            <a:ext cx="8458200" cy="5257800"/>
          </a:xfrm>
        </p:spPr>
        <p:txBody>
          <a:bodyPr>
            <a:normAutofit/>
          </a:bodyPr>
          <a:lstStyle/>
          <a:p>
            <a:pPr algn="just"/>
            <a:r>
              <a:rPr lang="en-US" dirty="0"/>
              <a:t>In the following example, we use the </a:t>
            </a:r>
            <a:r>
              <a:rPr lang="en-US" b="1" dirty="0" err="1"/>
              <a:t>FileWriter</a:t>
            </a:r>
            <a:r>
              <a:rPr lang="en-US" dirty="0"/>
              <a:t> class together with its </a:t>
            </a:r>
            <a:r>
              <a:rPr lang="en-US" b="1" dirty="0"/>
              <a:t>write() </a:t>
            </a:r>
            <a:r>
              <a:rPr lang="en-US" dirty="0"/>
              <a:t>method to write some text to the file we’ve created. Note that when you are done writing to the file, you should close it with the </a:t>
            </a:r>
            <a:r>
              <a:rPr lang="en-US" b="1" dirty="0"/>
              <a:t>close() </a:t>
            </a:r>
            <a:r>
              <a:rPr lang="en-US" dirty="0"/>
              <a:t>method:</a:t>
            </a:r>
            <a:endParaRPr lang="en-US" sz="2550" b="1" dirty="0"/>
          </a:p>
        </p:txBody>
      </p:sp>
    </p:spTree>
    <p:extLst>
      <p:ext uri="{BB962C8B-B14F-4D97-AF65-F5344CB8AC3E}">
        <p14:creationId xmlns:p14="http://schemas.microsoft.com/office/powerpoint/2010/main" val="346427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Write To a File</a:t>
            </a:r>
            <a:endParaRPr lang="en-US" dirty="0"/>
          </a:p>
        </p:txBody>
      </p:sp>
      <p:sp>
        <p:nvSpPr>
          <p:cNvPr id="3" name="Content Placeholder 2"/>
          <p:cNvSpPr>
            <a:spLocks noGrp="1"/>
          </p:cNvSpPr>
          <p:nvPr>
            <p:ph idx="1"/>
          </p:nvPr>
        </p:nvSpPr>
        <p:spPr>
          <a:xfrm>
            <a:off x="228600" y="1143000"/>
            <a:ext cx="8458200" cy="5257800"/>
          </a:xfrm>
        </p:spPr>
        <p:txBody>
          <a:bodyPr>
            <a:normAutofit fontScale="77500" lnSpcReduction="20000"/>
          </a:bodyPr>
          <a:lstStyle/>
          <a:p>
            <a:pPr marL="0" indent="0" algn="just">
              <a:buNone/>
            </a:pPr>
            <a:r>
              <a:rPr lang="en-US" sz="2550" b="1" dirty="0"/>
              <a:t>import </a:t>
            </a:r>
            <a:r>
              <a:rPr lang="en-US" sz="2550" b="1" dirty="0" err="1"/>
              <a:t>java.io.FileWriter</a:t>
            </a:r>
            <a:r>
              <a:rPr lang="en-US" sz="2550" b="1" dirty="0"/>
              <a:t>;   // Import the </a:t>
            </a:r>
            <a:r>
              <a:rPr lang="en-US" sz="2550" b="1" dirty="0" err="1"/>
              <a:t>FileWriter</a:t>
            </a:r>
            <a:r>
              <a:rPr lang="en-US" sz="2550" b="1" dirty="0"/>
              <a:t> class</a:t>
            </a:r>
          </a:p>
          <a:p>
            <a:pPr marL="0" indent="0" algn="just">
              <a:buNone/>
            </a:pPr>
            <a:r>
              <a:rPr lang="en-US" sz="2550" b="1" dirty="0"/>
              <a:t>import </a:t>
            </a:r>
            <a:r>
              <a:rPr lang="en-US" sz="2550" b="1" dirty="0" err="1"/>
              <a:t>java.io.IOException</a:t>
            </a:r>
            <a:r>
              <a:rPr lang="en-US" sz="2550" b="1" dirty="0"/>
              <a:t>;  // Import the </a:t>
            </a:r>
            <a:r>
              <a:rPr lang="en-US" sz="2550" b="1" dirty="0" err="1"/>
              <a:t>IOException</a:t>
            </a:r>
            <a:r>
              <a:rPr lang="en-US" sz="2550" b="1" dirty="0"/>
              <a:t> class to handle errors</a:t>
            </a:r>
          </a:p>
          <a:p>
            <a:pPr marL="0" indent="0" algn="just">
              <a:buNone/>
            </a:pPr>
            <a:endParaRPr lang="en-US" sz="2550" b="1" dirty="0"/>
          </a:p>
          <a:p>
            <a:pPr marL="0" indent="0" algn="just">
              <a:buNone/>
            </a:pPr>
            <a:r>
              <a:rPr lang="en-US" sz="2550" b="1" dirty="0"/>
              <a:t>public class </a:t>
            </a:r>
            <a:r>
              <a:rPr lang="en-US" sz="2550" b="1" dirty="0" err="1"/>
              <a:t>WriteToFile</a:t>
            </a:r>
            <a:r>
              <a:rPr lang="en-US" sz="2550" b="1" dirty="0"/>
              <a:t> {</a:t>
            </a:r>
          </a:p>
          <a:p>
            <a:pPr marL="0" indent="0" algn="just">
              <a:buNone/>
            </a:pPr>
            <a:r>
              <a:rPr lang="en-US" sz="2550" b="1" dirty="0"/>
              <a:t>  public static void main(String[] </a:t>
            </a:r>
            <a:r>
              <a:rPr lang="en-US" sz="2550" b="1" dirty="0" err="1"/>
              <a:t>args</a:t>
            </a:r>
            <a:r>
              <a:rPr lang="en-US" sz="2550" b="1" dirty="0"/>
              <a:t>) {</a:t>
            </a:r>
          </a:p>
          <a:p>
            <a:pPr marL="0" indent="0" algn="just">
              <a:buNone/>
            </a:pPr>
            <a:r>
              <a:rPr lang="en-US" sz="2550" b="1" dirty="0"/>
              <a:t>    try {</a:t>
            </a:r>
          </a:p>
          <a:p>
            <a:pPr marL="0" indent="0" algn="just">
              <a:buNone/>
            </a:pPr>
            <a:r>
              <a:rPr lang="en-US" sz="2550" b="1" dirty="0"/>
              <a:t>      </a:t>
            </a:r>
            <a:r>
              <a:rPr lang="en-US" sz="2550" b="1" dirty="0" err="1"/>
              <a:t>FileWriter</a:t>
            </a:r>
            <a:r>
              <a:rPr lang="en-US" sz="2550" b="1" dirty="0"/>
              <a:t> </a:t>
            </a:r>
            <a:r>
              <a:rPr lang="en-US" sz="2550" b="1" dirty="0" err="1"/>
              <a:t>myWriter</a:t>
            </a:r>
            <a:r>
              <a:rPr lang="en-US" sz="2550" b="1" dirty="0"/>
              <a:t> = new </a:t>
            </a:r>
            <a:r>
              <a:rPr lang="en-US" sz="2550" b="1" dirty="0" err="1"/>
              <a:t>FileWriter</a:t>
            </a:r>
            <a:r>
              <a:rPr lang="en-US" sz="2550" b="1" dirty="0"/>
              <a:t>("filename.txt");</a:t>
            </a:r>
          </a:p>
          <a:p>
            <a:pPr marL="0" indent="0" algn="just">
              <a:buNone/>
            </a:pPr>
            <a:r>
              <a:rPr lang="en-US" sz="2550" b="1" dirty="0"/>
              <a:t>      </a:t>
            </a:r>
            <a:r>
              <a:rPr lang="en-US" sz="2550" b="1" dirty="0" err="1"/>
              <a:t>myWriter.write</a:t>
            </a:r>
            <a:r>
              <a:rPr lang="en-US" sz="2550" b="1" dirty="0"/>
              <a:t>("Files in Java might be tricky, but it is fun enough!");</a:t>
            </a:r>
          </a:p>
          <a:p>
            <a:pPr marL="0" indent="0" algn="just">
              <a:buNone/>
            </a:pPr>
            <a:r>
              <a:rPr lang="en-US" sz="2550" b="1" dirty="0"/>
              <a:t>      </a:t>
            </a:r>
            <a:r>
              <a:rPr lang="en-US" sz="2550" b="1" dirty="0" err="1"/>
              <a:t>myWriter.close</a:t>
            </a:r>
            <a:r>
              <a:rPr lang="en-US" sz="2550" b="1" dirty="0"/>
              <a:t>();</a:t>
            </a:r>
          </a:p>
          <a:p>
            <a:pPr marL="0" indent="0" algn="just">
              <a:buNone/>
            </a:pPr>
            <a:r>
              <a:rPr lang="en-US" sz="2550" b="1" dirty="0"/>
              <a:t>      </a:t>
            </a:r>
            <a:r>
              <a:rPr lang="en-US" sz="2550" b="1" dirty="0" err="1"/>
              <a:t>System.out.println</a:t>
            </a:r>
            <a:r>
              <a:rPr lang="en-US" sz="2550" b="1" dirty="0"/>
              <a:t>("Successfully wrote to the file.");</a:t>
            </a:r>
          </a:p>
          <a:p>
            <a:pPr marL="0" indent="0" algn="just">
              <a:buNone/>
            </a:pPr>
            <a:r>
              <a:rPr lang="en-US" sz="2550" b="1" dirty="0"/>
              <a:t>    } catch (</a:t>
            </a:r>
            <a:r>
              <a:rPr lang="en-US" sz="2550" b="1" dirty="0" err="1"/>
              <a:t>IOException</a:t>
            </a:r>
            <a:r>
              <a:rPr lang="en-US" sz="2550" b="1" dirty="0"/>
              <a:t> e) {</a:t>
            </a:r>
          </a:p>
          <a:p>
            <a:pPr marL="0" indent="0" algn="just">
              <a:buNone/>
            </a:pPr>
            <a:r>
              <a:rPr lang="en-US" sz="2550" b="1" dirty="0"/>
              <a:t>      </a:t>
            </a:r>
            <a:r>
              <a:rPr lang="en-US" sz="2550" b="1" dirty="0" err="1"/>
              <a:t>System.out.println</a:t>
            </a:r>
            <a:r>
              <a:rPr lang="en-US" sz="2550" b="1" dirty="0"/>
              <a:t>("An error occurred.");</a:t>
            </a:r>
          </a:p>
          <a:p>
            <a:pPr marL="0" indent="0" algn="just">
              <a:buNone/>
            </a:pPr>
            <a:r>
              <a:rPr lang="en-US" sz="2550" b="1" dirty="0"/>
              <a:t>      </a:t>
            </a:r>
            <a:r>
              <a:rPr lang="en-US" sz="2550" b="1" dirty="0" err="1"/>
              <a:t>e.printStackTrace</a:t>
            </a:r>
            <a:r>
              <a:rPr lang="en-US" sz="2550" b="1" dirty="0"/>
              <a:t>();</a:t>
            </a:r>
          </a:p>
          <a:p>
            <a:pPr marL="0" indent="0" algn="just">
              <a:buNone/>
            </a:pPr>
            <a:r>
              <a:rPr lang="en-US" sz="2550" b="1" dirty="0"/>
              <a:t>    }</a:t>
            </a:r>
          </a:p>
          <a:p>
            <a:pPr marL="0" indent="0" algn="just">
              <a:buNone/>
            </a:pPr>
            <a:r>
              <a:rPr lang="en-US" sz="2550" b="1" dirty="0"/>
              <a:t>  }</a:t>
            </a:r>
          </a:p>
          <a:p>
            <a:pPr marL="0" indent="0" algn="just">
              <a:buNone/>
            </a:pPr>
            <a:r>
              <a:rPr lang="en-US" sz="2550" b="1" dirty="0"/>
              <a:t>}</a:t>
            </a:r>
          </a:p>
        </p:txBody>
      </p:sp>
    </p:spTree>
    <p:extLst>
      <p:ext uri="{BB962C8B-B14F-4D97-AF65-F5344CB8AC3E}">
        <p14:creationId xmlns:p14="http://schemas.microsoft.com/office/powerpoint/2010/main" val="349410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2FC79-00DD-46A4-AED7-E6B4AA051F09}"/>
              </a:ext>
            </a:extLst>
          </p:cNvPr>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4500" dirty="0"/>
              <a:t>You can read more about files at </a:t>
            </a:r>
          </a:p>
          <a:p>
            <a:pPr marL="0" indent="0" algn="ctr">
              <a:buNone/>
            </a:pPr>
            <a:r>
              <a:rPr lang="en-US" sz="4500" dirty="0"/>
              <a:t>w3schools.com</a:t>
            </a:r>
          </a:p>
          <a:p>
            <a:pPr marL="0" indent="0" algn="ctr">
              <a:buNone/>
            </a:pPr>
            <a:endParaRPr lang="en-US" sz="4500" dirty="0"/>
          </a:p>
        </p:txBody>
      </p:sp>
    </p:spTree>
    <p:extLst>
      <p:ext uri="{BB962C8B-B14F-4D97-AF65-F5344CB8AC3E}">
        <p14:creationId xmlns:p14="http://schemas.microsoft.com/office/powerpoint/2010/main" val="3230800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TotalTime>
  <Words>608</Words>
  <Application>Microsoft Office PowerPoint</Application>
  <PresentationFormat>On-screen Show (4:3)</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Segoe UI</vt:lpstr>
      <vt:lpstr>Office Theme</vt:lpstr>
      <vt:lpstr>RCS 122  OBJECT ORIENTED PROGRAMMING I</vt:lpstr>
      <vt:lpstr>File Handling  </vt:lpstr>
      <vt:lpstr>File Handling  </vt:lpstr>
      <vt:lpstr>Create a File</vt:lpstr>
      <vt:lpstr>Create a File</vt:lpstr>
      <vt:lpstr>Create a File</vt:lpstr>
      <vt:lpstr>Write To a File</vt:lpstr>
      <vt:lpstr>Write To a File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Input/Output Streams</dc:title>
  <dc:creator>Deogratias</dc:creator>
  <cp:lastModifiedBy>UserME</cp:lastModifiedBy>
  <cp:revision>46</cp:revision>
  <dcterms:created xsi:type="dcterms:W3CDTF">2012-06-12T02:32:40Z</dcterms:created>
  <dcterms:modified xsi:type="dcterms:W3CDTF">2021-07-10T17:47:00Z</dcterms:modified>
</cp:coreProperties>
</file>