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2"/>
  </p:handoutMasterIdLst>
  <p:sldIdLst>
    <p:sldId id="256" r:id="rId2"/>
    <p:sldId id="257" r:id="rId3"/>
    <p:sldId id="258" r:id="rId4"/>
    <p:sldId id="259" r:id="rId5"/>
    <p:sldId id="260" r:id="rId6"/>
    <p:sldId id="295" r:id="rId7"/>
    <p:sldId id="261" r:id="rId8"/>
    <p:sldId id="262" r:id="rId9"/>
    <p:sldId id="263" r:id="rId10"/>
    <p:sldId id="274" r:id="rId11"/>
    <p:sldId id="264" r:id="rId12"/>
    <p:sldId id="265" r:id="rId13"/>
    <p:sldId id="266" r:id="rId14"/>
    <p:sldId id="267" r:id="rId15"/>
    <p:sldId id="268" r:id="rId16"/>
    <p:sldId id="292" r:id="rId17"/>
    <p:sldId id="269" r:id="rId18"/>
    <p:sldId id="270" r:id="rId19"/>
    <p:sldId id="271" r:id="rId20"/>
    <p:sldId id="293" r:id="rId21"/>
    <p:sldId id="272" r:id="rId22"/>
    <p:sldId id="294" r:id="rId23"/>
    <p:sldId id="273" r:id="rId24"/>
    <p:sldId id="276" r:id="rId25"/>
    <p:sldId id="275"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4B97C90-F8D7-4887-9488-395375807203}" type="datetimeFigureOut">
              <a:rPr lang="en-GB" smtClean="0"/>
              <a:t>30/06/2020</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9311B369-BFEE-4F19-9D79-7D8C2268125B}" type="slidenum">
              <a:rPr lang="en-GB" smtClean="0"/>
              <a:t>‹#›</a:t>
            </a:fld>
            <a:endParaRPr lang="en-GB"/>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E96889-FF51-48AD-B15E-048AAB38409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299584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96889-FF51-48AD-B15E-048AAB38409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214930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96889-FF51-48AD-B15E-048AAB38409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143966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96889-FF51-48AD-B15E-048AAB38409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329844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E96889-FF51-48AD-B15E-048AAB38409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42054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E96889-FF51-48AD-B15E-048AAB38409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424871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96889-FF51-48AD-B15E-048AAB384094}"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1582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E96889-FF51-48AD-B15E-048AAB384094}"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53442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96889-FF51-48AD-B15E-048AAB384094}"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252459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96889-FF51-48AD-B15E-048AAB38409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172446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96889-FF51-48AD-B15E-048AAB38409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149123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96889-FF51-48AD-B15E-048AAB384094}" type="datetimeFigureOut">
              <a:rPr lang="en-US" smtClean="0"/>
              <a:pPr/>
              <a:t>6/30/2020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52F99-120D-4402-8258-7105DA0BF76B}" type="slidenum">
              <a:rPr lang="en-US" smtClean="0"/>
              <a:pPr/>
              <a:t>‹#›</a:t>
            </a:fld>
            <a:endParaRPr lang="en-US"/>
          </a:p>
        </p:txBody>
      </p:sp>
    </p:spTree>
    <p:extLst>
      <p:ext uri="{BB962C8B-B14F-4D97-AF65-F5344CB8AC3E}">
        <p14:creationId xmlns:p14="http://schemas.microsoft.com/office/powerpoint/2010/main" xmlns="" val="153587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eferenceforbusiness.com/encyclopedia/Assem-Braz/Board-of-Direct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Retirement" TargetMode="External"/><Relationship Id="rId2" Type="http://schemas.openxmlformats.org/officeDocument/2006/relationships/hyperlink" Target="https://en.wikipedia.org/wiki/Leadershi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Company" TargetMode="External"/><Relationship Id="rId3" Type="http://schemas.openxmlformats.org/officeDocument/2006/relationships/hyperlink" Target="https://en.wikipedia.org/wiki/Power_vacuum" TargetMode="External"/><Relationship Id="rId7" Type="http://schemas.openxmlformats.org/officeDocument/2006/relationships/hyperlink" Target="https://en.wikipedia.org/wiki/Employee" TargetMode="External"/><Relationship Id="rId2" Type="http://schemas.openxmlformats.org/officeDocument/2006/relationships/hyperlink" Target="https://en.wikipedia.org/wiki/Dictatorship" TargetMode="External"/><Relationship Id="rId1" Type="http://schemas.openxmlformats.org/officeDocument/2006/relationships/slideLayout" Target="../slideLayouts/slideLayout2.xml"/><Relationship Id="rId6" Type="http://schemas.openxmlformats.org/officeDocument/2006/relationships/hyperlink" Target="https://en.wikipedia.org/wiki/Order_of_succession" TargetMode="External"/><Relationship Id="rId5" Type="http://schemas.openxmlformats.org/officeDocument/2006/relationships/hyperlink" Target="https://en.wikipedia.org/wiki/Monarchy" TargetMode="External"/><Relationship Id="rId4" Type="http://schemas.openxmlformats.org/officeDocument/2006/relationships/hyperlink" Target="https://en.wikipedia.org/wiki/Succession_planning"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Talent_poo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referenceforbusiness.com/encyclopedia/Kor-Man/Managemen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Contemporary Challenges in Entrepreneurship</a:t>
            </a:r>
            <a:endParaRPr lang="en-US" dirty="0"/>
          </a:p>
        </p:txBody>
      </p:sp>
      <p:sp>
        <p:nvSpPr>
          <p:cNvPr id="3" name="Subtitle 2"/>
          <p:cNvSpPr>
            <a:spLocks noGrp="1"/>
          </p:cNvSpPr>
          <p:nvPr>
            <p:ph type="subTitle" idx="1"/>
          </p:nvPr>
        </p:nvSpPr>
        <p:spPr/>
        <p:txBody>
          <a:bodyPr/>
          <a:lstStyle/>
          <a:p>
            <a:r>
              <a:rPr lang="en-US" dirty="0" smtClean="0"/>
              <a:t>Alberto Gabriel </a:t>
            </a:r>
            <a:r>
              <a:rPr lang="en-US" dirty="0" err="1" smtClean="0"/>
              <a:t>Ndekwa</a:t>
            </a:r>
            <a:r>
              <a:rPr lang="en-US" dirty="0" smtClean="0"/>
              <a:t>(PhD)</a:t>
            </a:r>
            <a:endParaRPr lang="en-US" dirty="0"/>
          </a:p>
        </p:txBody>
      </p:sp>
    </p:spTree>
    <p:extLst>
      <p:ext uri="{BB962C8B-B14F-4D97-AF65-F5344CB8AC3E}">
        <p14:creationId xmlns:p14="http://schemas.microsoft.com/office/powerpoint/2010/main" xmlns="" val="247346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Another potential reason for this drought of potential leaders could be a lack of confidence in those earlier on in their career</a:t>
            </a:r>
            <a:r>
              <a:rPr lang="en-US" dirty="0" smtClean="0"/>
              <a:t>.</a:t>
            </a:r>
          </a:p>
          <a:p>
            <a:r>
              <a:rPr lang="en-US" dirty="0"/>
              <a:t>But robust succession planning can go some way to boosting that confidence. Seeking out high-potential employees early on in their career and providing them with the learning and experiences that will bring out that potential can give those individuals the confidence and drive to feel like they could be leaders. </a:t>
            </a:r>
          </a:p>
        </p:txBody>
      </p:sp>
    </p:spTree>
    <p:extLst>
      <p:ext uri="{BB962C8B-B14F-4D97-AF65-F5344CB8AC3E}">
        <p14:creationId xmlns:p14="http://schemas.microsoft.com/office/powerpoint/2010/main" xmlns="" val="212325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IMPONTANCE OF SUCCESSION PLAN</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Management succession planning will allow an institution to keep moving forward when the inevitable </a:t>
            </a:r>
            <a:r>
              <a:rPr lang="en-US" dirty="0" smtClean="0"/>
              <a:t>occurs.</a:t>
            </a:r>
          </a:p>
          <a:p>
            <a:r>
              <a:rPr lang="en-US" dirty="0"/>
              <a:t>One important aspect of management succession planning involves evaluating the skills of people in the organization and identifying those employees who have the potential to ascend to top management roles. </a:t>
            </a:r>
            <a:endParaRPr lang="en-US" dirty="0" smtClean="0"/>
          </a:p>
          <a:p>
            <a:r>
              <a:rPr lang="en-US" dirty="0" smtClean="0"/>
              <a:t>In </a:t>
            </a:r>
            <a:r>
              <a:rPr lang="en-US" dirty="0"/>
              <a:t>this way, succession planning encourages staff development and sends a message to employees that the organization is serious about developing people. </a:t>
            </a:r>
            <a:endParaRPr lang="en-US" dirty="0" smtClean="0"/>
          </a:p>
          <a:p>
            <a:r>
              <a:rPr lang="en-US" dirty="0" smtClean="0"/>
              <a:t>It </a:t>
            </a:r>
            <a:r>
              <a:rPr lang="en-US" dirty="0"/>
              <a:t>may also persuade talented employees to remain with the company rather than looking elsewhere for growth opportunities. </a:t>
            </a:r>
            <a:endParaRPr lang="en-US" dirty="0" smtClean="0"/>
          </a:p>
          <a:p>
            <a:r>
              <a:rPr lang="en-US" dirty="0" smtClean="0"/>
              <a:t>Grooming </a:t>
            </a:r>
            <a:r>
              <a:rPr lang="en-US" dirty="0"/>
              <a:t>a successor from within the company can save the time and expense of hiring a new leader from outside. It also aids in continuity, as an insider might be more likely to follow through with current plans and strategies.</a:t>
            </a:r>
          </a:p>
        </p:txBody>
      </p:sp>
    </p:spTree>
    <p:extLst>
      <p:ext uri="{BB962C8B-B14F-4D97-AF65-F5344CB8AC3E}">
        <p14:creationId xmlns:p14="http://schemas.microsoft.com/office/powerpoint/2010/main" xmlns="" val="188482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This document provides for the continued operation of a business in the event that the owner—or a key member of the management team—leaves the company, is terminated, retires, or dies. It details the changes that will take place as leadership is transferred from one generation to the next. </a:t>
            </a:r>
            <a:endParaRPr lang="en-US" dirty="0" smtClean="0"/>
          </a:p>
          <a:p>
            <a:r>
              <a:rPr lang="en-US" dirty="0"/>
              <a:t>In the case of </a:t>
            </a:r>
            <a:r>
              <a:rPr lang="en-US" b="1" dirty="0"/>
              <a:t>small businesses, </a:t>
            </a:r>
            <a:r>
              <a:rPr lang="en-US" dirty="0"/>
              <a:t>succession plans are often known as continuity plans, since without them the businesses may cease to exist. Succession plans can provide a number of important benefits for companies that develop them. For example, a succession plan may help a business retain key employees, reduce its tax burden, and maintain the value of its </a:t>
            </a:r>
            <a:r>
              <a:rPr lang="en-US" b="1" dirty="0"/>
              <a:t>stock </a:t>
            </a:r>
            <a:r>
              <a:rPr lang="en-US" dirty="0"/>
              <a:t>and assets during a management or ownership transition. Succession plans may also prove valuable in allowing a business owner to retire in comfort and continue to provide for family members who may be involved with the company.</a:t>
            </a:r>
          </a:p>
        </p:txBody>
      </p:sp>
    </p:spTree>
    <p:extLst>
      <p:ext uri="{BB962C8B-B14F-4D97-AF65-F5344CB8AC3E}">
        <p14:creationId xmlns:p14="http://schemas.microsoft.com/office/powerpoint/2010/main" xmlns="" val="428272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FOUR STAGES OF SUCCESSION</a:t>
            </a:r>
            <a:endParaRPr lang="en-US" dirty="0"/>
          </a:p>
        </p:txBody>
      </p:sp>
      <p:sp>
        <p:nvSpPr>
          <p:cNvPr id="3" name="Content Placeholder 2"/>
          <p:cNvSpPr>
            <a:spLocks noGrp="1"/>
          </p:cNvSpPr>
          <p:nvPr>
            <p:ph idx="1"/>
          </p:nvPr>
        </p:nvSpPr>
        <p:spPr/>
        <p:txBody>
          <a:bodyPr>
            <a:normAutofit lnSpcReduction="10000"/>
          </a:bodyPr>
          <a:lstStyle/>
          <a:p>
            <a:r>
              <a:rPr lang="en-US" dirty="0"/>
              <a:t>In the </a:t>
            </a:r>
            <a:r>
              <a:rPr lang="en-US" b="1" dirty="0"/>
              <a:t>Small Business Administration </a:t>
            </a:r>
            <a:r>
              <a:rPr lang="en-US" dirty="0"/>
              <a:t>publication </a:t>
            </a:r>
            <a:r>
              <a:rPr lang="en-US" i="1" dirty="0"/>
              <a:t>Transferring Management in the Family-Owned Business, </a:t>
            </a:r>
            <a:r>
              <a:rPr lang="en-US" dirty="0"/>
              <a:t>Nancy Bowman-Upton emphasizes that succession should be viewed as a process rather than as an event. </a:t>
            </a:r>
            <a:endParaRPr lang="en-US" dirty="0" smtClean="0"/>
          </a:p>
          <a:p>
            <a:r>
              <a:rPr lang="en-US" dirty="0" smtClean="0"/>
              <a:t>She </a:t>
            </a:r>
            <a:r>
              <a:rPr lang="en-US" dirty="0"/>
              <a:t>describes four main stages in the management succession planning process: initiation, selection, education, and transition.</a:t>
            </a:r>
          </a:p>
        </p:txBody>
      </p:sp>
    </p:spTree>
    <p:extLst>
      <p:ext uri="{BB962C8B-B14F-4D97-AF65-F5344CB8AC3E}">
        <p14:creationId xmlns:p14="http://schemas.microsoft.com/office/powerpoint/2010/main" xmlns="" val="387693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FOUR STAGES OF SUCCESSION</a:t>
            </a:r>
            <a:endParaRPr lang="en-US" dirty="0"/>
          </a:p>
        </p:txBody>
      </p:sp>
      <p:sp>
        <p:nvSpPr>
          <p:cNvPr id="3" name="Content Placeholder 2"/>
          <p:cNvSpPr>
            <a:spLocks noGrp="1"/>
          </p:cNvSpPr>
          <p:nvPr>
            <p:ph idx="1"/>
          </p:nvPr>
        </p:nvSpPr>
        <p:spPr/>
        <p:txBody>
          <a:bodyPr/>
          <a:lstStyle/>
          <a:p>
            <a:pPr marL="0" indent="0">
              <a:buNone/>
            </a:pPr>
            <a:r>
              <a:rPr lang="en-US" b="1" dirty="0" smtClean="0"/>
              <a:t>1)Initiation Phase</a:t>
            </a:r>
            <a:r>
              <a:rPr lang="en-US" b="1" dirty="0"/>
              <a:t>, </a:t>
            </a:r>
            <a:endParaRPr lang="en-US" b="1" dirty="0" smtClean="0"/>
          </a:p>
          <a:p>
            <a:pPr marL="0" indent="0">
              <a:buNone/>
            </a:pPr>
            <a:r>
              <a:rPr lang="en-US" dirty="0" smtClean="0"/>
              <a:t>In the initiation phase possible </a:t>
            </a:r>
            <a:r>
              <a:rPr lang="en-US" dirty="0"/>
              <a:t>successors learn about the business. It is important for the CEO or business owner to speak openly about the business, in a positive but realistic manner, in order to transmit information about the company's values, culture, and future direction to the next generation.</a:t>
            </a:r>
          </a:p>
        </p:txBody>
      </p:sp>
    </p:spTree>
    <p:extLst>
      <p:ext uri="{BB962C8B-B14F-4D97-AF65-F5344CB8AC3E}">
        <p14:creationId xmlns:p14="http://schemas.microsoft.com/office/powerpoint/2010/main" xmlns="" val="222229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FOUR STAGES OF SUCCESSION</a:t>
            </a:r>
            <a:endParaRPr lang="en-US" dirty="0"/>
          </a:p>
        </p:txBody>
      </p:sp>
      <p:sp>
        <p:nvSpPr>
          <p:cNvPr id="3" name="Content Placeholder 2"/>
          <p:cNvSpPr>
            <a:spLocks noGrp="1"/>
          </p:cNvSpPr>
          <p:nvPr>
            <p:ph idx="1"/>
          </p:nvPr>
        </p:nvSpPr>
        <p:spPr/>
        <p:txBody>
          <a:bodyPr>
            <a:normAutofit lnSpcReduction="10000"/>
          </a:bodyPr>
          <a:lstStyle/>
          <a:p>
            <a:r>
              <a:rPr lang="en-US" dirty="0"/>
              <a:t>The selection phase involves actually designating a successor among the candidates for the job. Because rivalry often develops between possible successors—who, in the case of a family business, are likely to be siblings—this can be the most difficult stage of the process. For this reason, many business owners either avoid the issue or make the selection on the basis of age, gender, or other factors besides merit. Instead, </a:t>
            </a:r>
          </a:p>
        </p:txBody>
      </p:sp>
    </p:spTree>
    <p:extLst>
      <p:ext uri="{BB962C8B-B14F-4D97-AF65-F5344CB8AC3E}">
        <p14:creationId xmlns:p14="http://schemas.microsoft.com/office/powerpoint/2010/main" xmlns="" val="300997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Bowman-Upton recommends that the business owners develop specific objectives and goals for the next generation of management, including a detailed job description for the </a:t>
            </a:r>
            <a:r>
              <a:rPr lang="en-US" dirty="0" smtClean="0"/>
              <a:t>successor.</a:t>
            </a:r>
          </a:p>
          <a:p>
            <a:r>
              <a:rPr lang="en-US" dirty="0" smtClean="0"/>
              <a:t>Then </a:t>
            </a:r>
            <a:r>
              <a:rPr lang="en-US" dirty="0"/>
              <a:t>a candidate can be chosen who best meets the qualifications. This strategy helps remove the emotional aspect from the selection process and also may help the business owners feel more comfortable with their selection. </a:t>
            </a:r>
            <a:endParaRPr lang="en-US" dirty="0" smtClean="0"/>
          </a:p>
          <a:p>
            <a:r>
              <a:rPr lang="en-US" dirty="0" smtClean="0"/>
              <a:t>The </a:t>
            </a:r>
            <a:r>
              <a:rPr lang="en-US" dirty="0"/>
              <a:t>decision about when to announce the successor and the schedule for succession depends upon the business, but an early announcement can help reassure employees and customers and enable other key employees to make alternative career plans as needed.</a:t>
            </a:r>
          </a:p>
          <a:p>
            <a:r>
              <a:rPr lang="en-US" dirty="0"/>
              <a:t>Once a potential successor has been selected, the company then enters the </a:t>
            </a:r>
            <a:r>
              <a:rPr lang="en-US" b="1" dirty="0"/>
              <a:t>training </a:t>
            </a:r>
            <a:r>
              <a:rPr lang="en-US" dirty="0"/>
              <a:t>phase.</a:t>
            </a:r>
          </a:p>
          <a:p>
            <a:endParaRPr lang="en-US" dirty="0"/>
          </a:p>
        </p:txBody>
      </p:sp>
    </p:spTree>
    <p:extLst>
      <p:ext uri="{BB962C8B-B14F-4D97-AF65-F5344CB8AC3E}">
        <p14:creationId xmlns:p14="http://schemas.microsoft.com/office/powerpoint/2010/main" xmlns="" val="206765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FOUR STAGES OF SUCCESSION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3)Education </a:t>
            </a:r>
          </a:p>
          <a:p>
            <a:r>
              <a:rPr lang="en-US" dirty="0"/>
              <a:t>Once a potential successor has been selected</a:t>
            </a:r>
            <a:r>
              <a:rPr lang="en-US" dirty="0" smtClean="0"/>
              <a:t>, the </a:t>
            </a:r>
            <a:r>
              <a:rPr lang="en-US" dirty="0"/>
              <a:t>company then enters the </a:t>
            </a:r>
            <a:r>
              <a:rPr lang="en-US" b="1" dirty="0"/>
              <a:t>training </a:t>
            </a:r>
            <a:r>
              <a:rPr lang="en-US" dirty="0"/>
              <a:t>phase. Ideally, a program is developed through which the successor can meet goals and gradually increase his or her level of responsibility. </a:t>
            </a:r>
            <a:endParaRPr lang="en-US" dirty="0" smtClean="0"/>
          </a:p>
          <a:p>
            <a:r>
              <a:rPr lang="en-US" dirty="0" smtClean="0"/>
              <a:t>The </a:t>
            </a:r>
            <a:r>
              <a:rPr lang="en-US" dirty="0"/>
              <a:t>owner or CEO may want to take a number of planned absences so that the successor has a chance to actually run the business for limited periods. </a:t>
            </a:r>
            <a:endParaRPr lang="en-US" dirty="0" smtClean="0"/>
          </a:p>
          <a:p>
            <a:r>
              <a:rPr lang="en-US" dirty="0" smtClean="0"/>
              <a:t>The </a:t>
            </a:r>
            <a:r>
              <a:rPr lang="en-US" dirty="0"/>
              <a:t>training phase also provides the business owner or </a:t>
            </a:r>
            <a:r>
              <a:rPr lang="en-US" b="1" dirty="0">
                <a:hlinkClick r:id="rId2"/>
              </a:rPr>
              <a:t>board of directors </a:t>
            </a:r>
            <a:r>
              <a:rPr lang="en-US" dirty="0"/>
              <a:t>with an opportunity to evaluate the successor's </a:t>
            </a:r>
            <a:r>
              <a:rPr lang="en-US" b="1" dirty="0"/>
              <a:t>decision-making </a:t>
            </a:r>
            <a:r>
              <a:rPr lang="en-US" dirty="0"/>
              <a:t>processes, leadership abilities, interpersonal skills, and performance under pressure. It is also important for the successor to be introduced to the business owner or CEO's outside network during this time, including customers, bankers, and business associates.</a:t>
            </a:r>
          </a:p>
        </p:txBody>
      </p:sp>
    </p:spTree>
    <p:extLst>
      <p:ext uri="{BB962C8B-B14F-4D97-AF65-F5344CB8AC3E}">
        <p14:creationId xmlns:p14="http://schemas.microsoft.com/office/powerpoint/2010/main" xmlns="" val="299457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FOUR STAGES OF SUCCESSION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4)Transition</a:t>
            </a:r>
          </a:p>
          <a:p>
            <a:endParaRPr lang="en-US" dirty="0"/>
          </a:p>
          <a:p>
            <a:r>
              <a:rPr lang="en-US" dirty="0" smtClean="0"/>
              <a:t>The </a:t>
            </a:r>
            <a:r>
              <a:rPr lang="en-US" dirty="0"/>
              <a:t>final stage in the process occurs when the business owner or CEO retires and the successor formally makes the transition to his or her new leadership role. </a:t>
            </a:r>
            <a:endParaRPr lang="en-US" dirty="0" smtClean="0"/>
          </a:p>
          <a:p>
            <a:r>
              <a:rPr lang="en-US" dirty="0" smtClean="0"/>
              <a:t>Bowman-Upton </a:t>
            </a:r>
            <a:r>
              <a:rPr lang="en-US" dirty="0"/>
              <a:t>stresses that the business owner can make the transition smoother for the company by publicly committing to the succession plan, leaving in a timely manner, and eliminating his or her involvement in the company's daily activities completely. </a:t>
            </a:r>
            <a:endParaRPr lang="en-US" dirty="0" smtClean="0"/>
          </a:p>
          <a:p>
            <a:r>
              <a:rPr lang="en-US" dirty="0" smtClean="0"/>
              <a:t>In </a:t>
            </a:r>
            <a:r>
              <a:rPr lang="en-US" dirty="0"/>
              <a:t>order to make the transition as painless as possible for himself or herself, the business owner should also be sure to have a sound financial plan for retirement and to engage in relationships and activities outside of the business.</a:t>
            </a:r>
          </a:p>
        </p:txBody>
      </p:sp>
    </p:spTree>
    <p:extLst>
      <p:ext uri="{BB962C8B-B14F-4D97-AF65-F5344CB8AC3E}">
        <p14:creationId xmlns:p14="http://schemas.microsoft.com/office/powerpoint/2010/main" xmlns="" val="145080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ALTERNATIVE SUCCESSION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their book </a:t>
            </a:r>
            <a:r>
              <a:rPr lang="en-US" i="1" dirty="0"/>
              <a:t>Family Business Succession: The Final Test of Greatness, </a:t>
            </a:r>
            <a:r>
              <a:rPr lang="en-US" dirty="0"/>
              <a:t>Craig E. </a:t>
            </a:r>
            <a:r>
              <a:rPr lang="en-US" dirty="0" err="1"/>
              <a:t>Aronoff</a:t>
            </a:r>
            <a:r>
              <a:rPr lang="en-US" dirty="0"/>
              <a:t> and John L. Ward outline a number of steps companies should follow in preparing for succession. </a:t>
            </a:r>
            <a:endParaRPr lang="en-US" dirty="0" smtClean="0"/>
          </a:p>
          <a:p>
            <a:r>
              <a:rPr lang="en-US" b="1" dirty="0" smtClean="0"/>
              <a:t>These </a:t>
            </a:r>
            <a:r>
              <a:rPr lang="en-US" b="1" dirty="0"/>
              <a:t>steps include:</a:t>
            </a:r>
          </a:p>
          <a:p>
            <a:r>
              <a:rPr lang="en-US" dirty="0"/>
              <a:t>Establishing a formal policy regarding family participation in the business.</a:t>
            </a:r>
          </a:p>
          <a:p>
            <a:r>
              <a:rPr lang="en-US" dirty="0"/>
              <a:t>Providing solid work experience for all employees, to ensure that succession is based on performance rather than heredity.</a:t>
            </a:r>
          </a:p>
          <a:p>
            <a:r>
              <a:rPr lang="en-US" dirty="0"/>
              <a:t>Creating a family mission statement based on the members' beliefs and goals for the business.</a:t>
            </a:r>
          </a:p>
          <a:p>
            <a:endParaRPr lang="en-US" dirty="0"/>
          </a:p>
        </p:txBody>
      </p:sp>
    </p:spTree>
    <p:extLst>
      <p:ext uri="{BB962C8B-B14F-4D97-AF65-F5344CB8AC3E}">
        <p14:creationId xmlns:p14="http://schemas.microsoft.com/office/powerpoint/2010/main" xmlns="" val="220874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Continuity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Business </a:t>
            </a:r>
            <a:r>
              <a:rPr lang="en-US" dirty="0"/>
              <a:t>continuity is concerned with making sure that a business is able to provide continuous service to its clients at an acceptable, predefined level, despite any events that might impact the organization</a:t>
            </a:r>
            <a:r>
              <a:rPr lang="en-US" dirty="0" smtClean="0"/>
              <a:t>.</a:t>
            </a:r>
          </a:p>
          <a:p>
            <a:r>
              <a:rPr lang="en-US" dirty="0"/>
              <a:t>  When that organization is in the form of a sole proprietorship, it is solely the responsibility of that sole proprietor to ensure that their book of clients will be served at this predefined level despite any events that could impact the owner, such as a death or disability. </a:t>
            </a:r>
          </a:p>
        </p:txBody>
      </p:sp>
    </p:spTree>
    <p:extLst>
      <p:ext uri="{BB962C8B-B14F-4D97-AF65-F5344CB8AC3E}">
        <p14:creationId xmlns:p14="http://schemas.microsoft.com/office/powerpoint/2010/main" xmlns="" val="242116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Designing a leadership development plan with specific job requirements for the successor.</a:t>
            </a:r>
          </a:p>
          <a:p>
            <a:r>
              <a:rPr lang="en-US" dirty="0"/>
              <a:t>Developing a strategic plan for the business.</a:t>
            </a:r>
          </a:p>
          <a:p>
            <a:r>
              <a:rPr lang="en-US" dirty="0"/>
              <a:t>Making plans for the preceding generation's financial security.</a:t>
            </a:r>
          </a:p>
          <a:p>
            <a:r>
              <a:rPr lang="en-US" dirty="0"/>
              <a:t>Identifying a successor or determining the selection process.</a:t>
            </a:r>
          </a:p>
          <a:p>
            <a:r>
              <a:rPr lang="en-US" dirty="0"/>
              <a:t>Setting up a succession transition team to keep decision makers informed about their role in the changes.</a:t>
            </a:r>
          </a:p>
          <a:p>
            <a:r>
              <a:rPr lang="en-US" dirty="0"/>
              <a:t>Completing the transfer of ownership and control.</a:t>
            </a:r>
          </a:p>
          <a:p>
            <a:r>
              <a:rPr lang="en-US" dirty="0"/>
              <a:t>Throughout all these stages of preparation, </a:t>
            </a:r>
            <a:r>
              <a:rPr lang="en-US" dirty="0" err="1"/>
              <a:t>Aronoff</a:t>
            </a:r>
            <a:r>
              <a:rPr lang="en-US" dirty="0"/>
              <a:t> and Ward note, communication is key.</a:t>
            </a:r>
          </a:p>
          <a:p>
            <a:endParaRPr lang="en-US" dirty="0"/>
          </a:p>
        </p:txBody>
      </p:sp>
    </p:spTree>
    <p:extLst>
      <p:ext uri="{BB962C8B-B14F-4D97-AF65-F5344CB8AC3E}">
        <p14:creationId xmlns:p14="http://schemas.microsoft.com/office/powerpoint/2010/main" xmlns="" val="252118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ALTERNATIVE SUCCESSION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Turpin described several steps involved in developing a written succession document. These steps include:</a:t>
            </a:r>
          </a:p>
          <a:p>
            <a:r>
              <a:rPr lang="en-US" dirty="0"/>
              <a:t>Gathering information, on both the personnel involved and the company itself.</a:t>
            </a:r>
          </a:p>
          <a:p>
            <a:r>
              <a:rPr lang="en-US" dirty="0"/>
              <a:t>Choosing advisers, including continuity specialists and people who will be involved internally.</a:t>
            </a:r>
          </a:p>
          <a:p>
            <a:r>
              <a:rPr lang="en-US" dirty="0"/>
              <a:t>Deciding upon the company's objectives, including financial and personal goals, as well as those related to ownership and control.</a:t>
            </a:r>
          </a:p>
          <a:p>
            <a:r>
              <a:rPr lang="en-US" dirty="0"/>
              <a:t>Laying out the components of the plan.</a:t>
            </a:r>
          </a:p>
          <a:p>
            <a:r>
              <a:rPr lang="en-US" dirty="0"/>
              <a:t>Preparing the formal documents and obtaining funding as needed.</a:t>
            </a:r>
          </a:p>
          <a:p>
            <a:r>
              <a:rPr lang="en-US" i="1" dirty="0" smtClean="0"/>
              <a:t>.</a:t>
            </a:r>
            <a:endParaRPr lang="en-US" dirty="0"/>
          </a:p>
          <a:p>
            <a:endParaRPr lang="en-US" dirty="0"/>
          </a:p>
        </p:txBody>
      </p:sp>
    </p:spTree>
    <p:extLst>
      <p:ext uri="{BB962C8B-B14F-4D97-AF65-F5344CB8AC3E}">
        <p14:creationId xmlns:p14="http://schemas.microsoft.com/office/powerpoint/2010/main" xmlns="" val="206851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Reviewing the plan every one to three years or whenever the company's personnel or structure changes.</a:t>
            </a:r>
          </a:p>
          <a:p>
            <a:r>
              <a:rPr lang="en-US" dirty="0"/>
              <a:t>A final consideration in succession planning is for the owner or CEO to decide what he or she will do after concluding involvement in the business. This step, which is something like a personal succession plan, is important in helping the business leader make a successful transition. "It's so much easier to let go of something when you have a new direction in which to move," psychiatrist Barrie </a:t>
            </a:r>
            <a:r>
              <a:rPr lang="en-US" dirty="0" err="1"/>
              <a:t>Greiff</a:t>
            </a:r>
            <a:r>
              <a:rPr lang="en-US" dirty="0"/>
              <a:t> explained in </a:t>
            </a:r>
            <a:r>
              <a:rPr lang="en-US" i="1" dirty="0"/>
              <a:t>Industrial Distribution</a:t>
            </a:r>
            <a:endParaRPr lang="en-US" dirty="0"/>
          </a:p>
        </p:txBody>
      </p:sp>
    </p:spTree>
    <p:extLst>
      <p:ext uri="{BB962C8B-B14F-4D97-AF65-F5344CB8AC3E}">
        <p14:creationId xmlns:p14="http://schemas.microsoft.com/office/powerpoint/2010/main" xmlns="" val="303502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52400"/>
            <a:ext cx="8686799" cy="6172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7180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Corporation </a:t>
            </a:r>
            <a:endParaRPr lang="en-US" dirty="0"/>
          </a:p>
        </p:txBody>
      </p:sp>
      <p:sp>
        <p:nvSpPr>
          <p:cNvPr id="3" name="Content Placeholder 2"/>
          <p:cNvSpPr>
            <a:spLocks noGrp="1"/>
          </p:cNvSpPr>
          <p:nvPr>
            <p:ph idx="1"/>
          </p:nvPr>
        </p:nvSpPr>
        <p:spPr/>
        <p:txBody>
          <a:bodyPr/>
          <a:lstStyle/>
          <a:p>
            <a:r>
              <a:rPr lang="en-US" b="1" dirty="0"/>
              <a:t>Succession planning</a:t>
            </a:r>
            <a:r>
              <a:rPr lang="en-US" dirty="0"/>
              <a:t> is a process for identifying and developing new </a:t>
            </a:r>
            <a:r>
              <a:rPr lang="en-US" dirty="0">
                <a:hlinkClick r:id="rId2" tooltip="Leadership"/>
              </a:rPr>
              <a:t>leaders</a:t>
            </a:r>
            <a:r>
              <a:rPr lang="en-US" dirty="0"/>
              <a:t> who can replace old leaders when they leave, </a:t>
            </a:r>
            <a:r>
              <a:rPr lang="en-US" dirty="0">
                <a:hlinkClick r:id="rId3" tooltip="Retirement"/>
              </a:rPr>
              <a:t>retire</a:t>
            </a:r>
            <a:r>
              <a:rPr lang="en-US" dirty="0"/>
              <a:t> or die. </a:t>
            </a:r>
            <a:endParaRPr lang="en-US" dirty="0" smtClean="0"/>
          </a:p>
          <a:p>
            <a:r>
              <a:rPr lang="en-US" dirty="0" smtClean="0"/>
              <a:t>Succession </a:t>
            </a:r>
            <a:r>
              <a:rPr lang="en-US" dirty="0"/>
              <a:t>planning increases the availability of experienced and capable employees that are prepared to assume these </a:t>
            </a:r>
            <a:r>
              <a:rPr lang="en-US" dirty="0" smtClean="0"/>
              <a:t>roles </a:t>
            </a:r>
            <a:r>
              <a:rPr lang="en-US" dirty="0"/>
              <a:t>as they become </a:t>
            </a:r>
            <a:r>
              <a:rPr lang="en-US" dirty="0" smtClean="0"/>
              <a:t>available.</a:t>
            </a:r>
            <a:endParaRPr lang="en-US" dirty="0"/>
          </a:p>
        </p:txBody>
      </p:sp>
    </p:spTree>
    <p:extLst>
      <p:ext uri="{BB962C8B-B14F-4D97-AF65-F5344CB8AC3E}">
        <p14:creationId xmlns:p14="http://schemas.microsoft.com/office/powerpoint/2010/main" xmlns="" val="300787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Family business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Small business succession tends to focus on how a business will continue to operate once its founder or initial leadership team retires or otherwise leaves the business. </a:t>
            </a:r>
            <a:endParaRPr lang="en-US" dirty="0" smtClean="0"/>
          </a:p>
          <a:p>
            <a:r>
              <a:rPr lang="en-US" dirty="0" smtClean="0"/>
              <a:t>While </a:t>
            </a:r>
            <a:r>
              <a:rPr lang="en-US" dirty="0"/>
              <a:t>small businesses on the whole often fail after the departure of their initial leadership team, succession planning can result in significantly improved chances for a business's continuation.</a:t>
            </a:r>
          </a:p>
        </p:txBody>
      </p:sp>
    </p:spTree>
    <p:extLst>
      <p:ext uri="{BB962C8B-B14F-4D97-AF65-F5344CB8AC3E}">
        <p14:creationId xmlns:p14="http://schemas.microsoft.com/office/powerpoint/2010/main" xmlns="" val="323502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Taken narrowly, "replacement planning" for key roles is the heart of succession planning.</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In</a:t>
            </a:r>
            <a:r>
              <a:rPr lang="en-US" dirty="0"/>
              <a:t> </a:t>
            </a:r>
            <a:r>
              <a:rPr lang="en-US" dirty="0">
                <a:hlinkClick r:id="rId2" tooltip="Dictatorship"/>
              </a:rPr>
              <a:t>dictatorships</a:t>
            </a:r>
            <a:r>
              <a:rPr lang="en-US" dirty="0"/>
              <a:t>, succession planning aims for continuity of leadership, preventing a chaotic power struggle by preventing a </a:t>
            </a:r>
            <a:r>
              <a:rPr lang="en-US" dirty="0">
                <a:hlinkClick r:id="rId3" tooltip="Power vacuum"/>
              </a:rPr>
              <a:t>power vacuum</a:t>
            </a:r>
            <a:r>
              <a:rPr lang="en-US" dirty="0"/>
              <a:t>.</a:t>
            </a:r>
            <a:r>
              <a:rPr lang="en-US" baseline="30000" dirty="0">
                <a:hlinkClick r:id="rId4"/>
              </a:rPr>
              <a:t>[1]</a:t>
            </a:r>
            <a:endParaRPr lang="en-US" dirty="0"/>
          </a:p>
          <a:p>
            <a:r>
              <a:rPr lang="en-US" dirty="0"/>
              <a:t>In </a:t>
            </a:r>
            <a:r>
              <a:rPr lang="en-US" dirty="0">
                <a:hlinkClick r:id="rId5" tooltip="Monarchy"/>
              </a:rPr>
              <a:t>monarchies</a:t>
            </a:r>
            <a:r>
              <a:rPr lang="en-US" dirty="0"/>
              <a:t>, succession is usually settled by the </a:t>
            </a:r>
            <a:r>
              <a:rPr lang="en-US" dirty="0">
                <a:hlinkClick r:id="rId6" tooltip="Order of succession"/>
              </a:rPr>
              <a:t>order of succession</a:t>
            </a:r>
            <a:r>
              <a:rPr lang="en-US" dirty="0" smtClean="0"/>
              <a:t>.</a:t>
            </a:r>
            <a:endParaRPr lang="en-US" dirty="0"/>
          </a:p>
          <a:p>
            <a:r>
              <a:rPr lang="en-US" dirty="0"/>
              <a:t>In business, succession planning entails developing </a:t>
            </a:r>
            <a:r>
              <a:rPr lang="en-US" dirty="0">
                <a:hlinkClick r:id="rId7" tooltip="Employee"/>
              </a:rPr>
              <a:t>internal people</a:t>
            </a:r>
            <a:r>
              <a:rPr lang="en-US" dirty="0"/>
              <a:t> with the potential to fill key business leadership positions in the </a:t>
            </a:r>
            <a:r>
              <a:rPr lang="en-US" dirty="0">
                <a:hlinkClick r:id="rId8" tooltip="Company"/>
              </a:rPr>
              <a:t>company</a:t>
            </a:r>
            <a:r>
              <a:rPr lang="en-US" dirty="0"/>
              <a:t>.</a:t>
            </a:r>
          </a:p>
          <a:p>
            <a:endParaRPr lang="en-US" dirty="0"/>
          </a:p>
        </p:txBody>
      </p:sp>
    </p:spTree>
    <p:extLst>
      <p:ext uri="{BB962C8B-B14F-4D97-AF65-F5344CB8AC3E}">
        <p14:creationId xmlns:p14="http://schemas.microsoft.com/office/powerpoint/2010/main" xmlns="" val="167220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and practices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Companies </a:t>
            </a:r>
            <a:r>
              <a:rPr lang="en-US" dirty="0"/>
              <a:t>devise elaborate models to characterize their succession and development practices. Most reflect a cyclical series of activities that include these fundamentals:</a:t>
            </a:r>
          </a:p>
          <a:p>
            <a:r>
              <a:rPr lang="en-US" dirty="0"/>
              <a:t>Identify key roles for succession or replacement planning</a:t>
            </a:r>
          </a:p>
          <a:p>
            <a:r>
              <a:rPr lang="en-US" dirty="0"/>
              <a:t>Define the competencies and motivational profile required to undertake those roles</a:t>
            </a:r>
          </a:p>
          <a:p>
            <a:r>
              <a:rPr lang="en-US" dirty="0"/>
              <a:t>Assess people against these criteria - with a future orientation</a:t>
            </a:r>
          </a:p>
          <a:p>
            <a:r>
              <a:rPr lang="en-US" dirty="0"/>
              <a:t>Identify </a:t>
            </a:r>
            <a:r>
              <a:rPr lang="en-US" dirty="0">
                <a:hlinkClick r:id="rId2" tooltip="Talent pool"/>
              </a:rPr>
              <a:t>pools of talent</a:t>
            </a:r>
            <a:r>
              <a:rPr lang="en-US" dirty="0"/>
              <a:t> that could potentially fill and perform highly in key roles</a:t>
            </a:r>
          </a:p>
          <a:p>
            <a:r>
              <a:rPr lang="en-US" dirty="0"/>
              <a:t>Develop employees to be ready for advancement into key roles - primarily through the right set of experiences.</a:t>
            </a:r>
          </a:p>
          <a:p>
            <a:endParaRPr lang="en-US" dirty="0"/>
          </a:p>
        </p:txBody>
      </p:sp>
    </p:spTree>
    <p:extLst>
      <p:ext uri="{BB962C8B-B14F-4D97-AF65-F5344CB8AC3E}">
        <p14:creationId xmlns:p14="http://schemas.microsoft.com/office/powerpoint/2010/main" xmlns="" val="171553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Family business succession</a:t>
            </a:r>
            <a:endParaRPr lang="en-US" dirty="0"/>
          </a:p>
        </p:txBody>
      </p:sp>
      <p:sp>
        <p:nvSpPr>
          <p:cNvPr id="3" name="Content Placeholder 2"/>
          <p:cNvSpPr>
            <a:spLocks noGrp="1"/>
          </p:cNvSpPr>
          <p:nvPr>
            <p:ph idx="1"/>
          </p:nvPr>
        </p:nvSpPr>
        <p:spPr/>
        <p:txBody>
          <a:bodyPr/>
          <a:lstStyle/>
          <a:p>
            <a:r>
              <a:rPr lang="en-US" b="1" dirty="0"/>
              <a:t>Family business succession</a:t>
            </a:r>
            <a:r>
              <a:rPr lang="en-US" dirty="0"/>
              <a:t> is the process of transitioning the </a:t>
            </a:r>
            <a:r>
              <a:rPr lang="en-US" b="1" dirty="0"/>
              <a:t>management</a:t>
            </a:r>
            <a:r>
              <a:rPr lang="en-US" dirty="0"/>
              <a:t> and the ownership of the </a:t>
            </a:r>
            <a:r>
              <a:rPr lang="en-US" b="1" dirty="0"/>
              <a:t>business</a:t>
            </a:r>
            <a:r>
              <a:rPr lang="en-US" dirty="0"/>
              <a:t> to the next generation of </a:t>
            </a:r>
            <a:r>
              <a:rPr lang="en-US" b="1" dirty="0"/>
              <a:t>family</a:t>
            </a:r>
            <a:r>
              <a:rPr lang="en-US" dirty="0"/>
              <a:t> members. The transition may also include </a:t>
            </a:r>
            <a:r>
              <a:rPr lang="en-US" b="1" dirty="0"/>
              <a:t>family</a:t>
            </a:r>
            <a:r>
              <a:rPr lang="en-US" dirty="0"/>
              <a:t> assets as part of the process.</a:t>
            </a:r>
          </a:p>
        </p:txBody>
      </p:sp>
    </p:spTree>
    <p:extLst>
      <p:ext uri="{BB962C8B-B14F-4D97-AF65-F5344CB8AC3E}">
        <p14:creationId xmlns:p14="http://schemas.microsoft.com/office/powerpoint/2010/main" xmlns="" val="1221058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Which Child or Children Will Take Over?</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00"/>
            <a:ext cx="8458199"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874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a:t>
            </a:r>
          </a:p>
        </p:txBody>
      </p:sp>
      <p:sp>
        <p:nvSpPr>
          <p:cNvPr id="3" name="Content Placeholder 2"/>
          <p:cNvSpPr>
            <a:spLocks noGrp="1"/>
          </p:cNvSpPr>
          <p:nvPr>
            <p:ph idx="1"/>
          </p:nvPr>
        </p:nvSpPr>
        <p:spPr/>
        <p:txBody>
          <a:bodyPr>
            <a:normAutofit fontScale="70000" lnSpcReduction="20000"/>
          </a:bodyPr>
          <a:lstStyle/>
          <a:p>
            <a:r>
              <a:rPr lang="en-US" dirty="0" smtClean="0"/>
              <a:t>Most of Business in all industry do not have a business continuity plan in place, that makes death or disability the #1 threat to single-owner practices in terms of ensuring the continuity of service to their clients.</a:t>
            </a:r>
          </a:p>
          <a:p>
            <a:r>
              <a:rPr lang="en-US" dirty="0" smtClean="0"/>
              <a:t>The unique responsibility of a business owner is to recognize and mitigate against these very real threats, in order to ensure that the clients they serve year after year are taken care of despite such an event. </a:t>
            </a:r>
          </a:p>
          <a:p>
            <a:r>
              <a:rPr lang="en-US" dirty="0"/>
              <a:t>The even more unique circumstances of a sole proprietor is that there are no built-in successors to step up to the plate if such an event should occur without a plan. </a:t>
            </a:r>
            <a:endParaRPr lang="en-US" dirty="0" smtClean="0"/>
          </a:p>
          <a:p>
            <a:r>
              <a:rPr lang="en-US" dirty="0" smtClean="0"/>
              <a:t>This </a:t>
            </a:r>
            <a:r>
              <a:rPr lang="en-US" dirty="0"/>
              <a:t>makes the importance of creating a business continuity plan in a sole proprietorship more prominent, and the negative impacts of not having one in place even more defined.</a:t>
            </a:r>
            <a:endParaRPr lang="en-US" dirty="0" smtClean="0"/>
          </a:p>
          <a:p>
            <a:endParaRPr lang="en-US" dirty="0"/>
          </a:p>
        </p:txBody>
      </p:sp>
    </p:spTree>
    <p:extLst>
      <p:ext uri="{BB962C8B-B14F-4D97-AF65-F5344CB8AC3E}">
        <p14:creationId xmlns:p14="http://schemas.microsoft.com/office/powerpoint/2010/main" xmlns="" val="1210837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Only when the family has developed a committed vision for its future in the business does it make sense to develop a strategic plan for the business to support the family’s goals.</a:t>
            </a:r>
          </a:p>
        </p:txBody>
      </p:sp>
    </p:spTree>
    <p:extLst>
      <p:ext uri="{BB962C8B-B14F-4D97-AF65-F5344CB8AC3E}">
        <p14:creationId xmlns:p14="http://schemas.microsoft.com/office/powerpoint/2010/main" xmlns="" val="302758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1. The owner’s vision</a:t>
            </a:r>
          </a:p>
          <a:p>
            <a:r>
              <a:rPr lang="en-US" dirty="0"/>
              <a:t>How do you want to spend your "golden” years?</a:t>
            </a:r>
          </a:p>
          <a:p>
            <a:r>
              <a:rPr lang="en-US" dirty="0"/>
              <a:t>What will it take financially to live your dream?</a:t>
            </a:r>
          </a:p>
          <a:p>
            <a:r>
              <a:rPr lang="en-US" dirty="0"/>
              <a:t>Do you want to keep the business in the family?</a:t>
            </a:r>
          </a:p>
          <a:p>
            <a:r>
              <a:rPr lang="en-US" dirty="0"/>
              <a:t>Can you make the shift from "me” to "we”?</a:t>
            </a:r>
          </a:p>
          <a:p>
            <a:r>
              <a:rPr lang="en-US" dirty="0"/>
              <a:t>2. The family’s vision</a:t>
            </a:r>
          </a:p>
          <a:p>
            <a:r>
              <a:rPr lang="en-US" dirty="0"/>
              <a:t>Do members of your family have a vision for their own lives?</a:t>
            </a:r>
          </a:p>
          <a:p>
            <a:r>
              <a:rPr lang="en-US" dirty="0"/>
              <a:t>Does the next generation wish to own and/or operate the business?</a:t>
            </a:r>
          </a:p>
          <a:p>
            <a:r>
              <a:rPr lang="en-US" dirty="0"/>
              <a:t>3. Aligning the business &amp; family strategies</a:t>
            </a:r>
          </a:p>
          <a:p>
            <a:r>
              <a:rPr lang="en-US" dirty="0"/>
              <a:t>Does the company’s strategic plan support the family’s vision and values?</a:t>
            </a:r>
          </a:p>
          <a:p>
            <a:r>
              <a:rPr lang="en-US" dirty="0"/>
              <a:t>Is the business positioned for long-term viability and succession?</a:t>
            </a:r>
          </a:p>
          <a:p>
            <a:r>
              <a:rPr lang="en-US" dirty="0"/>
              <a:t>Could the business survive your untimely death or disability?</a:t>
            </a:r>
          </a:p>
          <a:p>
            <a:endParaRPr lang="en-US" dirty="0"/>
          </a:p>
        </p:txBody>
      </p:sp>
    </p:spTree>
    <p:extLst>
      <p:ext uri="{BB962C8B-B14F-4D97-AF65-F5344CB8AC3E}">
        <p14:creationId xmlns:p14="http://schemas.microsoft.com/office/powerpoint/2010/main" xmlns="" val="160084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4. Preparing successors</a:t>
            </a:r>
          </a:p>
          <a:p>
            <a:r>
              <a:rPr lang="en-US" dirty="0"/>
              <a:t>Which family members will enter the business?</a:t>
            </a:r>
          </a:p>
          <a:p>
            <a:r>
              <a:rPr lang="en-US" dirty="0"/>
              <a:t>Who will you prepare for succession?</a:t>
            </a:r>
          </a:p>
          <a:p>
            <a:r>
              <a:rPr lang="en-US" dirty="0"/>
              <a:t>How will you prepare them?</a:t>
            </a:r>
          </a:p>
          <a:p>
            <a:r>
              <a:rPr lang="en-US" dirty="0"/>
              <a:t>5. Leadership transition</a:t>
            </a:r>
          </a:p>
          <a:p>
            <a:r>
              <a:rPr lang="en-US" dirty="0"/>
              <a:t>Who will run the business?</a:t>
            </a:r>
          </a:p>
          <a:p>
            <a:r>
              <a:rPr lang="en-US" dirty="0"/>
              <a:t>How will you ease the transition?</a:t>
            </a:r>
          </a:p>
          <a:p>
            <a:r>
              <a:rPr lang="en-US" dirty="0"/>
              <a:t>6. Ownership transfer</a:t>
            </a:r>
          </a:p>
          <a:p>
            <a:r>
              <a:rPr lang="en-US" dirty="0"/>
              <a:t>When will the change in ownership take place?</a:t>
            </a:r>
          </a:p>
          <a:p>
            <a:r>
              <a:rPr lang="en-US" dirty="0"/>
              <a:t>Who will own the business?</a:t>
            </a:r>
          </a:p>
          <a:p>
            <a:r>
              <a:rPr lang="en-US" dirty="0"/>
              <a:t>7. Estate planning</a:t>
            </a:r>
          </a:p>
          <a:p>
            <a:r>
              <a:rPr lang="en-US" dirty="0"/>
              <a:t>How can you leave your family and the business in the best possible financial shape?</a:t>
            </a:r>
          </a:p>
          <a:p>
            <a:endParaRPr lang="en-US" dirty="0"/>
          </a:p>
        </p:txBody>
      </p:sp>
    </p:spTree>
    <p:extLst>
      <p:ext uri="{BB962C8B-B14F-4D97-AF65-F5344CB8AC3E}">
        <p14:creationId xmlns:p14="http://schemas.microsoft.com/office/powerpoint/2010/main" xmlns="" val="2526469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Questions. No Easy Answers.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questions are deceptively simple but the underlying issues are many and complex. Developing honest and realistic answers can take some doing.</a:t>
            </a:r>
          </a:p>
          <a:p>
            <a:r>
              <a:rPr lang="en-US" dirty="0"/>
              <a:t>A skilled facilitator with a deep understanding of the dynamics of the family business can help you avoid the assumptions and miscommunications that can threaten family harmony and the long-term viability of your business.</a:t>
            </a:r>
          </a:p>
          <a:p>
            <a:r>
              <a:rPr lang="en-US" dirty="0"/>
              <a:t>Make Things Happen can help you set up the structures and create plans that will prepare you, your family and your business for your eventual exit.</a:t>
            </a:r>
          </a:p>
          <a:p>
            <a:endParaRPr lang="en-US" dirty="0"/>
          </a:p>
        </p:txBody>
      </p:sp>
    </p:spTree>
    <p:extLst>
      <p:ext uri="{BB962C8B-B14F-4D97-AF65-F5344CB8AC3E}">
        <p14:creationId xmlns:p14="http://schemas.microsoft.com/office/powerpoint/2010/main" xmlns="" val="285991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Women and Minority </a:t>
            </a:r>
            <a:r>
              <a:rPr lang="en-US" sz="3600" b="1" dirty="0"/>
              <a:t>Entrepreneurs Face Challenges in Business Development</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Access to Capital</a:t>
            </a:r>
            <a:endParaRPr lang="en-US" dirty="0"/>
          </a:p>
          <a:p>
            <a:r>
              <a:rPr lang="en-US" dirty="0"/>
              <a:t>Minority business owners have historically found it difficult to gain access to capital. That funding often plays a big part in determining the success of a small business. </a:t>
            </a:r>
          </a:p>
          <a:p>
            <a:r>
              <a:rPr lang="en-US" dirty="0"/>
              <a:t>Minority-owned businesses are less likely to get loans than non-minority owners. </a:t>
            </a:r>
            <a:endParaRPr lang="en-US" dirty="0" smtClean="0"/>
          </a:p>
          <a:p>
            <a:r>
              <a:rPr lang="en-US" dirty="0"/>
              <a:t>The value of loans for minority-owned businesses is usually less than non-minority loans. </a:t>
            </a:r>
            <a:endParaRPr lang="en-US" dirty="0" smtClean="0"/>
          </a:p>
          <a:p>
            <a:r>
              <a:rPr lang="en-US" dirty="0"/>
              <a:t>Due to “a real or perceived likelihood of rejection,” some minority-owned businesses avoid seeking loans. This could prevent these businesses from reaching their potential.</a:t>
            </a:r>
          </a:p>
        </p:txBody>
      </p:sp>
    </p:spTree>
    <p:extLst>
      <p:ext uri="{BB962C8B-B14F-4D97-AF65-F5344CB8AC3E}">
        <p14:creationId xmlns:p14="http://schemas.microsoft.com/office/powerpoint/2010/main" xmlns="" val="770858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MBDA advises minority-owned businesses to show their worth in efforts to gain capital access. These tips include:</a:t>
            </a:r>
          </a:p>
          <a:p>
            <a:r>
              <a:rPr lang="en-US" dirty="0"/>
              <a:t>A record of profitable performance</a:t>
            </a:r>
          </a:p>
          <a:p>
            <a:r>
              <a:rPr lang="en-US" dirty="0"/>
              <a:t>Audited financial statements</a:t>
            </a:r>
          </a:p>
          <a:p>
            <a:r>
              <a:rPr lang="en-US" dirty="0"/>
              <a:t>Positive net worth</a:t>
            </a:r>
          </a:p>
          <a:p>
            <a:r>
              <a:rPr lang="en-US" dirty="0"/>
              <a:t>A strong management team and business strategy</a:t>
            </a:r>
          </a:p>
          <a:p>
            <a:r>
              <a:rPr lang="en-US" dirty="0"/>
              <a:t>A competitive advantage in the business’ </a:t>
            </a:r>
            <a:r>
              <a:rPr lang="en-US" dirty="0" smtClean="0"/>
              <a:t>industry</a:t>
            </a:r>
          </a:p>
          <a:p>
            <a:r>
              <a:rPr lang="en-US" dirty="0"/>
              <a:t>Providing adequate access to capital would help the minority business community reach the goal of economic parity</a:t>
            </a:r>
          </a:p>
          <a:p>
            <a:endParaRPr lang="en-US" dirty="0"/>
          </a:p>
        </p:txBody>
      </p:sp>
    </p:spTree>
    <p:extLst>
      <p:ext uri="{BB962C8B-B14F-4D97-AF65-F5344CB8AC3E}">
        <p14:creationId xmlns:p14="http://schemas.microsoft.com/office/powerpoint/2010/main" xmlns="" val="2672357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Social Capital</a:t>
            </a:r>
            <a:endParaRPr lang="en-US" dirty="0"/>
          </a:p>
          <a:p>
            <a:r>
              <a:rPr lang="en-US" dirty="0"/>
              <a:t>Another challenge for minority business owners is building social capital.</a:t>
            </a:r>
          </a:p>
          <a:p>
            <a:r>
              <a:rPr lang="en-US" dirty="0"/>
              <a:t>Because female-owned minority businesses are often smaller than non-minority businesses, there’s often a lack of opportunity to gain this kind of social capital,</a:t>
            </a:r>
          </a:p>
        </p:txBody>
      </p:sp>
    </p:spTree>
    <p:extLst>
      <p:ext uri="{BB962C8B-B14F-4D97-AF65-F5344CB8AC3E}">
        <p14:creationId xmlns:p14="http://schemas.microsoft.com/office/powerpoint/2010/main" xmlns="" val="3636227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Find the Right Advisers</a:t>
            </a:r>
            <a:endParaRPr lang="en-US" dirty="0"/>
          </a:p>
          <a:p>
            <a:r>
              <a:rPr lang="en-US" dirty="0"/>
              <a:t>Business owners need to have supportive and smart advisers such as accountants and lawyers. These working relationships are essential for minority business owners navigating through some of the challenges they face.</a:t>
            </a:r>
          </a:p>
          <a:p>
            <a:endParaRPr lang="en-US" dirty="0"/>
          </a:p>
        </p:txBody>
      </p:sp>
    </p:spTree>
    <p:extLst>
      <p:ext uri="{BB962C8B-B14F-4D97-AF65-F5344CB8AC3E}">
        <p14:creationId xmlns:p14="http://schemas.microsoft.com/office/powerpoint/2010/main" xmlns="" val="150618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Comprehensive Education</a:t>
            </a:r>
            <a:endParaRPr lang="en-US" dirty="0"/>
          </a:p>
          <a:p>
            <a:r>
              <a:rPr lang="en-US" dirty="0"/>
              <a:t>The challenges of minority business owners have changed over the years.</a:t>
            </a:r>
          </a:p>
          <a:p>
            <a:endParaRPr lang="en-US" dirty="0"/>
          </a:p>
        </p:txBody>
      </p:sp>
    </p:spTree>
    <p:extLst>
      <p:ext uri="{BB962C8B-B14F-4D97-AF65-F5344CB8AC3E}">
        <p14:creationId xmlns:p14="http://schemas.microsoft.com/office/powerpoint/2010/main" xmlns="" val="2269990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US" b="1" dirty="0"/>
              <a:t>Coping with fear of failure </a:t>
            </a:r>
          </a:p>
          <a:p>
            <a:pPr fontAlgn="base"/>
            <a:r>
              <a:rPr lang="en-US" dirty="0"/>
              <a:t>Failure is a very real possibility in any business venture</a:t>
            </a:r>
          </a:p>
          <a:p>
            <a:r>
              <a:rPr lang="en-US" dirty="0"/>
              <a:t>The road to success is paved with losses, mishaps and mistakes, but it can still take you where you want to go as long as you don't lose sight of your ultimate destination</a:t>
            </a:r>
            <a:r>
              <a:rPr lang="en-US" dirty="0" smtClean="0"/>
              <a:t>.</a:t>
            </a:r>
          </a:p>
          <a:p>
            <a:r>
              <a:rPr lang="en-US" dirty="0"/>
              <a:t>"Stay the course," Swartz said. "Take in all the feedback; filter out the noise and the naysayers; learn from your mistakes and try not to make them again. But whatever you do, do not give up."  </a:t>
            </a:r>
          </a:p>
        </p:txBody>
      </p:sp>
    </p:spTree>
    <p:extLst>
      <p:ext uri="{BB962C8B-B14F-4D97-AF65-F5344CB8AC3E}">
        <p14:creationId xmlns:p14="http://schemas.microsoft.com/office/powerpoint/2010/main" xmlns="" val="34001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continuity plan</a:t>
            </a:r>
          </a:p>
        </p:txBody>
      </p:sp>
      <p:sp>
        <p:nvSpPr>
          <p:cNvPr id="3" name="Content Placeholder 2"/>
          <p:cNvSpPr>
            <a:spLocks noGrp="1"/>
          </p:cNvSpPr>
          <p:nvPr>
            <p:ph idx="1"/>
          </p:nvPr>
        </p:nvSpPr>
        <p:spPr/>
        <p:txBody>
          <a:bodyPr>
            <a:normAutofit fontScale="92500" lnSpcReduction="10000"/>
          </a:bodyPr>
          <a:lstStyle/>
          <a:p>
            <a:r>
              <a:rPr lang="en-US" dirty="0"/>
              <a:t>A business continuity plan is a proactive measure to ensure that critical services are delivered to clients during a </a:t>
            </a:r>
            <a:r>
              <a:rPr lang="en-US" dirty="0" smtClean="0"/>
              <a:t>disruption.</a:t>
            </a:r>
          </a:p>
          <a:p>
            <a:r>
              <a:rPr lang="en-US" dirty="0" smtClean="0"/>
              <a:t>Disruptions </a:t>
            </a:r>
            <a:r>
              <a:rPr lang="en-US" dirty="0"/>
              <a:t>can actually take many forms, including natural disasters, cyber attacks, accidents, and more. </a:t>
            </a:r>
            <a:endParaRPr lang="en-US" dirty="0" smtClean="0"/>
          </a:p>
          <a:p>
            <a:r>
              <a:rPr lang="en-US" dirty="0" smtClean="0"/>
              <a:t>However</a:t>
            </a:r>
            <a:r>
              <a:rPr lang="en-US" dirty="0"/>
              <a:t>, the most pertinent of disruptions </a:t>
            </a:r>
            <a:r>
              <a:rPr lang="en-US" dirty="0" smtClean="0"/>
              <a:t>in many industries </a:t>
            </a:r>
            <a:r>
              <a:rPr lang="en-US" dirty="0"/>
              <a:t>are ones which directly impact the business owner, since a majority of practices operate as a sole proprietorship.</a:t>
            </a:r>
          </a:p>
        </p:txBody>
      </p:sp>
    </p:spTree>
    <p:extLst>
      <p:ext uri="{BB962C8B-B14F-4D97-AF65-F5344CB8AC3E}">
        <p14:creationId xmlns:p14="http://schemas.microsoft.com/office/powerpoint/2010/main" xmlns="" val="2288354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Balancing business and family life </a:t>
            </a:r>
          </a:p>
          <a:p>
            <a:pPr fontAlgn="base"/>
            <a:r>
              <a:rPr lang="en-US" dirty="0"/>
              <a:t>Parent entrepreneurs have dual responsibilities to their businesses and to their families; finding ways to devote time to both is key to achieving that elusive work-life balance, said </a:t>
            </a:r>
            <a:r>
              <a:rPr lang="en-US" dirty="0" err="1"/>
              <a:t>Genga</a:t>
            </a:r>
            <a:r>
              <a:rPr lang="en-US"/>
              <a:t>. </a:t>
            </a:r>
          </a:p>
          <a:p>
            <a:endParaRPr lang="en-US"/>
          </a:p>
        </p:txBody>
      </p:sp>
    </p:spTree>
    <p:extLst>
      <p:ext uri="{BB962C8B-B14F-4D97-AF65-F5344CB8AC3E}">
        <p14:creationId xmlns:p14="http://schemas.microsoft.com/office/powerpoint/2010/main" xmlns="" val="256591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Business Continuity and Succession Plans</a:t>
            </a:r>
            <a:endParaRPr lang="en-US" dirty="0"/>
          </a:p>
        </p:txBody>
      </p:sp>
      <p:sp>
        <p:nvSpPr>
          <p:cNvPr id="3" name="Content Placeholder 2"/>
          <p:cNvSpPr>
            <a:spLocks noGrp="1"/>
          </p:cNvSpPr>
          <p:nvPr>
            <p:ph idx="1"/>
          </p:nvPr>
        </p:nvSpPr>
        <p:spPr/>
        <p:txBody>
          <a:bodyPr>
            <a:normAutofit/>
          </a:bodyPr>
          <a:lstStyle/>
          <a:p>
            <a:r>
              <a:rPr lang="en-US" dirty="0" smtClean="0"/>
              <a:t>A business </a:t>
            </a:r>
            <a:r>
              <a:rPr lang="en-US" dirty="0"/>
              <a:t>continuity plan is put in place to maintain continuous service in the event of an incident that would affect the organization that provides those services. Since a sole proprietorship is the most common type of business within the </a:t>
            </a:r>
            <a:r>
              <a:rPr lang="en-US" dirty="0" smtClean="0"/>
              <a:t>services </a:t>
            </a:r>
            <a:r>
              <a:rPr lang="en-US" dirty="0"/>
              <a:t>industry, death or disability of the business owner are the events most likely to cause such a disruption</a:t>
            </a:r>
            <a:r>
              <a:rPr lang="en-US" dirty="0" smtClean="0"/>
              <a:t>. </a:t>
            </a:r>
            <a:endParaRPr lang="en-US" dirty="0"/>
          </a:p>
        </p:txBody>
      </p:sp>
    </p:spTree>
    <p:extLst>
      <p:ext uri="{BB962C8B-B14F-4D97-AF65-F5344CB8AC3E}">
        <p14:creationId xmlns:p14="http://schemas.microsoft.com/office/powerpoint/2010/main" xmlns="" val="105573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business continuity plan is established to prevent such an occurrence from impacting clients through maintaining a prescribed level of service in the event of a disaster. </a:t>
            </a:r>
            <a:endParaRPr lang="en-US" dirty="0" smtClean="0"/>
          </a:p>
          <a:p>
            <a:r>
              <a:rPr lang="en-US" dirty="0" smtClean="0"/>
              <a:t>A </a:t>
            </a:r>
            <a:r>
              <a:rPr lang="en-US" dirty="0"/>
              <a:t>succession plan, however, is a living document which is designed to identify and bring in a successor when the business owner decides they want to phase out of the practice, not when they are forced to due to circumstances out of their control.</a:t>
            </a:r>
          </a:p>
          <a:p>
            <a:endParaRPr lang="en-US" dirty="0"/>
          </a:p>
        </p:txBody>
      </p:sp>
    </p:spTree>
    <p:extLst>
      <p:ext uri="{BB962C8B-B14F-4D97-AF65-F5344CB8AC3E}">
        <p14:creationId xmlns:p14="http://schemas.microsoft.com/office/powerpoint/2010/main" xmlns="" val="200147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Business Continuity and Succession Plans</a:t>
            </a:r>
            <a:endParaRPr lang="en-US" dirty="0"/>
          </a:p>
        </p:txBody>
      </p:sp>
      <p:sp>
        <p:nvSpPr>
          <p:cNvPr id="3" name="Content Placeholder 2"/>
          <p:cNvSpPr>
            <a:spLocks noGrp="1"/>
          </p:cNvSpPr>
          <p:nvPr>
            <p:ph idx="1"/>
          </p:nvPr>
        </p:nvSpPr>
        <p:spPr/>
        <p:txBody>
          <a:bodyPr/>
          <a:lstStyle/>
          <a:p>
            <a:r>
              <a:rPr lang="en-US" dirty="0"/>
              <a:t>Essentially the main difference here is that where a business continuity plan is in place in the event of a catastrophe, a succession plan would focus on the incumbent working with the business owner over a period of time until the eventual retirement takes place, by choice rather than necessity.</a:t>
            </a:r>
          </a:p>
        </p:txBody>
      </p:sp>
    </p:spTree>
    <p:extLst>
      <p:ext uri="{BB962C8B-B14F-4D97-AF65-F5344CB8AC3E}">
        <p14:creationId xmlns:p14="http://schemas.microsoft.com/office/powerpoint/2010/main" xmlns="" val="127055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Business Continuity and Succession Plans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 A business continuity plan is </a:t>
            </a:r>
            <a:r>
              <a:rPr lang="en-US" dirty="0" err="1"/>
              <a:t>centred</a:t>
            </a:r>
            <a:r>
              <a:rPr lang="en-US" dirty="0"/>
              <a:t> around preventing clients from experiencing a disruption of service, which could occur due to many different circumstances. This plan is utilized only if an event that would lead to a disruption of service occurs, and in no other situation. </a:t>
            </a:r>
            <a:endParaRPr lang="en-US" dirty="0" smtClean="0"/>
          </a:p>
          <a:p>
            <a:r>
              <a:rPr lang="en-US" dirty="0" smtClean="0"/>
              <a:t>A </a:t>
            </a:r>
            <a:r>
              <a:rPr lang="en-US" dirty="0"/>
              <a:t>succession plan should be treated as a living document and while it is mainly concerned with identifying successors for key players of an organization, there is a lot of room to use this plan to create growth opportunities. A succession plan should identify successors for the most important people within an organization, but it can involve agreements that bring business opportunities to the practice along with those successors. </a:t>
            </a:r>
          </a:p>
        </p:txBody>
      </p:sp>
    </p:spTree>
    <p:extLst>
      <p:ext uri="{BB962C8B-B14F-4D97-AF65-F5344CB8AC3E}">
        <p14:creationId xmlns:p14="http://schemas.microsoft.com/office/powerpoint/2010/main" xmlns="" val="306458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MANAGEMENT SUCCESSION</a:t>
            </a:r>
            <a:br>
              <a:rPr lang="en-US" dirty="0"/>
            </a:br>
            <a:r>
              <a:rPr lang="en-US" dirty="0"/>
              <a:t>PLANNING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Management succession planning is the process of preparing an organization for a transition in </a:t>
            </a:r>
            <a:r>
              <a:rPr lang="en-US" b="1" dirty="0"/>
              <a:t>leadership. </a:t>
            </a:r>
            <a:endParaRPr lang="en-US" b="1" dirty="0" smtClean="0"/>
          </a:p>
          <a:p>
            <a:r>
              <a:rPr lang="en-US" dirty="0" smtClean="0"/>
              <a:t>Succession </a:t>
            </a:r>
            <a:r>
              <a:rPr lang="en-US" dirty="0"/>
              <a:t>planning is helpful when a </a:t>
            </a:r>
            <a:r>
              <a:rPr lang="en-US" b="1" dirty="0">
                <a:hlinkClick r:id="rId2"/>
              </a:rPr>
              <a:t>management </a:t>
            </a:r>
            <a:r>
              <a:rPr lang="en-US" dirty="0"/>
              <a:t>change occurs due to unforeseen circumstances, such as the sudden death of a corporation's </a:t>
            </a:r>
            <a:r>
              <a:rPr lang="en-US" b="1" dirty="0"/>
              <a:t>chief executive officer </a:t>
            </a:r>
            <a:r>
              <a:rPr lang="en-US" dirty="0"/>
              <a:t>(CEO</a:t>
            </a:r>
            <a:r>
              <a:rPr lang="en-US" dirty="0" smtClean="0"/>
              <a:t>) or owner of sole </a:t>
            </a:r>
            <a:r>
              <a:rPr lang="en-US" dirty="0" err="1" smtClean="0"/>
              <a:t>propreatorship</a:t>
            </a:r>
            <a:r>
              <a:rPr lang="en-US" dirty="0" smtClean="0"/>
              <a:t>.  </a:t>
            </a:r>
          </a:p>
          <a:p>
            <a:r>
              <a:rPr lang="en-US" dirty="0" smtClean="0"/>
              <a:t>But </a:t>
            </a:r>
            <a:r>
              <a:rPr lang="en-US" dirty="0"/>
              <a:t>it is also important in ensuring a smooth transfer of power under normal circumstances.</a:t>
            </a:r>
          </a:p>
        </p:txBody>
      </p:sp>
    </p:spTree>
    <p:extLst>
      <p:ext uri="{BB962C8B-B14F-4D97-AF65-F5344CB8AC3E}">
        <p14:creationId xmlns:p14="http://schemas.microsoft.com/office/powerpoint/2010/main" xmlns="" val="1419333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2047</Words>
  <Application>Microsoft Office PowerPoint</Application>
  <PresentationFormat>On-screen Show (4:3)</PresentationFormat>
  <Paragraphs>158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Contemporary Challenges in Entrepreneurship</vt:lpstr>
      <vt:lpstr>Business Continuity</vt:lpstr>
      <vt:lpstr>Business Continuity</vt:lpstr>
      <vt:lpstr>Business continuity plan</vt:lpstr>
      <vt:lpstr>Differences Between Business Continuity and Succession Plans</vt:lpstr>
      <vt:lpstr>Slide 6</vt:lpstr>
      <vt:lpstr>Differences Between Business Continuity and Succession Plans</vt:lpstr>
      <vt:lpstr>Differences Between Business Continuity and Succession Plans</vt:lpstr>
      <vt:lpstr>MANAGEMENT SUCCESSION PLANNING </vt:lpstr>
      <vt:lpstr>Slide 10</vt:lpstr>
      <vt:lpstr>IMPONTANCE OF SUCCESSION PLAN</vt:lpstr>
      <vt:lpstr>Slide 12</vt:lpstr>
      <vt:lpstr>FOUR STAGES OF SUCCESSION</vt:lpstr>
      <vt:lpstr>FOUR STAGES OF SUCCESSION</vt:lpstr>
      <vt:lpstr>FOUR STAGES OF SUCCESSION</vt:lpstr>
      <vt:lpstr>Slide 16</vt:lpstr>
      <vt:lpstr>FOUR STAGES OF SUCCESSION</vt:lpstr>
      <vt:lpstr>FOUR STAGES OF SUCCESSION</vt:lpstr>
      <vt:lpstr>ALTERNATIVE SUCCESSION MODELS</vt:lpstr>
      <vt:lpstr>Slide 20</vt:lpstr>
      <vt:lpstr>ALTERNATIVE SUCCESSION MODELS</vt:lpstr>
      <vt:lpstr>Slide 22</vt:lpstr>
      <vt:lpstr>Slide 23</vt:lpstr>
      <vt:lpstr>In Corporation </vt:lpstr>
      <vt:lpstr>Family business </vt:lpstr>
      <vt:lpstr>Taken narrowly, "replacement planning" for key roles is the heart of succession planning. </vt:lpstr>
      <vt:lpstr>Process and practices </vt:lpstr>
      <vt:lpstr>Family business succession</vt:lpstr>
      <vt:lpstr>Which Child or Children Will Take Over?</vt:lpstr>
      <vt:lpstr>Slide 30</vt:lpstr>
      <vt:lpstr>Slide 31</vt:lpstr>
      <vt:lpstr>Slide 32</vt:lpstr>
      <vt:lpstr>Simple Questions. No Easy Answers. </vt:lpstr>
      <vt:lpstr>Women and Minority Entrepreneurs Face Challenges in Business Development </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Challenges in Entrepreneurship</dc:title>
  <dc:creator>Dr.Ndekwa</dc:creator>
  <cp:lastModifiedBy>HOD ICT</cp:lastModifiedBy>
  <cp:revision>38</cp:revision>
  <dcterms:created xsi:type="dcterms:W3CDTF">2020-06-25T04:10:42Z</dcterms:created>
  <dcterms:modified xsi:type="dcterms:W3CDTF">2020-06-30T08:46:50Z</dcterms:modified>
</cp:coreProperties>
</file>