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15"/>
  </p:notesMasterIdLst>
  <p:sldIdLst>
    <p:sldId id="256" r:id="rId2"/>
    <p:sldId id="257" r:id="rId3"/>
    <p:sldId id="258" r:id="rId4"/>
    <p:sldId id="259" r:id="rId5"/>
    <p:sldId id="260" r:id="rId6"/>
    <p:sldId id="331" r:id="rId7"/>
    <p:sldId id="261" r:id="rId8"/>
    <p:sldId id="328" r:id="rId9"/>
    <p:sldId id="262" r:id="rId10"/>
    <p:sldId id="263" r:id="rId11"/>
    <p:sldId id="264" r:id="rId12"/>
    <p:sldId id="265" r:id="rId13"/>
    <p:sldId id="310" r:id="rId14"/>
    <p:sldId id="329" r:id="rId15"/>
    <p:sldId id="330" r:id="rId16"/>
    <p:sldId id="266" r:id="rId17"/>
    <p:sldId id="267" r:id="rId18"/>
    <p:sldId id="268" r:id="rId19"/>
    <p:sldId id="269" r:id="rId20"/>
    <p:sldId id="270" r:id="rId21"/>
    <p:sldId id="271" r:id="rId22"/>
    <p:sldId id="332" r:id="rId23"/>
    <p:sldId id="333" r:id="rId24"/>
    <p:sldId id="272" r:id="rId25"/>
    <p:sldId id="334" r:id="rId26"/>
    <p:sldId id="335" r:id="rId27"/>
    <p:sldId id="273" r:id="rId28"/>
    <p:sldId id="374" r:id="rId29"/>
    <p:sldId id="370" r:id="rId30"/>
    <p:sldId id="371" r:id="rId31"/>
    <p:sldId id="372" r:id="rId32"/>
    <p:sldId id="274"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73" r:id="rId52"/>
    <p:sldId id="354" r:id="rId53"/>
    <p:sldId id="356" r:id="rId54"/>
    <p:sldId id="357" r:id="rId55"/>
    <p:sldId id="358" r:id="rId56"/>
    <p:sldId id="280" r:id="rId57"/>
    <p:sldId id="281" r:id="rId58"/>
    <p:sldId id="309" r:id="rId59"/>
    <p:sldId id="282" r:id="rId60"/>
    <p:sldId id="283" r:id="rId61"/>
    <p:sldId id="284" r:id="rId62"/>
    <p:sldId id="285" r:id="rId63"/>
    <p:sldId id="286" r:id="rId64"/>
    <p:sldId id="287" r:id="rId65"/>
    <p:sldId id="288" r:id="rId66"/>
    <p:sldId id="289" r:id="rId67"/>
    <p:sldId id="290" r:id="rId68"/>
    <p:sldId id="291" r:id="rId69"/>
    <p:sldId id="292" r:id="rId70"/>
    <p:sldId id="293" r:id="rId71"/>
    <p:sldId id="312" r:id="rId72"/>
    <p:sldId id="313" r:id="rId73"/>
    <p:sldId id="314" r:id="rId74"/>
    <p:sldId id="315" r:id="rId75"/>
    <p:sldId id="316" r:id="rId76"/>
    <p:sldId id="317" r:id="rId77"/>
    <p:sldId id="318" r:id="rId78"/>
    <p:sldId id="319" r:id="rId79"/>
    <p:sldId id="320" r:id="rId80"/>
    <p:sldId id="294" r:id="rId81"/>
    <p:sldId id="301" r:id="rId82"/>
    <p:sldId id="296" r:id="rId83"/>
    <p:sldId id="300" r:id="rId84"/>
    <p:sldId id="302" r:id="rId85"/>
    <p:sldId id="303" r:id="rId86"/>
    <p:sldId id="295" r:id="rId87"/>
    <p:sldId id="311" r:id="rId88"/>
    <p:sldId id="297" r:id="rId89"/>
    <p:sldId id="299" r:id="rId90"/>
    <p:sldId id="298" r:id="rId91"/>
    <p:sldId id="304" r:id="rId92"/>
    <p:sldId id="321" r:id="rId93"/>
    <p:sldId id="322" r:id="rId94"/>
    <p:sldId id="323" r:id="rId95"/>
    <p:sldId id="359" r:id="rId96"/>
    <p:sldId id="324" r:id="rId97"/>
    <p:sldId id="325" r:id="rId98"/>
    <p:sldId id="326" r:id="rId99"/>
    <p:sldId id="327" r:id="rId100"/>
    <p:sldId id="360" r:id="rId101"/>
    <p:sldId id="361" r:id="rId102"/>
    <p:sldId id="362" r:id="rId103"/>
    <p:sldId id="363" r:id="rId104"/>
    <p:sldId id="364" r:id="rId105"/>
    <p:sldId id="365" r:id="rId106"/>
    <p:sldId id="366" r:id="rId107"/>
    <p:sldId id="367" r:id="rId108"/>
    <p:sldId id="368" r:id="rId109"/>
    <p:sldId id="369" r:id="rId110"/>
    <p:sldId id="305" r:id="rId111"/>
    <p:sldId id="306" r:id="rId112"/>
    <p:sldId id="307" r:id="rId113"/>
    <p:sldId id="308" r:id="rId1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7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0T12:38:20.152" idx="1">
    <p:pos x="5472" y="1029"/>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75772-792A-4965-AB88-7793A2C8524F}" type="datetimeFigureOut">
              <a:rPr lang="en-US" smtClean="0"/>
              <a:t>3/23/2023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9D508-422A-4087-A847-8DADF1EED777}" type="slidenum">
              <a:rPr lang="en-US" smtClean="0"/>
              <a:t>‹#›</a:t>
            </a:fld>
            <a:endParaRPr lang="en-US"/>
          </a:p>
        </p:txBody>
      </p:sp>
    </p:spTree>
    <p:extLst>
      <p:ext uri="{BB962C8B-B14F-4D97-AF65-F5344CB8AC3E}">
        <p14:creationId xmlns:p14="http://schemas.microsoft.com/office/powerpoint/2010/main" val="37435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9D508-422A-4087-A847-8DADF1EED777}" type="slidenum">
              <a:rPr lang="en-US" smtClean="0"/>
              <a:t>24</a:t>
            </a:fld>
            <a:endParaRPr lang="en-US"/>
          </a:p>
        </p:txBody>
      </p:sp>
    </p:spTree>
    <p:extLst>
      <p:ext uri="{BB962C8B-B14F-4D97-AF65-F5344CB8AC3E}">
        <p14:creationId xmlns:p14="http://schemas.microsoft.com/office/powerpoint/2010/main" val="4252410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9D508-422A-4087-A847-8DADF1EED777}" type="slidenum">
              <a:rPr lang="en-US" smtClean="0"/>
              <a:t>67</a:t>
            </a:fld>
            <a:endParaRPr lang="en-US"/>
          </a:p>
        </p:txBody>
      </p:sp>
    </p:spTree>
    <p:extLst>
      <p:ext uri="{BB962C8B-B14F-4D97-AF65-F5344CB8AC3E}">
        <p14:creationId xmlns:p14="http://schemas.microsoft.com/office/powerpoint/2010/main" val="90081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EED9A1-ECA0-44EE-987B-C8F4F3C1F188}" type="slidenum">
              <a:rPr lang="en-US" smtClean="0"/>
              <a:pPr>
                <a:defRPr/>
              </a:pPr>
              <a:t>‹#›</a:t>
            </a:fld>
            <a:endParaRPr lang="en-US"/>
          </a:p>
        </p:txBody>
      </p:sp>
    </p:spTree>
    <p:extLst>
      <p:ext uri="{BB962C8B-B14F-4D97-AF65-F5344CB8AC3E}">
        <p14:creationId xmlns:p14="http://schemas.microsoft.com/office/powerpoint/2010/main" val="313123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C2AF02-5E7D-43F9-9BF4-2892F5E1DE64}" type="slidenum">
              <a:rPr lang="en-US" smtClean="0"/>
              <a:pPr>
                <a:defRPr/>
              </a:pPr>
              <a:t>‹#›</a:t>
            </a:fld>
            <a:endParaRPr lang="en-US"/>
          </a:p>
        </p:txBody>
      </p:sp>
    </p:spTree>
    <p:extLst>
      <p:ext uri="{BB962C8B-B14F-4D97-AF65-F5344CB8AC3E}">
        <p14:creationId xmlns:p14="http://schemas.microsoft.com/office/powerpoint/2010/main" val="253806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C2AF02-5E7D-43F9-9BF4-2892F5E1DE64}"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545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C2AF02-5E7D-43F9-9BF4-2892F5E1DE64}" type="slidenum">
              <a:rPr lang="en-US" smtClean="0"/>
              <a:pPr>
                <a:defRPr/>
              </a:pPr>
              <a:t>‹#›</a:t>
            </a:fld>
            <a:endParaRPr lang="en-US"/>
          </a:p>
        </p:txBody>
      </p:sp>
    </p:spTree>
    <p:extLst>
      <p:ext uri="{BB962C8B-B14F-4D97-AF65-F5344CB8AC3E}">
        <p14:creationId xmlns:p14="http://schemas.microsoft.com/office/powerpoint/2010/main" val="470074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C2AF02-5E7D-43F9-9BF4-2892F5E1DE64}"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8949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3C2AF02-5E7D-43F9-9BF4-2892F5E1DE64}" type="slidenum">
              <a:rPr lang="en-US" smtClean="0"/>
              <a:pPr>
                <a:defRPr/>
              </a:pPr>
              <a:t>‹#›</a:t>
            </a:fld>
            <a:endParaRPr lang="en-US"/>
          </a:p>
        </p:txBody>
      </p:sp>
    </p:spTree>
    <p:extLst>
      <p:ext uri="{BB962C8B-B14F-4D97-AF65-F5344CB8AC3E}">
        <p14:creationId xmlns:p14="http://schemas.microsoft.com/office/powerpoint/2010/main" val="66794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2EA124-9A9D-46DB-A628-2FED51BAB5E9}" type="slidenum">
              <a:rPr lang="en-US" smtClean="0"/>
              <a:pPr>
                <a:defRPr/>
              </a:pPr>
              <a:t>‹#›</a:t>
            </a:fld>
            <a:endParaRPr lang="en-US"/>
          </a:p>
        </p:txBody>
      </p:sp>
    </p:spTree>
    <p:extLst>
      <p:ext uri="{BB962C8B-B14F-4D97-AF65-F5344CB8AC3E}">
        <p14:creationId xmlns:p14="http://schemas.microsoft.com/office/powerpoint/2010/main" val="194163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D1A9A34-2752-4163-9A04-E2B7F8C0369B}" type="slidenum">
              <a:rPr lang="en-US" smtClean="0"/>
              <a:pPr>
                <a:defRPr/>
              </a:pPr>
              <a:t>‹#›</a:t>
            </a:fld>
            <a:endParaRPr lang="en-US"/>
          </a:p>
        </p:txBody>
      </p:sp>
    </p:spTree>
    <p:extLst>
      <p:ext uri="{BB962C8B-B14F-4D97-AF65-F5344CB8AC3E}">
        <p14:creationId xmlns:p14="http://schemas.microsoft.com/office/powerpoint/2010/main" val="323175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1320BD-7FBB-4D79-B97D-57DD5DF06348}" type="slidenum">
              <a:rPr lang="en-US" smtClean="0"/>
              <a:pPr>
                <a:defRPr/>
              </a:pPr>
              <a:t>‹#›</a:t>
            </a:fld>
            <a:endParaRPr lang="en-US"/>
          </a:p>
        </p:txBody>
      </p:sp>
    </p:spTree>
    <p:extLst>
      <p:ext uri="{BB962C8B-B14F-4D97-AF65-F5344CB8AC3E}">
        <p14:creationId xmlns:p14="http://schemas.microsoft.com/office/powerpoint/2010/main" val="322009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BEC941-1CED-4818-AF54-125BA3AD2687}" type="slidenum">
              <a:rPr lang="en-US" smtClean="0"/>
              <a:pPr>
                <a:defRPr/>
              </a:pPr>
              <a:t>‹#›</a:t>
            </a:fld>
            <a:endParaRPr lang="en-US"/>
          </a:p>
        </p:txBody>
      </p:sp>
    </p:spTree>
    <p:extLst>
      <p:ext uri="{BB962C8B-B14F-4D97-AF65-F5344CB8AC3E}">
        <p14:creationId xmlns:p14="http://schemas.microsoft.com/office/powerpoint/2010/main" val="235229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8EE6749-4F89-43F8-80E0-2F870F131D5D}" type="slidenum">
              <a:rPr lang="en-US" smtClean="0"/>
              <a:pPr>
                <a:defRPr/>
              </a:pPr>
              <a:t>‹#›</a:t>
            </a:fld>
            <a:endParaRPr lang="en-US"/>
          </a:p>
        </p:txBody>
      </p:sp>
    </p:spTree>
    <p:extLst>
      <p:ext uri="{BB962C8B-B14F-4D97-AF65-F5344CB8AC3E}">
        <p14:creationId xmlns:p14="http://schemas.microsoft.com/office/powerpoint/2010/main" val="29465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B479700-DF3F-451F-BC76-74631FA18EF2}" type="slidenum">
              <a:rPr lang="en-US" smtClean="0"/>
              <a:pPr>
                <a:defRPr/>
              </a:pPr>
              <a:t>‹#›</a:t>
            </a:fld>
            <a:endParaRPr lang="en-US"/>
          </a:p>
        </p:txBody>
      </p:sp>
    </p:spTree>
    <p:extLst>
      <p:ext uri="{BB962C8B-B14F-4D97-AF65-F5344CB8AC3E}">
        <p14:creationId xmlns:p14="http://schemas.microsoft.com/office/powerpoint/2010/main" val="239573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0652952-448A-4340-A40A-8A7FDC779ED3}" type="slidenum">
              <a:rPr lang="en-US" smtClean="0"/>
              <a:pPr>
                <a:defRPr/>
              </a:pPr>
              <a:t>‹#›</a:t>
            </a:fld>
            <a:endParaRPr lang="en-US"/>
          </a:p>
        </p:txBody>
      </p:sp>
    </p:spTree>
    <p:extLst>
      <p:ext uri="{BB962C8B-B14F-4D97-AF65-F5344CB8AC3E}">
        <p14:creationId xmlns:p14="http://schemas.microsoft.com/office/powerpoint/2010/main" val="219762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588C096-500D-41A3-84E3-0B31028F07BF}" type="slidenum">
              <a:rPr lang="en-US" smtClean="0"/>
              <a:pPr>
                <a:defRPr/>
              </a:pPr>
              <a:t>‹#›</a:t>
            </a:fld>
            <a:endParaRPr lang="en-US"/>
          </a:p>
        </p:txBody>
      </p:sp>
    </p:spTree>
    <p:extLst>
      <p:ext uri="{BB962C8B-B14F-4D97-AF65-F5344CB8AC3E}">
        <p14:creationId xmlns:p14="http://schemas.microsoft.com/office/powerpoint/2010/main" val="266098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9654ECC-E9FB-45C5-BD88-4CE802E9212E}" type="slidenum">
              <a:rPr lang="en-US" smtClean="0"/>
              <a:pPr>
                <a:defRPr/>
              </a:pPr>
              <a:t>‹#›</a:t>
            </a:fld>
            <a:endParaRPr lang="en-US"/>
          </a:p>
        </p:txBody>
      </p:sp>
    </p:spTree>
    <p:extLst>
      <p:ext uri="{BB962C8B-B14F-4D97-AF65-F5344CB8AC3E}">
        <p14:creationId xmlns:p14="http://schemas.microsoft.com/office/powerpoint/2010/main" val="387913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5E467C-93EF-4425-BF54-267D46DC8959}" type="slidenum">
              <a:rPr lang="en-US" smtClean="0"/>
              <a:pPr>
                <a:defRPr/>
              </a:pPr>
              <a:t>‹#›</a:t>
            </a:fld>
            <a:endParaRPr lang="en-US"/>
          </a:p>
        </p:txBody>
      </p:sp>
    </p:spTree>
    <p:extLst>
      <p:ext uri="{BB962C8B-B14F-4D97-AF65-F5344CB8AC3E}">
        <p14:creationId xmlns:p14="http://schemas.microsoft.com/office/powerpoint/2010/main" val="36221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a:defRPr/>
            </a:pPr>
            <a:fld id="{D3C2AF02-5E7D-43F9-9BF4-2892F5E1DE64}" type="slidenum">
              <a:rPr lang="en-US" smtClean="0"/>
              <a:pPr>
                <a:defRPr/>
              </a:pPr>
              <a:t>‹#›</a:t>
            </a:fld>
            <a:endParaRPr lang="en-US"/>
          </a:p>
        </p:txBody>
      </p:sp>
    </p:spTree>
    <p:extLst>
      <p:ext uri="{BB962C8B-B14F-4D97-AF65-F5344CB8AC3E}">
        <p14:creationId xmlns:p14="http://schemas.microsoft.com/office/powerpoint/2010/main" val="414159745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30595" y="1066800"/>
            <a:ext cx="6370173" cy="2984036"/>
          </a:xfrm>
        </p:spPr>
        <p:txBody>
          <a:bodyPr/>
          <a:lstStyle/>
          <a:p>
            <a:pPr eaLnBrk="1" hangingPunct="1"/>
            <a:r>
              <a:rPr lang="en-US" sz="4000" dirty="0"/>
              <a:t>DEMOCRACY, GOVERNANCE AND DEVELOPMENT.</a:t>
            </a:r>
          </a:p>
        </p:txBody>
      </p:sp>
      <p:sp>
        <p:nvSpPr>
          <p:cNvPr id="2051" name="Rectangle 3"/>
          <p:cNvSpPr>
            <a:spLocks noGrp="1" noChangeArrowheads="1"/>
          </p:cNvSpPr>
          <p:nvPr>
            <p:ph type="subTitle" idx="1"/>
          </p:nvPr>
        </p:nvSpPr>
        <p:spPr/>
        <p:txBody>
          <a:bodyPr/>
          <a:lstStyle/>
          <a:p>
            <a:pPr eaLnBrk="1" hangingPunct="1"/>
            <a:r>
              <a:rPr lang="en-US" dirty="0"/>
              <a:t>Module One of RFH 122</a:t>
            </a:r>
          </a:p>
        </p:txBody>
      </p:sp>
      <p:sp>
        <p:nvSpPr>
          <p:cNvPr id="2" name="Slide Number Placeholder 1">
            <a:extLst>
              <a:ext uri="{FF2B5EF4-FFF2-40B4-BE49-F238E27FC236}">
                <a16:creationId xmlns:a16="http://schemas.microsoft.com/office/drawing/2014/main" id="{0770EF9A-17F0-2608-9532-4BA92BEEF9AB}"/>
              </a:ext>
            </a:extLst>
          </p:cNvPr>
          <p:cNvSpPr>
            <a:spLocks noGrp="1"/>
          </p:cNvSpPr>
          <p:nvPr>
            <p:ph type="sldNum" sz="quarter" idx="12"/>
          </p:nvPr>
        </p:nvSpPr>
        <p:spPr/>
        <p:txBody>
          <a:bodyPr/>
          <a:lstStyle/>
          <a:p>
            <a:pPr>
              <a:defRPr/>
            </a:pPr>
            <a:fld id="{B2EED9A1-ECA0-44EE-987B-C8F4F3C1F188}"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599" y="609600"/>
            <a:ext cx="7543801" cy="990600"/>
          </a:xfrm>
        </p:spPr>
        <p:txBody>
          <a:bodyPr/>
          <a:lstStyle/>
          <a:p>
            <a:pPr eaLnBrk="1" hangingPunct="1"/>
            <a:r>
              <a:rPr lang="en-US" dirty="0"/>
              <a:t>Democracy………….</a:t>
            </a:r>
          </a:p>
        </p:txBody>
      </p:sp>
      <p:sp>
        <p:nvSpPr>
          <p:cNvPr id="11267" name="Rectangle 3"/>
          <p:cNvSpPr>
            <a:spLocks noGrp="1" noChangeArrowheads="1"/>
          </p:cNvSpPr>
          <p:nvPr>
            <p:ph idx="1"/>
          </p:nvPr>
        </p:nvSpPr>
        <p:spPr>
          <a:xfrm>
            <a:off x="762000" y="2160590"/>
            <a:ext cx="7772401" cy="3880773"/>
          </a:xfrm>
        </p:spPr>
        <p:txBody>
          <a:bodyPr>
            <a:normAutofit/>
          </a:bodyPr>
          <a:lstStyle/>
          <a:p>
            <a:r>
              <a:rPr lang="en-US" sz="2800" dirty="0"/>
              <a:t>On the other hand Larry Diamond (2004) in his lecture titled, What is democracy?, defines </a:t>
            </a:r>
            <a:r>
              <a:rPr lang="en-US" sz="2800" b="1" dirty="0">
                <a:solidFill>
                  <a:srgbClr val="FF0000"/>
                </a:solidFill>
              </a:rPr>
              <a:t>democracy</a:t>
            </a:r>
            <a:r>
              <a:rPr lang="en-US" sz="2800" dirty="0"/>
              <a:t> as a “system of government that meets  essential conditions which are:</a:t>
            </a:r>
          </a:p>
          <a:p>
            <a:pPr marL="0" indent="0" eaLnBrk="1" hangingPunct="1">
              <a:lnSpc>
                <a:spcPct val="90000"/>
              </a:lnSpc>
              <a:buNone/>
            </a:pPr>
            <a:r>
              <a:rPr lang="en-US" sz="2800" dirty="0" err="1"/>
              <a:t>i</a:t>
            </a:r>
            <a:r>
              <a:rPr lang="en-US" sz="2800" dirty="0"/>
              <a:t>.   Freedom to form and join organizations</a:t>
            </a:r>
          </a:p>
          <a:p>
            <a:pPr marL="0" indent="0" eaLnBrk="1" hangingPunct="1">
              <a:lnSpc>
                <a:spcPct val="90000"/>
              </a:lnSpc>
              <a:buNone/>
            </a:pPr>
            <a:r>
              <a:rPr lang="en-US" sz="2800" dirty="0"/>
              <a:t>ii. Freedom of expression</a:t>
            </a:r>
          </a:p>
          <a:p>
            <a:pPr marL="0" indent="0">
              <a:buNone/>
            </a:pPr>
            <a:endParaRPr lang="en-US" sz="2800" dirty="0"/>
          </a:p>
        </p:txBody>
      </p:sp>
      <p:sp>
        <p:nvSpPr>
          <p:cNvPr id="2" name="Slide Number Placeholder 1">
            <a:extLst>
              <a:ext uri="{FF2B5EF4-FFF2-40B4-BE49-F238E27FC236}">
                <a16:creationId xmlns:a16="http://schemas.microsoft.com/office/drawing/2014/main" id="{18AE4084-4E0C-FC01-F3E1-AB99E839D5FE}"/>
              </a:ext>
            </a:extLst>
          </p:cNvPr>
          <p:cNvSpPr>
            <a:spLocks noGrp="1"/>
          </p:cNvSpPr>
          <p:nvPr>
            <p:ph type="sldNum" sz="quarter" idx="12"/>
          </p:nvPr>
        </p:nvSpPr>
        <p:spPr>
          <a:xfrm>
            <a:off x="6858000" y="6065837"/>
            <a:ext cx="512638" cy="365125"/>
          </a:xfrm>
        </p:spPr>
        <p:txBody>
          <a:bodyPr/>
          <a:lstStyle/>
          <a:p>
            <a:pPr>
              <a:defRPr/>
            </a:pPr>
            <a:fld id="{7D1320BD-7FBB-4D79-B97D-57DD5DF06348}"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t>Role of Cso…………</a:t>
            </a:r>
          </a:p>
        </p:txBody>
      </p:sp>
      <p:sp>
        <p:nvSpPr>
          <p:cNvPr id="99331" name="Content Placeholder 2"/>
          <p:cNvSpPr>
            <a:spLocks noGrp="1"/>
          </p:cNvSpPr>
          <p:nvPr>
            <p:ph idx="1"/>
          </p:nvPr>
        </p:nvSpPr>
        <p:spPr>
          <a:xfrm>
            <a:off x="457200" y="1600200"/>
            <a:ext cx="8229600" cy="4876800"/>
          </a:xfrm>
        </p:spPr>
        <p:txBody>
          <a:bodyPr>
            <a:normAutofit/>
          </a:bodyPr>
          <a:lstStyle/>
          <a:p>
            <a:r>
              <a:rPr lang="en-US" sz="2800" dirty="0"/>
              <a:t>i.e. Lawyers Environmental Action Team (LEAT) and the Legal and human </a:t>
            </a:r>
            <a:r>
              <a:rPr lang="en-US" sz="2800" dirty="0" err="1"/>
              <a:t>Rigths</a:t>
            </a:r>
            <a:r>
              <a:rPr lang="en-US" sz="2800" dirty="0"/>
              <a:t> Center (LHRC) took measures which moved the High Court in 2006 to strike off section 98(2) and 98(3) of the Elections Act of 1985 as amended by the electoral Law (Miscellaneous Amendments) Act no.4 of 2000 as well as sections 130(b) &amp;(c) these legalized electoral corruption in the name of African hospitality (</a:t>
            </a:r>
            <a:r>
              <a:rPr lang="en-US" sz="2800" dirty="0" err="1"/>
              <a:t>Takrima</a:t>
            </a:r>
            <a:r>
              <a:rPr lang="en-US" sz="2800" dirty="0"/>
              <a:t>)</a:t>
            </a:r>
          </a:p>
        </p:txBody>
      </p:sp>
      <p:sp>
        <p:nvSpPr>
          <p:cNvPr id="2" name="Slide Number Placeholder 1">
            <a:extLst>
              <a:ext uri="{FF2B5EF4-FFF2-40B4-BE49-F238E27FC236}">
                <a16:creationId xmlns:a16="http://schemas.microsoft.com/office/drawing/2014/main" id="{15673A72-5940-774C-33B5-94FF6548497E}"/>
              </a:ext>
            </a:extLst>
          </p:cNvPr>
          <p:cNvSpPr>
            <a:spLocks noGrp="1"/>
          </p:cNvSpPr>
          <p:nvPr>
            <p:ph type="sldNum" sz="quarter" idx="12"/>
          </p:nvPr>
        </p:nvSpPr>
        <p:spPr/>
        <p:txBody>
          <a:bodyPr/>
          <a:lstStyle/>
          <a:p>
            <a:pPr>
              <a:defRPr/>
            </a:pPr>
            <a:fld id="{7D1320BD-7FBB-4D79-B97D-57DD5DF06348}"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609599" y="609600"/>
            <a:ext cx="7772401" cy="838200"/>
          </a:xfrm>
        </p:spPr>
        <p:txBody>
          <a:bodyPr/>
          <a:lstStyle/>
          <a:p>
            <a:r>
              <a:rPr lang="en-US" dirty="0"/>
              <a:t>Role of </a:t>
            </a:r>
            <a:r>
              <a:rPr lang="en-US" dirty="0" err="1"/>
              <a:t>Cso</a:t>
            </a:r>
            <a:r>
              <a:rPr lang="en-US" dirty="0"/>
              <a:t>…………</a:t>
            </a:r>
          </a:p>
        </p:txBody>
      </p:sp>
      <p:sp>
        <p:nvSpPr>
          <p:cNvPr id="100355" name="Content Placeholder 2"/>
          <p:cNvSpPr>
            <a:spLocks noGrp="1"/>
          </p:cNvSpPr>
          <p:nvPr>
            <p:ph idx="1"/>
          </p:nvPr>
        </p:nvSpPr>
        <p:spPr>
          <a:xfrm>
            <a:off x="457200" y="1600200"/>
            <a:ext cx="8229600" cy="4953000"/>
          </a:xfrm>
        </p:spPr>
        <p:txBody>
          <a:bodyPr>
            <a:normAutofit/>
          </a:bodyPr>
          <a:lstStyle/>
          <a:p>
            <a:r>
              <a:rPr lang="en-US" sz="2800" dirty="0"/>
              <a:t>Civil society promotes political participation. They can do this by educating people about their rights and obligations as democratic citizens, and encouraging them to listen to election campaigns and vote in elections.</a:t>
            </a:r>
          </a:p>
          <a:p>
            <a:r>
              <a:rPr lang="en-US" sz="2800" dirty="0"/>
              <a:t>They help develop citizen’s skills to work with one another to solve common problems, to debate public issues and express their views.</a:t>
            </a:r>
          </a:p>
        </p:txBody>
      </p:sp>
      <p:sp>
        <p:nvSpPr>
          <p:cNvPr id="2" name="Slide Number Placeholder 1">
            <a:extLst>
              <a:ext uri="{FF2B5EF4-FFF2-40B4-BE49-F238E27FC236}">
                <a16:creationId xmlns:a16="http://schemas.microsoft.com/office/drawing/2014/main" id="{AD1E72F5-7C5E-39D9-082B-E398A1709154}"/>
              </a:ext>
            </a:extLst>
          </p:cNvPr>
          <p:cNvSpPr>
            <a:spLocks noGrp="1"/>
          </p:cNvSpPr>
          <p:nvPr>
            <p:ph type="sldNum" sz="quarter" idx="12"/>
          </p:nvPr>
        </p:nvSpPr>
        <p:spPr/>
        <p:txBody>
          <a:bodyPr/>
          <a:lstStyle/>
          <a:p>
            <a:pPr>
              <a:defRPr/>
            </a:pPr>
            <a:fld id="{7D1320BD-7FBB-4D79-B97D-57DD5DF06348}"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t>Role of Cso…………</a:t>
            </a:r>
          </a:p>
        </p:txBody>
      </p:sp>
      <p:sp>
        <p:nvSpPr>
          <p:cNvPr id="101379" name="Content Placeholder 2"/>
          <p:cNvSpPr>
            <a:spLocks noGrp="1"/>
          </p:cNvSpPr>
          <p:nvPr>
            <p:ph idx="1"/>
          </p:nvPr>
        </p:nvSpPr>
        <p:spPr>
          <a:xfrm>
            <a:off x="609598" y="2160590"/>
            <a:ext cx="7391401" cy="3880773"/>
          </a:xfrm>
        </p:spPr>
        <p:txBody>
          <a:bodyPr>
            <a:noAutofit/>
          </a:bodyPr>
          <a:lstStyle/>
          <a:p>
            <a:r>
              <a:rPr lang="en-US" sz="2800" dirty="0"/>
              <a:t>They help to develop the other values of democratic life; tolerance, moderation, compromise and respect for opposing points of view.</a:t>
            </a:r>
          </a:p>
          <a:p>
            <a:r>
              <a:rPr lang="en-US" sz="2800" dirty="0"/>
              <a:t>Without this deeper culture of mutual accommodation, democracy cannot simply be taught; they must also be experienced through practice.</a:t>
            </a:r>
          </a:p>
        </p:txBody>
      </p:sp>
      <p:sp>
        <p:nvSpPr>
          <p:cNvPr id="2" name="Slide Number Placeholder 1">
            <a:extLst>
              <a:ext uri="{FF2B5EF4-FFF2-40B4-BE49-F238E27FC236}">
                <a16:creationId xmlns:a16="http://schemas.microsoft.com/office/drawing/2014/main" id="{8331109D-6852-530A-58C9-BBF85DA06AE1}"/>
              </a:ext>
            </a:extLst>
          </p:cNvPr>
          <p:cNvSpPr>
            <a:spLocks noGrp="1"/>
          </p:cNvSpPr>
          <p:nvPr>
            <p:ph type="sldNum" sz="quarter" idx="12"/>
          </p:nvPr>
        </p:nvSpPr>
        <p:spPr/>
        <p:txBody>
          <a:bodyPr/>
          <a:lstStyle/>
          <a:p>
            <a:pPr>
              <a:defRPr/>
            </a:pPr>
            <a:fld id="{7D1320BD-7FBB-4D79-B97D-57DD5DF06348}" type="slidenum">
              <a:rPr lang="en-US" smtClean="0"/>
              <a:pPr>
                <a:defRPr/>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609599" y="609600"/>
            <a:ext cx="7010401" cy="990600"/>
          </a:xfrm>
        </p:spPr>
        <p:txBody>
          <a:bodyPr/>
          <a:lstStyle/>
          <a:p>
            <a:r>
              <a:rPr lang="en-US" dirty="0"/>
              <a:t>Role of </a:t>
            </a:r>
            <a:r>
              <a:rPr lang="en-US" dirty="0" err="1"/>
              <a:t>Cso</a:t>
            </a:r>
            <a:r>
              <a:rPr lang="en-US" dirty="0"/>
              <a:t>…………</a:t>
            </a:r>
          </a:p>
        </p:txBody>
      </p:sp>
      <p:sp>
        <p:nvSpPr>
          <p:cNvPr id="102403" name="Content Placeholder 2"/>
          <p:cNvSpPr>
            <a:spLocks noGrp="1"/>
          </p:cNvSpPr>
          <p:nvPr>
            <p:ph idx="1"/>
          </p:nvPr>
        </p:nvSpPr>
        <p:spPr>
          <a:xfrm>
            <a:off x="609598" y="2160590"/>
            <a:ext cx="7772401" cy="3880773"/>
          </a:xfrm>
        </p:spPr>
        <p:txBody>
          <a:bodyPr>
            <a:noAutofit/>
          </a:bodyPr>
          <a:lstStyle/>
          <a:p>
            <a:r>
              <a:rPr lang="en-US" sz="2800" dirty="0"/>
              <a:t>They are an arena for the expression of diverse interests. Another role for civil society </a:t>
            </a:r>
            <a:r>
              <a:rPr lang="en-US" sz="2800" dirty="0" err="1"/>
              <a:t>organisations</a:t>
            </a:r>
            <a:r>
              <a:rPr lang="en-US" sz="2800" dirty="0"/>
              <a:t> is to lobby for the needs and concerns of their members.  </a:t>
            </a:r>
            <a:r>
              <a:rPr lang="en-US" sz="2800" dirty="0" err="1"/>
              <a:t>Ie</a:t>
            </a:r>
            <a:r>
              <a:rPr lang="en-US" sz="2800" dirty="0"/>
              <a:t>. </a:t>
            </a:r>
            <a:r>
              <a:rPr lang="en-US" sz="2800" dirty="0" err="1"/>
              <a:t>Women,students,farmers,enviromentalists</a:t>
            </a:r>
            <a:r>
              <a:rPr lang="en-US" sz="2800" dirty="0"/>
              <a:t>, trade </a:t>
            </a:r>
            <a:r>
              <a:rPr lang="en-US" sz="2800" dirty="0" err="1"/>
              <a:t>unionsts</a:t>
            </a:r>
            <a:r>
              <a:rPr lang="en-US" sz="2800" dirty="0"/>
              <a:t> </a:t>
            </a:r>
            <a:r>
              <a:rPr lang="en-US" sz="2800" dirty="0" err="1"/>
              <a:t>ets</a:t>
            </a:r>
            <a:r>
              <a:rPr lang="en-US" sz="2800" dirty="0"/>
              <a:t>.</a:t>
            </a:r>
          </a:p>
          <a:p>
            <a:r>
              <a:rPr lang="en-US" sz="2800" dirty="0"/>
              <a:t>They do this through presenting their views to the parliament and local government authorities.</a:t>
            </a:r>
          </a:p>
        </p:txBody>
      </p:sp>
      <p:sp>
        <p:nvSpPr>
          <p:cNvPr id="2" name="Slide Number Placeholder 1">
            <a:extLst>
              <a:ext uri="{FF2B5EF4-FFF2-40B4-BE49-F238E27FC236}">
                <a16:creationId xmlns:a16="http://schemas.microsoft.com/office/drawing/2014/main" id="{3E92067B-2966-21E7-730A-91F761C80D7F}"/>
              </a:ext>
            </a:extLst>
          </p:cNvPr>
          <p:cNvSpPr>
            <a:spLocks noGrp="1"/>
          </p:cNvSpPr>
          <p:nvPr>
            <p:ph type="sldNum" sz="quarter" idx="12"/>
          </p:nvPr>
        </p:nvSpPr>
        <p:spPr/>
        <p:txBody>
          <a:bodyPr/>
          <a:lstStyle/>
          <a:p>
            <a:pPr>
              <a:defRPr/>
            </a:pPr>
            <a:fld id="{7D1320BD-7FBB-4D79-B97D-57DD5DF06348}"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609599" y="152400"/>
            <a:ext cx="6347713" cy="685800"/>
          </a:xfrm>
        </p:spPr>
        <p:txBody>
          <a:bodyPr>
            <a:normAutofit/>
          </a:bodyPr>
          <a:lstStyle/>
          <a:p>
            <a:endParaRPr lang="en-US" dirty="0"/>
          </a:p>
        </p:txBody>
      </p:sp>
      <p:sp>
        <p:nvSpPr>
          <p:cNvPr id="103427" name="Content Placeholder 2"/>
          <p:cNvSpPr>
            <a:spLocks noGrp="1"/>
          </p:cNvSpPr>
          <p:nvPr>
            <p:ph idx="1"/>
          </p:nvPr>
        </p:nvSpPr>
        <p:spPr>
          <a:xfrm>
            <a:off x="457200" y="1600200"/>
            <a:ext cx="8229600" cy="4953000"/>
          </a:xfrm>
        </p:spPr>
        <p:txBody>
          <a:bodyPr/>
          <a:lstStyle/>
          <a:p>
            <a:r>
              <a:rPr lang="en-US" sz="2800" dirty="0"/>
              <a:t>They provide a training ground for future political leaders. Experience in </a:t>
            </a:r>
            <a:r>
              <a:rPr lang="en-US" sz="2800" dirty="0" err="1"/>
              <a:t>Tz</a:t>
            </a:r>
            <a:r>
              <a:rPr lang="en-US" sz="2800" dirty="0"/>
              <a:t> shows that civil society is  particularly important arena from which to recruit and train future women leaders. </a:t>
            </a:r>
            <a:r>
              <a:rPr lang="en-US" sz="2800" dirty="0" err="1"/>
              <a:t>Ie</a:t>
            </a:r>
            <a:r>
              <a:rPr lang="en-US" sz="2800" dirty="0"/>
              <a:t>. </a:t>
            </a:r>
            <a:r>
              <a:rPr lang="en-US" sz="2800" dirty="0" err="1"/>
              <a:t>Dr.Asha</a:t>
            </a:r>
            <a:r>
              <a:rPr lang="en-US" sz="2800" dirty="0"/>
              <a:t> Rose </a:t>
            </a:r>
            <a:r>
              <a:rPr lang="en-US" sz="2800" dirty="0" err="1"/>
              <a:t>Migiro</a:t>
            </a:r>
            <a:r>
              <a:rPr lang="en-US" sz="2800" dirty="0"/>
              <a:t>, the former  Deputy Secretary General of the united Nations, initially was from Agenda Participation 2000, one of the keen CSOs working for promotio</a:t>
            </a:r>
            <a:r>
              <a:rPr lang="en-US" dirty="0"/>
              <a:t>n of democratic culture in </a:t>
            </a:r>
            <a:r>
              <a:rPr lang="en-US" dirty="0" err="1"/>
              <a:t>Tz</a:t>
            </a:r>
            <a:r>
              <a:rPr lang="en-US" dirty="0"/>
              <a:t>.</a:t>
            </a:r>
          </a:p>
        </p:txBody>
      </p:sp>
      <p:sp>
        <p:nvSpPr>
          <p:cNvPr id="2" name="Slide Number Placeholder 1">
            <a:extLst>
              <a:ext uri="{FF2B5EF4-FFF2-40B4-BE49-F238E27FC236}">
                <a16:creationId xmlns:a16="http://schemas.microsoft.com/office/drawing/2014/main" id="{64F3E7B7-6C3F-5FF1-371C-82160C53A90C}"/>
              </a:ext>
            </a:extLst>
          </p:cNvPr>
          <p:cNvSpPr>
            <a:spLocks noGrp="1"/>
          </p:cNvSpPr>
          <p:nvPr>
            <p:ph type="sldNum" sz="quarter" idx="12"/>
          </p:nvPr>
        </p:nvSpPr>
        <p:spPr/>
        <p:txBody>
          <a:bodyPr/>
          <a:lstStyle/>
          <a:p>
            <a:pPr>
              <a:defRPr/>
            </a:pPr>
            <a:fld id="{7D1320BD-7FBB-4D79-B97D-57DD5DF06348}"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609599" y="609600"/>
            <a:ext cx="7467600" cy="685800"/>
          </a:xfrm>
        </p:spPr>
        <p:txBody>
          <a:bodyPr/>
          <a:lstStyle/>
          <a:p>
            <a:r>
              <a:rPr lang="en-US"/>
              <a:t>Role of Cso…………</a:t>
            </a:r>
          </a:p>
        </p:txBody>
      </p:sp>
      <p:sp>
        <p:nvSpPr>
          <p:cNvPr id="104451" name="Content Placeholder 2"/>
          <p:cNvSpPr>
            <a:spLocks noGrp="1"/>
          </p:cNvSpPr>
          <p:nvPr>
            <p:ph idx="1"/>
          </p:nvPr>
        </p:nvSpPr>
        <p:spPr>
          <a:xfrm>
            <a:off x="609598" y="2160590"/>
            <a:ext cx="7467601" cy="3880773"/>
          </a:xfrm>
        </p:spPr>
        <p:txBody>
          <a:bodyPr>
            <a:normAutofit/>
          </a:bodyPr>
          <a:lstStyle/>
          <a:p>
            <a:r>
              <a:rPr lang="en-US" sz="2800" dirty="0"/>
              <a:t>They help to inform the public about important issues. They do this through providing forums for debating public policies and disseminating information about issues that affect the interests of different groups, or of society at </a:t>
            </a:r>
            <a:r>
              <a:rPr lang="en-US" sz="2800" dirty="0" err="1"/>
              <a:t>large.i.e</a:t>
            </a:r>
            <a:r>
              <a:rPr lang="en-US" sz="2800" dirty="0"/>
              <a:t> the policy </a:t>
            </a:r>
            <a:r>
              <a:rPr lang="en-US" sz="2800" dirty="0" err="1"/>
              <a:t>Forum,TGNP</a:t>
            </a:r>
            <a:r>
              <a:rPr lang="en-US" sz="2800" dirty="0"/>
              <a:t> and Tanzania education Network.</a:t>
            </a:r>
          </a:p>
          <a:p>
            <a:pPr>
              <a:buFontTx/>
              <a:buNone/>
            </a:pPr>
            <a:endParaRPr lang="en-US" dirty="0"/>
          </a:p>
        </p:txBody>
      </p:sp>
      <p:sp>
        <p:nvSpPr>
          <p:cNvPr id="2" name="Slide Number Placeholder 1">
            <a:extLst>
              <a:ext uri="{FF2B5EF4-FFF2-40B4-BE49-F238E27FC236}">
                <a16:creationId xmlns:a16="http://schemas.microsoft.com/office/drawing/2014/main" id="{99B7DDB6-9405-8B39-A623-528E5A14600E}"/>
              </a:ext>
            </a:extLst>
          </p:cNvPr>
          <p:cNvSpPr>
            <a:spLocks noGrp="1"/>
          </p:cNvSpPr>
          <p:nvPr>
            <p:ph type="sldNum" sz="quarter" idx="12"/>
          </p:nvPr>
        </p:nvSpPr>
        <p:spPr/>
        <p:txBody>
          <a:bodyPr/>
          <a:lstStyle/>
          <a:p>
            <a:pPr>
              <a:defRPr/>
            </a:pPr>
            <a:fld id="{7D1320BD-7FBB-4D79-B97D-57DD5DF06348}" type="slidenum">
              <a:rPr lang="en-US" smtClean="0"/>
              <a:pPr>
                <a:defRPr/>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609599" y="304800"/>
            <a:ext cx="6347713" cy="1066800"/>
          </a:xfrm>
        </p:spPr>
        <p:txBody>
          <a:bodyPr/>
          <a:lstStyle/>
          <a:p>
            <a:r>
              <a:rPr lang="en-US" dirty="0"/>
              <a:t>Role of </a:t>
            </a:r>
            <a:r>
              <a:rPr lang="en-US" dirty="0" err="1"/>
              <a:t>Cso</a:t>
            </a:r>
            <a:r>
              <a:rPr lang="en-US" dirty="0"/>
              <a:t>…………</a:t>
            </a:r>
          </a:p>
        </p:txBody>
      </p:sp>
      <p:sp>
        <p:nvSpPr>
          <p:cNvPr id="105475" name="Content Placeholder 2"/>
          <p:cNvSpPr>
            <a:spLocks noGrp="1"/>
          </p:cNvSpPr>
          <p:nvPr>
            <p:ph idx="1"/>
          </p:nvPr>
        </p:nvSpPr>
        <p:spPr>
          <a:xfrm>
            <a:off x="457200" y="1600200"/>
            <a:ext cx="8229600" cy="5257800"/>
          </a:xfrm>
        </p:spPr>
        <p:txBody>
          <a:bodyPr>
            <a:normAutofit/>
          </a:bodyPr>
          <a:lstStyle/>
          <a:p>
            <a:r>
              <a:rPr lang="en-US" sz="2800" dirty="0"/>
              <a:t>Civil society make the state at all levels more accountable, responsive, inclusive and effective and hence more legitimate.</a:t>
            </a:r>
          </a:p>
          <a:p>
            <a:r>
              <a:rPr lang="en-US" sz="2800" dirty="0"/>
              <a:t>A vigorous civil society strengthens citizens’ respect for the state and promotes their positive engagement with it.</a:t>
            </a:r>
          </a:p>
          <a:p>
            <a:r>
              <a:rPr lang="en-US" sz="2800" dirty="0"/>
              <a:t>A democratic state cannot be stable unless it is effective and legitimate, with the respect and support of its citizens.</a:t>
            </a:r>
          </a:p>
        </p:txBody>
      </p:sp>
      <p:sp>
        <p:nvSpPr>
          <p:cNvPr id="2" name="Slide Number Placeholder 1">
            <a:extLst>
              <a:ext uri="{FF2B5EF4-FFF2-40B4-BE49-F238E27FC236}">
                <a16:creationId xmlns:a16="http://schemas.microsoft.com/office/drawing/2014/main" id="{B1C05531-1742-0196-AB74-4A77F170E641}"/>
              </a:ext>
            </a:extLst>
          </p:cNvPr>
          <p:cNvSpPr>
            <a:spLocks noGrp="1"/>
          </p:cNvSpPr>
          <p:nvPr>
            <p:ph type="sldNum" sz="quarter" idx="12"/>
          </p:nvPr>
        </p:nvSpPr>
        <p:spPr/>
        <p:txBody>
          <a:bodyPr/>
          <a:lstStyle/>
          <a:p>
            <a:pPr>
              <a:defRPr/>
            </a:pPr>
            <a:fld id="{7D1320BD-7FBB-4D79-B97D-57DD5DF06348}" type="slidenum">
              <a:rPr lang="en-US" smtClean="0"/>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609599" y="609600"/>
            <a:ext cx="7620001" cy="762000"/>
          </a:xfrm>
        </p:spPr>
        <p:txBody>
          <a:bodyPr/>
          <a:lstStyle/>
          <a:p>
            <a:r>
              <a:rPr lang="en-US" dirty="0"/>
              <a:t>Challenges of CSOs</a:t>
            </a:r>
          </a:p>
        </p:txBody>
      </p:sp>
      <p:sp>
        <p:nvSpPr>
          <p:cNvPr id="106499" name="Content Placeholder 2"/>
          <p:cNvSpPr>
            <a:spLocks noGrp="1"/>
          </p:cNvSpPr>
          <p:nvPr>
            <p:ph idx="1"/>
          </p:nvPr>
        </p:nvSpPr>
        <p:spPr>
          <a:xfrm>
            <a:off x="609598" y="1676400"/>
            <a:ext cx="7772401" cy="4495800"/>
          </a:xfrm>
        </p:spPr>
        <p:txBody>
          <a:bodyPr>
            <a:noAutofit/>
          </a:bodyPr>
          <a:lstStyle/>
          <a:p>
            <a:r>
              <a:rPr lang="en-US" sz="2800" dirty="0"/>
              <a:t>Most CSOs lack internal democracy and as such they lack the moral authority to push for the accountability of state officials who violate the values they themselves do not abide by.</a:t>
            </a:r>
          </a:p>
          <a:p>
            <a:r>
              <a:rPr lang="en-US" sz="2800" dirty="0"/>
              <a:t>This (lack internal democracy) may be caused by the tendency of some CSOs founders to use the organizations as ‘money making machine’ </a:t>
            </a:r>
          </a:p>
        </p:txBody>
      </p:sp>
      <p:sp>
        <p:nvSpPr>
          <p:cNvPr id="2" name="Slide Number Placeholder 1">
            <a:extLst>
              <a:ext uri="{FF2B5EF4-FFF2-40B4-BE49-F238E27FC236}">
                <a16:creationId xmlns:a16="http://schemas.microsoft.com/office/drawing/2014/main" id="{B9EB0116-9062-6939-9A4C-BC2CCA806FCC}"/>
              </a:ext>
            </a:extLst>
          </p:cNvPr>
          <p:cNvSpPr>
            <a:spLocks noGrp="1"/>
          </p:cNvSpPr>
          <p:nvPr>
            <p:ph type="sldNum" sz="quarter" idx="12"/>
          </p:nvPr>
        </p:nvSpPr>
        <p:spPr/>
        <p:txBody>
          <a:bodyPr/>
          <a:lstStyle/>
          <a:p>
            <a:pPr>
              <a:defRPr/>
            </a:pPr>
            <a:fld id="{7D1320BD-7FBB-4D79-B97D-57DD5DF06348}" type="slidenum">
              <a:rPr lang="en-US" smtClean="0"/>
              <a:pPr>
                <a:defRPr/>
              </a:pPr>
              <a:t>107</a:t>
            </a:fld>
            <a:endParaRPr lang="en-US"/>
          </a:p>
        </p:txBody>
      </p:sp>
    </p:spTree>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609599" y="609600"/>
            <a:ext cx="6347713" cy="838200"/>
          </a:xfrm>
        </p:spPr>
        <p:txBody>
          <a:bodyPr/>
          <a:lstStyle/>
          <a:p>
            <a:r>
              <a:rPr lang="en-US"/>
              <a:t>Challenges of CSOs</a:t>
            </a:r>
          </a:p>
        </p:txBody>
      </p:sp>
      <p:sp>
        <p:nvSpPr>
          <p:cNvPr id="107523" name="Content Placeholder 2"/>
          <p:cNvSpPr>
            <a:spLocks noGrp="1"/>
          </p:cNvSpPr>
          <p:nvPr>
            <p:ph idx="1"/>
          </p:nvPr>
        </p:nvSpPr>
        <p:spPr>
          <a:xfrm>
            <a:off x="609598" y="1676400"/>
            <a:ext cx="7696201" cy="4364963"/>
          </a:xfrm>
        </p:spPr>
        <p:txBody>
          <a:bodyPr>
            <a:noAutofit/>
          </a:bodyPr>
          <a:lstStyle/>
          <a:p>
            <a:r>
              <a:rPr lang="en-US" sz="2800" dirty="0"/>
              <a:t>Tanzania retains several pieces of legislation which inhibit the smooth operation of civil societies. The NGO Act (2002), the Newspapers Act (1976) and the National Security Act (1970).</a:t>
            </a:r>
          </a:p>
          <a:p>
            <a:r>
              <a:rPr lang="en-US" sz="2800" dirty="0"/>
              <a:t>These laws provide a window for state actors to deal with any critical voice from CSOs in order to maintain the loyalty and passivity of CSOs.</a:t>
            </a:r>
          </a:p>
        </p:txBody>
      </p:sp>
      <p:sp>
        <p:nvSpPr>
          <p:cNvPr id="2" name="Slide Number Placeholder 1">
            <a:extLst>
              <a:ext uri="{FF2B5EF4-FFF2-40B4-BE49-F238E27FC236}">
                <a16:creationId xmlns:a16="http://schemas.microsoft.com/office/drawing/2014/main" id="{14AD1D8D-8E4A-F130-3D14-78959B7C1990}"/>
              </a:ext>
            </a:extLst>
          </p:cNvPr>
          <p:cNvSpPr>
            <a:spLocks noGrp="1"/>
          </p:cNvSpPr>
          <p:nvPr>
            <p:ph type="sldNum" sz="quarter" idx="12"/>
          </p:nvPr>
        </p:nvSpPr>
        <p:spPr/>
        <p:txBody>
          <a:bodyPr/>
          <a:lstStyle/>
          <a:p>
            <a:pPr>
              <a:defRPr/>
            </a:pPr>
            <a:fld id="{7D1320BD-7FBB-4D79-B97D-57DD5DF06348}" type="slidenum">
              <a:rPr lang="en-US" smtClean="0"/>
              <a:pPr>
                <a:defRPr/>
              </a:pPr>
              <a:t>108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609599" y="609600"/>
            <a:ext cx="6934201" cy="1320800"/>
          </a:xfrm>
        </p:spPr>
        <p:txBody>
          <a:bodyPr/>
          <a:lstStyle/>
          <a:p>
            <a:r>
              <a:rPr lang="en-US"/>
              <a:t>Challenges of CSOs</a:t>
            </a:r>
          </a:p>
        </p:txBody>
      </p:sp>
      <p:sp>
        <p:nvSpPr>
          <p:cNvPr id="108547" name="Content Placeholder 2"/>
          <p:cNvSpPr>
            <a:spLocks noGrp="1"/>
          </p:cNvSpPr>
          <p:nvPr>
            <p:ph idx="1"/>
          </p:nvPr>
        </p:nvSpPr>
        <p:spPr>
          <a:xfrm>
            <a:off x="609598" y="2160590"/>
            <a:ext cx="6934201" cy="3880773"/>
          </a:xfrm>
        </p:spPr>
        <p:txBody>
          <a:bodyPr/>
          <a:lstStyle/>
          <a:p>
            <a:r>
              <a:rPr lang="en-US" sz="2800" dirty="0"/>
              <a:t>CSOs are handicaped by their dependency on external donors for their existence. </a:t>
            </a:r>
          </a:p>
          <a:p>
            <a:r>
              <a:rPr lang="en-US" sz="2800" dirty="0"/>
              <a:t>This may limit their ability to be responsive and accountable to the people and thus undermine democratic governance in the country</a:t>
            </a:r>
            <a:r>
              <a:rPr lang="en-US" dirty="0"/>
              <a:t>.</a:t>
            </a:r>
          </a:p>
        </p:txBody>
      </p:sp>
      <p:sp>
        <p:nvSpPr>
          <p:cNvPr id="2" name="Slide Number Placeholder 1">
            <a:extLst>
              <a:ext uri="{FF2B5EF4-FFF2-40B4-BE49-F238E27FC236}">
                <a16:creationId xmlns:a16="http://schemas.microsoft.com/office/drawing/2014/main" id="{7B4A1B11-D3CF-80BD-10F8-5D86173F0452}"/>
              </a:ext>
            </a:extLst>
          </p:cNvPr>
          <p:cNvSpPr>
            <a:spLocks noGrp="1"/>
          </p:cNvSpPr>
          <p:nvPr>
            <p:ph type="sldNum" sz="quarter" idx="12"/>
          </p:nvPr>
        </p:nvSpPr>
        <p:spPr/>
        <p:txBody>
          <a:bodyPr/>
          <a:lstStyle/>
          <a:p>
            <a:pPr>
              <a:defRPr/>
            </a:pPr>
            <a:fld id="{7D1320BD-7FBB-4D79-B97D-57DD5DF06348}" type="slidenum">
              <a:rPr lang="en-US" smtClean="0"/>
              <a:pPr>
                <a:defRPr/>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599" y="330200"/>
            <a:ext cx="7315201" cy="818488"/>
          </a:xfrm>
        </p:spPr>
        <p:txBody>
          <a:bodyPr>
            <a:normAutofit/>
          </a:bodyPr>
          <a:lstStyle/>
          <a:p>
            <a:pPr eaLnBrk="1" hangingPunct="1"/>
            <a:r>
              <a:rPr lang="en-US" dirty="0"/>
              <a:t>Democracy……………..</a:t>
            </a:r>
          </a:p>
        </p:txBody>
      </p:sp>
      <p:sp>
        <p:nvSpPr>
          <p:cNvPr id="12291" name="Rectangle 3"/>
          <p:cNvSpPr>
            <a:spLocks noGrp="1" noChangeArrowheads="1"/>
          </p:cNvSpPr>
          <p:nvPr>
            <p:ph idx="1"/>
          </p:nvPr>
        </p:nvSpPr>
        <p:spPr>
          <a:xfrm>
            <a:off x="457200" y="1752600"/>
            <a:ext cx="7696202" cy="4775200"/>
          </a:xfrm>
        </p:spPr>
        <p:txBody>
          <a:bodyPr>
            <a:normAutofit/>
          </a:bodyPr>
          <a:lstStyle/>
          <a:p>
            <a:pPr marL="0" indent="0" eaLnBrk="1" hangingPunct="1">
              <a:lnSpc>
                <a:spcPct val="90000"/>
              </a:lnSpc>
              <a:buNone/>
            </a:pPr>
            <a:r>
              <a:rPr lang="en-US" sz="2800" dirty="0"/>
              <a:t>iii. Right to vote</a:t>
            </a:r>
          </a:p>
          <a:p>
            <a:pPr marL="0" indent="0" eaLnBrk="1" hangingPunct="1">
              <a:lnSpc>
                <a:spcPct val="90000"/>
              </a:lnSpc>
              <a:buNone/>
            </a:pPr>
            <a:r>
              <a:rPr lang="en-US" sz="2800" dirty="0"/>
              <a:t>iv. Eligibility to public office</a:t>
            </a:r>
          </a:p>
          <a:p>
            <a:pPr marL="0" indent="0" eaLnBrk="1" hangingPunct="1">
              <a:lnSpc>
                <a:spcPct val="90000"/>
              </a:lnSpc>
              <a:buNone/>
            </a:pPr>
            <a:r>
              <a:rPr lang="en-US" sz="2800" dirty="0"/>
              <a:t>v. Right of political leaders to compete 	for     </a:t>
            </a:r>
          </a:p>
          <a:p>
            <a:pPr marL="0" indent="0" eaLnBrk="1" hangingPunct="1">
              <a:lnSpc>
                <a:spcPct val="90000"/>
              </a:lnSpc>
              <a:buNone/>
            </a:pPr>
            <a:r>
              <a:rPr lang="en-US" sz="2800" dirty="0"/>
              <a:t>	support</a:t>
            </a:r>
          </a:p>
          <a:p>
            <a:pPr marL="0" indent="0" eaLnBrk="1" hangingPunct="1">
              <a:lnSpc>
                <a:spcPct val="90000"/>
              </a:lnSpc>
              <a:buNone/>
            </a:pPr>
            <a:r>
              <a:rPr lang="en-US" sz="2800" dirty="0"/>
              <a:t>vi. Alternative sources of information 	i.e. 	 	the existence of private media.</a:t>
            </a:r>
          </a:p>
          <a:p>
            <a:pPr marL="0" indent="0" eaLnBrk="1" hangingPunct="1">
              <a:lnSpc>
                <a:spcPct val="90000"/>
              </a:lnSpc>
              <a:buNone/>
            </a:pPr>
            <a:r>
              <a:rPr lang="en-US" sz="2800" dirty="0"/>
              <a:t>vii. Free and fair elections.</a:t>
            </a:r>
          </a:p>
          <a:p>
            <a:pPr marL="533400" indent="-533400" eaLnBrk="1" hangingPunct="1">
              <a:lnSpc>
                <a:spcPct val="90000"/>
              </a:lnSpc>
              <a:buFontTx/>
              <a:buNone/>
            </a:pPr>
            <a:endParaRPr lang="en-US" sz="2800" dirty="0"/>
          </a:p>
        </p:txBody>
      </p:sp>
      <p:sp>
        <p:nvSpPr>
          <p:cNvPr id="2" name="Slide Number Placeholder 1">
            <a:extLst>
              <a:ext uri="{FF2B5EF4-FFF2-40B4-BE49-F238E27FC236}">
                <a16:creationId xmlns:a16="http://schemas.microsoft.com/office/drawing/2014/main" id="{9DB94DFF-9CC0-3C2A-0DA8-734E9B939AA9}"/>
              </a:ext>
            </a:extLst>
          </p:cNvPr>
          <p:cNvSpPr>
            <a:spLocks noGrp="1"/>
          </p:cNvSpPr>
          <p:nvPr>
            <p:ph type="sldNum" sz="quarter" idx="12"/>
          </p:nvPr>
        </p:nvSpPr>
        <p:spPr/>
        <p:txBody>
          <a:bodyPr/>
          <a:lstStyle/>
          <a:p>
            <a:pPr>
              <a:defRPr/>
            </a:pPr>
            <a:fld id="{7D1320BD-7FBB-4D79-B97D-57DD5DF06348}"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pRg st="3" end="3"/>
                                            </p:txEl>
                                          </p:spTgt>
                                        </p:tgtEl>
                                        <p:attrNameLst>
                                          <p:attrName>style.visibility</p:attrName>
                                        </p:attrNameLst>
                                      </p:cBhvr>
                                      <p:to>
                                        <p:strVal val="visible"/>
                                      </p:to>
                                    </p:set>
                                    <p:anim calcmode="lin" valueType="num">
                                      <p:cBhvr additive="base">
                                        <p:cTn id="23"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291">
                                            <p:txEl>
                                              <p:pRg st="4" end="4"/>
                                            </p:txEl>
                                          </p:spTgt>
                                        </p:tgtEl>
                                        <p:attrNameLst>
                                          <p:attrName>style.visibility</p:attrName>
                                        </p:attrNameLst>
                                      </p:cBhvr>
                                      <p:to>
                                        <p:strVal val="visible"/>
                                      </p:to>
                                    </p:set>
                                    <p:anim calcmode="lin" valueType="num">
                                      <p:cBhvr additive="base">
                                        <p:cTn id="29"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291">
                                            <p:txEl>
                                              <p:pRg st="5" end="5"/>
                                            </p:txEl>
                                          </p:spTgt>
                                        </p:tgtEl>
                                        <p:attrNameLst>
                                          <p:attrName>style.visibility</p:attrName>
                                        </p:attrNameLst>
                                      </p:cBhvr>
                                      <p:to>
                                        <p:strVal val="visible"/>
                                      </p:to>
                                    </p:set>
                                    <p:anim calcmode="lin" valueType="num">
                                      <p:cBhvr additive="base">
                                        <p:cTn id="3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09599" y="228600"/>
            <a:ext cx="6858001" cy="1295400"/>
          </a:xfrm>
        </p:spPr>
        <p:txBody>
          <a:bodyPr>
            <a:normAutofit fontScale="90000"/>
          </a:bodyPr>
          <a:lstStyle/>
          <a:p>
            <a:pPr eaLnBrk="1" hangingPunct="1"/>
            <a:r>
              <a:rPr lang="en-US" sz="4000" dirty="0"/>
              <a:t>The roles of local gvt in governance</a:t>
            </a:r>
          </a:p>
        </p:txBody>
      </p:sp>
      <p:sp>
        <p:nvSpPr>
          <p:cNvPr id="109571" name="Rectangle 3"/>
          <p:cNvSpPr>
            <a:spLocks noGrp="1" noChangeArrowheads="1"/>
          </p:cNvSpPr>
          <p:nvPr>
            <p:ph idx="1"/>
          </p:nvPr>
        </p:nvSpPr>
        <p:spPr>
          <a:xfrm>
            <a:off x="609599" y="1524000"/>
            <a:ext cx="6858000" cy="4517363"/>
          </a:xfrm>
        </p:spPr>
        <p:txBody>
          <a:bodyPr>
            <a:normAutofit lnSpcReduction="10000"/>
          </a:bodyPr>
          <a:lstStyle/>
          <a:p>
            <a:pPr eaLnBrk="1" hangingPunct="1">
              <a:lnSpc>
                <a:spcPct val="90000"/>
              </a:lnSpc>
            </a:pPr>
            <a:r>
              <a:rPr lang="en-US" sz="2800" b="1" dirty="0"/>
              <a:t>What is local government</a:t>
            </a:r>
            <a:r>
              <a:rPr lang="en-US" sz="2800" dirty="0"/>
              <a:t>?</a:t>
            </a:r>
          </a:p>
          <a:p>
            <a:pPr eaLnBrk="1" hangingPunct="1">
              <a:lnSpc>
                <a:spcPct val="90000"/>
              </a:lnSpc>
              <a:buFontTx/>
              <a:buNone/>
            </a:pPr>
            <a:r>
              <a:rPr lang="en-US" sz="2800" dirty="0"/>
              <a:t>These are authorities which operates at the local level.</a:t>
            </a:r>
          </a:p>
          <a:p>
            <a:pPr eaLnBrk="1" hangingPunct="1">
              <a:lnSpc>
                <a:spcPct val="90000"/>
              </a:lnSpc>
              <a:buFontTx/>
              <a:buNone/>
            </a:pPr>
            <a:r>
              <a:rPr lang="en-US" sz="2800" dirty="0"/>
              <a:t>They are led by elected leaders as well as appointed ones.</a:t>
            </a:r>
          </a:p>
          <a:p>
            <a:pPr eaLnBrk="1" hangingPunct="1">
              <a:lnSpc>
                <a:spcPct val="90000"/>
              </a:lnSpc>
              <a:buFontTx/>
              <a:buNone/>
            </a:pPr>
            <a:r>
              <a:rPr lang="en-US" sz="2800" dirty="0"/>
              <a:t>They are vitally important to all tax payers and citizens.</a:t>
            </a:r>
          </a:p>
          <a:p>
            <a:pPr eaLnBrk="1" hangingPunct="1">
              <a:lnSpc>
                <a:spcPct val="90000"/>
              </a:lnSpc>
              <a:buFontTx/>
              <a:buNone/>
            </a:pPr>
            <a:r>
              <a:rPr lang="en-US" sz="2800" dirty="0"/>
              <a:t>They have a key role in leading their communities as well as ensuring the delivery of high quality services to them.</a:t>
            </a:r>
          </a:p>
        </p:txBody>
      </p:sp>
      <p:sp>
        <p:nvSpPr>
          <p:cNvPr id="2" name="Slide Number Placeholder 1">
            <a:extLst>
              <a:ext uri="{FF2B5EF4-FFF2-40B4-BE49-F238E27FC236}">
                <a16:creationId xmlns:a16="http://schemas.microsoft.com/office/drawing/2014/main" id="{5C885778-E308-1BB8-E8A4-D2879E2DCDF1}"/>
              </a:ext>
            </a:extLst>
          </p:cNvPr>
          <p:cNvSpPr>
            <a:spLocks noGrp="1"/>
          </p:cNvSpPr>
          <p:nvPr>
            <p:ph type="sldNum" sz="quarter" idx="12"/>
          </p:nvPr>
        </p:nvSpPr>
        <p:spPr/>
        <p:txBody>
          <a:bodyPr/>
          <a:lstStyle/>
          <a:p>
            <a:pPr>
              <a:defRPr/>
            </a:pPr>
            <a:fld id="{7D1320BD-7FBB-4D79-B97D-57DD5DF06348}" type="slidenum">
              <a:rPr lang="en-US" smtClean="0"/>
              <a:pPr>
                <a:defRPr/>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dirty="0"/>
              <a:t>Local gvt </a:t>
            </a:r>
            <a:r>
              <a:rPr lang="en-US" dirty="0" err="1"/>
              <a:t>cont</a:t>
            </a:r>
            <a:r>
              <a:rPr lang="en-US" dirty="0"/>
              <a:t>………….</a:t>
            </a:r>
          </a:p>
        </p:txBody>
      </p:sp>
      <p:sp>
        <p:nvSpPr>
          <p:cNvPr id="110595" name="Rectangle 3"/>
          <p:cNvSpPr>
            <a:spLocks noGrp="1" noChangeArrowheads="1"/>
          </p:cNvSpPr>
          <p:nvPr>
            <p:ph idx="1"/>
          </p:nvPr>
        </p:nvSpPr>
        <p:spPr>
          <a:xfrm>
            <a:off x="609598" y="2160590"/>
            <a:ext cx="7467601" cy="3880773"/>
          </a:xfrm>
        </p:spPr>
        <p:txBody>
          <a:bodyPr>
            <a:normAutofit/>
          </a:bodyPr>
          <a:lstStyle/>
          <a:p>
            <a:pPr eaLnBrk="1" hangingPunct="1"/>
            <a:r>
              <a:rPr lang="en-US" sz="2800" b="1" dirty="0"/>
              <a:t>Local government Authorities includes the following</a:t>
            </a:r>
          </a:p>
          <a:p>
            <a:pPr eaLnBrk="1" hangingPunct="1">
              <a:buFontTx/>
              <a:buNone/>
            </a:pPr>
            <a:r>
              <a:rPr lang="en-US" sz="2800" dirty="0"/>
              <a:t>Urban councils like:</a:t>
            </a:r>
          </a:p>
          <a:p>
            <a:pPr eaLnBrk="1" hangingPunct="1">
              <a:buFontTx/>
              <a:buNone/>
            </a:pPr>
            <a:r>
              <a:rPr lang="en-US" sz="2800" dirty="0"/>
              <a:t>	Cities, Municipals as well as Town councils.</a:t>
            </a:r>
          </a:p>
          <a:p>
            <a:pPr eaLnBrk="1" hangingPunct="1">
              <a:buFontTx/>
              <a:buNone/>
            </a:pPr>
            <a:r>
              <a:rPr lang="en-US" sz="2800" dirty="0"/>
              <a:t>Rural councils like:</a:t>
            </a:r>
          </a:p>
          <a:p>
            <a:pPr eaLnBrk="1" hangingPunct="1">
              <a:buFontTx/>
              <a:buNone/>
            </a:pPr>
            <a:r>
              <a:rPr lang="en-US" sz="2800" dirty="0"/>
              <a:t>District councils, as well as village councils</a:t>
            </a:r>
            <a:r>
              <a:rPr lang="en-US" dirty="0"/>
              <a:t>.</a:t>
            </a:r>
          </a:p>
        </p:txBody>
      </p:sp>
      <p:sp>
        <p:nvSpPr>
          <p:cNvPr id="2" name="Slide Number Placeholder 1">
            <a:extLst>
              <a:ext uri="{FF2B5EF4-FFF2-40B4-BE49-F238E27FC236}">
                <a16:creationId xmlns:a16="http://schemas.microsoft.com/office/drawing/2014/main" id="{F6656684-B427-A8D3-C9B0-F980055837D0}"/>
              </a:ext>
            </a:extLst>
          </p:cNvPr>
          <p:cNvSpPr>
            <a:spLocks noGrp="1"/>
          </p:cNvSpPr>
          <p:nvPr>
            <p:ph type="sldNum" sz="quarter" idx="12"/>
          </p:nvPr>
        </p:nvSpPr>
        <p:spPr/>
        <p:txBody>
          <a:bodyPr/>
          <a:lstStyle/>
          <a:p>
            <a:pPr>
              <a:defRPr/>
            </a:pPr>
            <a:fld id="{7D1320BD-7FBB-4D79-B97D-57DD5DF06348}" type="slidenum">
              <a:rPr lang="en-US" smtClean="0"/>
              <a:pPr>
                <a:defRPr/>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09599" y="152400"/>
            <a:ext cx="6347713" cy="1066800"/>
          </a:xfrm>
        </p:spPr>
        <p:txBody>
          <a:bodyPr>
            <a:normAutofit/>
          </a:bodyPr>
          <a:lstStyle/>
          <a:p>
            <a:pPr eaLnBrk="1" hangingPunct="1"/>
            <a:r>
              <a:rPr lang="en-US" dirty="0"/>
              <a:t>Local gvt </a:t>
            </a:r>
            <a:r>
              <a:rPr lang="en-US" dirty="0" err="1"/>
              <a:t>cont</a:t>
            </a:r>
            <a:r>
              <a:rPr lang="en-US" dirty="0"/>
              <a:t>……..</a:t>
            </a:r>
          </a:p>
        </p:txBody>
      </p:sp>
      <p:sp>
        <p:nvSpPr>
          <p:cNvPr id="111619" name="Rectangle 3"/>
          <p:cNvSpPr>
            <a:spLocks noGrp="1" noChangeArrowheads="1"/>
          </p:cNvSpPr>
          <p:nvPr>
            <p:ph idx="1"/>
          </p:nvPr>
        </p:nvSpPr>
        <p:spPr>
          <a:xfrm>
            <a:off x="609598" y="1219200"/>
            <a:ext cx="7620002" cy="4822163"/>
          </a:xfrm>
        </p:spPr>
        <p:txBody>
          <a:bodyPr>
            <a:noAutofit/>
          </a:bodyPr>
          <a:lstStyle/>
          <a:p>
            <a:pPr eaLnBrk="1" hangingPunct="1">
              <a:lnSpc>
                <a:spcPct val="90000"/>
              </a:lnSpc>
            </a:pPr>
            <a:r>
              <a:rPr lang="en-US" sz="2800" dirty="0"/>
              <a:t>What is the role of local gvt in governance?</a:t>
            </a:r>
          </a:p>
          <a:p>
            <a:pPr eaLnBrk="1" hangingPunct="1">
              <a:lnSpc>
                <a:spcPct val="90000"/>
              </a:lnSpc>
              <a:buFontTx/>
              <a:buNone/>
            </a:pPr>
            <a:r>
              <a:rPr lang="en-US" sz="2800" dirty="0" err="1"/>
              <a:t>i</a:t>
            </a:r>
            <a:r>
              <a:rPr lang="en-US" sz="2800" dirty="0"/>
              <a:t>. 	To fight against corruption</a:t>
            </a:r>
          </a:p>
          <a:p>
            <a:pPr eaLnBrk="1" hangingPunct="1">
              <a:lnSpc>
                <a:spcPct val="90000"/>
              </a:lnSpc>
              <a:buFontTx/>
              <a:buNone/>
            </a:pPr>
            <a:r>
              <a:rPr lang="en-US" sz="2800" dirty="0"/>
              <a:t>ii. Ensuring that there is public participation in decision making process.</a:t>
            </a:r>
          </a:p>
          <a:p>
            <a:pPr eaLnBrk="1" hangingPunct="1">
              <a:lnSpc>
                <a:spcPct val="90000"/>
              </a:lnSpc>
              <a:buFontTx/>
              <a:buNone/>
            </a:pPr>
            <a:r>
              <a:rPr lang="en-US" sz="2800" dirty="0"/>
              <a:t>iii. Ensuring that there is reasonable availability and access to information.</a:t>
            </a:r>
          </a:p>
          <a:p>
            <a:pPr eaLnBrk="1" hangingPunct="1">
              <a:lnSpc>
                <a:spcPct val="90000"/>
              </a:lnSpc>
              <a:buFontTx/>
              <a:buNone/>
            </a:pPr>
            <a:r>
              <a:rPr lang="en-US" sz="2800" dirty="0"/>
              <a:t>iv. Ensuring that there is efficiency, accountability and fairness.</a:t>
            </a:r>
          </a:p>
        </p:txBody>
      </p:sp>
      <p:sp>
        <p:nvSpPr>
          <p:cNvPr id="2" name="Slide Number Placeholder 1">
            <a:extLst>
              <a:ext uri="{FF2B5EF4-FFF2-40B4-BE49-F238E27FC236}">
                <a16:creationId xmlns:a16="http://schemas.microsoft.com/office/drawing/2014/main" id="{3A377A17-1088-302B-CD38-5E195E4F8739}"/>
              </a:ext>
            </a:extLst>
          </p:cNvPr>
          <p:cNvSpPr>
            <a:spLocks noGrp="1"/>
          </p:cNvSpPr>
          <p:nvPr>
            <p:ph type="sldNum" sz="quarter" idx="12"/>
          </p:nvPr>
        </p:nvSpPr>
        <p:spPr/>
        <p:txBody>
          <a:bodyPr/>
          <a:lstStyle/>
          <a:p>
            <a:pPr>
              <a:defRPr/>
            </a:pPr>
            <a:fld id="{7D1320BD-7FBB-4D79-B97D-57DD5DF06348}" type="slidenum">
              <a:rPr lang="en-US" smtClean="0"/>
              <a:pPr>
                <a:defRPr/>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09599" y="76200"/>
            <a:ext cx="7467601" cy="1371600"/>
          </a:xfrm>
        </p:spPr>
        <p:txBody>
          <a:bodyPr>
            <a:normAutofit/>
          </a:bodyPr>
          <a:lstStyle/>
          <a:p>
            <a:pPr eaLnBrk="1" hangingPunct="1"/>
            <a:r>
              <a:rPr lang="en-US" sz="4000"/>
              <a:t>Challenges of good governance in local government</a:t>
            </a:r>
          </a:p>
        </p:txBody>
      </p:sp>
      <p:sp>
        <p:nvSpPr>
          <p:cNvPr id="112643" name="Rectangle 3"/>
          <p:cNvSpPr>
            <a:spLocks noGrp="1" noChangeArrowheads="1"/>
          </p:cNvSpPr>
          <p:nvPr>
            <p:ph idx="1"/>
          </p:nvPr>
        </p:nvSpPr>
        <p:spPr>
          <a:xfrm>
            <a:off x="609598" y="1447800"/>
            <a:ext cx="7467601" cy="4593563"/>
          </a:xfrm>
        </p:spPr>
        <p:txBody>
          <a:bodyPr>
            <a:normAutofit/>
          </a:bodyPr>
          <a:lstStyle/>
          <a:p>
            <a:pPr eaLnBrk="1" hangingPunct="1">
              <a:lnSpc>
                <a:spcPct val="80000"/>
              </a:lnSpc>
            </a:pPr>
            <a:r>
              <a:rPr lang="en-US" sz="2800" dirty="0">
                <a:latin typeface="Times New Roman" pitchFamily="18" charset="0"/>
              </a:rPr>
              <a:t>Low capacity of grassroots’ leaders on governance principles</a:t>
            </a:r>
          </a:p>
          <a:p>
            <a:pPr eaLnBrk="1" hangingPunct="1">
              <a:lnSpc>
                <a:spcPct val="80000"/>
              </a:lnSpc>
            </a:pPr>
            <a:r>
              <a:rPr lang="en-US" sz="2800" dirty="0">
                <a:latin typeface="Times New Roman" pitchFamily="18" charset="0"/>
              </a:rPr>
              <a:t>Lack of adequate mechanisms of information dissemination</a:t>
            </a:r>
          </a:p>
          <a:p>
            <a:pPr eaLnBrk="1" hangingPunct="1">
              <a:lnSpc>
                <a:spcPct val="80000"/>
              </a:lnSpc>
            </a:pPr>
            <a:r>
              <a:rPr lang="en-US" sz="2800" dirty="0">
                <a:latin typeface="Times New Roman" pitchFamily="18" charset="0"/>
              </a:rPr>
              <a:t>Lack of transparency in releasing figures on revenues gained and expenditures incurred.</a:t>
            </a:r>
          </a:p>
          <a:p>
            <a:pPr eaLnBrk="1" hangingPunct="1">
              <a:lnSpc>
                <a:spcPct val="80000"/>
              </a:lnSpc>
            </a:pPr>
            <a:r>
              <a:rPr lang="en-US" sz="2800" dirty="0">
                <a:latin typeface="Times New Roman" pitchFamily="18" charset="0"/>
              </a:rPr>
              <a:t>Lack of performance auditing and independently auditing</a:t>
            </a:r>
          </a:p>
          <a:p>
            <a:pPr eaLnBrk="1" hangingPunct="1">
              <a:lnSpc>
                <a:spcPct val="80000"/>
              </a:lnSpc>
            </a:pPr>
            <a:r>
              <a:rPr lang="en-US" sz="2800" dirty="0">
                <a:latin typeface="Times New Roman" pitchFamily="18" charset="0"/>
              </a:rPr>
              <a:t>Low capacity of public awareness and sensitization, as most of the people still think that the gvt is the sole provider.</a:t>
            </a:r>
          </a:p>
        </p:txBody>
      </p:sp>
      <p:sp>
        <p:nvSpPr>
          <p:cNvPr id="2" name="Slide Number Placeholder 1">
            <a:extLst>
              <a:ext uri="{FF2B5EF4-FFF2-40B4-BE49-F238E27FC236}">
                <a16:creationId xmlns:a16="http://schemas.microsoft.com/office/drawing/2014/main" id="{D447DAFD-DBF7-AC12-5C39-2E03585E83EE}"/>
              </a:ext>
            </a:extLst>
          </p:cNvPr>
          <p:cNvSpPr>
            <a:spLocks noGrp="1"/>
          </p:cNvSpPr>
          <p:nvPr>
            <p:ph type="sldNum" sz="quarter" idx="12"/>
          </p:nvPr>
        </p:nvSpPr>
        <p:spPr/>
        <p:txBody>
          <a:bodyPr/>
          <a:lstStyle/>
          <a:p>
            <a:pPr>
              <a:defRPr/>
            </a:pPr>
            <a:fld id="{7D1320BD-7FBB-4D79-B97D-57DD5DF06348}" type="slidenum">
              <a:rPr lang="en-US" smtClean="0"/>
              <a:pPr>
                <a:defRPr/>
              </a:pPr>
              <a:t>113</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599" y="304800"/>
            <a:ext cx="7467601" cy="1625600"/>
          </a:xfrm>
        </p:spPr>
        <p:txBody>
          <a:bodyPr>
            <a:normAutofit/>
          </a:bodyPr>
          <a:lstStyle/>
          <a:p>
            <a:pPr eaLnBrk="1" hangingPunct="1"/>
            <a:r>
              <a:rPr lang="en-US" sz="4000" dirty="0"/>
              <a:t>Summary on the meaning of democracy</a:t>
            </a:r>
          </a:p>
        </p:txBody>
      </p:sp>
      <p:sp>
        <p:nvSpPr>
          <p:cNvPr id="13315" name="Rectangle 3"/>
          <p:cNvSpPr>
            <a:spLocks noGrp="1" noChangeArrowheads="1"/>
          </p:cNvSpPr>
          <p:nvPr>
            <p:ph idx="1"/>
          </p:nvPr>
        </p:nvSpPr>
        <p:spPr>
          <a:xfrm>
            <a:off x="457200" y="1828800"/>
            <a:ext cx="8229600" cy="4724400"/>
          </a:xfrm>
        </p:spPr>
        <p:txBody>
          <a:bodyPr>
            <a:normAutofit/>
          </a:bodyPr>
          <a:lstStyle/>
          <a:p>
            <a:r>
              <a:rPr lang="en-US" sz="2800" b="1" dirty="0">
                <a:solidFill>
                  <a:srgbClr val="FF0000"/>
                </a:solidFill>
              </a:rPr>
              <a:t>Democracy</a:t>
            </a:r>
            <a:r>
              <a:rPr lang="en-US" sz="2800" dirty="0"/>
              <a:t> is ‘a form of government in which power and civil responsibility are exercised by all adult citizens, directly or indirectly through their freely elected representatives'. Or</a:t>
            </a:r>
          </a:p>
          <a:p>
            <a:r>
              <a:rPr lang="en-US" sz="2800" dirty="0"/>
              <a:t>A system of government that ensures	peaceful competitive political participation in 	an environment that guarantees political and 	civil liberties. </a:t>
            </a:r>
          </a:p>
        </p:txBody>
      </p:sp>
      <p:sp>
        <p:nvSpPr>
          <p:cNvPr id="2" name="Slide Number Placeholder 1">
            <a:extLst>
              <a:ext uri="{FF2B5EF4-FFF2-40B4-BE49-F238E27FC236}">
                <a16:creationId xmlns:a16="http://schemas.microsoft.com/office/drawing/2014/main" id="{E4413DF0-4744-4F97-96DE-E46314786DC9}"/>
              </a:ext>
            </a:extLst>
          </p:cNvPr>
          <p:cNvSpPr>
            <a:spLocks noGrp="1"/>
          </p:cNvSpPr>
          <p:nvPr>
            <p:ph type="sldNum" sz="quarter" idx="12"/>
          </p:nvPr>
        </p:nvSpPr>
        <p:spPr/>
        <p:txBody>
          <a:bodyPr/>
          <a:lstStyle/>
          <a:p>
            <a:pPr>
              <a:defRPr/>
            </a:pPr>
            <a:fld id="{7D1320BD-7FBB-4D79-B97D-57DD5DF06348}"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599" y="609600"/>
            <a:ext cx="7391401" cy="914400"/>
          </a:xfrm>
        </p:spPr>
        <p:txBody>
          <a:bodyPr/>
          <a:lstStyle/>
          <a:p>
            <a:r>
              <a:rPr lang="en-US" dirty="0"/>
              <a:t>Features of demo……. </a:t>
            </a:r>
          </a:p>
        </p:txBody>
      </p:sp>
      <p:sp>
        <p:nvSpPr>
          <p:cNvPr id="14339" name="Content Placeholder 2"/>
          <p:cNvSpPr>
            <a:spLocks noGrp="1"/>
          </p:cNvSpPr>
          <p:nvPr>
            <p:ph idx="1"/>
          </p:nvPr>
        </p:nvSpPr>
        <p:spPr>
          <a:xfrm>
            <a:off x="609598" y="1752600"/>
            <a:ext cx="7696201" cy="4288763"/>
          </a:xfrm>
        </p:spPr>
        <p:txBody>
          <a:bodyPr>
            <a:noAutofit/>
          </a:bodyPr>
          <a:lstStyle/>
          <a:p>
            <a:r>
              <a:rPr lang="en-US" sz="2800" b="1" dirty="0">
                <a:solidFill>
                  <a:srgbClr val="FF0000"/>
                </a:solidFill>
              </a:rPr>
              <a:t>Democracy</a:t>
            </a:r>
            <a:r>
              <a:rPr lang="en-US" sz="2800" dirty="0"/>
              <a:t> rests upon the principle of majority rule, which means that decisions are made by majority and have to be accepted by all, but minority viewpoints are respected and protected.</a:t>
            </a:r>
          </a:p>
          <a:p>
            <a:r>
              <a:rPr lang="en-US" sz="2800" dirty="0"/>
              <a:t>Democracies understand that one of their prime functions is to protect  basic human rights. </a:t>
            </a:r>
          </a:p>
          <a:p>
            <a:endParaRPr lang="en-US" sz="2800" dirty="0"/>
          </a:p>
          <a:p>
            <a:pPr marL="0" indent="0">
              <a:buNone/>
            </a:pPr>
            <a:endParaRPr lang="en-US" sz="2800" dirty="0"/>
          </a:p>
        </p:txBody>
      </p:sp>
      <p:sp>
        <p:nvSpPr>
          <p:cNvPr id="2" name="Slide Number Placeholder 1">
            <a:extLst>
              <a:ext uri="{FF2B5EF4-FFF2-40B4-BE49-F238E27FC236}">
                <a16:creationId xmlns:a16="http://schemas.microsoft.com/office/drawing/2014/main" id="{46FBD014-78E6-8A76-56EB-C44F2F3A6EFA}"/>
              </a:ext>
            </a:extLst>
          </p:cNvPr>
          <p:cNvSpPr>
            <a:spLocks noGrp="1"/>
          </p:cNvSpPr>
          <p:nvPr>
            <p:ph type="sldNum" sz="quarter" idx="12"/>
          </p:nvPr>
        </p:nvSpPr>
        <p:spPr/>
        <p:txBody>
          <a:bodyPr/>
          <a:lstStyle/>
          <a:p>
            <a:pPr>
              <a:defRPr/>
            </a:pPr>
            <a:fld id="{7D1320BD-7FBB-4D79-B97D-57DD5DF06348}"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599" y="609600"/>
            <a:ext cx="7391401" cy="609600"/>
          </a:xfrm>
        </p:spPr>
        <p:txBody>
          <a:bodyPr>
            <a:normAutofit fontScale="90000"/>
          </a:bodyPr>
          <a:lstStyle/>
          <a:p>
            <a:r>
              <a:rPr lang="en-US" dirty="0"/>
              <a:t>Features of dem……</a:t>
            </a:r>
          </a:p>
        </p:txBody>
      </p:sp>
      <p:sp>
        <p:nvSpPr>
          <p:cNvPr id="15363" name="Content Placeholder 2"/>
          <p:cNvSpPr>
            <a:spLocks noGrp="1"/>
          </p:cNvSpPr>
          <p:nvPr>
            <p:ph idx="1"/>
          </p:nvPr>
        </p:nvSpPr>
        <p:spPr>
          <a:xfrm>
            <a:off x="609599" y="1600200"/>
            <a:ext cx="7772401" cy="4441163"/>
          </a:xfrm>
        </p:spPr>
        <p:txBody>
          <a:bodyPr>
            <a:noAutofit/>
          </a:bodyPr>
          <a:lstStyle/>
          <a:p>
            <a:r>
              <a:rPr lang="en-US" sz="2800" dirty="0"/>
              <a:t>Democracies understand that one of their prime functions is to protect  basic human rights.</a:t>
            </a:r>
          </a:p>
          <a:p>
            <a:r>
              <a:rPr lang="en-US" sz="2800" dirty="0"/>
              <a:t>  i.e. freedom of speech and religion; the right to equal protection under the law; and the opportunity to organize and participate fully in the political, economic, and cultural life of society.</a:t>
            </a:r>
          </a:p>
        </p:txBody>
      </p:sp>
      <p:sp>
        <p:nvSpPr>
          <p:cNvPr id="2" name="Slide Number Placeholder 1">
            <a:extLst>
              <a:ext uri="{FF2B5EF4-FFF2-40B4-BE49-F238E27FC236}">
                <a16:creationId xmlns:a16="http://schemas.microsoft.com/office/drawing/2014/main" id="{5DB7C2D0-F321-6EAF-E4EB-7727A2A28768}"/>
              </a:ext>
            </a:extLst>
          </p:cNvPr>
          <p:cNvSpPr>
            <a:spLocks noGrp="1"/>
          </p:cNvSpPr>
          <p:nvPr>
            <p:ph type="sldNum" sz="quarter" idx="12"/>
          </p:nvPr>
        </p:nvSpPr>
        <p:spPr/>
        <p:txBody>
          <a:bodyPr/>
          <a:lstStyle/>
          <a:p>
            <a:pPr>
              <a:defRPr/>
            </a:pPr>
            <a:fld id="{7D1320BD-7FBB-4D79-B97D-57DD5DF06348}"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Features of demo……</a:t>
            </a:r>
          </a:p>
        </p:txBody>
      </p:sp>
      <p:sp>
        <p:nvSpPr>
          <p:cNvPr id="16387" name="Content Placeholder 2"/>
          <p:cNvSpPr>
            <a:spLocks noGrp="1"/>
          </p:cNvSpPr>
          <p:nvPr>
            <p:ph idx="1"/>
          </p:nvPr>
        </p:nvSpPr>
        <p:spPr>
          <a:xfrm>
            <a:off x="228600" y="1295400"/>
            <a:ext cx="8001000" cy="5562600"/>
          </a:xfrm>
        </p:spPr>
        <p:txBody>
          <a:bodyPr>
            <a:normAutofit/>
          </a:bodyPr>
          <a:lstStyle/>
          <a:p>
            <a:r>
              <a:rPr lang="en-US" sz="2800" dirty="0"/>
              <a:t>Democracies conduct regular free and fair elections open to all citizens of voting age.</a:t>
            </a:r>
          </a:p>
          <a:p>
            <a:r>
              <a:rPr lang="en-US" sz="2800" dirty="0"/>
              <a:t>Democratic societies are committed to the values of tolerance, cooperation, and compromise. </a:t>
            </a:r>
          </a:p>
          <a:p>
            <a:r>
              <a:rPr lang="en-US" sz="2800" dirty="0"/>
              <a:t>Citizens in a democracy have not only rights, but also the responsibility to participate in political systems that, in turn, protect their rights and freedoms.</a:t>
            </a:r>
          </a:p>
        </p:txBody>
      </p:sp>
      <p:sp>
        <p:nvSpPr>
          <p:cNvPr id="2" name="Slide Number Placeholder 1">
            <a:extLst>
              <a:ext uri="{FF2B5EF4-FFF2-40B4-BE49-F238E27FC236}">
                <a16:creationId xmlns:a16="http://schemas.microsoft.com/office/drawing/2014/main" id="{F1EFB98F-AF99-29EF-F4C0-12D76EFFFC39}"/>
              </a:ext>
            </a:extLst>
          </p:cNvPr>
          <p:cNvSpPr>
            <a:spLocks noGrp="1"/>
          </p:cNvSpPr>
          <p:nvPr>
            <p:ph type="sldNum" sz="quarter" idx="12"/>
          </p:nvPr>
        </p:nvSpPr>
        <p:spPr/>
        <p:txBody>
          <a:bodyPr/>
          <a:lstStyle/>
          <a:p>
            <a:pPr>
              <a:defRPr/>
            </a:pPr>
            <a:fld id="{7D1320BD-7FBB-4D79-B97D-57DD5DF06348}"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599" y="609600"/>
            <a:ext cx="7315201" cy="838200"/>
          </a:xfrm>
        </p:spPr>
        <p:txBody>
          <a:bodyPr>
            <a:normAutofit fontScale="90000"/>
          </a:bodyPr>
          <a:lstStyle/>
          <a:p>
            <a:pPr eaLnBrk="1" hangingPunct="1"/>
            <a:r>
              <a:rPr lang="en-US" sz="4000" dirty="0"/>
              <a:t>Origin of Democracy</a:t>
            </a:r>
            <a:br>
              <a:rPr lang="en-US" sz="4000" dirty="0"/>
            </a:br>
            <a:endParaRPr lang="en-US" sz="4000" dirty="0"/>
          </a:p>
        </p:txBody>
      </p:sp>
      <p:sp>
        <p:nvSpPr>
          <p:cNvPr id="17411" name="Rectangle 3"/>
          <p:cNvSpPr>
            <a:spLocks noGrp="1" noChangeArrowheads="1"/>
          </p:cNvSpPr>
          <p:nvPr>
            <p:ph idx="1"/>
          </p:nvPr>
        </p:nvSpPr>
        <p:spPr>
          <a:xfrm>
            <a:off x="457200" y="1600200"/>
            <a:ext cx="7467600" cy="5257800"/>
          </a:xfrm>
        </p:spPr>
        <p:txBody>
          <a:bodyPr/>
          <a:lstStyle/>
          <a:p>
            <a:pPr eaLnBrk="1" hangingPunct="1"/>
            <a:endParaRPr lang="en-US" dirty="0"/>
          </a:p>
          <a:p>
            <a:pPr eaLnBrk="1" hangingPunct="1"/>
            <a:r>
              <a:rPr lang="en-US" sz="2800" dirty="0"/>
              <a:t>The concept of Democracy is traceable to the ancient Greeks and specifically the city-state of Athens in the fifth century B.C.</a:t>
            </a:r>
          </a:p>
          <a:p>
            <a:pPr eaLnBrk="1" hangingPunct="1"/>
            <a:r>
              <a:rPr lang="en-US" sz="2800" dirty="0"/>
              <a:t> The word democracy is derived from the Greek words ‘</a:t>
            </a:r>
            <a:r>
              <a:rPr lang="en-US" sz="2800" dirty="0">
                <a:solidFill>
                  <a:srgbClr val="FF0000"/>
                </a:solidFill>
              </a:rPr>
              <a:t>demos</a:t>
            </a:r>
            <a:r>
              <a:rPr lang="en-US" sz="2800" dirty="0"/>
              <a:t>’, meaning people, and ‘</a:t>
            </a:r>
            <a:r>
              <a:rPr lang="en-US" sz="2800" dirty="0" err="1">
                <a:solidFill>
                  <a:srgbClr val="FF0000"/>
                </a:solidFill>
              </a:rPr>
              <a:t>Kratos</a:t>
            </a:r>
            <a:r>
              <a:rPr lang="en-US" sz="2800" dirty="0"/>
              <a:t>’ meaning power or rule</a:t>
            </a:r>
          </a:p>
          <a:p>
            <a:pPr eaLnBrk="1" hangingPunct="1"/>
            <a:r>
              <a:rPr lang="en-US" sz="2800" dirty="0"/>
              <a:t> Originally the Greeks used it to mean the poor or the masses.</a:t>
            </a:r>
          </a:p>
          <a:p>
            <a:pPr eaLnBrk="1" hangingPunct="1"/>
            <a:endParaRPr lang="en-US" dirty="0"/>
          </a:p>
        </p:txBody>
      </p:sp>
      <p:sp>
        <p:nvSpPr>
          <p:cNvPr id="2" name="Slide Number Placeholder 1">
            <a:extLst>
              <a:ext uri="{FF2B5EF4-FFF2-40B4-BE49-F238E27FC236}">
                <a16:creationId xmlns:a16="http://schemas.microsoft.com/office/drawing/2014/main" id="{4D12270F-8EA1-AD00-301F-1E8E60CDB515}"/>
              </a:ext>
            </a:extLst>
          </p:cNvPr>
          <p:cNvSpPr>
            <a:spLocks noGrp="1"/>
          </p:cNvSpPr>
          <p:nvPr>
            <p:ph type="sldNum" sz="quarter" idx="12"/>
          </p:nvPr>
        </p:nvSpPr>
        <p:spPr/>
        <p:txBody>
          <a:bodyPr/>
          <a:lstStyle/>
          <a:p>
            <a:pPr>
              <a:defRPr/>
            </a:pPr>
            <a:fld id="{7D1320BD-7FBB-4D79-B97D-57DD5DF06348}"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a:t>Athenian democracy; how was it practised?</a:t>
            </a:r>
          </a:p>
        </p:txBody>
      </p:sp>
      <p:sp>
        <p:nvSpPr>
          <p:cNvPr id="18435" name="Rectangle 3"/>
          <p:cNvSpPr>
            <a:spLocks noGrp="1" noChangeArrowheads="1"/>
          </p:cNvSpPr>
          <p:nvPr>
            <p:ph idx="1"/>
          </p:nvPr>
        </p:nvSpPr>
        <p:spPr>
          <a:xfrm>
            <a:off x="609598" y="2160590"/>
            <a:ext cx="7162801" cy="4087810"/>
          </a:xfrm>
        </p:spPr>
        <p:txBody>
          <a:bodyPr>
            <a:normAutofit lnSpcReduction="10000"/>
          </a:bodyPr>
          <a:lstStyle/>
          <a:p>
            <a:pPr eaLnBrk="1" hangingPunct="1">
              <a:lnSpc>
                <a:spcPct val="90000"/>
              </a:lnSpc>
            </a:pPr>
            <a:r>
              <a:rPr lang="en-US" sz="2800" dirty="0"/>
              <a:t>The central political institution in Athens during the sixth and fifth centuries B.C. was the Assembly, usually composed of 5,000 to 6,000 members and open to all adult citizens with the exception of women, slaves and foreigners. The assembly was known as EKKLESIA.</a:t>
            </a:r>
          </a:p>
          <a:p>
            <a:r>
              <a:rPr lang="en-US" sz="2800" dirty="0"/>
              <a:t>By simple majority vote, the Assembly could decide on virtually any domestic issue without any legal restrictions.</a:t>
            </a:r>
          </a:p>
          <a:p>
            <a:pPr eaLnBrk="1" hangingPunct="1">
              <a:lnSpc>
                <a:spcPct val="90000"/>
              </a:lnSpc>
            </a:pPr>
            <a:endParaRPr lang="en-US" sz="2800" dirty="0"/>
          </a:p>
        </p:txBody>
      </p:sp>
      <p:sp>
        <p:nvSpPr>
          <p:cNvPr id="2" name="Slide Number Placeholder 1">
            <a:extLst>
              <a:ext uri="{FF2B5EF4-FFF2-40B4-BE49-F238E27FC236}">
                <a16:creationId xmlns:a16="http://schemas.microsoft.com/office/drawing/2014/main" id="{878929AD-560C-161E-D572-291491AAA579}"/>
              </a:ext>
            </a:extLst>
          </p:cNvPr>
          <p:cNvSpPr>
            <a:spLocks noGrp="1"/>
          </p:cNvSpPr>
          <p:nvPr>
            <p:ph type="sldNum" sz="quarter" idx="12"/>
          </p:nvPr>
        </p:nvSpPr>
        <p:spPr/>
        <p:txBody>
          <a:bodyPr/>
          <a:lstStyle/>
          <a:p>
            <a:pPr>
              <a:defRPr/>
            </a:pPr>
            <a:fld id="{7D1320BD-7FBB-4D79-B97D-57DD5DF06348}"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Democracy in Athens…………</a:t>
            </a:r>
          </a:p>
        </p:txBody>
      </p:sp>
      <p:sp>
        <p:nvSpPr>
          <p:cNvPr id="19459" name="Rectangle 3"/>
          <p:cNvSpPr>
            <a:spLocks noGrp="1" noChangeArrowheads="1"/>
          </p:cNvSpPr>
          <p:nvPr>
            <p:ph idx="1"/>
          </p:nvPr>
        </p:nvSpPr>
        <p:spPr>
          <a:xfrm>
            <a:off x="609598" y="1676400"/>
            <a:ext cx="7696202" cy="4364963"/>
          </a:xfrm>
        </p:spPr>
        <p:txBody>
          <a:bodyPr>
            <a:normAutofit fontScale="92500" lnSpcReduction="10000"/>
          </a:bodyPr>
          <a:lstStyle/>
          <a:p>
            <a:pPr eaLnBrk="1" hangingPunct="1">
              <a:lnSpc>
                <a:spcPct val="90000"/>
              </a:lnSpc>
            </a:pPr>
            <a:endParaRPr lang="en-US" sz="2800" dirty="0"/>
          </a:p>
          <a:p>
            <a:r>
              <a:rPr lang="en-US" sz="3000" dirty="0"/>
              <a:t>Most remarkable, perhaps, was the fact that the leaders of the Athenian Assembly were not elected, but chosen by lot, as the Athenians believed that any citizen was capable of holding public office.</a:t>
            </a:r>
          </a:p>
          <a:p>
            <a:pPr eaLnBrk="1" hangingPunct="1">
              <a:lnSpc>
                <a:spcPct val="90000"/>
              </a:lnSpc>
            </a:pPr>
            <a:r>
              <a:rPr lang="en-US" sz="3000" dirty="0"/>
              <a:t>   The assembly debated and took decisions on public policies like war and peace, foreign relations, public orders, finance and taxation.</a:t>
            </a:r>
          </a:p>
        </p:txBody>
      </p:sp>
      <p:sp>
        <p:nvSpPr>
          <p:cNvPr id="2" name="Slide Number Placeholder 1">
            <a:extLst>
              <a:ext uri="{FF2B5EF4-FFF2-40B4-BE49-F238E27FC236}">
                <a16:creationId xmlns:a16="http://schemas.microsoft.com/office/drawing/2014/main" id="{2F95A071-44DE-04EC-ED1A-CF08F163FB48}"/>
              </a:ext>
            </a:extLst>
          </p:cNvPr>
          <p:cNvSpPr>
            <a:spLocks noGrp="1"/>
          </p:cNvSpPr>
          <p:nvPr>
            <p:ph type="sldNum" sz="quarter" idx="12"/>
          </p:nvPr>
        </p:nvSpPr>
        <p:spPr/>
        <p:txBody>
          <a:bodyPr/>
          <a:lstStyle/>
          <a:p>
            <a:pPr>
              <a:defRPr/>
            </a:pPr>
            <a:fld id="{7D1320BD-7FBB-4D79-B97D-57DD5DF06348}"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Types of democracy</a:t>
            </a:r>
          </a:p>
        </p:txBody>
      </p:sp>
      <p:sp>
        <p:nvSpPr>
          <p:cNvPr id="19459" name="Rectangle 3"/>
          <p:cNvSpPr>
            <a:spLocks noGrp="1" noChangeArrowheads="1"/>
          </p:cNvSpPr>
          <p:nvPr>
            <p:ph idx="1"/>
          </p:nvPr>
        </p:nvSpPr>
        <p:spPr/>
        <p:txBody>
          <a:bodyPr>
            <a:normAutofit/>
          </a:bodyPr>
          <a:lstStyle/>
          <a:p>
            <a:pPr marL="0" indent="0" eaLnBrk="1" hangingPunct="1">
              <a:lnSpc>
                <a:spcPct val="90000"/>
              </a:lnSpc>
              <a:buNone/>
              <a:defRPr/>
            </a:pPr>
            <a:endParaRPr lang="en-US" sz="2800" dirty="0"/>
          </a:p>
          <a:p>
            <a:pPr>
              <a:defRPr/>
            </a:pPr>
            <a:r>
              <a:rPr lang="en-US" sz="2800" dirty="0"/>
              <a:t>Democracies fall into two basic categories, i.e. direct/participatory and representative democracy.</a:t>
            </a:r>
          </a:p>
          <a:p>
            <a:pPr marL="533400" indent="-533400" eaLnBrk="1" hangingPunct="1">
              <a:lnSpc>
                <a:spcPct val="90000"/>
              </a:lnSpc>
              <a:buFontTx/>
              <a:buAutoNum type="arabicPeriod"/>
              <a:defRPr/>
            </a:pPr>
            <a:endParaRPr lang="en-US" sz="2800" dirty="0"/>
          </a:p>
          <a:p>
            <a:pPr marL="533400" indent="-533400" eaLnBrk="1" hangingPunct="1">
              <a:lnSpc>
                <a:spcPct val="90000"/>
              </a:lnSpc>
              <a:buFontTx/>
              <a:buAutoNum type="arabicPeriod"/>
              <a:defRPr/>
            </a:pPr>
            <a:r>
              <a:rPr lang="en-US" sz="2800" dirty="0"/>
              <a:t>Direct democracy</a:t>
            </a:r>
          </a:p>
          <a:p>
            <a:pPr marL="533400" indent="-533400" eaLnBrk="1" hangingPunct="1">
              <a:lnSpc>
                <a:spcPct val="90000"/>
              </a:lnSpc>
              <a:buFontTx/>
              <a:buAutoNum type="arabicPeriod"/>
              <a:defRPr/>
            </a:pPr>
            <a:r>
              <a:rPr lang="en-US" sz="2800" dirty="0"/>
              <a:t>Representative democracy.</a:t>
            </a:r>
          </a:p>
        </p:txBody>
      </p:sp>
      <p:sp>
        <p:nvSpPr>
          <p:cNvPr id="2" name="Slide Number Placeholder 1">
            <a:extLst>
              <a:ext uri="{FF2B5EF4-FFF2-40B4-BE49-F238E27FC236}">
                <a16:creationId xmlns:a16="http://schemas.microsoft.com/office/drawing/2014/main" id="{76B057EB-7BC0-3E20-4808-BC678A29CFD4}"/>
              </a:ext>
            </a:extLst>
          </p:cNvPr>
          <p:cNvSpPr>
            <a:spLocks noGrp="1"/>
          </p:cNvSpPr>
          <p:nvPr>
            <p:ph type="sldNum" sz="quarter" idx="12"/>
          </p:nvPr>
        </p:nvSpPr>
        <p:spPr/>
        <p:txBody>
          <a:bodyPr/>
          <a:lstStyle/>
          <a:p>
            <a:pPr>
              <a:defRPr/>
            </a:pPr>
            <a:fld id="{7D1320BD-7FBB-4D79-B97D-57DD5DF06348}"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599" y="609600"/>
            <a:ext cx="7467601" cy="1320800"/>
          </a:xfrm>
        </p:spPr>
        <p:txBody>
          <a:bodyPr/>
          <a:lstStyle/>
          <a:p>
            <a:pPr eaLnBrk="1" hangingPunct="1"/>
            <a:r>
              <a:rPr lang="en-US" dirty="0"/>
              <a:t>Democracy: Concept, Origins and Historical Development</a:t>
            </a:r>
          </a:p>
        </p:txBody>
      </p:sp>
      <p:sp>
        <p:nvSpPr>
          <p:cNvPr id="3075" name="Rectangle 3"/>
          <p:cNvSpPr>
            <a:spLocks noGrp="1" noChangeArrowheads="1"/>
          </p:cNvSpPr>
          <p:nvPr>
            <p:ph idx="1"/>
          </p:nvPr>
        </p:nvSpPr>
        <p:spPr/>
        <p:txBody>
          <a:bodyPr>
            <a:normAutofit/>
          </a:bodyPr>
          <a:lstStyle/>
          <a:p>
            <a:pPr eaLnBrk="1" hangingPunct="1"/>
            <a:r>
              <a:rPr lang="en-US" sz="2800" dirty="0"/>
              <a:t>Any attempt to define the concept of Democracy always faces a number of questions.</a:t>
            </a:r>
          </a:p>
          <a:p>
            <a:pPr eaLnBrk="1" hangingPunct="1"/>
            <a:r>
              <a:rPr lang="en-US" sz="2800" dirty="0"/>
              <a:t>These questions focus on the meaning, scope, application and different interpretations of the concept.</a:t>
            </a:r>
          </a:p>
        </p:txBody>
      </p:sp>
      <p:sp>
        <p:nvSpPr>
          <p:cNvPr id="2" name="Slide Number Placeholder 1">
            <a:extLst>
              <a:ext uri="{FF2B5EF4-FFF2-40B4-BE49-F238E27FC236}">
                <a16:creationId xmlns:a16="http://schemas.microsoft.com/office/drawing/2014/main" id="{7A1FE635-44DF-D864-FB64-BE65C5109329}"/>
              </a:ext>
            </a:extLst>
          </p:cNvPr>
          <p:cNvSpPr>
            <a:spLocks noGrp="1"/>
          </p:cNvSpPr>
          <p:nvPr>
            <p:ph type="sldNum" sz="quarter" idx="12"/>
          </p:nvPr>
        </p:nvSpPr>
        <p:spPr/>
        <p:txBody>
          <a:bodyPr/>
          <a:lstStyle/>
          <a:p>
            <a:pPr>
              <a:defRPr/>
            </a:pPr>
            <a:fld id="{7D1320BD-7FBB-4D79-B97D-57DD5DF06348}"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599" y="609600"/>
            <a:ext cx="7620001" cy="701675"/>
          </a:xfrm>
        </p:spPr>
        <p:txBody>
          <a:bodyPr/>
          <a:lstStyle/>
          <a:p>
            <a:pPr eaLnBrk="1" hangingPunct="1"/>
            <a:r>
              <a:rPr lang="en-US" dirty="0"/>
              <a:t>Types of democracy </a:t>
            </a:r>
            <a:r>
              <a:rPr lang="en-US" dirty="0" err="1"/>
              <a:t>cont</a:t>
            </a:r>
            <a:r>
              <a:rPr lang="en-US" dirty="0"/>
              <a:t>,……..</a:t>
            </a:r>
          </a:p>
        </p:txBody>
      </p:sp>
      <p:sp>
        <p:nvSpPr>
          <p:cNvPr id="21507" name="Rectangle 3"/>
          <p:cNvSpPr>
            <a:spLocks noGrp="1" noChangeArrowheads="1"/>
          </p:cNvSpPr>
          <p:nvPr>
            <p:ph idx="1"/>
          </p:nvPr>
        </p:nvSpPr>
        <p:spPr>
          <a:xfrm>
            <a:off x="609598" y="1676400"/>
            <a:ext cx="7696202" cy="4364963"/>
          </a:xfrm>
        </p:spPr>
        <p:txBody>
          <a:bodyPr>
            <a:normAutofit/>
          </a:bodyPr>
          <a:lstStyle/>
          <a:p>
            <a:pPr eaLnBrk="1" hangingPunct="1">
              <a:lnSpc>
                <a:spcPct val="90000"/>
              </a:lnSpc>
            </a:pPr>
            <a:r>
              <a:rPr lang="en-US" sz="2800" b="1" dirty="0"/>
              <a:t>Direct Democracy:</a:t>
            </a:r>
          </a:p>
          <a:p>
            <a:r>
              <a:rPr lang="en-US" sz="2800" dirty="0"/>
              <a:t>Here citizens, without the intermediary of elected or appointed officials, can participate in making public decisions.</a:t>
            </a:r>
          </a:p>
          <a:p>
            <a:r>
              <a:rPr lang="en-US" sz="2800" dirty="0"/>
              <a:t>Direct democracy thus reduces the distinction between government and the governed and between the state and civil society; it is a system of popular self-government</a:t>
            </a:r>
            <a:r>
              <a:rPr lang="en-US" sz="2400" dirty="0"/>
              <a:t>.</a:t>
            </a:r>
          </a:p>
        </p:txBody>
      </p:sp>
      <p:sp>
        <p:nvSpPr>
          <p:cNvPr id="2" name="Slide Number Placeholder 1">
            <a:extLst>
              <a:ext uri="{FF2B5EF4-FFF2-40B4-BE49-F238E27FC236}">
                <a16:creationId xmlns:a16="http://schemas.microsoft.com/office/drawing/2014/main" id="{B8F6B3B5-A9D1-D80B-DEBA-BB5ECDFAF7AE}"/>
              </a:ext>
            </a:extLst>
          </p:cNvPr>
          <p:cNvSpPr>
            <a:spLocks noGrp="1"/>
          </p:cNvSpPr>
          <p:nvPr>
            <p:ph type="sldNum" sz="quarter" idx="12"/>
          </p:nvPr>
        </p:nvSpPr>
        <p:spPr/>
        <p:txBody>
          <a:bodyPr/>
          <a:lstStyle/>
          <a:p>
            <a:pPr>
              <a:defRPr/>
            </a:pPr>
            <a:fld id="{7D1320BD-7FBB-4D79-B97D-57DD5DF06348}"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599" y="609600"/>
            <a:ext cx="7620001" cy="762000"/>
          </a:xfrm>
        </p:spPr>
        <p:txBody>
          <a:bodyPr/>
          <a:lstStyle/>
          <a:p>
            <a:pPr eaLnBrk="1" hangingPunct="1"/>
            <a:r>
              <a:rPr lang="en-US" dirty="0"/>
              <a:t>Direct Democracy</a:t>
            </a:r>
          </a:p>
        </p:txBody>
      </p:sp>
      <p:sp>
        <p:nvSpPr>
          <p:cNvPr id="22531" name="Rectangle 3"/>
          <p:cNvSpPr>
            <a:spLocks noGrp="1" noChangeArrowheads="1"/>
          </p:cNvSpPr>
          <p:nvPr>
            <p:ph idx="1"/>
          </p:nvPr>
        </p:nvSpPr>
        <p:spPr>
          <a:xfrm>
            <a:off x="609598" y="1752600"/>
            <a:ext cx="7467601" cy="4288763"/>
          </a:xfrm>
        </p:spPr>
        <p:txBody>
          <a:bodyPr>
            <a:normAutofit/>
          </a:bodyPr>
          <a:lstStyle/>
          <a:p>
            <a:pPr eaLnBrk="1" hangingPunct="1">
              <a:lnSpc>
                <a:spcPct val="90000"/>
              </a:lnSpc>
            </a:pPr>
            <a:r>
              <a:rPr lang="en-US" sz="2800" dirty="0"/>
              <a:t>This is characterized by the direct exercise of governmental power by the people themselves.</a:t>
            </a:r>
          </a:p>
          <a:p>
            <a:pPr eaLnBrk="1" hangingPunct="1">
              <a:lnSpc>
                <a:spcPct val="90000"/>
              </a:lnSpc>
            </a:pPr>
            <a:r>
              <a:rPr lang="en-US" sz="2800" dirty="0"/>
              <a:t>It is “government by the people” in its most literal sense.</a:t>
            </a:r>
          </a:p>
          <a:p>
            <a:pPr eaLnBrk="1" hangingPunct="1">
              <a:lnSpc>
                <a:spcPct val="90000"/>
              </a:lnSpc>
            </a:pPr>
            <a:r>
              <a:rPr lang="en-US" sz="2800" dirty="0"/>
              <a:t>People govern themselves directly and not through representatives.</a:t>
            </a:r>
          </a:p>
        </p:txBody>
      </p:sp>
      <p:sp>
        <p:nvSpPr>
          <p:cNvPr id="2" name="Slide Number Placeholder 1">
            <a:extLst>
              <a:ext uri="{FF2B5EF4-FFF2-40B4-BE49-F238E27FC236}">
                <a16:creationId xmlns:a16="http://schemas.microsoft.com/office/drawing/2014/main" id="{38FB263E-C148-E84F-0CE8-1E0BEE3C16CE}"/>
              </a:ext>
            </a:extLst>
          </p:cNvPr>
          <p:cNvSpPr>
            <a:spLocks noGrp="1"/>
          </p:cNvSpPr>
          <p:nvPr>
            <p:ph type="sldNum" sz="quarter" idx="12"/>
          </p:nvPr>
        </p:nvSpPr>
        <p:spPr/>
        <p:txBody>
          <a:bodyPr/>
          <a:lstStyle/>
          <a:p>
            <a:pPr>
              <a:defRPr/>
            </a:pPr>
            <a:fld id="{7D1320BD-7FBB-4D79-B97D-57DD5DF06348}"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Direct democracy</a:t>
            </a:r>
          </a:p>
        </p:txBody>
      </p:sp>
      <p:sp>
        <p:nvSpPr>
          <p:cNvPr id="23555" name="Content Placeholder 2"/>
          <p:cNvSpPr>
            <a:spLocks noGrp="1"/>
          </p:cNvSpPr>
          <p:nvPr>
            <p:ph idx="1"/>
          </p:nvPr>
        </p:nvSpPr>
        <p:spPr>
          <a:xfrm>
            <a:off x="609598" y="2160590"/>
            <a:ext cx="7162801" cy="3880773"/>
          </a:xfrm>
        </p:spPr>
        <p:txBody>
          <a:bodyPr>
            <a:normAutofit/>
          </a:bodyPr>
          <a:lstStyle/>
          <a:p>
            <a:r>
              <a:rPr lang="en-US" sz="2800" dirty="0"/>
              <a:t>In Tanzania, the practice of direct democracy can be found at the local council  (village) level and during national referenda, as was the case in 2015 when a referendum was held to make changes of the 1977 national constitution.</a:t>
            </a:r>
          </a:p>
        </p:txBody>
      </p:sp>
      <p:sp>
        <p:nvSpPr>
          <p:cNvPr id="2" name="Slide Number Placeholder 1">
            <a:extLst>
              <a:ext uri="{FF2B5EF4-FFF2-40B4-BE49-F238E27FC236}">
                <a16:creationId xmlns:a16="http://schemas.microsoft.com/office/drawing/2014/main" id="{AE45EF09-0D9C-DD46-72DE-8F2825AD805E}"/>
              </a:ext>
            </a:extLst>
          </p:cNvPr>
          <p:cNvSpPr>
            <a:spLocks noGrp="1"/>
          </p:cNvSpPr>
          <p:nvPr>
            <p:ph type="sldNum" sz="quarter" idx="12"/>
          </p:nvPr>
        </p:nvSpPr>
        <p:spPr/>
        <p:txBody>
          <a:bodyPr/>
          <a:lstStyle/>
          <a:p>
            <a:pPr>
              <a:defRPr/>
            </a:pPr>
            <a:fld id="{7D1320BD-7FBB-4D79-B97D-57DD5DF0634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599" y="609600"/>
            <a:ext cx="7391401" cy="762000"/>
          </a:xfrm>
        </p:spPr>
        <p:txBody>
          <a:bodyPr/>
          <a:lstStyle/>
          <a:p>
            <a:r>
              <a:rPr lang="en-US" dirty="0"/>
              <a:t>Direct Democracy</a:t>
            </a:r>
          </a:p>
        </p:txBody>
      </p:sp>
      <p:sp>
        <p:nvSpPr>
          <p:cNvPr id="24579" name="Content Placeholder 2"/>
          <p:cNvSpPr>
            <a:spLocks noGrp="1"/>
          </p:cNvSpPr>
          <p:nvPr>
            <p:ph idx="1"/>
          </p:nvPr>
        </p:nvSpPr>
        <p:spPr>
          <a:xfrm>
            <a:off x="457200" y="1600200"/>
            <a:ext cx="7772400" cy="5257800"/>
          </a:xfrm>
        </p:spPr>
        <p:txBody>
          <a:bodyPr>
            <a:normAutofit/>
          </a:bodyPr>
          <a:lstStyle/>
          <a:p>
            <a:r>
              <a:rPr lang="en-US" sz="2800" dirty="0"/>
              <a:t>Direct democracy is most clearly practicable with relatively small numbers of people; in a community organization, tribal council, or the local unit of a labour union.</a:t>
            </a:r>
          </a:p>
          <a:p>
            <a:r>
              <a:rPr lang="en-US" sz="2800" dirty="0"/>
              <a:t>For example – where members can meet in a single room to discuss issues and arrive at decisions by consensus or majority vote.</a:t>
            </a:r>
          </a:p>
        </p:txBody>
      </p:sp>
      <p:sp>
        <p:nvSpPr>
          <p:cNvPr id="2" name="Slide Number Placeholder 1">
            <a:extLst>
              <a:ext uri="{FF2B5EF4-FFF2-40B4-BE49-F238E27FC236}">
                <a16:creationId xmlns:a16="http://schemas.microsoft.com/office/drawing/2014/main" id="{51DF8178-3996-F235-C5B0-3EA67834F895}"/>
              </a:ext>
            </a:extLst>
          </p:cNvPr>
          <p:cNvSpPr>
            <a:spLocks noGrp="1"/>
          </p:cNvSpPr>
          <p:nvPr>
            <p:ph type="sldNum" sz="quarter" idx="12"/>
          </p:nvPr>
        </p:nvSpPr>
        <p:spPr/>
        <p:txBody>
          <a:bodyPr/>
          <a:lstStyle/>
          <a:p>
            <a:pPr>
              <a:defRPr/>
            </a:pPr>
            <a:fld id="{7D1320BD-7FBB-4D79-B97D-57DD5DF06348}"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599" y="609600"/>
            <a:ext cx="7620001" cy="843888"/>
          </a:xfrm>
        </p:spPr>
        <p:txBody>
          <a:bodyPr/>
          <a:lstStyle/>
          <a:p>
            <a:pPr eaLnBrk="1" hangingPunct="1"/>
            <a:r>
              <a:rPr lang="en-US" dirty="0"/>
              <a:t>Representative Democracy</a:t>
            </a:r>
          </a:p>
        </p:txBody>
      </p:sp>
      <p:sp>
        <p:nvSpPr>
          <p:cNvPr id="25603" name="Rectangle 3"/>
          <p:cNvSpPr>
            <a:spLocks noGrp="1" noChangeArrowheads="1"/>
          </p:cNvSpPr>
          <p:nvPr>
            <p:ph idx="1"/>
          </p:nvPr>
        </p:nvSpPr>
        <p:spPr>
          <a:xfrm>
            <a:off x="457200" y="1600200"/>
            <a:ext cx="8229600" cy="4953000"/>
          </a:xfrm>
        </p:spPr>
        <p:txBody>
          <a:bodyPr/>
          <a:lstStyle/>
          <a:p>
            <a:pPr eaLnBrk="1" hangingPunct="1">
              <a:lnSpc>
                <a:spcPct val="90000"/>
              </a:lnSpc>
            </a:pPr>
            <a:endParaRPr lang="en-US" sz="2400" dirty="0"/>
          </a:p>
          <a:p>
            <a:r>
              <a:rPr lang="en-US" sz="2400" dirty="0"/>
              <a:t>Today, the most common form of democracy, whether for a town of 50,000 or a nation of 50 million people, is </a:t>
            </a:r>
            <a:r>
              <a:rPr lang="en-US" sz="2400" b="1" dirty="0"/>
              <a:t>representative democracy.</a:t>
            </a:r>
            <a:endParaRPr lang="en-US" sz="2400" dirty="0"/>
          </a:p>
          <a:p>
            <a:pPr eaLnBrk="1" hangingPunct="1">
              <a:lnSpc>
                <a:spcPct val="90000"/>
              </a:lnSpc>
            </a:pPr>
            <a:r>
              <a:rPr lang="en-US" sz="2400" dirty="0"/>
              <a:t>Schumpeter defines representative democracy as political arrangements by which those who make public policies do so after wining public mandate.</a:t>
            </a:r>
          </a:p>
          <a:p>
            <a:r>
              <a:rPr lang="en-US" sz="2400" dirty="0"/>
              <a:t>Under </a:t>
            </a:r>
            <a:r>
              <a:rPr lang="en-US" sz="2400" b="1" dirty="0"/>
              <a:t>representative democracy,</a:t>
            </a:r>
            <a:r>
              <a:rPr lang="en-US" sz="2400" dirty="0"/>
              <a:t> citizens elect officials to make political decisions, formulate laws, and administer programmes for the public good.</a:t>
            </a:r>
          </a:p>
          <a:p>
            <a:pPr eaLnBrk="1" hangingPunct="1">
              <a:lnSpc>
                <a:spcPct val="90000"/>
              </a:lnSpc>
            </a:pPr>
            <a:endParaRPr lang="en-US" sz="2400" dirty="0"/>
          </a:p>
        </p:txBody>
      </p:sp>
      <p:sp>
        <p:nvSpPr>
          <p:cNvPr id="2" name="Slide Number Placeholder 1">
            <a:extLst>
              <a:ext uri="{FF2B5EF4-FFF2-40B4-BE49-F238E27FC236}">
                <a16:creationId xmlns:a16="http://schemas.microsoft.com/office/drawing/2014/main" id="{83A13EF2-48BD-613E-E508-0B42AC38833C}"/>
              </a:ext>
            </a:extLst>
          </p:cNvPr>
          <p:cNvSpPr>
            <a:spLocks noGrp="1"/>
          </p:cNvSpPr>
          <p:nvPr>
            <p:ph type="sldNum" sz="quarter" idx="12"/>
          </p:nvPr>
        </p:nvSpPr>
        <p:spPr/>
        <p:txBody>
          <a:bodyPr/>
          <a:lstStyle/>
          <a:p>
            <a:pPr>
              <a:defRPr/>
            </a:pPr>
            <a:fld id="{7D1320BD-7FBB-4D79-B97D-57DD5DF06348}"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 calcmode="lin" valueType="num">
                                      <p:cBhvr additive="base">
                                        <p:cTn id="19"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599" y="609600"/>
            <a:ext cx="7391401" cy="838200"/>
          </a:xfrm>
        </p:spPr>
        <p:txBody>
          <a:bodyPr/>
          <a:lstStyle/>
          <a:p>
            <a:r>
              <a:rPr lang="en-US" b="1" dirty="0">
                <a:solidFill>
                  <a:schemeClr val="tx1"/>
                </a:solidFill>
              </a:rPr>
              <a:t>Representative democracy</a:t>
            </a:r>
            <a:endParaRPr lang="en-US" dirty="0"/>
          </a:p>
        </p:txBody>
      </p:sp>
      <p:sp>
        <p:nvSpPr>
          <p:cNvPr id="26627" name="Content Placeholder 2"/>
          <p:cNvSpPr>
            <a:spLocks noGrp="1"/>
          </p:cNvSpPr>
          <p:nvPr>
            <p:ph idx="1"/>
          </p:nvPr>
        </p:nvSpPr>
        <p:spPr>
          <a:xfrm>
            <a:off x="609598" y="1676400"/>
            <a:ext cx="7772401" cy="4364963"/>
          </a:xfrm>
        </p:spPr>
        <p:txBody>
          <a:bodyPr>
            <a:noAutofit/>
          </a:bodyPr>
          <a:lstStyle/>
          <a:p>
            <a:r>
              <a:rPr lang="en-US" sz="2800" dirty="0"/>
              <a:t>This type of democracy is limited and indirect.</a:t>
            </a:r>
          </a:p>
          <a:p>
            <a:r>
              <a:rPr lang="en-US" sz="2800" dirty="0"/>
              <a:t>It is limited in the sense that popular participation in government is infrequent and brief, being restricted to the act of voting every few years.</a:t>
            </a:r>
          </a:p>
          <a:p>
            <a:r>
              <a:rPr lang="en-US" sz="2800" dirty="0"/>
              <a:t>It is indirect in that the public do not exercise power themselves.</a:t>
            </a:r>
          </a:p>
        </p:txBody>
      </p:sp>
      <p:sp>
        <p:nvSpPr>
          <p:cNvPr id="2" name="Slide Number Placeholder 1">
            <a:extLst>
              <a:ext uri="{FF2B5EF4-FFF2-40B4-BE49-F238E27FC236}">
                <a16:creationId xmlns:a16="http://schemas.microsoft.com/office/drawing/2014/main" id="{8EB4B689-EE7B-A590-5345-338CCA55F86D}"/>
              </a:ext>
            </a:extLst>
          </p:cNvPr>
          <p:cNvSpPr>
            <a:spLocks noGrp="1"/>
          </p:cNvSpPr>
          <p:nvPr>
            <p:ph type="sldNum" sz="quarter" idx="12"/>
          </p:nvPr>
        </p:nvSpPr>
        <p:spPr/>
        <p:txBody>
          <a:bodyPr/>
          <a:lstStyle/>
          <a:p>
            <a:pPr>
              <a:defRPr/>
            </a:pPr>
            <a:fld id="{7D1320BD-7FBB-4D79-B97D-57DD5DF06348}"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599" y="609600"/>
            <a:ext cx="7391401" cy="685800"/>
          </a:xfrm>
        </p:spPr>
        <p:txBody>
          <a:bodyPr/>
          <a:lstStyle/>
          <a:p>
            <a:r>
              <a:rPr lang="en-US" dirty="0"/>
              <a:t>RD </a:t>
            </a:r>
            <a:r>
              <a:rPr lang="en-US" dirty="0" err="1"/>
              <a:t>Cont</a:t>
            </a:r>
            <a:r>
              <a:rPr lang="en-US" dirty="0"/>
              <a:t>,………….</a:t>
            </a:r>
          </a:p>
        </p:txBody>
      </p:sp>
      <p:sp>
        <p:nvSpPr>
          <p:cNvPr id="27651" name="Content Placeholder 2"/>
          <p:cNvSpPr>
            <a:spLocks noGrp="1"/>
          </p:cNvSpPr>
          <p:nvPr>
            <p:ph idx="1"/>
          </p:nvPr>
        </p:nvSpPr>
        <p:spPr>
          <a:xfrm>
            <a:off x="609598" y="1676400"/>
            <a:ext cx="7696201" cy="4364963"/>
          </a:xfrm>
        </p:spPr>
        <p:txBody>
          <a:bodyPr>
            <a:normAutofit/>
          </a:bodyPr>
          <a:lstStyle/>
          <a:p>
            <a:r>
              <a:rPr lang="en-US" sz="2800" dirty="0"/>
              <a:t>They merely select those who will rule on their behalf. </a:t>
            </a:r>
          </a:p>
          <a:p>
            <a:r>
              <a:rPr lang="en-US" sz="2800" dirty="0"/>
              <a:t>This form of rule is democratic only in so far as representation establishes a reliable and effective link between the government and the governed.</a:t>
            </a:r>
          </a:p>
        </p:txBody>
      </p:sp>
      <p:sp>
        <p:nvSpPr>
          <p:cNvPr id="2" name="Slide Number Placeholder 1">
            <a:extLst>
              <a:ext uri="{FF2B5EF4-FFF2-40B4-BE49-F238E27FC236}">
                <a16:creationId xmlns:a16="http://schemas.microsoft.com/office/drawing/2014/main" id="{3EB1409F-EF26-7F69-E427-A1FEDF10D83B}"/>
              </a:ext>
            </a:extLst>
          </p:cNvPr>
          <p:cNvSpPr>
            <a:spLocks noGrp="1"/>
          </p:cNvSpPr>
          <p:nvPr>
            <p:ph type="sldNum" sz="quarter" idx="12"/>
          </p:nvPr>
        </p:nvSpPr>
        <p:spPr/>
        <p:txBody>
          <a:bodyPr/>
          <a:lstStyle/>
          <a:p>
            <a:pPr>
              <a:defRPr/>
            </a:pPr>
            <a:fld id="{7D1320BD-7FBB-4D79-B97D-57DD5DF06348}"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599" y="304800"/>
            <a:ext cx="7620001" cy="1219200"/>
          </a:xfrm>
        </p:spPr>
        <p:txBody>
          <a:bodyPr>
            <a:normAutofit fontScale="90000"/>
          </a:bodyPr>
          <a:lstStyle/>
          <a:p>
            <a:pPr eaLnBrk="1" hangingPunct="1"/>
            <a:r>
              <a:rPr lang="en-US" sz="4000" dirty="0"/>
              <a:t>Representative Democracy </a:t>
            </a:r>
            <a:r>
              <a:rPr lang="en-US" sz="4000" dirty="0" err="1"/>
              <a:t>cont</a:t>
            </a:r>
            <a:r>
              <a:rPr lang="en-US" sz="4000" dirty="0"/>
              <a:t>,………</a:t>
            </a:r>
          </a:p>
        </p:txBody>
      </p:sp>
      <p:sp>
        <p:nvSpPr>
          <p:cNvPr id="28675" name="Rectangle 3"/>
          <p:cNvSpPr>
            <a:spLocks noGrp="1" noChangeArrowheads="1"/>
          </p:cNvSpPr>
          <p:nvPr>
            <p:ph idx="1"/>
          </p:nvPr>
        </p:nvSpPr>
        <p:spPr>
          <a:xfrm>
            <a:off x="609598" y="2160590"/>
            <a:ext cx="7772401" cy="3880773"/>
          </a:xfrm>
        </p:spPr>
        <p:txBody>
          <a:bodyPr/>
          <a:lstStyle/>
          <a:p>
            <a:pPr eaLnBrk="1" hangingPunct="1">
              <a:lnSpc>
                <a:spcPct val="90000"/>
              </a:lnSpc>
            </a:pPr>
            <a:r>
              <a:rPr lang="en-US" sz="2800" dirty="0"/>
              <a:t>In the modern world representative democracy is largely electoral democracy.</a:t>
            </a:r>
          </a:p>
          <a:p>
            <a:pPr eaLnBrk="1" hangingPunct="1">
              <a:lnSpc>
                <a:spcPct val="90000"/>
              </a:lnSpc>
            </a:pPr>
            <a:r>
              <a:rPr lang="en-US" sz="2800" dirty="0"/>
              <a:t>Through elections and other procedures (such as impeachment), the chief governmental officials can be removed from power by the people.</a:t>
            </a:r>
          </a:p>
          <a:p>
            <a:pPr eaLnBrk="1" hangingPunct="1">
              <a:lnSpc>
                <a:spcPct val="90000"/>
              </a:lnSpc>
              <a:buFontTx/>
              <a:buNone/>
            </a:pPr>
            <a:endParaRPr lang="en-US" sz="2800" dirty="0"/>
          </a:p>
        </p:txBody>
      </p:sp>
      <p:sp>
        <p:nvSpPr>
          <p:cNvPr id="2" name="Slide Number Placeholder 1">
            <a:extLst>
              <a:ext uri="{FF2B5EF4-FFF2-40B4-BE49-F238E27FC236}">
                <a16:creationId xmlns:a16="http://schemas.microsoft.com/office/drawing/2014/main" id="{49080A8A-AA00-78AD-3DEA-31B9F8096D05}"/>
              </a:ext>
            </a:extLst>
          </p:cNvPr>
          <p:cNvSpPr>
            <a:spLocks noGrp="1"/>
          </p:cNvSpPr>
          <p:nvPr>
            <p:ph type="sldNum" sz="quarter" idx="12"/>
          </p:nvPr>
        </p:nvSpPr>
        <p:spPr/>
        <p:txBody>
          <a:bodyPr/>
          <a:lstStyle/>
          <a:p>
            <a:pPr>
              <a:defRPr/>
            </a:pPr>
            <a:fld id="{7D1320BD-7FBB-4D79-B97D-57DD5DF06348}"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467601" cy="1320800"/>
          </a:xfrm>
        </p:spPr>
        <p:txBody>
          <a:bodyPr/>
          <a:lstStyle/>
          <a:p>
            <a:r>
              <a:rPr lang="en-GB" dirty="0"/>
              <a:t>Examples of systems of representative democracy</a:t>
            </a:r>
          </a:p>
        </p:txBody>
      </p:sp>
      <p:sp>
        <p:nvSpPr>
          <p:cNvPr id="3" name="Content Placeholder 2"/>
          <p:cNvSpPr>
            <a:spLocks noGrp="1"/>
          </p:cNvSpPr>
          <p:nvPr>
            <p:ph idx="1"/>
          </p:nvPr>
        </p:nvSpPr>
        <p:spPr>
          <a:xfrm>
            <a:off x="609598" y="2160590"/>
            <a:ext cx="7696202" cy="4545010"/>
          </a:xfrm>
        </p:spPr>
        <p:txBody>
          <a:bodyPr>
            <a:noAutofit/>
          </a:bodyPr>
          <a:lstStyle/>
          <a:p>
            <a:r>
              <a:rPr lang="en-GB" sz="2800" dirty="0"/>
              <a:t>There are two subcomponents or systems  of the representative type of democracy;</a:t>
            </a:r>
          </a:p>
          <a:p>
            <a:r>
              <a:rPr lang="en-GB" sz="2800" dirty="0"/>
              <a:t>The parliamentary system – these are many in the world. Here power is vested in the hands of the legislative branch. In Germany and United kingdom.</a:t>
            </a:r>
          </a:p>
          <a:p>
            <a:r>
              <a:rPr lang="en-GB" sz="2800" dirty="0"/>
              <a:t>Presidential system these are not many in the world. i.e. the united state. Here powers are vested in the hands of the executive branch</a:t>
            </a:r>
            <a:r>
              <a:rPr lang="en-GB" sz="2400" dirty="0"/>
              <a:t>.</a:t>
            </a:r>
          </a:p>
        </p:txBody>
      </p:sp>
      <p:sp>
        <p:nvSpPr>
          <p:cNvPr id="4" name="Slide Number Placeholder 3">
            <a:extLst>
              <a:ext uri="{FF2B5EF4-FFF2-40B4-BE49-F238E27FC236}">
                <a16:creationId xmlns:a16="http://schemas.microsoft.com/office/drawing/2014/main" id="{A58D18C6-3F3D-96CD-1CC6-C78D2970D32A}"/>
              </a:ext>
            </a:extLst>
          </p:cNvPr>
          <p:cNvSpPr>
            <a:spLocks noGrp="1"/>
          </p:cNvSpPr>
          <p:nvPr>
            <p:ph type="sldNum" sz="quarter" idx="12"/>
          </p:nvPr>
        </p:nvSpPr>
        <p:spPr/>
        <p:txBody>
          <a:bodyPr/>
          <a:lstStyle/>
          <a:p>
            <a:pPr>
              <a:defRPr/>
            </a:pPr>
            <a:fld id="{7D1320BD-7FBB-4D79-B97D-57DD5DF06348}" type="slidenum">
              <a:rPr lang="en-US" smtClean="0"/>
              <a:pPr>
                <a:defRPr/>
              </a:pPr>
              <a:t>28</a:t>
            </a:fld>
            <a:endParaRPr lang="en-US"/>
          </a:p>
        </p:txBody>
      </p:sp>
    </p:spTree>
    <p:extLst>
      <p:ext uri="{BB962C8B-B14F-4D97-AF65-F5344CB8AC3E}">
        <p14:creationId xmlns:p14="http://schemas.microsoft.com/office/powerpoint/2010/main" val="323087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GB" dirty="0"/>
              <a:t>African Democracy</a:t>
            </a:r>
          </a:p>
        </p:txBody>
      </p:sp>
      <p:sp>
        <p:nvSpPr>
          <p:cNvPr id="3" name="Content Placeholder 2"/>
          <p:cNvSpPr>
            <a:spLocks noGrp="1"/>
          </p:cNvSpPr>
          <p:nvPr>
            <p:ph idx="1"/>
          </p:nvPr>
        </p:nvSpPr>
        <p:spPr>
          <a:xfrm>
            <a:off x="609598" y="2160590"/>
            <a:ext cx="7772401" cy="4240210"/>
          </a:xfrm>
        </p:spPr>
        <p:txBody>
          <a:bodyPr>
            <a:noAutofit/>
          </a:bodyPr>
          <a:lstStyle/>
          <a:p>
            <a:r>
              <a:rPr lang="en-GB" sz="2800" dirty="0"/>
              <a:t>The idea of African Democracy was advanced by </a:t>
            </a:r>
            <a:r>
              <a:rPr lang="en-GB" sz="2800" dirty="0" err="1"/>
              <a:t>Nyerere</a:t>
            </a:r>
            <a:r>
              <a:rPr lang="en-GB" sz="2800" dirty="0"/>
              <a:t> and Nkrumah.</a:t>
            </a:r>
          </a:p>
          <a:p>
            <a:r>
              <a:rPr lang="en-GB" sz="2800" dirty="0"/>
              <a:t>It is democracy by consensus and not by completion.</a:t>
            </a:r>
          </a:p>
          <a:p>
            <a:r>
              <a:rPr lang="en-GB" sz="2800" dirty="0"/>
              <a:t>It is based on the traditional African political systems.</a:t>
            </a:r>
          </a:p>
          <a:p>
            <a:r>
              <a:rPr lang="en-GB" sz="2800" dirty="0"/>
              <a:t>Nyerere once said  “ Our elders set under tree, they discussed  until they agreed”</a:t>
            </a:r>
          </a:p>
        </p:txBody>
      </p:sp>
      <p:sp>
        <p:nvSpPr>
          <p:cNvPr id="4" name="Slide Number Placeholder 3">
            <a:extLst>
              <a:ext uri="{FF2B5EF4-FFF2-40B4-BE49-F238E27FC236}">
                <a16:creationId xmlns:a16="http://schemas.microsoft.com/office/drawing/2014/main" id="{831CB696-A727-4B04-DB97-860AD4B57CD4}"/>
              </a:ext>
            </a:extLst>
          </p:cNvPr>
          <p:cNvSpPr>
            <a:spLocks noGrp="1"/>
          </p:cNvSpPr>
          <p:nvPr>
            <p:ph type="sldNum" sz="quarter" idx="12"/>
          </p:nvPr>
        </p:nvSpPr>
        <p:spPr/>
        <p:txBody>
          <a:bodyPr/>
          <a:lstStyle/>
          <a:p>
            <a:pPr>
              <a:defRPr/>
            </a:pPr>
            <a:fld id="{7D1320BD-7FBB-4D79-B97D-57DD5DF06348}" type="slidenum">
              <a:rPr lang="en-US" smtClean="0"/>
              <a:pPr>
                <a:defRPr/>
              </a:pPr>
              <a:t>29</a:t>
            </a:fld>
            <a:endParaRPr lang="en-US"/>
          </a:p>
        </p:txBody>
      </p:sp>
    </p:spTree>
    <p:extLst>
      <p:ext uri="{BB962C8B-B14F-4D97-AF65-F5344CB8AC3E}">
        <p14:creationId xmlns:p14="http://schemas.microsoft.com/office/powerpoint/2010/main" val="163539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599" y="228600"/>
            <a:ext cx="6347713" cy="1219200"/>
          </a:xfrm>
        </p:spPr>
        <p:txBody>
          <a:bodyPr/>
          <a:lstStyle/>
          <a:p>
            <a:pPr eaLnBrk="1" hangingPunct="1"/>
            <a:r>
              <a:rPr lang="en-US" dirty="0"/>
              <a:t>Meaning of democracy </a:t>
            </a:r>
            <a:r>
              <a:rPr lang="en-US" dirty="0" err="1"/>
              <a:t>cont</a:t>
            </a:r>
            <a:r>
              <a:rPr lang="en-US" dirty="0"/>
              <a:t>….. </a:t>
            </a:r>
          </a:p>
        </p:txBody>
      </p:sp>
      <p:sp>
        <p:nvSpPr>
          <p:cNvPr id="4099" name="Rectangle 3"/>
          <p:cNvSpPr>
            <a:spLocks noGrp="1" noChangeArrowheads="1"/>
          </p:cNvSpPr>
          <p:nvPr>
            <p:ph idx="1"/>
          </p:nvPr>
        </p:nvSpPr>
        <p:spPr>
          <a:xfrm>
            <a:off x="609598" y="1447800"/>
            <a:ext cx="7772402" cy="4958688"/>
          </a:xfrm>
        </p:spPr>
        <p:txBody>
          <a:bodyPr>
            <a:normAutofit/>
          </a:bodyPr>
          <a:lstStyle/>
          <a:p>
            <a:pPr eaLnBrk="1" hangingPunct="1">
              <a:lnSpc>
                <a:spcPct val="90000"/>
              </a:lnSpc>
            </a:pPr>
            <a:r>
              <a:rPr lang="en-US" sz="3200" dirty="0"/>
              <a:t>The most common questions include:</a:t>
            </a:r>
          </a:p>
          <a:p>
            <a:pPr eaLnBrk="1" hangingPunct="1">
              <a:lnSpc>
                <a:spcPct val="90000"/>
              </a:lnSpc>
            </a:pPr>
            <a:r>
              <a:rPr lang="en-US" sz="3200" dirty="0"/>
              <a:t>Is democracy the form of government?.i.e is the gvt chosen by the people? or is a result of the consent of the people? </a:t>
            </a:r>
          </a:p>
          <a:p>
            <a:pPr eaLnBrk="1" hangingPunct="1">
              <a:lnSpc>
                <a:spcPct val="90000"/>
              </a:lnSpc>
            </a:pPr>
            <a:r>
              <a:rPr lang="en-US" sz="3200" dirty="0"/>
              <a:t>Is democracy a certain desirable outcome?  Or is it a common good?</a:t>
            </a:r>
          </a:p>
          <a:p>
            <a:pPr eaLnBrk="1" hangingPunct="1">
              <a:lnSpc>
                <a:spcPct val="90000"/>
              </a:lnSpc>
            </a:pPr>
            <a:r>
              <a:rPr lang="en-US" sz="3200" dirty="0"/>
              <a:t>Does democracy constitute certain specific attributes such as freedom  of speech and freedom of association?</a:t>
            </a:r>
            <a:endParaRPr lang="en-US" dirty="0"/>
          </a:p>
        </p:txBody>
      </p:sp>
      <p:sp>
        <p:nvSpPr>
          <p:cNvPr id="2" name="Slide Number Placeholder 1">
            <a:extLst>
              <a:ext uri="{FF2B5EF4-FFF2-40B4-BE49-F238E27FC236}">
                <a16:creationId xmlns:a16="http://schemas.microsoft.com/office/drawing/2014/main" id="{A18D9441-6755-5153-F968-84355005DF0E}"/>
              </a:ext>
            </a:extLst>
          </p:cNvPr>
          <p:cNvSpPr>
            <a:spLocks noGrp="1"/>
          </p:cNvSpPr>
          <p:nvPr>
            <p:ph type="sldNum" sz="quarter" idx="12"/>
          </p:nvPr>
        </p:nvSpPr>
        <p:spPr/>
        <p:txBody>
          <a:bodyPr/>
          <a:lstStyle/>
          <a:p>
            <a:pPr>
              <a:defRPr/>
            </a:pPr>
            <a:fld id="{7D1320BD-7FBB-4D79-B97D-57DD5DF06348}"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African Democracy </a:t>
            </a:r>
            <a:r>
              <a:rPr lang="en-GB" dirty="0" err="1"/>
              <a:t>cont</a:t>
            </a:r>
            <a:r>
              <a:rPr lang="en-GB" dirty="0"/>
              <a:t>,….</a:t>
            </a:r>
          </a:p>
        </p:txBody>
      </p:sp>
      <p:sp>
        <p:nvSpPr>
          <p:cNvPr id="3" name="Content Placeholder 2"/>
          <p:cNvSpPr>
            <a:spLocks noGrp="1"/>
          </p:cNvSpPr>
          <p:nvPr>
            <p:ph idx="1"/>
          </p:nvPr>
        </p:nvSpPr>
        <p:spPr>
          <a:xfrm>
            <a:off x="609598" y="2160590"/>
            <a:ext cx="7239001" cy="3880773"/>
          </a:xfrm>
        </p:spPr>
        <p:txBody>
          <a:bodyPr>
            <a:noAutofit/>
          </a:bodyPr>
          <a:lstStyle/>
          <a:p>
            <a:r>
              <a:rPr lang="en-GB" sz="2800" dirty="0"/>
              <a:t>It was therefore seen that, African democracy can best be implemented through a one party political system in order to establish national unity.</a:t>
            </a:r>
          </a:p>
          <a:p>
            <a:r>
              <a:rPr lang="en-GB" sz="2800" dirty="0"/>
              <a:t>Thus most African countries adopted and implemented the system of one party government from 1960s to 1980s.</a:t>
            </a:r>
          </a:p>
        </p:txBody>
      </p:sp>
      <p:sp>
        <p:nvSpPr>
          <p:cNvPr id="4" name="Slide Number Placeholder 3">
            <a:extLst>
              <a:ext uri="{FF2B5EF4-FFF2-40B4-BE49-F238E27FC236}">
                <a16:creationId xmlns:a16="http://schemas.microsoft.com/office/drawing/2014/main" id="{E794DE37-6F61-CFB1-4CD1-3820420ABC1C}"/>
              </a:ext>
            </a:extLst>
          </p:cNvPr>
          <p:cNvSpPr>
            <a:spLocks noGrp="1"/>
          </p:cNvSpPr>
          <p:nvPr>
            <p:ph type="sldNum" sz="quarter" idx="12"/>
          </p:nvPr>
        </p:nvSpPr>
        <p:spPr/>
        <p:txBody>
          <a:bodyPr/>
          <a:lstStyle/>
          <a:p>
            <a:pPr>
              <a:defRPr/>
            </a:pPr>
            <a:fld id="{7D1320BD-7FBB-4D79-B97D-57DD5DF06348}" type="slidenum">
              <a:rPr lang="en-US" smtClean="0"/>
              <a:pPr>
                <a:defRPr/>
              </a:pPr>
              <a:t>30</a:t>
            </a:fld>
            <a:endParaRPr lang="en-US"/>
          </a:p>
        </p:txBody>
      </p:sp>
    </p:spTree>
    <p:extLst>
      <p:ext uri="{BB962C8B-B14F-4D97-AF65-F5344CB8AC3E}">
        <p14:creationId xmlns:p14="http://schemas.microsoft.com/office/powerpoint/2010/main" val="226082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543801" cy="914400"/>
          </a:xfrm>
        </p:spPr>
        <p:txBody>
          <a:bodyPr/>
          <a:lstStyle/>
          <a:p>
            <a:r>
              <a:rPr lang="en-GB" dirty="0"/>
              <a:t>Problems of African Democracy</a:t>
            </a:r>
          </a:p>
        </p:txBody>
      </p:sp>
      <p:sp>
        <p:nvSpPr>
          <p:cNvPr id="3" name="Content Placeholder 2"/>
          <p:cNvSpPr>
            <a:spLocks noGrp="1"/>
          </p:cNvSpPr>
          <p:nvPr>
            <p:ph idx="1"/>
          </p:nvPr>
        </p:nvSpPr>
        <p:spPr>
          <a:xfrm>
            <a:off x="609598" y="2160590"/>
            <a:ext cx="7391401" cy="3880773"/>
          </a:xfrm>
        </p:spPr>
        <p:txBody>
          <a:bodyPr>
            <a:normAutofit lnSpcReduction="10000"/>
          </a:bodyPr>
          <a:lstStyle/>
          <a:p>
            <a:r>
              <a:rPr lang="en-GB" sz="2800" dirty="0"/>
              <a:t>The one party political system which was used to implement African democracy brought a number of problems like;</a:t>
            </a:r>
          </a:p>
          <a:p>
            <a:pPr>
              <a:buFont typeface="Wingdings" panose="05000000000000000000" pitchFamily="2" charset="2"/>
              <a:buChar char="v"/>
            </a:pPr>
            <a:r>
              <a:rPr lang="en-GB" sz="2800" dirty="0"/>
              <a:t>Dictatorship</a:t>
            </a:r>
          </a:p>
          <a:p>
            <a:pPr>
              <a:buFont typeface="Wingdings" panose="05000000000000000000" pitchFamily="2" charset="2"/>
              <a:buChar char="v"/>
            </a:pPr>
            <a:r>
              <a:rPr lang="en-GB" sz="2800" dirty="0"/>
              <a:t>Violent conflicts and civil wars.</a:t>
            </a:r>
          </a:p>
          <a:p>
            <a:pPr>
              <a:buFont typeface="Wingdings" panose="05000000000000000000" pitchFamily="2" charset="2"/>
              <a:buChar char="v"/>
            </a:pPr>
            <a:r>
              <a:rPr lang="en-GB" sz="2800" dirty="0"/>
              <a:t>Economic crises.</a:t>
            </a:r>
          </a:p>
          <a:p>
            <a:pPr marL="0" indent="0">
              <a:buNone/>
            </a:pPr>
            <a:r>
              <a:rPr lang="en-GB" sz="2800" dirty="0"/>
              <a:t>The people from Africa demanded the return to multiparty democracy.</a:t>
            </a:r>
          </a:p>
          <a:p>
            <a:pPr>
              <a:buFont typeface="Wingdings" panose="05000000000000000000" pitchFamily="2" charset="2"/>
              <a:buChar char="v"/>
            </a:pPr>
            <a:endParaRPr lang="en-GB" dirty="0"/>
          </a:p>
        </p:txBody>
      </p:sp>
      <p:sp>
        <p:nvSpPr>
          <p:cNvPr id="4" name="Slide Number Placeholder 3">
            <a:extLst>
              <a:ext uri="{FF2B5EF4-FFF2-40B4-BE49-F238E27FC236}">
                <a16:creationId xmlns:a16="http://schemas.microsoft.com/office/drawing/2014/main" id="{BFE97C5F-F4F0-6F19-4479-1B8306B1D689}"/>
              </a:ext>
            </a:extLst>
          </p:cNvPr>
          <p:cNvSpPr>
            <a:spLocks noGrp="1"/>
          </p:cNvSpPr>
          <p:nvPr>
            <p:ph type="sldNum" sz="quarter" idx="12"/>
          </p:nvPr>
        </p:nvSpPr>
        <p:spPr/>
        <p:txBody>
          <a:bodyPr/>
          <a:lstStyle/>
          <a:p>
            <a:pPr>
              <a:defRPr/>
            </a:pPr>
            <a:fld id="{7D1320BD-7FBB-4D79-B97D-57DD5DF06348}" type="slidenum">
              <a:rPr lang="en-US" smtClean="0"/>
              <a:pPr>
                <a:defRPr/>
              </a:pPr>
              <a:t>31</a:t>
            </a:fld>
            <a:endParaRPr lang="en-US"/>
          </a:p>
        </p:txBody>
      </p:sp>
    </p:spTree>
    <p:extLst>
      <p:ext uri="{BB962C8B-B14F-4D97-AF65-F5344CB8AC3E}">
        <p14:creationId xmlns:p14="http://schemas.microsoft.com/office/powerpoint/2010/main" val="74360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599" y="609600"/>
            <a:ext cx="7391400" cy="609600"/>
          </a:xfrm>
        </p:spPr>
        <p:txBody>
          <a:bodyPr>
            <a:normAutofit fontScale="90000"/>
          </a:bodyPr>
          <a:lstStyle/>
          <a:p>
            <a:pPr eaLnBrk="1" hangingPunct="1"/>
            <a:r>
              <a:rPr lang="en-US" sz="4000" b="1" dirty="0"/>
              <a:t>Elections</a:t>
            </a:r>
            <a:endParaRPr lang="en-US" sz="4000" dirty="0"/>
          </a:p>
        </p:txBody>
      </p:sp>
      <p:sp>
        <p:nvSpPr>
          <p:cNvPr id="29699" name="Rectangle 3"/>
          <p:cNvSpPr>
            <a:spLocks noGrp="1" noChangeArrowheads="1"/>
          </p:cNvSpPr>
          <p:nvPr>
            <p:ph idx="1"/>
          </p:nvPr>
        </p:nvSpPr>
        <p:spPr>
          <a:xfrm>
            <a:off x="609598" y="2160590"/>
            <a:ext cx="7848602" cy="3880773"/>
          </a:xfrm>
        </p:spPr>
        <p:txBody>
          <a:bodyPr/>
          <a:lstStyle/>
          <a:p>
            <a:r>
              <a:rPr lang="en-US" sz="2800" dirty="0"/>
              <a:t>Since in a democracy the ideal is seeking the consent and mandate of the citizens for any leader to be accepted as legitimate, citizen participation in the choice of their leaders is important.</a:t>
            </a:r>
          </a:p>
          <a:p>
            <a:endParaRPr lang="en-US" dirty="0"/>
          </a:p>
        </p:txBody>
      </p:sp>
      <p:sp>
        <p:nvSpPr>
          <p:cNvPr id="2" name="Slide Number Placeholder 1">
            <a:extLst>
              <a:ext uri="{FF2B5EF4-FFF2-40B4-BE49-F238E27FC236}">
                <a16:creationId xmlns:a16="http://schemas.microsoft.com/office/drawing/2014/main" id="{4F8FD937-9039-6B05-7FC7-38266069D17E}"/>
              </a:ext>
            </a:extLst>
          </p:cNvPr>
          <p:cNvSpPr>
            <a:spLocks noGrp="1"/>
          </p:cNvSpPr>
          <p:nvPr>
            <p:ph type="sldNum" sz="quarter" idx="12"/>
          </p:nvPr>
        </p:nvSpPr>
        <p:spPr/>
        <p:txBody>
          <a:bodyPr/>
          <a:lstStyle/>
          <a:p>
            <a:pPr>
              <a:defRPr/>
            </a:pPr>
            <a:fld id="{7D1320BD-7FBB-4D79-B97D-57DD5DF0634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Elections </a:t>
            </a:r>
            <a:r>
              <a:rPr lang="en-US" dirty="0" err="1"/>
              <a:t>cont</a:t>
            </a:r>
            <a:r>
              <a:rPr lang="en-US" dirty="0"/>
              <a:t>,………</a:t>
            </a:r>
          </a:p>
        </p:txBody>
      </p:sp>
      <p:sp>
        <p:nvSpPr>
          <p:cNvPr id="30723" name="Content Placeholder 2"/>
          <p:cNvSpPr>
            <a:spLocks noGrp="1"/>
          </p:cNvSpPr>
          <p:nvPr>
            <p:ph idx="1"/>
          </p:nvPr>
        </p:nvSpPr>
        <p:spPr>
          <a:xfrm>
            <a:off x="609598" y="2160590"/>
            <a:ext cx="7467602" cy="3880773"/>
          </a:xfrm>
        </p:spPr>
        <p:txBody>
          <a:bodyPr>
            <a:normAutofit/>
          </a:bodyPr>
          <a:lstStyle/>
          <a:p>
            <a:r>
              <a:rPr lang="en-US" sz="2800" dirty="0"/>
              <a:t>Elections as the ‘means of filling public offices by competitive struggle for the people’s vote has become synonymous with democracy as it empowers the common citizens with the right to choose their leaders.</a:t>
            </a:r>
          </a:p>
        </p:txBody>
      </p:sp>
      <p:sp>
        <p:nvSpPr>
          <p:cNvPr id="2" name="Slide Number Placeholder 1">
            <a:extLst>
              <a:ext uri="{FF2B5EF4-FFF2-40B4-BE49-F238E27FC236}">
                <a16:creationId xmlns:a16="http://schemas.microsoft.com/office/drawing/2014/main" id="{F7EDC7A4-BA84-BB12-AED9-D9320BEBC9E3}"/>
              </a:ext>
            </a:extLst>
          </p:cNvPr>
          <p:cNvSpPr>
            <a:spLocks noGrp="1"/>
          </p:cNvSpPr>
          <p:nvPr>
            <p:ph type="sldNum" sz="quarter" idx="12"/>
          </p:nvPr>
        </p:nvSpPr>
        <p:spPr/>
        <p:txBody>
          <a:bodyPr/>
          <a:lstStyle/>
          <a:p>
            <a:pPr>
              <a:defRPr/>
            </a:pPr>
            <a:fld id="{7D1320BD-7FBB-4D79-B97D-57DD5DF0634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599" y="609600"/>
            <a:ext cx="6347713" cy="685800"/>
          </a:xfrm>
        </p:spPr>
        <p:txBody>
          <a:bodyPr/>
          <a:lstStyle/>
          <a:p>
            <a:r>
              <a:rPr lang="en-US" dirty="0"/>
              <a:t>Elections </a:t>
            </a:r>
            <a:r>
              <a:rPr lang="en-US" dirty="0" err="1"/>
              <a:t>cont</a:t>
            </a:r>
            <a:r>
              <a:rPr lang="en-US" dirty="0"/>
              <a:t>………</a:t>
            </a:r>
          </a:p>
        </p:txBody>
      </p:sp>
      <p:sp>
        <p:nvSpPr>
          <p:cNvPr id="31747" name="Content Placeholder 2"/>
          <p:cNvSpPr>
            <a:spLocks noGrp="1"/>
          </p:cNvSpPr>
          <p:nvPr>
            <p:ph idx="1"/>
          </p:nvPr>
        </p:nvSpPr>
        <p:spPr>
          <a:xfrm>
            <a:off x="609598" y="2160590"/>
            <a:ext cx="7848602" cy="4392610"/>
          </a:xfrm>
        </p:spPr>
        <p:txBody>
          <a:bodyPr>
            <a:noAutofit/>
          </a:bodyPr>
          <a:lstStyle/>
          <a:p>
            <a:r>
              <a:rPr lang="en-US" sz="2800" dirty="0"/>
              <a:t>As a result, elections have become one of the yardsticks for measuring how democratic a country is.</a:t>
            </a:r>
          </a:p>
          <a:p>
            <a:r>
              <a:rPr lang="en-US" sz="2800" dirty="0"/>
              <a:t>Conducting free and fair elections are some of the major principles of democracy, to the extent that one of the political responsibilities of every citizen is to vote for responsible leadership in their community or country.</a:t>
            </a:r>
          </a:p>
        </p:txBody>
      </p:sp>
      <p:sp>
        <p:nvSpPr>
          <p:cNvPr id="2" name="Slide Number Placeholder 1">
            <a:extLst>
              <a:ext uri="{FF2B5EF4-FFF2-40B4-BE49-F238E27FC236}">
                <a16:creationId xmlns:a16="http://schemas.microsoft.com/office/drawing/2014/main" id="{6EBC37F1-7E74-8F29-D448-5091DBAF25BB}"/>
              </a:ext>
            </a:extLst>
          </p:cNvPr>
          <p:cNvSpPr>
            <a:spLocks noGrp="1"/>
          </p:cNvSpPr>
          <p:nvPr>
            <p:ph type="sldNum" sz="quarter" idx="12"/>
          </p:nvPr>
        </p:nvSpPr>
        <p:spPr/>
        <p:txBody>
          <a:bodyPr/>
          <a:lstStyle/>
          <a:p>
            <a:pPr>
              <a:defRPr/>
            </a:pPr>
            <a:fld id="{7D1320BD-7FBB-4D79-B97D-57DD5DF0634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a:t>elements of democratic elections ……….</a:t>
            </a:r>
          </a:p>
        </p:txBody>
      </p:sp>
      <p:sp>
        <p:nvSpPr>
          <p:cNvPr id="32771" name="Content Placeholder 2"/>
          <p:cNvSpPr>
            <a:spLocks noGrp="1"/>
          </p:cNvSpPr>
          <p:nvPr>
            <p:ph idx="1"/>
          </p:nvPr>
        </p:nvSpPr>
        <p:spPr>
          <a:xfrm>
            <a:off x="609598" y="2160590"/>
            <a:ext cx="7239001" cy="3880773"/>
          </a:xfrm>
        </p:spPr>
        <p:txBody>
          <a:bodyPr>
            <a:noAutofit/>
          </a:bodyPr>
          <a:lstStyle/>
          <a:p>
            <a:r>
              <a:rPr lang="en-US" sz="2800" dirty="0"/>
              <a:t>Elections must be </a:t>
            </a:r>
            <a:r>
              <a:rPr lang="en-US" sz="2800" b="1" dirty="0"/>
              <a:t>competitive:</a:t>
            </a:r>
          </a:p>
          <a:p>
            <a:r>
              <a:rPr lang="en-US" sz="2800" dirty="0"/>
              <a:t>Opposition parties and candidates must</a:t>
            </a:r>
          </a:p>
          <a:p>
            <a:pPr>
              <a:buFontTx/>
              <a:buNone/>
            </a:pPr>
            <a:r>
              <a:rPr lang="en-US" sz="2800" dirty="0"/>
              <a:t>    enjoy the freedom of speech, assembly and movement necessary to voice their criticism of the incumbent government openly and to bring alternative policies and candidates to the voters.</a:t>
            </a:r>
          </a:p>
        </p:txBody>
      </p:sp>
      <p:sp>
        <p:nvSpPr>
          <p:cNvPr id="2" name="Slide Number Placeholder 1">
            <a:extLst>
              <a:ext uri="{FF2B5EF4-FFF2-40B4-BE49-F238E27FC236}">
                <a16:creationId xmlns:a16="http://schemas.microsoft.com/office/drawing/2014/main" id="{1965F957-6B04-64E3-0357-C816F12BF3D5}"/>
              </a:ext>
            </a:extLst>
          </p:cNvPr>
          <p:cNvSpPr>
            <a:spLocks noGrp="1"/>
          </p:cNvSpPr>
          <p:nvPr>
            <p:ph type="sldNum" sz="quarter" idx="12"/>
          </p:nvPr>
        </p:nvSpPr>
        <p:spPr/>
        <p:txBody>
          <a:bodyPr/>
          <a:lstStyle/>
          <a:p>
            <a:pPr>
              <a:defRPr/>
            </a:pPr>
            <a:fld id="{7D1320BD-7FBB-4D79-B97D-57DD5DF06348}"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t>elements of democratic elections ……….</a:t>
            </a:r>
          </a:p>
        </p:txBody>
      </p:sp>
      <p:sp>
        <p:nvSpPr>
          <p:cNvPr id="33795" name="Content Placeholder 2"/>
          <p:cNvSpPr>
            <a:spLocks noGrp="1"/>
          </p:cNvSpPr>
          <p:nvPr>
            <p:ph idx="1"/>
          </p:nvPr>
        </p:nvSpPr>
        <p:spPr>
          <a:xfrm>
            <a:off x="609598" y="2215227"/>
            <a:ext cx="7467601" cy="3880773"/>
          </a:xfrm>
        </p:spPr>
        <p:txBody>
          <a:bodyPr>
            <a:noAutofit/>
          </a:bodyPr>
          <a:lstStyle/>
          <a:p>
            <a:r>
              <a:rPr lang="en-US" sz="2800" dirty="0"/>
              <a:t>Elections must be </a:t>
            </a:r>
            <a:r>
              <a:rPr lang="en-US" sz="2800" b="1" dirty="0"/>
              <a:t>periodical:</a:t>
            </a:r>
          </a:p>
          <a:p>
            <a:r>
              <a:rPr lang="en-US" sz="2800" dirty="0"/>
              <a:t>Democracies do not elect dictators or presidents-for-life. Elected officials are accountable to the citizens and they must return to the voters at prescribed intervals to seek their mandate to continue in office or face the risk of being voted out of office.</a:t>
            </a:r>
          </a:p>
        </p:txBody>
      </p:sp>
      <p:sp>
        <p:nvSpPr>
          <p:cNvPr id="2" name="Slide Number Placeholder 1">
            <a:extLst>
              <a:ext uri="{FF2B5EF4-FFF2-40B4-BE49-F238E27FC236}">
                <a16:creationId xmlns:a16="http://schemas.microsoft.com/office/drawing/2014/main" id="{026639F5-CC31-7BBE-AA37-11EF1FCC4E98}"/>
              </a:ext>
            </a:extLst>
          </p:cNvPr>
          <p:cNvSpPr>
            <a:spLocks noGrp="1"/>
          </p:cNvSpPr>
          <p:nvPr>
            <p:ph type="sldNum" sz="quarter" idx="12"/>
          </p:nvPr>
        </p:nvSpPr>
        <p:spPr/>
        <p:txBody>
          <a:bodyPr/>
          <a:lstStyle/>
          <a:p>
            <a:pPr>
              <a:defRPr/>
            </a:pPr>
            <a:fld id="{7D1320BD-7FBB-4D79-B97D-57DD5DF0634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599" y="304800"/>
            <a:ext cx="6347713" cy="1219200"/>
          </a:xfrm>
        </p:spPr>
        <p:txBody>
          <a:bodyPr/>
          <a:lstStyle/>
          <a:p>
            <a:r>
              <a:rPr lang="en-US" dirty="0"/>
              <a:t>elements of democratic elections</a:t>
            </a:r>
          </a:p>
        </p:txBody>
      </p:sp>
      <p:sp>
        <p:nvSpPr>
          <p:cNvPr id="34819" name="Content Placeholder 2"/>
          <p:cNvSpPr>
            <a:spLocks noGrp="1"/>
          </p:cNvSpPr>
          <p:nvPr>
            <p:ph idx="1"/>
          </p:nvPr>
        </p:nvSpPr>
        <p:spPr>
          <a:xfrm>
            <a:off x="457200" y="1752600"/>
            <a:ext cx="8077200" cy="4495800"/>
          </a:xfrm>
        </p:spPr>
        <p:txBody>
          <a:bodyPr>
            <a:noAutofit/>
          </a:bodyPr>
          <a:lstStyle/>
          <a:p>
            <a:r>
              <a:rPr lang="en-US" sz="2800" dirty="0"/>
              <a:t>Elections must be </a:t>
            </a:r>
            <a:r>
              <a:rPr lang="en-US" sz="2800" b="1" dirty="0"/>
              <a:t>inclusive:</a:t>
            </a:r>
          </a:p>
          <a:p>
            <a:r>
              <a:rPr lang="en-US" sz="2800" dirty="0"/>
              <a:t>Who is entitled to vote and how widely is</a:t>
            </a:r>
          </a:p>
          <a:p>
            <a:pPr>
              <a:buFontTx/>
              <a:buNone/>
            </a:pPr>
            <a:r>
              <a:rPr lang="en-US" sz="2800"/>
              <a:t>	the </a:t>
            </a:r>
            <a:r>
              <a:rPr lang="en-US" sz="2800" dirty="0"/>
              <a:t>franchise (grant</a:t>
            </a:r>
            <a:r>
              <a:rPr lang="en-US" sz="2800"/>
              <a:t>) drawn? </a:t>
            </a:r>
            <a:r>
              <a:rPr lang="en-US" sz="2800" dirty="0"/>
              <a:t>The definition of the citizen and voter must be large enough to include the adult population, which in the Tanzanian case is someone who is 18 years and above.</a:t>
            </a:r>
          </a:p>
          <a:p>
            <a:pPr>
              <a:buFontTx/>
              <a:buNone/>
            </a:pPr>
            <a:r>
              <a:rPr lang="en-US" sz="2800" dirty="0"/>
              <a:t> A government chosen by a small, exclusive group is not a democracy no matter how democratic its internal workings may appear.</a:t>
            </a:r>
          </a:p>
        </p:txBody>
      </p:sp>
      <p:sp>
        <p:nvSpPr>
          <p:cNvPr id="2" name="Slide Number Placeholder 1">
            <a:extLst>
              <a:ext uri="{FF2B5EF4-FFF2-40B4-BE49-F238E27FC236}">
                <a16:creationId xmlns:a16="http://schemas.microsoft.com/office/drawing/2014/main" id="{4AF1EF53-BC04-BF7E-7E36-ED8390FDE6FD}"/>
              </a:ext>
            </a:extLst>
          </p:cNvPr>
          <p:cNvSpPr>
            <a:spLocks noGrp="1"/>
          </p:cNvSpPr>
          <p:nvPr>
            <p:ph type="sldNum" sz="quarter" idx="12"/>
          </p:nvPr>
        </p:nvSpPr>
        <p:spPr/>
        <p:txBody>
          <a:bodyPr/>
          <a:lstStyle/>
          <a:p>
            <a:pPr>
              <a:defRPr/>
            </a:pPr>
            <a:fld id="{7D1320BD-7FBB-4D79-B97D-57DD5DF06348}"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elements of democratic elections</a:t>
            </a:r>
          </a:p>
        </p:txBody>
      </p:sp>
      <p:sp>
        <p:nvSpPr>
          <p:cNvPr id="35843" name="Content Placeholder 2"/>
          <p:cNvSpPr>
            <a:spLocks noGrp="1"/>
          </p:cNvSpPr>
          <p:nvPr>
            <p:ph idx="1"/>
          </p:nvPr>
        </p:nvSpPr>
        <p:spPr>
          <a:xfrm>
            <a:off x="609598" y="2160590"/>
            <a:ext cx="7467601" cy="3880773"/>
          </a:xfrm>
        </p:spPr>
        <p:txBody>
          <a:bodyPr>
            <a:normAutofit/>
          </a:bodyPr>
          <a:lstStyle/>
          <a:p>
            <a:r>
              <a:rPr lang="en-US" sz="2800" dirty="0"/>
              <a:t>Elections must be done in a secretive way</a:t>
            </a:r>
            <a:r>
              <a:rPr lang="en-US" sz="2800" b="1" dirty="0"/>
              <a:t>:</a:t>
            </a:r>
          </a:p>
          <a:p>
            <a:r>
              <a:rPr lang="en-US" sz="2800" dirty="0"/>
              <a:t>voters in a democracy must be permitted to cast their ballots in secret.</a:t>
            </a:r>
            <a:endParaRPr lang="en-US" sz="2800" b="1" dirty="0"/>
          </a:p>
          <a:p>
            <a:r>
              <a:rPr lang="en-US" sz="2800" dirty="0"/>
              <a:t>It is necessary as it  minimize the opportunity for intimidation (bullying), </a:t>
            </a:r>
          </a:p>
        </p:txBody>
      </p:sp>
      <p:sp>
        <p:nvSpPr>
          <p:cNvPr id="2" name="Slide Number Placeholder 1">
            <a:extLst>
              <a:ext uri="{FF2B5EF4-FFF2-40B4-BE49-F238E27FC236}">
                <a16:creationId xmlns:a16="http://schemas.microsoft.com/office/drawing/2014/main" id="{53AACC82-8E44-738D-FB08-80D6B2055F7C}"/>
              </a:ext>
            </a:extLst>
          </p:cNvPr>
          <p:cNvSpPr>
            <a:spLocks noGrp="1"/>
          </p:cNvSpPr>
          <p:nvPr>
            <p:ph type="sldNum" sz="quarter" idx="12"/>
          </p:nvPr>
        </p:nvSpPr>
        <p:spPr/>
        <p:txBody>
          <a:bodyPr/>
          <a:lstStyle/>
          <a:p>
            <a:pPr>
              <a:defRPr/>
            </a:pPr>
            <a:fld id="{7D1320BD-7FBB-4D79-B97D-57DD5DF06348}"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elements of democratic elections</a:t>
            </a:r>
          </a:p>
        </p:txBody>
      </p:sp>
      <p:sp>
        <p:nvSpPr>
          <p:cNvPr id="36867" name="Content Placeholder 2"/>
          <p:cNvSpPr>
            <a:spLocks noGrp="1"/>
          </p:cNvSpPr>
          <p:nvPr>
            <p:ph idx="1"/>
          </p:nvPr>
        </p:nvSpPr>
        <p:spPr>
          <a:xfrm>
            <a:off x="609598" y="2160590"/>
            <a:ext cx="7543801" cy="3880773"/>
          </a:xfrm>
        </p:spPr>
        <p:txBody>
          <a:bodyPr>
            <a:normAutofit/>
          </a:bodyPr>
          <a:lstStyle/>
          <a:p>
            <a:r>
              <a:rPr lang="en-US" sz="2800" dirty="0"/>
              <a:t>At the same time, the protection of the ballot box and the tallying of the votes must be conducted as openly as possible, so that the citizens are confident that the results are accurate and that the government does, indeed, rest upon their consent.</a:t>
            </a:r>
          </a:p>
        </p:txBody>
      </p:sp>
      <p:sp>
        <p:nvSpPr>
          <p:cNvPr id="2" name="Slide Number Placeholder 1">
            <a:extLst>
              <a:ext uri="{FF2B5EF4-FFF2-40B4-BE49-F238E27FC236}">
                <a16:creationId xmlns:a16="http://schemas.microsoft.com/office/drawing/2014/main" id="{3D60E4CD-628C-95D2-1466-C63E9D5CFE04}"/>
              </a:ext>
            </a:extLst>
          </p:cNvPr>
          <p:cNvSpPr>
            <a:spLocks noGrp="1"/>
          </p:cNvSpPr>
          <p:nvPr>
            <p:ph type="sldNum" sz="quarter" idx="12"/>
          </p:nvPr>
        </p:nvSpPr>
        <p:spPr/>
        <p:txBody>
          <a:bodyPr/>
          <a:lstStyle/>
          <a:p>
            <a:pPr>
              <a:defRPr/>
            </a:pPr>
            <a:fld id="{7D1320BD-7FBB-4D79-B97D-57DD5DF0634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599" y="152400"/>
            <a:ext cx="6347713" cy="664237"/>
          </a:xfrm>
        </p:spPr>
        <p:txBody>
          <a:bodyPr/>
          <a:lstStyle/>
          <a:p>
            <a:pPr eaLnBrk="1" hangingPunct="1"/>
            <a:r>
              <a:rPr lang="en-US" dirty="0"/>
              <a:t>Democracy </a:t>
            </a:r>
            <a:r>
              <a:rPr lang="en-US" dirty="0" err="1"/>
              <a:t>cont</a:t>
            </a:r>
            <a:r>
              <a:rPr lang="en-US" dirty="0"/>
              <a:t>………….</a:t>
            </a:r>
          </a:p>
        </p:txBody>
      </p:sp>
      <p:sp>
        <p:nvSpPr>
          <p:cNvPr id="5123" name="Rectangle 3"/>
          <p:cNvSpPr>
            <a:spLocks noGrp="1" noChangeArrowheads="1"/>
          </p:cNvSpPr>
          <p:nvPr>
            <p:ph idx="1"/>
          </p:nvPr>
        </p:nvSpPr>
        <p:spPr>
          <a:xfrm>
            <a:off x="609598" y="1066800"/>
            <a:ext cx="7696201" cy="5339688"/>
          </a:xfrm>
        </p:spPr>
        <p:txBody>
          <a:bodyPr>
            <a:noAutofit/>
          </a:bodyPr>
          <a:lstStyle/>
          <a:p>
            <a:pPr eaLnBrk="1" hangingPunct="1">
              <a:lnSpc>
                <a:spcPct val="90000"/>
              </a:lnSpc>
            </a:pPr>
            <a:r>
              <a:rPr lang="en-US" sz="2800" dirty="0"/>
              <a:t>Is democracy a process or an outcome?</a:t>
            </a:r>
          </a:p>
          <a:p>
            <a:pPr eaLnBrk="1" hangingPunct="1">
              <a:lnSpc>
                <a:spcPct val="90000"/>
              </a:lnSpc>
            </a:pPr>
            <a:r>
              <a:rPr lang="en-US" sz="2800" dirty="0"/>
              <a:t>Do we have a universal definition of democracy?</a:t>
            </a:r>
          </a:p>
          <a:p>
            <a:pPr eaLnBrk="1" hangingPunct="1">
              <a:lnSpc>
                <a:spcPct val="90000"/>
              </a:lnSpc>
            </a:pPr>
            <a:r>
              <a:rPr lang="en-US" sz="2800" dirty="0"/>
              <a:t>Is the meaning of democracy contextual and cultural specific?</a:t>
            </a:r>
          </a:p>
          <a:p>
            <a:pPr eaLnBrk="1" hangingPunct="1">
              <a:lnSpc>
                <a:spcPct val="90000"/>
              </a:lnSpc>
            </a:pPr>
            <a:r>
              <a:rPr lang="en-US" sz="3200" b="1" dirty="0">
                <a:solidFill>
                  <a:srgbClr val="FF0000"/>
                </a:solidFill>
              </a:rPr>
              <a:t>Democracy</a:t>
            </a:r>
            <a:r>
              <a:rPr lang="en-US" sz="2800" dirty="0"/>
              <a:t> is generally perceived as the government of the people for people and by the people. However  the main question is “Is there a consensus on how people should govern?</a:t>
            </a:r>
          </a:p>
          <a:p>
            <a:pPr eaLnBrk="1" hangingPunct="1">
              <a:lnSpc>
                <a:spcPct val="90000"/>
              </a:lnSpc>
            </a:pPr>
            <a:r>
              <a:rPr lang="en-US" sz="2800" dirty="0"/>
              <a:t>And who are those people entitled to make decisions?</a:t>
            </a:r>
          </a:p>
        </p:txBody>
      </p:sp>
      <p:sp>
        <p:nvSpPr>
          <p:cNvPr id="2" name="Slide Number Placeholder 1">
            <a:extLst>
              <a:ext uri="{FF2B5EF4-FFF2-40B4-BE49-F238E27FC236}">
                <a16:creationId xmlns:a16="http://schemas.microsoft.com/office/drawing/2014/main" id="{45AB8EAE-D809-BC3E-1E32-F740850A9888}"/>
              </a:ext>
            </a:extLst>
          </p:cNvPr>
          <p:cNvSpPr>
            <a:spLocks noGrp="1"/>
          </p:cNvSpPr>
          <p:nvPr>
            <p:ph type="sldNum" sz="quarter" idx="12"/>
          </p:nvPr>
        </p:nvSpPr>
        <p:spPr/>
        <p:txBody>
          <a:bodyPr/>
          <a:lstStyle/>
          <a:p>
            <a:pPr>
              <a:defRPr/>
            </a:pPr>
            <a:fld id="{7D1320BD-7FBB-4D79-B97D-57DD5DF06348}"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en-US" b="1"/>
              <a:t>Principles of Modern Democratic Rule</a:t>
            </a:r>
            <a:endParaRPr lang="en-US"/>
          </a:p>
        </p:txBody>
      </p:sp>
      <p:sp>
        <p:nvSpPr>
          <p:cNvPr id="37891" name="Content Placeholder 2"/>
          <p:cNvSpPr>
            <a:spLocks noGrp="1"/>
          </p:cNvSpPr>
          <p:nvPr>
            <p:ph idx="1"/>
          </p:nvPr>
        </p:nvSpPr>
        <p:spPr>
          <a:xfrm>
            <a:off x="609598" y="2160590"/>
            <a:ext cx="7391401" cy="4316410"/>
          </a:xfrm>
        </p:spPr>
        <p:txBody>
          <a:bodyPr>
            <a:noAutofit/>
          </a:bodyPr>
          <a:lstStyle/>
          <a:p>
            <a:r>
              <a:rPr lang="en-US" sz="2800" dirty="0"/>
              <a:t>These are sometimes referred to as the pillars, tenets, or principles of democratic rule.</a:t>
            </a:r>
          </a:p>
          <a:p>
            <a:r>
              <a:rPr lang="en-US" sz="2800" dirty="0"/>
              <a:t>They differentiate democratic rule from any other types of government. </a:t>
            </a:r>
            <a:r>
              <a:rPr lang="en-US" sz="2800" dirty="0" err="1"/>
              <a:t>i.e</a:t>
            </a:r>
            <a:r>
              <a:rPr lang="en-US" sz="2800" dirty="0"/>
              <a:t> dictatorship s</a:t>
            </a:r>
          </a:p>
          <a:p>
            <a:r>
              <a:rPr lang="en-US" sz="2800" dirty="0"/>
              <a:t>Any democracy around the world can be evaluated on the basis of these principles. They include:</a:t>
            </a:r>
          </a:p>
        </p:txBody>
      </p:sp>
      <p:sp>
        <p:nvSpPr>
          <p:cNvPr id="2" name="Slide Number Placeholder 1">
            <a:extLst>
              <a:ext uri="{FF2B5EF4-FFF2-40B4-BE49-F238E27FC236}">
                <a16:creationId xmlns:a16="http://schemas.microsoft.com/office/drawing/2014/main" id="{2F87A3FE-5D0D-7049-54C4-0DE24051AE8F}"/>
              </a:ext>
            </a:extLst>
          </p:cNvPr>
          <p:cNvSpPr>
            <a:spLocks noGrp="1"/>
          </p:cNvSpPr>
          <p:nvPr>
            <p:ph type="sldNum" sz="quarter" idx="12"/>
          </p:nvPr>
        </p:nvSpPr>
        <p:spPr/>
        <p:txBody>
          <a:bodyPr/>
          <a:lstStyle/>
          <a:p>
            <a:pPr>
              <a:defRPr/>
            </a:pPr>
            <a:fld id="{7D1320BD-7FBB-4D79-B97D-57DD5DF06348}"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b="1"/>
              <a:t>Principles of Modern Democratic Rule cont……..</a:t>
            </a:r>
            <a:endParaRPr lang="en-US"/>
          </a:p>
        </p:txBody>
      </p:sp>
      <p:sp>
        <p:nvSpPr>
          <p:cNvPr id="38915" name="Content Placeholder 2"/>
          <p:cNvSpPr>
            <a:spLocks noGrp="1"/>
          </p:cNvSpPr>
          <p:nvPr>
            <p:ph idx="1"/>
          </p:nvPr>
        </p:nvSpPr>
        <p:spPr>
          <a:xfrm>
            <a:off x="457200" y="2057400"/>
            <a:ext cx="8153400" cy="5334000"/>
          </a:xfrm>
        </p:spPr>
        <p:txBody>
          <a:bodyPr>
            <a:normAutofit/>
          </a:bodyPr>
          <a:lstStyle/>
          <a:p>
            <a:r>
              <a:rPr lang="en-US" sz="2800" b="1" dirty="0"/>
              <a:t>Citizen participation:</a:t>
            </a:r>
          </a:p>
          <a:p>
            <a:r>
              <a:rPr lang="en-US" sz="2800" dirty="0"/>
              <a:t>This means that citizens are part and parcel of what happens in their society or country. </a:t>
            </a:r>
          </a:p>
          <a:p>
            <a:r>
              <a:rPr lang="en-US" sz="2800" dirty="0"/>
              <a:t>The citizens are part of the decision-making process on matters that affect them. </a:t>
            </a:r>
          </a:p>
          <a:p>
            <a:r>
              <a:rPr lang="en-US" sz="2800" dirty="0"/>
              <a:t>Communication is a two-way consultative process, i.e. bottom-up as well as top-bottom before any decision is reached</a:t>
            </a:r>
          </a:p>
        </p:txBody>
      </p:sp>
      <p:sp>
        <p:nvSpPr>
          <p:cNvPr id="2" name="Slide Number Placeholder 1">
            <a:extLst>
              <a:ext uri="{FF2B5EF4-FFF2-40B4-BE49-F238E27FC236}">
                <a16:creationId xmlns:a16="http://schemas.microsoft.com/office/drawing/2014/main" id="{3601B4CB-EC75-7C03-3B0A-B3FE4D132FF4}"/>
              </a:ext>
            </a:extLst>
          </p:cNvPr>
          <p:cNvSpPr>
            <a:spLocks noGrp="1"/>
          </p:cNvSpPr>
          <p:nvPr>
            <p:ph type="sldNum" sz="quarter" idx="12"/>
          </p:nvPr>
        </p:nvSpPr>
        <p:spPr/>
        <p:txBody>
          <a:bodyPr/>
          <a:lstStyle/>
          <a:p>
            <a:pPr>
              <a:defRPr/>
            </a:pPr>
            <a:fld id="{7D1320BD-7FBB-4D79-B97D-57DD5DF0634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b="1"/>
              <a:t>Principles of Modern Democratic Rule cont……..</a:t>
            </a:r>
            <a:endParaRPr lang="en-US"/>
          </a:p>
        </p:txBody>
      </p:sp>
      <p:sp>
        <p:nvSpPr>
          <p:cNvPr id="39939" name="Content Placeholder 2"/>
          <p:cNvSpPr>
            <a:spLocks noGrp="1"/>
          </p:cNvSpPr>
          <p:nvPr>
            <p:ph idx="1"/>
          </p:nvPr>
        </p:nvSpPr>
        <p:spPr>
          <a:xfrm>
            <a:off x="609598" y="2160590"/>
            <a:ext cx="7620001" cy="3880773"/>
          </a:xfrm>
        </p:spPr>
        <p:txBody>
          <a:bodyPr>
            <a:normAutofit/>
          </a:bodyPr>
          <a:lstStyle/>
          <a:p>
            <a:r>
              <a:rPr lang="en-US" sz="2800" b="1" dirty="0"/>
              <a:t>Equality: This means equality before the law, equality of opportunity in </a:t>
            </a:r>
            <a:r>
              <a:rPr lang="en-US" sz="2800" dirty="0"/>
              <a:t>the realization of individual capacities without regard to one’s race, gender, ethnic background, religion or whatsoever.</a:t>
            </a:r>
          </a:p>
        </p:txBody>
      </p:sp>
      <p:sp>
        <p:nvSpPr>
          <p:cNvPr id="2" name="Slide Number Placeholder 1">
            <a:extLst>
              <a:ext uri="{FF2B5EF4-FFF2-40B4-BE49-F238E27FC236}">
                <a16:creationId xmlns:a16="http://schemas.microsoft.com/office/drawing/2014/main" id="{AC4D5D7D-F9FC-96E6-19CE-0DAAF981112F}"/>
              </a:ext>
            </a:extLst>
          </p:cNvPr>
          <p:cNvSpPr>
            <a:spLocks noGrp="1"/>
          </p:cNvSpPr>
          <p:nvPr>
            <p:ph type="sldNum" sz="quarter" idx="12"/>
          </p:nvPr>
        </p:nvSpPr>
        <p:spPr/>
        <p:txBody>
          <a:bodyPr/>
          <a:lstStyle/>
          <a:p>
            <a:pPr>
              <a:defRPr/>
            </a:pPr>
            <a:fld id="{7D1320BD-7FBB-4D79-B97D-57DD5DF0634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en-US" b="1" dirty="0"/>
              <a:t>Principles of Modern Democratic Rule </a:t>
            </a:r>
            <a:r>
              <a:rPr lang="en-US" b="1" dirty="0" err="1"/>
              <a:t>cont</a:t>
            </a:r>
            <a:r>
              <a:rPr lang="en-US" b="1" dirty="0"/>
              <a:t>………</a:t>
            </a:r>
            <a:endParaRPr lang="en-US" dirty="0"/>
          </a:p>
        </p:txBody>
      </p:sp>
      <p:sp>
        <p:nvSpPr>
          <p:cNvPr id="40963" name="Content Placeholder 2"/>
          <p:cNvSpPr>
            <a:spLocks noGrp="1"/>
          </p:cNvSpPr>
          <p:nvPr>
            <p:ph idx="1"/>
          </p:nvPr>
        </p:nvSpPr>
        <p:spPr>
          <a:xfrm>
            <a:off x="457200" y="2209800"/>
            <a:ext cx="8001000" cy="4343400"/>
          </a:xfrm>
        </p:spPr>
        <p:txBody>
          <a:bodyPr/>
          <a:lstStyle/>
          <a:p>
            <a:r>
              <a:rPr lang="en-US" sz="2800" b="1" dirty="0"/>
              <a:t>Political tolerance:</a:t>
            </a:r>
          </a:p>
          <a:p>
            <a:r>
              <a:rPr lang="en-US" sz="2800" b="1" dirty="0"/>
              <a:t> This means the ruling masses are mindful and </a:t>
            </a:r>
            <a:r>
              <a:rPr lang="en-US" sz="2800" dirty="0"/>
              <a:t>respectful of the interests of the minority. While there may be differences between the people by way of race, religion, descent and culture  they rise above such differences and give room for discussion, debate and accommodation of different viewpoints.</a:t>
            </a:r>
          </a:p>
          <a:p>
            <a:pPr marL="0" indent="0">
              <a:buNone/>
            </a:pPr>
            <a:endParaRPr lang="en-US" dirty="0"/>
          </a:p>
        </p:txBody>
      </p:sp>
      <p:sp>
        <p:nvSpPr>
          <p:cNvPr id="2" name="Slide Number Placeholder 1">
            <a:extLst>
              <a:ext uri="{FF2B5EF4-FFF2-40B4-BE49-F238E27FC236}">
                <a16:creationId xmlns:a16="http://schemas.microsoft.com/office/drawing/2014/main" id="{3C11DA37-8E9A-C189-397B-D3F95CB09250}"/>
              </a:ext>
            </a:extLst>
          </p:cNvPr>
          <p:cNvSpPr>
            <a:spLocks noGrp="1"/>
          </p:cNvSpPr>
          <p:nvPr>
            <p:ph type="sldNum" sz="quarter" idx="12"/>
          </p:nvPr>
        </p:nvSpPr>
        <p:spPr/>
        <p:txBody>
          <a:bodyPr/>
          <a:lstStyle/>
          <a:p>
            <a:pPr>
              <a:defRPr/>
            </a:pPr>
            <a:fld id="{7D1320BD-7FBB-4D79-B97D-57DD5DF0634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b="1" dirty="0"/>
              <a:t>Principles of Modern Democratic Rule</a:t>
            </a:r>
            <a:endParaRPr lang="en-US" dirty="0"/>
          </a:p>
        </p:txBody>
      </p:sp>
      <p:sp>
        <p:nvSpPr>
          <p:cNvPr id="41987" name="Content Placeholder 2"/>
          <p:cNvSpPr>
            <a:spLocks noGrp="1"/>
          </p:cNvSpPr>
          <p:nvPr>
            <p:ph idx="1"/>
          </p:nvPr>
        </p:nvSpPr>
        <p:spPr>
          <a:xfrm>
            <a:off x="457200" y="2209800"/>
            <a:ext cx="8229600" cy="4648200"/>
          </a:xfrm>
        </p:spPr>
        <p:txBody>
          <a:bodyPr/>
          <a:lstStyle/>
          <a:p>
            <a:r>
              <a:rPr lang="en-US" sz="2800" b="1" dirty="0"/>
              <a:t>Regular, free and fair elections</a:t>
            </a:r>
          </a:p>
          <a:p>
            <a:r>
              <a:rPr lang="en-US" sz="2800" dirty="0"/>
              <a:t>Regular elections ensure that the citizens are not stuck with bad leadership but that they have the opportunity to throw out incompetent leaders through free and fair elections.</a:t>
            </a:r>
          </a:p>
          <a:p>
            <a:r>
              <a:rPr lang="en-US" sz="2800" dirty="0"/>
              <a:t>Free and fair elections give the citizens a chance to elect a leader of their choice as</a:t>
            </a:r>
          </a:p>
          <a:p>
            <a:pPr>
              <a:buFontTx/>
              <a:buNone/>
            </a:pPr>
            <a:r>
              <a:rPr lang="en-US" sz="2800" dirty="0"/>
              <a:t>	opposed to rigging elections that return often unwanted leaders to power</a:t>
            </a:r>
            <a:r>
              <a:rPr lang="en-US" dirty="0"/>
              <a:t>.</a:t>
            </a:r>
          </a:p>
        </p:txBody>
      </p:sp>
      <p:sp>
        <p:nvSpPr>
          <p:cNvPr id="2" name="Slide Number Placeholder 1">
            <a:extLst>
              <a:ext uri="{FF2B5EF4-FFF2-40B4-BE49-F238E27FC236}">
                <a16:creationId xmlns:a16="http://schemas.microsoft.com/office/drawing/2014/main" id="{204CBB4E-447E-8E79-40E9-D953CFF2F8C9}"/>
              </a:ext>
            </a:extLst>
          </p:cNvPr>
          <p:cNvSpPr>
            <a:spLocks noGrp="1"/>
          </p:cNvSpPr>
          <p:nvPr>
            <p:ph type="sldNum" sz="quarter" idx="12"/>
          </p:nvPr>
        </p:nvSpPr>
        <p:spPr/>
        <p:txBody>
          <a:bodyPr/>
          <a:lstStyle/>
          <a:p>
            <a:pPr>
              <a:defRPr/>
            </a:pPr>
            <a:fld id="{7D1320BD-7FBB-4D79-B97D-57DD5DF06348}"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b="1" dirty="0"/>
              <a:t>Principles of Modern Democratic Rule</a:t>
            </a:r>
            <a:endParaRPr lang="en-US" dirty="0"/>
          </a:p>
        </p:txBody>
      </p:sp>
      <p:sp>
        <p:nvSpPr>
          <p:cNvPr id="43011" name="Content Placeholder 2"/>
          <p:cNvSpPr>
            <a:spLocks noGrp="1"/>
          </p:cNvSpPr>
          <p:nvPr>
            <p:ph idx="1"/>
          </p:nvPr>
        </p:nvSpPr>
        <p:spPr>
          <a:xfrm>
            <a:off x="609598" y="2160590"/>
            <a:ext cx="7391401" cy="3880773"/>
          </a:xfrm>
        </p:spPr>
        <p:txBody>
          <a:bodyPr>
            <a:normAutofit/>
          </a:bodyPr>
          <a:lstStyle/>
          <a:p>
            <a:r>
              <a:rPr lang="en-US" sz="2800" dirty="0"/>
              <a:t>Elections are the main avenue for all citizens to exercise power by choosing their leaders and giving their vote to the candidate whom they think will represent them best.</a:t>
            </a:r>
          </a:p>
        </p:txBody>
      </p:sp>
      <p:sp>
        <p:nvSpPr>
          <p:cNvPr id="2" name="Slide Number Placeholder 1">
            <a:extLst>
              <a:ext uri="{FF2B5EF4-FFF2-40B4-BE49-F238E27FC236}">
                <a16:creationId xmlns:a16="http://schemas.microsoft.com/office/drawing/2014/main" id="{A5008375-C1A2-EF7A-9031-D9FD3B092765}"/>
              </a:ext>
            </a:extLst>
          </p:cNvPr>
          <p:cNvSpPr>
            <a:spLocks noGrp="1"/>
          </p:cNvSpPr>
          <p:nvPr>
            <p:ph type="sldNum" sz="quarter" idx="12"/>
          </p:nvPr>
        </p:nvSpPr>
        <p:spPr/>
        <p:txBody>
          <a:bodyPr/>
          <a:lstStyle/>
          <a:p>
            <a:pPr>
              <a:defRPr/>
            </a:pPr>
            <a:fld id="{7D1320BD-7FBB-4D79-B97D-57DD5DF06348}"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dirty="0"/>
              <a:t>Principles of Modern Democratic Rule</a:t>
            </a:r>
            <a:endParaRPr lang="en-US" dirty="0"/>
          </a:p>
        </p:txBody>
      </p:sp>
      <p:sp>
        <p:nvSpPr>
          <p:cNvPr id="44035" name="Content Placeholder 2"/>
          <p:cNvSpPr>
            <a:spLocks noGrp="1"/>
          </p:cNvSpPr>
          <p:nvPr>
            <p:ph idx="1"/>
          </p:nvPr>
        </p:nvSpPr>
        <p:spPr>
          <a:xfrm>
            <a:off x="457200" y="2286000"/>
            <a:ext cx="8229600" cy="4572000"/>
          </a:xfrm>
        </p:spPr>
        <p:txBody>
          <a:bodyPr/>
          <a:lstStyle/>
          <a:p>
            <a:r>
              <a:rPr lang="en-US" b="1" dirty="0"/>
              <a:t>Economic freedom:</a:t>
            </a:r>
          </a:p>
          <a:p>
            <a:r>
              <a:rPr lang="en-US" dirty="0"/>
              <a:t>Economically handicapped citizens are the ones prone to all types of abuses as they lack the economic base to meet the basic necessities of life.</a:t>
            </a:r>
          </a:p>
          <a:p>
            <a:r>
              <a:rPr lang="en-US" dirty="0"/>
              <a:t>As a result they are the ones often bribed with the smallest of gifts during elections, the consequences of which are often</a:t>
            </a:r>
          </a:p>
          <a:p>
            <a:r>
              <a:rPr lang="en-US" dirty="0"/>
              <a:t>adverse,(bad) such as returning corrupt and morally bankrupt leaders to power.</a:t>
            </a:r>
          </a:p>
        </p:txBody>
      </p:sp>
      <p:sp>
        <p:nvSpPr>
          <p:cNvPr id="2" name="Slide Number Placeholder 1">
            <a:extLst>
              <a:ext uri="{FF2B5EF4-FFF2-40B4-BE49-F238E27FC236}">
                <a16:creationId xmlns:a16="http://schemas.microsoft.com/office/drawing/2014/main" id="{281DD514-B7BC-8C35-4F95-924853B9003D}"/>
              </a:ext>
            </a:extLst>
          </p:cNvPr>
          <p:cNvSpPr>
            <a:spLocks noGrp="1"/>
          </p:cNvSpPr>
          <p:nvPr>
            <p:ph type="sldNum" sz="quarter" idx="12"/>
          </p:nvPr>
        </p:nvSpPr>
        <p:spPr/>
        <p:txBody>
          <a:bodyPr/>
          <a:lstStyle/>
          <a:p>
            <a:pPr>
              <a:defRPr/>
            </a:pPr>
            <a:fld id="{7D1320BD-7FBB-4D79-B97D-57DD5DF0634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09599" y="609600"/>
            <a:ext cx="6347713" cy="1219200"/>
          </a:xfrm>
        </p:spPr>
        <p:txBody>
          <a:bodyPr>
            <a:normAutofit fontScale="90000"/>
          </a:bodyPr>
          <a:lstStyle/>
          <a:p>
            <a:r>
              <a:rPr lang="en-US" sz="4000" b="1" dirty="0"/>
              <a:t>Principles of Modern Democratic Rule</a:t>
            </a:r>
            <a:br>
              <a:rPr lang="en-US" sz="6000" b="1" dirty="0">
                <a:solidFill>
                  <a:schemeClr val="tx1"/>
                </a:solidFill>
              </a:rPr>
            </a:br>
            <a:endParaRPr lang="en-US" dirty="0"/>
          </a:p>
        </p:txBody>
      </p:sp>
      <p:sp>
        <p:nvSpPr>
          <p:cNvPr id="45059" name="Content Placeholder 2"/>
          <p:cNvSpPr>
            <a:spLocks noGrp="1"/>
          </p:cNvSpPr>
          <p:nvPr>
            <p:ph idx="1"/>
          </p:nvPr>
        </p:nvSpPr>
        <p:spPr>
          <a:xfrm>
            <a:off x="457200" y="2057400"/>
            <a:ext cx="7924800" cy="4495800"/>
          </a:xfrm>
        </p:spPr>
        <p:txBody>
          <a:bodyPr>
            <a:noAutofit/>
          </a:bodyPr>
          <a:lstStyle/>
          <a:p>
            <a:r>
              <a:rPr lang="en-US" sz="2800" dirty="0"/>
              <a:t>Economic independence creates the foundation on which the citizens become vibrant and thus able to call their leaders to account for their actions or inaction.</a:t>
            </a:r>
          </a:p>
          <a:p>
            <a:r>
              <a:rPr lang="en-US" sz="2800" dirty="0"/>
              <a:t>In democracies, economic pluralism needs to go hand in hand with political and social pluralism, i.e. the freedom to  choose/select one’s political leaders and the freedom to belong to one’s social/cultural associations, respectively.</a:t>
            </a:r>
          </a:p>
        </p:txBody>
      </p:sp>
      <p:sp>
        <p:nvSpPr>
          <p:cNvPr id="2" name="Slide Number Placeholder 1">
            <a:extLst>
              <a:ext uri="{FF2B5EF4-FFF2-40B4-BE49-F238E27FC236}">
                <a16:creationId xmlns:a16="http://schemas.microsoft.com/office/drawing/2014/main" id="{129F0AA5-792D-33C8-F48A-B6A476E91FAE}"/>
              </a:ext>
            </a:extLst>
          </p:cNvPr>
          <p:cNvSpPr>
            <a:spLocks noGrp="1"/>
          </p:cNvSpPr>
          <p:nvPr>
            <p:ph type="sldNum" sz="quarter" idx="12"/>
          </p:nvPr>
        </p:nvSpPr>
        <p:spPr/>
        <p:txBody>
          <a:bodyPr/>
          <a:lstStyle/>
          <a:p>
            <a:pPr>
              <a:defRPr/>
            </a:pPr>
            <a:fld id="{7D1320BD-7FBB-4D79-B97D-57DD5DF0634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3200" b="1" dirty="0"/>
              <a:t>Control of the abuse of power:</a:t>
            </a:r>
            <a:endParaRPr lang="en-US" sz="3200" dirty="0"/>
          </a:p>
        </p:txBody>
      </p:sp>
      <p:sp>
        <p:nvSpPr>
          <p:cNvPr id="46083" name="Content Placeholder 2"/>
          <p:cNvSpPr>
            <a:spLocks noGrp="1"/>
          </p:cNvSpPr>
          <p:nvPr>
            <p:ph idx="1"/>
          </p:nvPr>
        </p:nvSpPr>
        <p:spPr>
          <a:xfrm>
            <a:off x="609598" y="2160590"/>
            <a:ext cx="7467601" cy="3880773"/>
          </a:xfrm>
        </p:spPr>
        <p:txBody>
          <a:bodyPr>
            <a:normAutofit/>
          </a:bodyPr>
          <a:lstStyle/>
          <a:p>
            <a:r>
              <a:rPr lang="en-US" sz="2800" dirty="0"/>
              <a:t>Any government without checks and</a:t>
            </a:r>
          </a:p>
          <a:p>
            <a:r>
              <a:rPr lang="en-US" sz="2800" dirty="0"/>
              <a:t>balances on its powers is likely to abuse those powers. </a:t>
            </a:r>
          </a:p>
          <a:p>
            <a:r>
              <a:rPr lang="en-US" sz="2800" dirty="0"/>
              <a:t>The most common form of abuse of power is corruption by government officials. Control of abuse of power can be achieved through a number of ways,</a:t>
            </a:r>
          </a:p>
        </p:txBody>
      </p:sp>
      <p:sp>
        <p:nvSpPr>
          <p:cNvPr id="2" name="Slide Number Placeholder 1">
            <a:extLst>
              <a:ext uri="{FF2B5EF4-FFF2-40B4-BE49-F238E27FC236}">
                <a16:creationId xmlns:a16="http://schemas.microsoft.com/office/drawing/2014/main" id="{F4E06A41-7491-0C2F-E5F8-711B999FDA8F}"/>
              </a:ext>
            </a:extLst>
          </p:cNvPr>
          <p:cNvSpPr>
            <a:spLocks noGrp="1"/>
          </p:cNvSpPr>
          <p:nvPr>
            <p:ph type="sldNum" sz="quarter" idx="12"/>
          </p:nvPr>
        </p:nvSpPr>
        <p:spPr/>
        <p:txBody>
          <a:bodyPr/>
          <a:lstStyle/>
          <a:p>
            <a:pPr>
              <a:defRPr/>
            </a:pPr>
            <a:fld id="{7D1320BD-7FBB-4D79-B97D-57DD5DF0634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09599" y="609600"/>
            <a:ext cx="6347713" cy="990600"/>
          </a:xfrm>
        </p:spPr>
        <p:txBody>
          <a:bodyPr>
            <a:normAutofit fontScale="90000"/>
          </a:bodyPr>
          <a:lstStyle/>
          <a:p>
            <a:r>
              <a:rPr lang="en-US" sz="3600" b="1" dirty="0"/>
              <a:t>Control of the abuse of power</a:t>
            </a:r>
            <a:endParaRPr lang="en-US" dirty="0"/>
          </a:p>
        </p:txBody>
      </p:sp>
      <p:sp>
        <p:nvSpPr>
          <p:cNvPr id="47107" name="Content Placeholder 2"/>
          <p:cNvSpPr>
            <a:spLocks noGrp="1"/>
          </p:cNvSpPr>
          <p:nvPr>
            <p:ph idx="1"/>
          </p:nvPr>
        </p:nvSpPr>
        <p:spPr>
          <a:xfrm>
            <a:off x="457200" y="2133600"/>
            <a:ext cx="8229600" cy="3962400"/>
          </a:xfrm>
        </p:spPr>
        <p:txBody>
          <a:bodyPr>
            <a:normAutofit/>
          </a:bodyPr>
          <a:lstStyle/>
          <a:p>
            <a:r>
              <a:rPr lang="en-US" sz="2400" dirty="0"/>
              <a:t>by way of </a:t>
            </a:r>
            <a:r>
              <a:rPr lang="en-US" sz="2400" b="1" dirty="0"/>
              <a:t>separation of powers of the three arms of government – the legislature, </a:t>
            </a:r>
            <a:r>
              <a:rPr lang="en-US" sz="2400" dirty="0"/>
              <a:t>executive and the Judiciary – and by ensuring the independence of the three.</a:t>
            </a:r>
          </a:p>
          <a:p>
            <a:r>
              <a:rPr lang="en-US" sz="2400" dirty="0"/>
              <a:t>Another way is by which watches over the performance of government officials in relation to the agreed standards and ethics. </a:t>
            </a:r>
          </a:p>
          <a:p>
            <a:r>
              <a:rPr lang="en-US" sz="2400" dirty="0"/>
              <a:t> creation of institutions such as the government ombudsman</a:t>
            </a:r>
          </a:p>
        </p:txBody>
      </p:sp>
      <p:sp>
        <p:nvSpPr>
          <p:cNvPr id="2" name="Slide Number Placeholder 1">
            <a:extLst>
              <a:ext uri="{FF2B5EF4-FFF2-40B4-BE49-F238E27FC236}">
                <a16:creationId xmlns:a16="http://schemas.microsoft.com/office/drawing/2014/main" id="{D3A02389-5FE4-006B-2470-5E8358917BE0}"/>
              </a:ext>
            </a:extLst>
          </p:cNvPr>
          <p:cNvSpPr>
            <a:spLocks noGrp="1"/>
          </p:cNvSpPr>
          <p:nvPr>
            <p:ph type="sldNum" sz="quarter" idx="12"/>
          </p:nvPr>
        </p:nvSpPr>
        <p:spPr/>
        <p:txBody>
          <a:bodyPr/>
          <a:lstStyle/>
          <a:p>
            <a:pPr>
              <a:defRPr/>
            </a:pPr>
            <a:fld id="{7D1320BD-7FBB-4D79-B97D-57DD5DF06348}"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 Democracy cont..</a:t>
            </a:r>
          </a:p>
        </p:txBody>
      </p:sp>
      <p:sp>
        <p:nvSpPr>
          <p:cNvPr id="6147" name="Rectangle 3"/>
          <p:cNvSpPr>
            <a:spLocks noGrp="1" noChangeArrowheads="1"/>
          </p:cNvSpPr>
          <p:nvPr>
            <p:ph idx="1"/>
          </p:nvPr>
        </p:nvSpPr>
        <p:spPr>
          <a:xfrm>
            <a:off x="609598" y="1447800"/>
            <a:ext cx="7696201" cy="4593563"/>
          </a:xfrm>
        </p:spPr>
        <p:txBody>
          <a:bodyPr/>
          <a:lstStyle/>
          <a:p>
            <a:r>
              <a:rPr lang="en-US" sz="2800" dirty="0"/>
              <a:t>In the words of Bernard Crick (1993), ‘democracy is perhaps the most promiscuous word in the world of public affairs’. </a:t>
            </a:r>
          </a:p>
          <a:p>
            <a:pPr eaLnBrk="1" hangingPunct="1">
              <a:lnSpc>
                <a:spcPct val="90000"/>
              </a:lnSpc>
            </a:pPr>
            <a:endParaRPr lang="en-US" i="1" dirty="0"/>
          </a:p>
        </p:txBody>
      </p:sp>
      <p:sp>
        <p:nvSpPr>
          <p:cNvPr id="2" name="Slide Number Placeholder 1">
            <a:extLst>
              <a:ext uri="{FF2B5EF4-FFF2-40B4-BE49-F238E27FC236}">
                <a16:creationId xmlns:a16="http://schemas.microsoft.com/office/drawing/2014/main" id="{FB61394A-308D-5B31-F253-30C3C00B363F}"/>
              </a:ext>
            </a:extLst>
          </p:cNvPr>
          <p:cNvSpPr>
            <a:spLocks noGrp="1"/>
          </p:cNvSpPr>
          <p:nvPr>
            <p:ph type="sldNum" sz="quarter" idx="12"/>
          </p:nvPr>
        </p:nvSpPr>
        <p:spPr/>
        <p:txBody>
          <a:bodyPr/>
          <a:lstStyle/>
          <a:p>
            <a:pPr>
              <a:defRPr/>
            </a:pPr>
            <a:fld id="{7D1320BD-7FBB-4D79-B97D-57DD5DF06348}"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b="1" dirty="0"/>
              <a:t>Protection and promotion of human rights</a:t>
            </a:r>
            <a:endParaRPr lang="en-US" dirty="0"/>
          </a:p>
        </p:txBody>
      </p:sp>
      <p:sp>
        <p:nvSpPr>
          <p:cNvPr id="48131" name="Content Placeholder 2"/>
          <p:cNvSpPr>
            <a:spLocks noGrp="1"/>
          </p:cNvSpPr>
          <p:nvPr>
            <p:ph idx="1"/>
          </p:nvPr>
        </p:nvSpPr>
        <p:spPr>
          <a:xfrm>
            <a:off x="609598" y="2160590"/>
            <a:ext cx="7543801" cy="3880773"/>
          </a:xfrm>
        </p:spPr>
        <p:txBody>
          <a:bodyPr>
            <a:noAutofit/>
          </a:bodyPr>
          <a:lstStyle/>
          <a:p>
            <a:r>
              <a:rPr lang="en-US" sz="2800" dirty="0"/>
              <a:t>This imposes controls on government powers in a bid to protect the citizens from abuse by heavy-handed leaders. As such, the bill of rights seeks to protect the rights and freedoms of the citizens by way of ensuring that this protection is enshrined in the constitution of a given country.</a:t>
            </a:r>
          </a:p>
        </p:txBody>
      </p:sp>
      <p:sp>
        <p:nvSpPr>
          <p:cNvPr id="2" name="Slide Number Placeholder 1">
            <a:extLst>
              <a:ext uri="{FF2B5EF4-FFF2-40B4-BE49-F238E27FC236}">
                <a16:creationId xmlns:a16="http://schemas.microsoft.com/office/drawing/2014/main" id="{48EE3413-C418-3C2F-85C2-056A292625D9}"/>
              </a:ext>
            </a:extLst>
          </p:cNvPr>
          <p:cNvSpPr>
            <a:spLocks noGrp="1"/>
          </p:cNvSpPr>
          <p:nvPr>
            <p:ph type="sldNum" sz="quarter" idx="12"/>
          </p:nvPr>
        </p:nvSpPr>
        <p:spPr/>
        <p:txBody>
          <a:bodyPr/>
          <a:lstStyle/>
          <a:p>
            <a:pPr>
              <a:defRPr/>
            </a:pPr>
            <a:fld id="{7D1320BD-7FBB-4D79-B97D-57DD5DF0634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Human Right….</a:t>
            </a:r>
          </a:p>
        </p:txBody>
      </p:sp>
      <p:sp>
        <p:nvSpPr>
          <p:cNvPr id="3" name="Content Placeholder 2"/>
          <p:cNvSpPr>
            <a:spLocks noGrp="1"/>
          </p:cNvSpPr>
          <p:nvPr>
            <p:ph idx="1"/>
          </p:nvPr>
        </p:nvSpPr>
        <p:spPr>
          <a:xfrm>
            <a:off x="609598" y="2160590"/>
            <a:ext cx="7696201" cy="3880773"/>
          </a:xfrm>
        </p:spPr>
        <p:txBody>
          <a:bodyPr>
            <a:normAutofit fontScale="92500" lnSpcReduction="10000"/>
          </a:bodyPr>
          <a:lstStyle/>
          <a:p>
            <a:r>
              <a:rPr lang="en-US" sz="2800" dirty="0"/>
              <a:t>Unlike dictatorships, democracies strive to protect the rights and freedoms of their citizens from abuse.</a:t>
            </a:r>
          </a:p>
          <a:p>
            <a:r>
              <a:rPr lang="en-US" sz="2800" dirty="0"/>
              <a:t>These rights include the political and Civil Rights, social and Economic Rights, third generation Rights. i.e. rights to development, rights to environment,  right to life, the right to own property, the freedom of expression, the freedom to associate, and the freedom to assemble, among others.</a:t>
            </a:r>
          </a:p>
          <a:p>
            <a:endParaRPr lang="en-GB" dirty="0"/>
          </a:p>
        </p:txBody>
      </p:sp>
      <p:sp>
        <p:nvSpPr>
          <p:cNvPr id="4" name="Slide Number Placeholder 3">
            <a:extLst>
              <a:ext uri="{FF2B5EF4-FFF2-40B4-BE49-F238E27FC236}">
                <a16:creationId xmlns:a16="http://schemas.microsoft.com/office/drawing/2014/main" id="{0728F968-6302-592D-5A36-5033EB48C840}"/>
              </a:ext>
            </a:extLst>
          </p:cNvPr>
          <p:cNvSpPr>
            <a:spLocks noGrp="1"/>
          </p:cNvSpPr>
          <p:nvPr>
            <p:ph type="sldNum" sz="quarter" idx="12"/>
          </p:nvPr>
        </p:nvSpPr>
        <p:spPr/>
        <p:txBody>
          <a:bodyPr/>
          <a:lstStyle/>
          <a:p>
            <a:pPr>
              <a:defRPr/>
            </a:pPr>
            <a:fld id="{7D1320BD-7FBB-4D79-B97D-57DD5DF06348}" type="slidenum">
              <a:rPr lang="en-US" smtClean="0"/>
              <a:pPr>
                <a:defRPr/>
              </a:pPr>
              <a:t>51</a:t>
            </a:fld>
            <a:endParaRPr lang="en-US"/>
          </a:p>
        </p:txBody>
      </p:sp>
    </p:spTree>
    <p:extLst>
      <p:ext uri="{BB962C8B-B14F-4D97-AF65-F5344CB8AC3E}">
        <p14:creationId xmlns:p14="http://schemas.microsoft.com/office/powerpoint/2010/main" val="1488489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200" b="1"/>
              <a:t>A culture of accepting the results of elections:</a:t>
            </a:r>
            <a:endParaRPr lang="en-US" sz="3200"/>
          </a:p>
        </p:txBody>
      </p:sp>
      <p:sp>
        <p:nvSpPr>
          <p:cNvPr id="49155" name="Content Placeholder 2"/>
          <p:cNvSpPr>
            <a:spLocks noGrp="1"/>
          </p:cNvSpPr>
          <p:nvPr>
            <p:ph idx="1"/>
          </p:nvPr>
        </p:nvSpPr>
        <p:spPr>
          <a:xfrm>
            <a:off x="457200" y="1600200"/>
            <a:ext cx="7924800" cy="5257800"/>
          </a:xfrm>
        </p:spPr>
        <p:txBody>
          <a:bodyPr>
            <a:normAutofit/>
          </a:bodyPr>
          <a:lstStyle/>
          <a:p>
            <a:r>
              <a:rPr lang="en-US" sz="2800" dirty="0"/>
              <a:t>Once free and fair elections are held and a winner clearly emerges, the loser of the elections should without resistance evacuate (abandon)  office and hand over the instruments of power to the winner.</a:t>
            </a:r>
          </a:p>
          <a:p>
            <a:r>
              <a:rPr lang="en-US" sz="2800" dirty="0"/>
              <a:t>it is also important that once voted into power, the leaders should rule for the benefit of all citizens regardless of the fact that some did not vote for them.</a:t>
            </a:r>
          </a:p>
        </p:txBody>
      </p:sp>
      <p:sp>
        <p:nvSpPr>
          <p:cNvPr id="2" name="Slide Number Placeholder 1">
            <a:extLst>
              <a:ext uri="{FF2B5EF4-FFF2-40B4-BE49-F238E27FC236}">
                <a16:creationId xmlns:a16="http://schemas.microsoft.com/office/drawing/2014/main" id="{36E046B3-1CBF-F64D-B35B-41E7DA027565}"/>
              </a:ext>
            </a:extLst>
          </p:cNvPr>
          <p:cNvSpPr>
            <a:spLocks noGrp="1"/>
          </p:cNvSpPr>
          <p:nvPr>
            <p:ph type="sldNum" sz="quarter" idx="12"/>
          </p:nvPr>
        </p:nvSpPr>
        <p:spPr/>
        <p:txBody>
          <a:bodyPr/>
          <a:lstStyle/>
          <a:p>
            <a:pPr>
              <a:defRPr/>
            </a:pPr>
            <a:fld id="{7D1320BD-7FBB-4D79-B97D-57DD5DF06348}"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3200" b="1"/>
              <a:t>Multi-party system:</a:t>
            </a:r>
            <a:endParaRPr lang="en-US" sz="3200"/>
          </a:p>
        </p:txBody>
      </p:sp>
      <p:sp>
        <p:nvSpPr>
          <p:cNvPr id="51203" name="Content Placeholder 2"/>
          <p:cNvSpPr>
            <a:spLocks noGrp="1"/>
          </p:cNvSpPr>
          <p:nvPr>
            <p:ph idx="1"/>
          </p:nvPr>
        </p:nvSpPr>
        <p:spPr>
          <a:xfrm>
            <a:off x="609598" y="2160590"/>
            <a:ext cx="7696201" cy="3880773"/>
          </a:xfrm>
        </p:spPr>
        <p:txBody>
          <a:bodyPr>
            <a:normAutofit/>
          </a:bodyPr>
          <a:lstStyle/>
          <a:p>
            <a:r>
              <a:rPr lang="en-US" sz="2800" dirty="0"/>
              <a:t>A multiparty system is a set-up where there are more than two political parties contesting for power.</a:t>
            </a:r>
          </a:p>
          <a:p>
            <a:r>
              <a:rPr lang="en-US" sz="2800" dirty="0"/>
              <a:t>The reasons for having multiple parties in a democracy are: to widen the pool for choice of the best candidate for political office; </a:t>
            </a:r>
          </a:p>
        </p:txBody>
      </p:sp>
      <p:sp>
        <p:nvSpPr>
          <p:cNvPr id="2" name="Slide Number Placeholder 1">
            <a:extLst>
              <a:ext uri="{FF2B5EF4-FFF2-40B4-BE49-F238E27FC236}">
                <a16:creationId xmlns:a16="http://schemas.microsoft.com/office/drawing/2014/main" id="{40F7F7E6-F377-71E3-520D-8457D132B5B9}"/>
              </a:ext>
            </a:extLst>
          </p:cNvPr>
          <p:cNvSpPr>
            <a:spLocks noGrp="1"/>
          </p:cNvSpPr>
          <p:nvPr>
            <p:ph type="sldNum" sz="quarter" idx="12"/>
          </p:nvPr>
        </p:nvSpPr>
        <p:spPr/>
        <p:txBody>
          <a:bodyPr/>
          <a:lstStyle/>
          <a:p>
            <a:pPr>
              <a:defRPr/>
            </a:pPr>
            <a:fld id="{7D1320BD-7FBB-4D79-B97D-57DD5DF06348}"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a:bodyPr>
          <a:lstStyle/>
          <a:p>
            <a:r>
              <a:rPr lang="en-US" b="1"/>
              <a:t>Multi-party system cont………</a:t>
            </a:r>
            <a:endParaRPr lang="en-US"/>
          </a:p>
        </p:txBody>
      </p:sp>
      <p:sp>
        <p:nvSpPr>
          <p:cNvPr id="52227" name="Content Placeholder 2"/>
          <p:cNvSpPr>
            <a:spLocks noGrp="1"/>
          </p:cNvSpPr>
          <p:nvPr>
            <p:ph idx="1"/>
          </p:nvPr>
        </p:nvSpPr>
        <p:spPr>
          <a:xfrm>
            <a:off x="457200" y="1600200"/>
            <a:ext cx="7924800" cy="4800600"/>
          </a:xfrm>
        </p:spPr>
        <p:txBody>
          <a:bodyPr/>
          <a:lstStyle/>
          <a:p>
            <a:r>
              <a:rPr lang="en-US" sz="2800" dirty="0"/>
              <a:t>To offer alternative views to the government of the day as a result of the existence of an opposition; </a:t>
            </a:r>
          </a:p>
          <a:p>
            <a:r>
              <a:rPr lang="en-US" sz="2800" dirty="0"/>
              <a:t>and to enable the opposition to act as a check on those in political office.</a:t>
            </a:r>
          </a:p>
          <a:p>
            <a:r>
              <a:rPr lang="en-US" sz="2800" dirty="0"/>
              <a:t>One-party systems lead to a lack of alternatives for the citizens and concentration of powers and have often led to dictatorships</a:t>
            </a:r>
          </a:p>
          <a:p>
            <a:endParaRPr lang="en-US" dirty="0"/>
          </a:p>
        </p:txBody>
      </p:sp>
      <p:sp>
        <p:nvSpPr>
          <p:cNvPr id="2" name="Slide Number Placeholder 1">
            <a:extLst>
              <a:ext uri="{FF2B5EF4-FFF2-40B4-BE49-F238E27FC236}">
                <a16:creationId xmlns:a16="http://schemas.microsoft.com/office/drawing/2014/main" id="{E7FEF9D9-CDBC-5616-39DA-55144A1F5226}"/>
              </a:ext>
            </a:extLst>
          </p:cNvPr>
          <p:cNvSpPr>
            <a:spLocks noGrp="1"/>
          </p:cNvSpPr>
          <p:nvPr>
            <p:ph type="sldNum" sz="quarter" idx="12"/>
          </p:nvPr>
        </p:nvSpPr>
        <p:spPr/>
        <p:txBody>
          <a:bodyPr/>
          <a:lstStyle/>
          <a:p>
            <a:pPr>
              <a:defRPr/>
            </a:pPr>
            <a:fld id="{7D1320BD-7FBB-4D79-B97D-57DD5DF0634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3200" b="1"/>
              <a:t>Neutrality of state institutions</a:t>
            </a:r>
            <a:endParaRPr lang="en-US" sz="3200"/>
          </a:p>
        </p:txBody>
      </p:sp>
      <p:sp>
        <p:nvSpPr>
          <p:cNvPr id="53251" name="Content Placeholder 2"/>
          <p:cNvSpPr>
            <a:spLocks noGrp="1"/>
          </p:cNvSpPr>
          <p:nvPr>
            <p:ph idx="1"/>
          </p:nvPr>
        </p:nvSpPr>
        <p:spPr>
          <a:xfrm>
            <a:off x="609598" y="2160590"/>
            <a:ext cx="7391401" cy="3880773"/>
          </a:xfrm>
        </p:spPr>
        <p:txBody>
          <a:bodyPr>
            <a:normAutofit/>
          </a:bodyPr>
          <a:lstStyle/>
          <a:p>
            <a:r>
              <a:rPr lang="en-US" sz="2800" dirty="0"/>
              <a:t>State institutions such as the police and</a:t>
            </a:r>
          </a:p>
          <a:p>
            <a:pPr marL="0" indent="0">
              <a:buNone/>
            </a:pPr>
            <a:r>
              <a:rPr lang="en-US" sz="2800" dirty="0"/>
              <a:t>	the army should be neutral and not take 	sides or be 	politically 	partisan.</a:t>
            </a:r>
          </a:p>
        </p:txBody>
      </p:sp>
      <p:sp>
        <p:nvSpPr>
          <p:cNvPr id="2" name="Slide Number Placeholder 1">
            <a:extLst>
              <a:ext uri="{FF2B5EF4-FFF2-40B4-BE49-F238E27FC236}">
                <a16:creationId xmlns:a16="http://schemas.microsoft.com/office/drawing/2014/main" id="{5B724BA2-33BD-E51D-3E61-BDAE807B3D7E}"/>
              </a:ext>
            </a:extLst>
          </p:cNvPr>
          <p:cNvSpPr>
            <a:spLocks noGrp="1"/>
          </p:cNvSpPr>
          <p:nvPr>
            <p:ph type="sldNum" sz="quarter" idx="12"/>
          </p:nvPr>
        </p:nvSpPr>
        <p:spPr/>
        <p:txBody>
          <a:bodyPr/>
          <a:lstStyle/>
          <a:p>
            <a:pPr>
              <a:defRPr/>
            </a:pPr>
            <a:fld id="{7D1320BD-7FBB-4D79-B97D-57DD5DF0634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en-US" sz="4000" dirty="0"/>
              <a:t>Governance </a:t>
            </a:r>
            <a:br>
              <a:rPr lang="en-US" sz="4000" dirty="0"/>
            </a:br>
            <a:endParaRPr lang="en-US" sz="4000" dirty="0"/>
          </a:p>
        </p:txBody>
      </p:sp>
      <p:sp>
        <p:nvSpPr>
          <p:cNvPr id="54275" name="Rectangle 3"/>
          <p:cNvSpPr>
            <a:spLocks noGrp="1" noChangeArrowheads="1"/>
          </p:cNvSpPr>
          <p:nvPr>
            <p:ph idx="1"/>
          </p:nvPr>
        </p:nvSpPr>
        <p:spPr>
          <a:xfrm>
            <a:off x="609598" y="1752600"/>
            <a:ext cx="7543801" cy="4288763"/>
          </a:xfrm>
        </p:spPr>
        <p:txBody>
          <a:bodyPr>
            <a:normAutofit/>
          </a:bodyPr>
          <a:lstStyle/>
          <a:p>
            <a:pPr eaLnBrk="1" hangingPunct="1">
              <a:lnSpc>
                <a:spcPct val="90000"/>
              </a:lnSpc>
            </a:pPr>
            <a:r>
              <a:rPr lang="en-US" sz="2800" dirty="0"/>
              <a:t>Governance is not a new concept; it has existed since long time with both practitioners and academicians. </a:t>
            </a:r>
          </a:p>
          <a:p>
            <a:pPr eaLnBrk="1" hangingPunct="1">
              <a:lnSpc>
                <a:spcPct val="90000"/>
              </a:lnSpc>
            </a:pPr>
            <a:r>
              <a:rPr lang="en-US" sz="2800" dirty="0"/>
              <a:t>Therefore defining governance can be challenging,subtle,complex and powerful.</a:t>
            </a:r>
          </a:p>
          <a:p>
            <a:pPr eaLnBrk="1" hangingPunct="1">
              <a:lnSpc>
                <a:spcPct val="90000"/>
              </a:lnSpc>
            </a:pPr>
            <a:r>
              <a:rPr lang="en-US" sz="2800" dirty="0"/>
              <a:t>It is therefore imperative to begin by defining what governance is </a:t>
            </a:r>
            <a:r>
              <a:rPr lang="en-US" sz="2800" i="1" u="sng" dirty="0"/>
              <a:t>not.</a:t>
            </a:r>
          </a:p>
          <a:p>
            <a:pPr eaLnBrk="1" hangingPunct="1">
              <a:lnSpc>
                <a:spcPct val="90000"/>
              </a:lnSpc>
            </a:pPr>
            <a:r>
              <a:rPr lang="en-US" sz="2800" dirty="0"/>
              <a:t>Governance is </a:t>
            </a:r>
            <a:r>
              <a:rPr lang="en-US" sz="2800" u="sng" dirty="0"/>
              <a:t>not  </a:t>
            </a:r>
            <a:r>
              <a:rPr lang="en-US" sz="2800" dirty="0"/>
              <a:t>synonymous with government.</a:t>
            </a:r>
          </a:p>
        </p:txBody>
      </p:sp>
      <p:sp>
        <p:nvSpPr>
          <p:cNvPr id="2" name="Slide Number Placeholder 1">
            <a:extLst>
              <a:ext uri="{FF2B5EF4-FFF2-40B4-BE49-F238E27FC236}">
                <a16:creationId xmlns:a16="http://schemas.microsoft.com/office/drawing/2014/main" id="{ED0D2CBB-3ED3-5C07-D03F-F2C910D74427}"/>
              </a:ext>
            </a:extLst>
          </p:cNvPr>
          <p:cNvSpPr>
            <a:spLocks noGrp="1"/>
          </p:cNvSpPr>
          <p:nvPr>
            <p:ph type="sldNum" sz="quarter" idx="12"/>
          </p:nvPr>
        </p:nvSpPr>
        <p:spPr/>
        <p:txBody>
          <a:bodyPr/>
          <a:lstStyle/>
          <a:p>
            <a:pPr>
              <a:defRPr/>
            </a:pPr>
            <a:fld id="{7D1320BD-7FBB-4D79-B97D-57DD5DF06348}"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599" y="381000"/>
            <a:ext cx="6347713" cy="1219200"/>
          </a:xfrm>
        </p:spPr>
        <p:txBody>
          <a:bodyPr>
            <a:normAutofit fontScale="90000"/>
          </a:bodyPr>
          <a:lstStyle/>
          <a:p>
            <a:pPr eaLnBrk="1" hangingPunct="1"/>
            <a:r>
              <a:rPr lang="en-US" sz="4000" dirty="0"/>
              <a:t>governance;</a:t>
            </a:r>
            <a:br>
              <a:rPr lang="en-US" sz="4000" dirty="0"/>
            </a:br>
            <a:r>
              <a:rPr lang="en-US" sz="4000" dirty="0"/>
              <a:t>what is it?</a:t>
            </a:r>
          </a:p>
        </p:txBody>
      </p:sp>
      <p:sp>
        <p:nvSpPr>
          <p:cNvPr id="55299" name="Rectangle 3"/>
          <p:cNvSpPr>
            <a:spLocks noGrp="1" noChangeArrowheads="1"/>
          </p:cNvSpPr>
          <p:nvPr>
            <p:ph idx="1"/>
          </p:nvPr>
        </p:nvSpPr>
        <p:spPr>
          <a:xfrm>
            <a:off x="609598" y="1930400"/>
            <a:ext cx="7696202" cy="4775200"/>
          </a:xfrm>
        </p:spPr>
        <p:txBody>
          <a:bodyPr>
            <a:noAutofit/>
          </a:bodyPr>
          <a:lstStyle/>
          <a:p>
            <a:pPr eaLnBrk="1" hangingPunct="1">
              <a:lnSpc>
                <a:spcPct val="80000"/>
              </a:lnSpc>
            </a:pPr>
            <a:r>
              <a:rPr lang="en-US" sz="2800" dirty="0"/>
              <a:t>Simply put, governance can be defined as the exercise of political, economic and administrative authority to manage nations affairs.</a:t>
            </a:r>
          </a:p>
          <a:p>
            <a:pPr eaLnBrk="1" hangingPunct="1">
              <a:lnSpc>
                <a:spcPct val="80000"/>
              </a:lnSpc>
            </a:pPr>
            <a:r>
              <a:rPr lang="en-US" sz="2800" dirty="0"/>
              <a:t>Governance is about how governments and other social organizations interact, how they relate to citizens, and how decisions are taken in a complex world.</a:t>
            </a:r>
          </a:p>
          <a:p>
            <a:pPr eaLnBrk="1" hangingPunct="1">
              <a:lnSpc>
                <a:spcPct val="80000"/>
              </a:lnSpc>
            </a:pPr>
            <a:r>
              <a:rPr lang="en-US" sz="2800" dirty="0"/>
              <a:t>Thus governance is a process whereby societies or organizations make their important decisions, determine whom they involve in the process and how they extract account.</a:t>
            </a:r>
          </a:p>
        </p:txBody>
      </p:sp>
      <p:sp>
        <p:nvSpPr>
          <p:cNvPr id="2" name="Slide Number Placeholder 1">
            <a:extLst>
              <a:ext uri="{FF2B5EF4-FFF2-40B4-BE49-F238E27FC236}">
                <a16:creationId xmlns:a16="http://schemas.microsoft.com/office/drawing/2014/main" id="{BB990547-F3B6-7301-40D5-3BF4DBA181C1}"/>
              </a:ext>
            </a:extLst>
          </p:cNvPr>
          <p:cNvSpPr>
            <a:spLocks noGrp="1"/>
          </p:cNvSpPr>
          <p:nvPr>
            <p:ph type="sldNum" sz="quarter" idx="12"/>
          </p:nvPr>
        </p:nvSpPr>
        <p:spPr/>
        <p:txBody>
          <a:bodyPr/>
          <a:lstStyle/>
          <a:p>
            <a:pPr>
              <a:defRPr/>
            </a:pPr>
            <a:fld id="{7D1320BD-7FBB-4D79-B97D-57DD5DF0634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Governance cont…….</a:t>
            </a:r>
          </a:p>
        </p:txBody>
      </p:sp>
      <p:sp>
        <p:nvSpPr>
          <p:cNvPr id="56323" name="Content Placeholder 2"/>
          <p:cNvSpPr>
            <a:spLocks noGrp="1"/>
          </p:cNvSpPr>
          <p:nvPr>
            <p:ph idx="1"/>
          </p:nvPr>
        </p:nvSpPr>
        <p:spPr/>
        <p:txBody>
          <a:bodyPr>
            <a:normAutofit/>
          </a:bodyPr>
          <a:lstStyle/>
          <a:p>
            <a:r>
              <a:rPr lang="en-US" sz="2800" dirty="0"/>
              <a:t>That is, governance is not only about </a:t>
            </a:r>
            <a:r>
              <a:rPr lang="en-US" sz="2800" i="1" dirty="0"/>
              <a:t>where to go, but also about who should be involved in deciding, and in what capacity.</a:t>
            </a:r>
            <a:endParaRPr lang="en-US" sz="2800" dirty="0"/>
          </a:p>
        </p:txBody>
      </p:sp>
      <p:sp>
        <p:nvSpPr>
          <p:cNvPr id="2" name="Slide Number Placeholder 1">
            <a:extLst>
              <a:ext uri="{FF2B5EF4-FFF2-40B4-BE49-F238E27FC236}">
                <a16:creationId xmlns:a16="http://schemas.microsoft.com/office/drawing/2014/main" id="{9C829E34-89A0-670F-CD6F-331775CFC3CA}"/>
              </a:ext>
            </a:extLst>
          </p:cNvPr>
          <p:cNvSpPr>
            <a:spLocks noGrp="1"/>
          </p:cNvSpPr>
          <p:nvPr>
            <p:ph type="sldNum" sz="quarter" idx="12"/>
          </p:nvPr>
        </p:nvSpPr>
        <p:spPr/>
        <p:txBody>
          <a:bodyPr/>
          <a:lstStyle/>
          <a:p>
            <a:pPr>
              <a:defRPr/>
            </a:pPr>
            <a:fld id="{7D1320BD-7FBB-4D79-B97D-57DD5DF06348}"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Types of governance</a:t>
            </a:r>
          </a:p>
        </p:txBody>
      </p:sp>
      <p:sp>
        <p:nvSpPr>
          <p:cNvPr id="57347" name="Rectangle 3"/>
          <p:cNvSpPr>
            <a:spLocks noGrp="1" noChangeArrowheads="1"/>
          </p:cNvSpPr>
          <p:nvPr>
            <p:ph idx="1"/>
          </p:nvPr>
        </p:nvSpPr>
        <p:spPr>
          <a:xfrm>
            <a:off x="609598" y="2160590"/>
            <a:ext cx="7467601" cy="3880773"/>
          </a:xfrm>
        </p:spPr>
        <p:txBody>
          <a:bodyPr/>
          <a:lstStyle/>
          <a:p>
            <a:pPr marL="609600" indent="-609600" eaLnBrk="1" hangingPunct="1"/>
            <a:r>
              <a:rPr lang="en-US" sz="2800" dirty="0"/>
              <a:t>Governance can be;</a:t>
            </a:r>
          </a:p>
          <a:p>
            <a:pPr marL="609600" indent="-609600" eaLnBrk="1" hangingPunct="1">
              <a:buFontTx/>
              <a:buAutoNum type="arabicPeriod"/>
            </a:pPr>
            <a:r>
              <a:rPr lang="en-US" sz="2800" dirty="0"/>
              <a:t>Good governance</a:t>
            </a:r>
          </a:p>
          <a:p>
            <a:pPr marL="609600" indent="-609600" eaLnBrk="1" hangingPunct="1">
              <a:buFontTx/>
              <a:buAutoNum type="arabicPeriod"/>
            </a:pPr>
            <a:r>
              <a:rPr lang="en-US" sz="2800" dirty="0"/>
              <a:t>Bad governance</a:t>
            </a:r>
          </a:p>
          <a:p>
            <a:pPr marL="609600" indent="-609600" eaLnBrk="1" hangingPunct="1">
              <a:buFontTx/>
              <a:buNone/>
            </a:pPr>
            <a:endParaRPr lang="en-US" dirty="0"/>
          </a:p>
        </p:txBody>
      </p:sp>
      <p:sp>
        <p:nvSpPr>
          <p:cNvPr id="2" name="Slide Number Placeholder 1">
            <a:extLst>
              <a:ext uri="{FF2B5EF4-FFF2-40B4-BE49-F238E27FC236}">
                <a16:creationId xmlns:a16="http://schemas.microsoft.com/office/drawing/2014/main" id="{0392DD21-6F46-98EB-C832-3B35E4CBB4EB}"/>
              </a:ext>
            </a:extLst>
          </p:cNvPr>
          <p:cNvSpPr>
            <a:spLocks noGrp="1"/>
          </p:cNvSpPr>
          <p:nvPr>
            <p:ph type="sldNum" sz="quarter" idx="12"/>
          </p:nvPr>
        </p:nvSpPr>
        <p:spPr/>
        <p:txBody>
          <a:bodyPr/>
          <a:lstStyle/>
          <a:p>
            <a:pPr>
              <a:defRPr/>
            </a:pPr>
            <a:fld id="{7D1320BD-7FBB-4D79-B97D-57DD5DF0634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599" y="609600"/>
            <a:ext cx="7543801" cy="777875"/>
          </a:xfrm>
        </p:spPr>
        <p:txBody>
          <a:bodyPr/>
          <a:lstStyle/>
          <a:p>
            <a:r>
              <a:rPr lang="en-US" dirty="0"/>
              <a:t>Democracy </a:t>
            </a:r>
            <a:r>
              <a:rPr lang="en-US" dirty="0" err="1"/>
              <a:t>cont</a:t>
            </a:r>
            <a:r>
              <a:rPr lang="en-US" dirty="0"/>
              <a:t>,……………</a:t>
            </a:r>
          </a:p>
        </p:txBody>
      </p:sp>
      <p:sp>
        <p:nvSpPr>
          <p:cNvPr id="7171" name="Content Placeholder 2"/>
          <p:cNvSpPr>
            <a:spLocks noGrp="1"/>
          </p:cNvSpPr>
          <p:nvPr>
            <p:ph idx="1"/>
          </p:nvPr>
        </p:nvSpPr>
        <p:spPr>
          <a:xfrm>
            <a:off x="609598" y="1752600"/>
            <a:ext cx="7848601" cy="4288763"/>
          </a:xfrm>
        </p:spPr>
        <p:txBody>
          <a:bodyPr>
            <a:normAutofit/>
          </a:bodyPr>
          <a:lstStyle/>
          <a:p>
            <a:pPr eaLnBrk="1" hangingPunct="1">
              <a:lnSpc>
                <a:spcPct val="90000"/>
              </a:lnSpc>
            </a:pPr>
            <a:r>
              <a:rPr lang="en-US" sz="2800" dirty="0"/>
              <a:t>One significant areas in which scholars seem to direct their attention is the scope of the meaning of the concept .</a:t>
            </a:r>
          </a:p>
          <a:p>
            <a:pPr eaLnBrk="1" hangingPunct="1">
              <a:lnSpc>
                <a:spcPct val="90000"/>
              </a:lnSpc>
            </a:pPr>
            <a:r>
              <a:rPr lang="en-US" sz="2800" dirty="0"/>
              <a:t>A narrow meaning of democracy was provided by Joseph Schumpeter (1947) in his landmark work titled “</a:t>
            </a:r>
            <a:r>
              <a:rPr lang="en-US" sz="2800" i="1" dirty="0"/>
              <a:t>Capitalism, Socialism and Democracy”</a:t>
            </a:r>
            <a:endParaRPr lang="en-US" sz="2800" dirty="0"/>
          </a:p>
        </p:txBody>
      </p:sp>
      <p:sp>
        <p:nvSpPr>
          <p:cNvPr id="2" name="Slide Number Placeholder 1">
            <a:extLst>
              <a:ext uri="{FF2B5EF4-FFF2-40B4-BE49-F238E27FC236}">
                <a16:creationId xmlns:a16="http://schemas.microsoft.com/office/drawing/2014/main" id="{348A5EB6-2CE0-BAC1-EF6B-35D02FA644D8}"/>
              </a:ext>
            </a:extLst>
          </p:cNvPr>
          <p:cNvSpPr>
            <a:spLocks noGrp="1"/>
          </p:cNvSpPr>
          <p:nvPr>
            <p:ph type="sldNum" sz="quarter" idx="12"/>
          </p:nvPr>
        </p:nvSpPr>
        <p:spPr/>
        <p:txBody>
          <a:bodyPr/>
          <a:lstStyle/>
          <a:p>
            <a:pPr>
              <a:defRPr/>
            </a:pPr>
            <a:fld id="{7D1320BD-7FBB-4D79-B97D-57DD5DF06348}"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Good governance</a:t>
            </a:r>
          </a:p>
        </p:txBody>
      </p:sp>
      <p:sp>
        <p:nvSpPr>
          <p:cNvPr id="58371" name="Rectangle 3"/>
          <p:cNvSpPr>
            <a:spLocks noGrp="1" noChangeArrowheads="1"/>
          </p:cNvSpPr>
          <p:nvPr>
            <p:ph idx="1"/>
          </p:nvPr>
        </p:nvSpPr>
        <p:spPr>
          <a:xfrm>
            <a:off x="609598" y="2160590"/>
            <a:ext cx="7543801" cy="3880773"/>
          </a:xfrm>
        </p:spPr>
        <p:txBody>
          <a:bodyPr/>
          <a:lstStyle/>
          <a:p>
            <a:pPr eaLnBrk="1" hangingPunct="1"/>
            <a:r>
              <a:rPr lang="en-US" sz="2800" dirty="0"/>
              <a:t>This is a subset of governance, where public resources and problems are managed </a:t>
            </a:r>
            <a:r>
              <a:rPr lang="en-US" sz="2800" i="1" dirty="0"/>
              <a:t>effectively,</a:t>
            </a:r>
            <a:r>
              <a:rPr lang="en-US" sz="2800" dirty="0"/>
              <a:t> </a:t>
            </a:r>
            <a:r>
              <a:rPr lang="en-US" sz="2800" i="1" dirty="0"/>
              <a:t>efficiently</a:t>
            </a:r>
            <a:r>
              <a:rPr lang="en-US" sz="2800" dirty="0"/>
              <a:t> and in response to critical needs of the society.</a:t>
            </a:r>
          </a:p>
          <a:p>
            <a:pPr marL="0" indent="0" eaLnBrk="1" hangingPunct="1">
              <a:buNone/>
            </a:pPr>
            <a:endParaRPr lang="en-US" sz="2800" dirty="0"/>
          </a:p>
          <a:p>
            <a:pPr marL="0" indent="0" eaLnBrk="1" hangingPunct="1">
              <a:buNone/>
            </a:pPr>
            <a:endParaRPr lang="en-US" b="1" dirty="0"/>
          </a:p>
        </p:txBody>
      </p:sp>
      <p:sp>
        <p:nvSpPr>
          <p:cNvPr id="2" name="Slide Number Placeholder 1">
            <a:extLst>
              <a:ext uri="{FF2B5EF4-FFF2-40B4-BE49-F238E27FC236}">
                <a16:creationId xmlns:a16="http://schemas.microsoft.com/office/drawing/2014/main" id="{4FD40A4C-F3E5-BA9B-2A65-6FF2FDFB163F}"/>
              </a:ext>
            </a:extLst>
          </p:cNvPr>
          <p:cNvSpPr>
            <a:spLocks noGrp="1"/>
          </p:cNvSpPr>
          <p:nvPr>
            <p:ph type="sldNum" sz="quarter" idx="12"/>
          </p:nvPr>
        </p:nvSpPr>
        <p:spPr/>
        <p:txBody>
          <a:bodyPr/>
          <a:lstStyle/>
          <a:p>
            <a:pPr>
              <a:defRPr/>
            </a:pPr>
            <a:fld id="{7D1320BD-7FBB-4D79-B97D-57DD5DF0634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Principles of good governance</a:t>
            </a:r>
          </a:p>
        </p:txBody>
      </p:sp>
      <p:sp>
        <p:nvSpPr>
          <p:cNvPr id="59395" name="Rectangle 3"/>
          <p:cNvSpPr>
            <a:spLocks noGrp="1" noChangeArrowheads="1"/>
          </p:cNvSpPr>
          <p:nvPr>
            <p:ph idx="1"/>
          </p:nvPr>
        </p:nvSpPr>
        <p:spPr>
          <a:xfrm>
            <a:off x="609598" y="2160590"/>
            <a:ext cx="7772401" cy="3880773"/>
          </a:xfrm>
        </p:spPr>
        <p:txBody>
          <a:bodyPr>
            <a:noAutofit/>
          </a:bodyPr>
          <a:lstStyle/>
          <a:p>
            <a:pPr eaLnBrk="1" hangingPunct="1">
              <a:lnSpc>
                <a:spcPct val="90000"/>
              </a:lnSpc>
            </a:pPr>
            <a:r>
              <a:rPr lang="en-US" sz="2800" dirty="0"/>
              <a:t>Defining the principles of good governance is difficult and controversial; </a:t>
            </a:r>
            <a:r>
              <a:rPr lang="en-US" sz="2800" i="1" dirty="0"/>
              <a:t>the United</a:t>
            </a:r>
            <a:r>
              <a:rPr lang="en-US" sz="2800" dirty="0"/>
              <a:t> </a:t>
            </a:r>
            <a:r>
              <a:rPr lang="en-US" sz="2800" i="1" dirty="0"/>
              <a:t>Nations Development Program</a:t>
            </a:r>
            <a:r>
              <a:rPr lang="en-US" sz="2800" dirty="0"/>
              <a:t> {UNDP} in “</a:t>
            </a:r>
            <a:r>
              <a:rPr lang="en-US" sz="2800" i="1" dirty="0"/>
              <a:t>Governance and Sustainable Human Development</a:t>
            </a:r>
            <a:r>
              <a:rPr lang="en-US" sz="2800" dirty="0"/>
              <a:t>” articulates a set of principles that, with slight variations appear in much of the literatures. There is strong evidence that these UNDP-based principles have a claim to universal recognition.</a:t>
            </a:r>
          </a:p>
        </p:txBody>
      </p:sp>
      <p:sp>
        <p:nvSpPr>
          <p:cNvPr id="2" name="Slide Number Placeholder 1">
            <a:extLst>
              <a:ext uri="{FF2B5EF4-FFF2-40B4-BE49-F238E27FC236}">
                <a16:creationId xmlns:a16="http://schemas.microsoft.com/office/drawing/2014/main" id="{F50841FA-4B56-5797-4093-4133708383B5}"/>
              </a:ext>
            </a:extLst>
          </p:cNvPr>
          <p:cNvSpPr>
            <a:spLocks noGrp="1"/>
          </p:cNvSpPr>
          <p:nvPr>
            <p:ph type="sldNum" sz="quarter" idx="12"/>
          </p:nvPr>
        </p:nvSpPr>
        <p:spPr/>
        <p:txBody>
          <a:bodyPr/>
          <a:lstStyle/>
          <a:p>
            <a:pPr>
              <a:defRPr/>
            </a:pPr>
            <a:fld id="{7D1320BD-7FBB-4D79-B97D-57DD5DF06348}"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sz="4000"/>
              <a:t>Principles of good governance and democracy</a:t>
            </a:r>
          </a:p>
        </p:txBody>
      </p:sp>
      <p:sp>
        <p:nvSpPr>
          <p:cNvPr id="60419" name="Rectangle 3"/>
          <p:cNvSpPr>
            <a:spLocks noGrp="1" noChangeArrowheads="1"/>
          </p:cNvSpPr>
          <p:nvPr>
            <p:ph idx="1"/>
          </p:nvPr>
        </p:nvSpPr>
        <p:spPr>
          <a:xfrm>
            <a:off x="609598" y="2160590"/>
            <a:ext cx="7620001" cy="4545010"/>
          </a:xfrm>
        </p:spPr>
        <p:txBody>
          <a:bodyPr>
            <a:noAutofit/>
          </a:bodyPr>
          <a:lstStyle/>
          <a:p>
            <a:pPr marL="609600" indent="-609600" eaLnBrk="1" hangingPunct="1">
              <a:lnSpc>
                <a:spcPct val="90000"/>
              </a:lnSpc>
            </a:pPr>
            <a:r>
              <a:rPr lang="en-US" sz="2800" dirty="0"/>
              <a:t>They are many for the purpose of this lecture and due to reasons of simplicity and clarity only five of them will be enunciated;</a:t>
            </a:r>
          </a:p>
          <a:p>
            <a:pPr marL="0" indent="0" eaLnBrk="1" hangingPunct="1">
              <a:lnSpc>
                <a:spcPct val="90000"/>
              </a:lnSpc>
              <a:buNone/>
            </a:pPr>
            <a:r>
              <a:rPr lang="en-US" sz="2800" dirty="0" err="1"/>
              <a:t>i</a:t>
            </a:r>
            <a:r>
              <a:rPr lang="en-US" sz="2800" dirty="0"/>
              <a:t>. Participation</a:t>
            </a:r>
          </a:p>
          <a:p>
            <a:pPr marL="0" indent="0" eaLnBrk="1" hangingPunct="1">
              <a:lnSpc>
                <a:spcPct val="90000"/>
              </a:lnSpc>
              <a:buNone/>
            </a:pPr>
            <a:r>
              <a:rPr lang="en-US" sz="2800" dirty="0"/>
              <a:t>ii. Accountability</a:t>
            </a:r>
          </a:p>
          <a:p>
            <a:pPr marL="0" indent="0" eaLnBrk="1" hangingPunct="1">
              <a:lnSpc>
                <a:spcPct val="90000"/>
              </a:lnSpc>
              <a:buNone/>
            </a:pPr>
            <a:r>
              <a:rPr lang="en-US" sz="2800" dirty="0"/>
              <a:t>iii. Responsible leadership and efficient   </a:t>
            </a:r>
          </a:p>
          <a:p>
            <a:pPr marL="0" indent="0" eaLnBrk="1" hangingPunct="1">
              <a:lnSpc>
                <a:spcPct val="90000"/>
              </a:lnSpc>
              <a:buNone/>
            </a:pPr>
            <a:r>
              <a:rPr lang="en-US" sz="2800" dirty="0"/>
              <a:t>	administrators and the bureaucracy.</a:t>
            </a:r>
          </a:p>
          <a:p>
            <a:pPr marL="0" indent="0" eaLnBrk="1" hangingPunct="1">
              <a:lnSpc>
                <a:spcPct val="90000"/>
              </a:lnSpc>
              <a:buNone/>
            </a:pPr>
            <a:r>
              <a:rPr lang="en-US" sz="2800" dirty="0"/>
              <a:t>iv. Transparency</a:t>
            </a:r>
          </a:p>
          <a:p>
            <a:pPr marL="0" indent="0" eaLnBrk="1" hangingPunct="1">
              <a:lnSpc>
                <a:spcPct val="90000"/>
              </a:lnSpc>
              <a:buNone/>
            </a:pPr>
            <a:r>
              <a:rPr lang="en-US" sz="2800" dirty="0"/>
              <a:t>v. Rule of law</a:t>
            </a:r>
          </a:p>
        </p:txBody>
      </p:sp>
      <p:sp>
        <p:nvSpPr>
          <p:cNvPr id="2" name="Slide Number Placeholder 1">
            <a:extLst>
              <a:ext uri="{FF2B5EF4-FFF2-40B4-BE49-F238E27FC236}">
                <a16:creationId xmlns:a16="http://schemas.microsoft.com/office/drawing/2014/main" id="{BE3B0770-E811-AF7E-D732-C5862827D249}"/>
              </a:ext>
            </a:extLst>
          </p:cNvPr>
          <p:cNvSpPr>
            <a:spLocks noGrp="1"/>
          </p:cNvSpPr>
          <p:nvPr>
            <p:ph type="sldNum" sz="quarter" idx="12"/>
          </p:nvPr>
        </p:nvSpPr>
        <p:spPr/>
        <p:txBody>
          <a:bodyPr/>
          <a:lstStyle/>
          <a:p>
            <a:pPr>
              <a:defRPr/>
            </a:pPr>
            <a:fld id="{7D1320BD-7FBB-4D79-B97D-57DD5DF06348}"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599" y="152400"/>
            <a:ext cx="6347713" cy="685800"/>
          </a:xfrm>
        </p:spPr>
        <p:txBody>
          <a:bodyPr/>
          <a:lstStyle/>
          <a:p>
            <a:pPr eaLnBrk="1" hangingPunct="1"/>
            <a:r>
              <a:rPr lang="en-US"/>
              <a:t>Participation;</a:t>
            </a:r>
          </a:p>
        </p:txBody>
      </p:sp>
      <p:sp>
        <p:nvSpPr>
          <p:cNvPr id="61443" name="Rectangle 3"/>
          <p:cNvSpPr>
            <a:spLocks noGrp="1" noChangeArrowheads="1"/>
          </p:cNvSpPr>
          <p:nvPr>
            <p:ph idx="1"/>
          </p:nvPr>
        </p:nvSpPr>
        <p:spPr>
          <a:xfrm>
            <a:off x="609598" y="990600"/>
            <a:ext cx="7772401" cy="5562600"/>
          </a:xfrm>
        </p:spPr>
        <p:txBody>
          <a:bodyPr>
            <a:normAutofit/>
          </a:bodyPr>
          <a:lstStyle/>
          <a:p>
            <a:pPr marL="533400" indent="-533400" eaLnBrk="1" hangingPunct="1">
              <a:lnSpc>
                <a:spcPct val="80000"/>
              </a:lnSpc>
            </a:pPr>
            <a:r>
              <a:rPr lang="en-US" sz="2800" dirty="0"/>
              <a:t>This principle requires that all men and women should have a voice in decision making either directly or through legitimate intermediate institutions that represent their intentions. </a:t>
            </a:r>
          </a:p>
          <a:p>
            <a:pPr marL="533400" indent="-533400" eaLnBrk="1" hangingPunct="1">
              <a:lnSpc>
                <a:spcPct val="80000"/>
              </a:lnSpc>
            </a:pPr>
            <a:r>
              <a:rPr lang="en-US" sz="2800" dirty="0"/>
              <a:t>such broad participation is built through;</a:t>
            </a:r>
          </a:p>
          <a:p>
            <a:pPr marL="533400" indent="-533400" eaLnBrk="1" hangingPunct="1">
              <a:lnSpc>
                <a:spcPct val="80000"/>
              </a:lnSpc>
              <a:buFontTx/>
              <a:buAutoNum type="arabicPeriod"/>
            </a:pPr>
            <a:r>
              <a:rPr lang="en-US" sz="2800" dirty="0"/>
              <a:t>Freedom of association and speech</a:t>
            </a:r>
          </a:p>
          <a:p>
            <a:pPr marL="533400" indent="-533400" eaLnBrk="1" hangingPunct="1">
              <a:lnSpc>
                <a:spcPct val="80000"/>
              </a:lnSpc>
              <a:buFontTx/>
              <a:buAutoNum type="arabicPeriod"/>
            </a:pPr>
            <a:r>
              <a:rPr lang="en-US" sz="2800" dirty="0"/>
              <a:t>To form interest groups </a:t>
            </a:r>
          </a:p>
          <a:p>
            <a:pPr marL="533400" indent="-533400" eaLnBrk="1" hangingPunct="1">
              <a:lnSpc>
                <a:spcPct val="80000"/>
              </a:lnSpc>
              <a:buFontTx/>
              <a:buAutoNum type="arabicPeriod"/>
            </a:pPr>
            <a:r>
              <a:rPr lang="en-US" sz="2800" dirty="0"/>
              <a:t>To protest gvt decisions  </a:t>
            </a:r>
          </a:p>
          <a:p>
            <a:pPr marL="533400" indent="-533400" eaLnBrk="1" hangingPunct="1">
              <a:lnSpc>
                <a:spcPct val="80000"/>
              </a:lnSpc>
              <a:buFontTx/>
              <a:buAutoNum type="arabicPeriod"/>
            </a:pPr>
            <a:r>
              <a:rPr lang="en-US" sz="2800" dirty="0"/>
              <a:t>Voting in elections</a:t>
            </a:r>
          </a:p>
          <a:p>
            <a:pPr marL="533400" indent="-533400" eaLnBrk="1" hangingPunct="1">
              <a:lnSpc>
                <a:spcPct val="80000"/>
              </a:lnSpc>
              <a:buFontTx/>
              <a:buAutoNum type="arabicPeriod"/>
            </a:pPr>
            <a:r>
              <a:rPr lang="en-US" sz="2800" dirty="0"/>
              <a:t>Free and open expression of public opinion</a:t>
            </a:r>
          </a:p>
          <a:p>
            <a:pPr marL="533400" indent="-533400" eaLnBrk="1" hangingPunct="1">
              <a:lnSpc>
                <a:spcPct val="80000"/>
              </a:lnSpc>
              <a:buFontTx/>
              <a:buAutoNum type="arabicPeriod"/>
            </a:pPr>
            <a:r>
              <a:rPr lang="en-US" sz="2800" dirty="0"/>
              <a:t>Discussing politics</a:t>
            </a:r>
          </a:p>
          <a:p>
            <a:pPr marL="533400" indent="-533400" eaLnBrk="1" hangingPunct="1">
              <a:lnSpc>
                <a:spcPct val="80000"/>
              </a:lnSpc>
              <a:buFontTx/>
              <a:buAutoNum type="arabicPeriod"/>
            </a:pPr>
            <a:r>
              <a:rPr lang="en-US" sz="2800" dirty="0"/>
              <a:t>Holding referendum.</a:t>
            </a:r>
          </a:p>
        </p:txBody>
      </p:sp>
      <p:sp>
        <p:nvSpPr>
          <p:cNvPr id="2" name="Slide Number Placeholder 1">
            <a:extLst>
              <a:ext uri="{FF2B5EF4-FFF2-40B4-BE49-F238E27FC236}">
                <a16:creationId xmlns:a16="http://schemas.microsoft.com/office/drawing/2014/main" id="{1923EC07-CD30-F7E8-60F4-CB39C460D02E}"/>
              </a:ext>
            </a:extLst>
          </p:cNvPr>
          <p:cNvSpPr>
            <a:spLocks noGrp="1"/>
          </p:cNvSpPr>
          <p:nvPr>
            <p:ph type="sldNum" sz="quarter" idx="12"/>
          </p:nvPr>
        </p:nvSpPr>
        <p:spPr/>
        <p:txBody>
          <a:bodyPr/>
          <a:lstStyle/>
          <a:p>
            <a:pPr>
              <a:defRPr/>
            </a:pPr>
            <a:fld id="{7D1320BD-7FBB-4D79-B97D-57DD5DF06348}"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en-US" sz="4000"/>
              <a:t>Guiding question on participation</a:t>
            </a:r>
            <a:br>
              <a:rPr lang="en-US" sz="4000"/>
            </a:br>
            <a:endParaRPr lang="en-US" sz="4000"/>
          </a:p>
        </p:txBody>
      </p:sp>
      <p:sp>
        <p:nvSpPr>
          <p:cNvPr id="62467" name="Rectangle 3"/>
          <p:cNvSpPr>
            <a:spLocks noGrp="1" noChangeArrowheads="1"/>
          </p:cNvSpPr>
          <p:nvPr>
            <p:ph idx="1"/>
          </p:nvPr>
        </p:nvSpPr>
        <p:spPr/>
        <p:txBody>
          <a:bodyPr>
            <a:normAutofit fontScale="92500" lnSpcReduction="20000"/>
          </a:bodyPr>
          <a:lstStyle/>
          <a:p>
            <a:pPr eaLnBrk="1" hangingPunct="1"/>
            <a:r>
              <a:rPr lang="en-US" sz="2800"/>
              <a:t>To what extent are citizens at the local level as well as at the central government participate in elections and other avenues as shown above?</a:t>
            </a:r>
          </a:p>
          <a:p>
            <a:pPr eaLnBrk="1" hangingPunct="1"/>
            <a:r>
              <a:rPr lang="en-US" sz="2800"/>
              <a:t>To what extent are the citizens able to effectively participate in their development plans and projects.?</a:t>
            </a:r>
          </a:p>
          <a:p>
            <a:pPr eaLnBrk="1" hangingPunct="1"/>
            <a:r>
              <a:rPr lang="en-US" sz="2800"/>
              <a:t>Are they informed timely on the agendas to be discussed in their general assemblies?</a:t>
            </a:r>
          </a:p>
        </p:txBody>
      </p:sp>
      <p:sp>
        <p:nvSpPr>
          <p:cNvPr id="2" name="Slide Number Placeholder 1">
            <a:extLst>
              <a:ext uri="{FF2B5EF4-FFF2-40B4-BE49-F238E27FC236}">
                <a16:creationId xmlns:a16="http://schemas.microsoft.com/office/drawing/2014/main" id="{3EF1AAE2-2621-BB2A-7A3D-543411EBC871}"/>
              </a:ext>
            </a:extLst>
          </p:cNvPr>
          <p:cNvSpPr>
            <a:spLocks noGrp="1"/>
          </p:cNvSpPr>
          <p:nvPr>
            <p:ph type="sldNum" sz="quarter" idx="12"/>
          </p:nvPr>
        </p:nvSpPr>
        <p:spPr/>
        <p:txBody>
          <a:bodyPr/>
          <a:lstStyle/>
          <a:p>
            <a:pPr>
              <a:defRPr/>
            </a:pPr>
            <a:fld id="{7D1320BD-7FBB-4D79-B97D-57DD5DF06348}"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t>accountability</a:t>
            </a:r>
          </a:p>
        </p:txBody>
      </p:sp>
      <p:sp>
        <p:nvSpPr>
          <p:cNvPr id="63491" name="Rectangle 3"/>
          <p:cNvSpPr>
            <a:spLocks noGrp="1" noChangeArrowheads="1"/>
          </p:cNvSpPr>
          <p:nvPr>
            <p:ph idx="1"/>
          </p:nvPr>
        </p:nvSpPr>
        <p:spPr>
          <a:xfrm>
            <a:off x="609598" y="2160590"/>
            <a:ext cx="7239001" cy="3880773"/>
          </a:xfrm>
        </p:spPr>
        <p:txBody>
          <a:bodyPr/>
          <a:lstStyle/>
          <a:p>
            <a:pPr eaLnBrk="1" hangingPunct="1"/>
            <a:r>
              <a:rPr lang="en-US" sz="2800" dirty="0"/>
              <a:t>This is another principle of good governance and democracy which entails that, decision makers in the government, the private sector and civil society organizations need to be accountable to the public as well as to institutional stakeholders</a:t>
            </a:r>
            <a:r>
              <a:rPr lang="en-US" dirty="0"/>
              <a:t>.</a:t>
            </a:r>
          </a:p>
        </p:txBody>
      </p:sp>
      <p:sp>
        <p:nvSpPr>
          <p:cNvPr id="2" name="Slide Number Placeholder 1">
            <a:extLst>
              <a:ext uri="{FF2B5EF4-FFF2-40B4-BE49-F238E27FC236}">
                <a16:creationId xmlns:a16="http://schemas.microsoft.com/office/drawing/2014/main" id="{4C1CCE0D-D5F9-52D4-4785-F45148D45D59}"/>
              </a:ext>
            </a:extLst>
          </p:cNvPr>
          <p:cNvSpPr>
            <a:spLocks noGrp="1"/>
          </p:cNvSpPr>
          <p:nvPr>
            <p:ph type="sldNum" sz="quarter" idx="12"/>
          </p:nvPr>
        </p:nvSpPr>
        <p:spPr/>
        <p:txBody>
          <a:bodyPr/>
          <a:lstStyle/>
          <a:p>
            <a:pPr>
              <a:defRPr/>
            </a:pPr>
            <a:fld id="{7D1320BD-7FBB-4D79-B97D-57DD5DF06348}"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hangingPunct="1"/>
            <a:r>
              <a:rPr lang="en-US" sz="4000"/>
              <a:t>Guiding questions in accountability</a:t>
            </a:r>
          </a:p>
        </p:txBody>
      </p:sp>
      <p:sp>
        <p:nvSpPr>
          <p:cNvPr id="64515" name="Rectangle 3"/>
          <p:cNvSpPr>
            <a:spLocks noGrp="1" noChangeArrowheads="1"/>
          </p:cNvSpPr>
          <p:nvPr>
            <p:ph idx="1"/>
          </p:nvPr>
        </p:nvSpPr>
        <p:spPr>
          <a:xfrm>
            <a:off x="609598" y="2160590"/>
            <a:ext cx="7391401" cy="3880773"/>
          </a:xfrm>
        </p:spPr>
        <p:txBody>
          <a:bodyPr/>
          <a:lstStyle/>
          <a:p>
            <a:pPr eaLnBrk="1" hangingPunct="1"/>
            <a:r>
              <a:rPr lang="en-US" sz="2800" dirty="0"/>
              <a:t>What should be done to make government officials accountable to their citizens?</a:t>
            </a:r>
          </a:p>
          <a:p>
            <a:pPr eaLnBrk="1" hangingPunct="1"/>
            <a:r>
              <a:rPr lang="en-US" sz="2800" dirty="0"/>
              <a:t>Are people accountable to their leaders?</a:t>
            </a:r>
          </a:p>
          <a:p>
            <a:pPr eaLnBrk="1" hangingPunct="1">
              <a:buFontTx/>
              <a:buNone/>
            </a:pPr>
            <a:endParaRPr lang="en-US" dirty="0"/>
          </a:p>
        </p:txBody>
      </p:sp>
      <p:sp>
        <p:nvSpPr>
          <p:cNvPr id="2" name="Slide Number Placeholder 1">
            <a:extLst>
              <a:ext uri="{FF2B5EF4-FFF2-40B4-BE49-F238E27FC236}">
                <a16:creationId xmlns:a16="http://schemas.microsoft.com/office/drawing/2014/main" id="{5BC6ECAC-78C8-80CC-83EE-087EC7D5C1E9}"/>
              </a:ext>
            </a:extLst>
          </p:cNvPr>
          <p:cNvSpPr>
            <a:spLocks noGrp="1"/>
          </p:cNvSpPr>
          <p:nvPr>
            <p:ph type="sldNum" sz="quarter" idx="12"/>
          </p:nvPr>
        </p:nvSpPr>
        <p:spPr/>
        <p:txBody>
          <a:bodyPr/>
          <a:lstStyle/>
          <a:p>
            <a:pPr>
              <a:defRPr/>
            </a:pPr>
            <a:fld id="{7D1320BD-7FBB-4D79-B97D-57DD5DF06348}"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599" y="609600"/>
            <a:ext cx="6347713" cy="1066800"/>
          </a:xfrm>
        </p:spPr>
        <p:txBody>
          <a:bodyPr/>
          <a:lstStyle/>
          <a:p>
            <a:pPr eaLnBrk="1" hangingPunct="1"/>
            <a:r>
              <a:rPr lang="en-US" dirty="0"/>
              <a:t>Transparency</a:t>
            </a:r>
          </a:p>
        </p:txBody>
      </p:sp>
      <p:sp>
        <p:nvSpPr>
          <p:cNvPr id="65539" name="Rectangle 3"/>
          <p:cNvSpPr>
            <a:spLocks noGrp="1" noChangeArrowheads="1"/>
          </p:cNvSpPr>
          <p:nvPr>
            <p:ph idx="1"/>
          </p:nvPr>
        </p:nvSpPr>
        <p:spPr>
          <a:xfrm>
            <a:off x="609598" y="2160590"/>
            <a:ext cx="7620001" cy="3880773"/>
          </a:xfrm>
        </p:spPr>
        <p:txBody>
          <a:bodyPr>
            <a:normAutofit fontScale="92500" lnSpcReduction="10000"/>
          </a:bodyPr>
          <a:lstStyle/>
          <a:p>
            <a:pPr eaLnBrk="1" hangingPunct="1">
              <a:lnSpc>
                <a:spcPct val="80000"/>
              </a:lnSpc>
            </a:pPr>
            <a:r>
              <a:rPr lang="en-US" sz="2800" dirty="0"/>
              <a:t>This principle denotes free flow of information.</a:t>
            </a:r>
          </a:p>
          <a:p>
            <a:pPr eaLnBrk="1" hangingPunct="1">
              <a:lnSpc>
                <a:spcPct val="80000"/>
              </a:lnSpc>
            </a:pPr>
            <a:r>
              <a:rPr lang="en-US" sz="2800" dirty="0"/>
              <a:t>To the greatest possible extent, state officials must share information with the general population regarding the decisions they make.</a:t>
            </a:r>
          </a:p>
          <a:p>
            <a:pPr eaLnBrk="1" hangingPunct="1">
              <a:lnSpc>
                <a:spcPct val="80000"/>
              </a:lnSpc>
            </a:pPr>
            <a:r>
              <a:rPr lang="en-US" sz="2800" dirty="0"/>
              <a:t>It is generally accepted that the sphere of gvt secretiveness in a democratic gvt should be kept as narrow as possible while the sphere of transparency should be spread as wide as possible.</a:t>
            </a:r>
          </a:p>
          <a:p>
            <a:pPr eaLnBrk="1" hangingPunct="1">
              <a:lnSpc>
                <a:spcPct val="80000"/>
              </a:lnSpc>
            </a:pPr>
            <a:r>
              <a:rPr lang="en-US" sz="2800" dirty="0"/>
              <a:t>People must have the freedom to express themselves openly and to criticize their gvt without fear of retribution.</a:t>
            </a:r>
          </a:p>
        </p:txBody>
      </p:sp>
      <p:sp>
        <p:nvSpPr>
          <p:cNvPr id="2" name="Slide Number Placeholder 1">
            <a:extLst>
              <a:ext uri="{FF2B5EF4-FFF2-40B4-BE49-F238E27FC236}">
                <a16:creationId xmlns:a16="http://schemas.microsoft.com/office/drawing/2014/main" id="{E5A2D811-F2C7-3E69-F6B2-A30D739A2203}"/>
              </a:ext>
            </a:extLst>
          </p:cNvPr>
          <p:cNvSpPr>
            <a:spLocks noGrp="1"/>
          </p:cNvSpPr>
          <p:nvPr>
            <p:ph type="sldNum" sz="quarter" idx="12"/>
          </p:nvPr>
        </p:nvSpPr>
        <p:spPr/>
        <p:txBody>
          <a:bodyPr/>
          <a:lstStyle/>
          <a:p>
            <a:pPr>
              <a:defRPr/>
            </a:pPr>
            <a:fld id="{7D1320BD-7FBB-4D79-B97D-57DD5DF06348}"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Rule of law</a:t>
            </a:r>
          </a:p>
        </p:txBody>
      </p:sp>
      <p:sp>
        <p:nvSpPr>
          <p:cNvPr id="66563"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t>This principle denotes that, power of the state must be limited by law and that no one is above the law.</a:t>
            </a:r>
          </a:p>
          <a:p>
            <a:pPr eaLnBrk="1" hangingPunct="1">
              <a:lnSpc>
                <a:spcPct val="90000"/>
              </a:lnSpc>
            </a:pPr>
            <a:r>
              <a:rPr lang="en-US" sz="2800" dirty="0"/>
              <a:t>Simply stated, it means that those who govern including the most powerful figures in the </a:t>
            </a:r>
            <a:r>
              <a:rPr lang="en-US" sz="2800" dirty="0" err="1"/>
              <a:t>gvt,shall</a:t>
            </a:r>
            <a:r>
              <a:rPr lang="en-US" sz="2800" dirty="0"/>
              <a:t> be under the law rather than above the law.</a:t>
            </a:r>
          </a:p>
          <a:p>
            <a:pPr eaLnBrk="1" hangingPunct="1">
              <a:lnSpc>
                <a:spcPct val="90000"/>
              </a:lnSpc>
            </a:pPr>
            <a:r>
              <a:rPr lang="en-US" sz="2800" dirty="0"/>
              <a:t>The concern here is that citizens and government officials need to respect the </a:t>
            </a:r>
            <a:r>
              <a:rPr lang="en-US" sz="2800" dirty="0" err="1"/>
              <a:t>law.No</a:t>
            </a:r>
            <a:r>
              <a:rPr lang="en-US" sz="2800" dirty="0"/>
              <a:t> one is above the law.</a:t>
            </a:r>
          </a:p>
        </p:txBody>
      </p:sp>
      <p:sp>
        <p:nvSpPr>
          <p:cNvPr id="2" name="Slide Number Placeholder 1">
            <a:extLst>
              <a:ext uri="{FF2B5EF4-FFF2-40B4-BE49-F238E27FC236}">
                <a16:creationId xmlns:a16="http://schemas.microsoft.com/office/drawing/2014/main" id="{A6B2A46F-7B4F-1836-E7EC-9259F501B186}"/>
              </a:ext>
            </a:extLst>
          </p:cNvPr>
          <p:cNvSpPr>
            <a:spLocks noGrp="1"/>
          </p:cNvSpPr>
          <p:nvPr>
            <p:ph type="sldNum" sz="quarter" idx="12"/>
          </p:nvPr>
        </p:nvSpPr>
        <p:spPr/>
        <p:txBody>
          <a:bodyPr/>
          <a:lstStyle/>
          <a:p>
            <a:pPr>
              <a:defRPr/>
            </a:pPr>
            <a:fld id="{7D1320BD-7FBB-4D79-B97D-57DD5DF06348}"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eaLnBrk="1" hangingPunct="1"/>
            <a:r>
              <a:rPr lang="en-US" sz="4000"/>
              <a:t>Responsiveness</a:t>
            </a:r>
            <a:br>
              <a:rPr lang="en-US" sz="4000"/>
            </a:br>
            <a:endParaRPr lang="en-US" sz="4000"/>
          </a:p>
        </p:txBody>
      </p:sp>
      <p:sp>
        <p:nvSpPr>
          <p:cNvPr id="67587" name="Rectangle 3"/>
          <p:cNvSpPr>
            <a:spLocks noGrp="1" noChangeArrowheads="1"/>
          </p:cNvSpPr>
          <p:nvPr>
            <p:ph idx="1"/>
          </p:nvPr>
        </p:nvSpPr>
        <p:spPr>
          <a:xfrm>
            <a:off x="609598" y="2160590"/>
            <a:ext cx="7696201" cy="3880773"/>
          </a:xfrm>
        </p:spPr>
        <p:txBody>
          <a:bodyPr>
            <a:normAutofit lnSpcReduction="10000"/>
          </a:bodyPr>
          <a:lstStyle/>
          <a:p>
            <a:pPr eaLnBrk="1" hangingPunct="1">
              <a:lnSpc>
                <a:spcPct val="90000"/>
              </a:lnSpc>
            </a:pPr>
            <a:r>
              <a:rPr lang="en-US" sz="2800" dirty="0"/>
              <a:t>Responsiveness requires institutions and processes try to serve all stakeholders. this will bring or produce results that meets needs while making the best use of resources.</a:t>
            </a:r>
          </a:p>
          <a:p>
            <a:pPr eaLnBrk="1" hangingPunct="1">
              <a:lnSpc>
                <a:spcPct val="90000"/>
              </a:lnSpc>
              <a:buFontTx/>
              <a:buNone/>
            </a:pPr>
            <a:r>
              <a:rPr lang="en-US" sz="2800" dirty="0"/>
              <a:t>QN;</a:t>
            </a:r>
          </a:p>
          <a:p>
            <a:pPr eaLnBrk="1" hangingPunct="1">
              <a:lnSpc>
                <a:spcPct val="90000"/>
              </a:lnSpc>
              <a:buFontTx/>
              <a:buNone/>
            </a:pPr>
            <a:r>
              <a:rPr lang="en-US" sz="2800" dirty="0"/>
              <a:t>Are our leaders responsive to their citizens?</a:t>
            </a:r>
          </a:p>
          <a:p>
            <a:pPr eaLnBrk="1" hangingPunct="1">
              <a:lnSpc>
                <a:spcPct val="90000"/>
              </a:lnSpc>
              <a:buFontTx/>
              <a:buNone/>
            </a:pPr>
            <a:r>
              <a:rPr lang="en-US" sz="2800" dirty="0"/>
              <a:t>Is there fair and equitable distribution of resources?</a:t>
            </a:r>
          </a:p>
          <a:p>
            <a:pPr eaLnBrk="1" hangingPunct="1">
              <a:lnSpc>
                <a:spcPct val="90000"/>
              </a:lnSpc>
            </a:pPr>
            <a:endParaRPr lang="en-US" dirty="0"/>
          </a:p>
        </p:txBody>
      </p:sp>
      <p:sp>
        <p:nvSpPr>
          <p:cNvPr id="2" name="Slide Number Placeholder 1">
            <a:extLst>
              <a:ext uri="{FF2B5EF4-FFF2-40B4-BE49-F238E27FC236}">
                <a16:creationId xmlns:a16="http://schemas.microsoft.com/office/drawing/2014/main" id="{13781A56-46C9-211F-183B-611BDD6D28F4}"/>
              </a:ext>
            </a:extLst>
          </p:cNvPr>
          <p:cNvSpPr>
            <a:spLocks noGrp="1"/>
          </p:cNvSpPr>
          <p:nvPr>
            <p:ph type="sldNum" sz="quarter" idx="12"/>
          </p:nvPr>
        </p:nvSpPr>
        <p:spPr/>
        <p:txBody>
          <a:bodyPr/>
          <a:lstStyle/>
          <a:p>
            <a:pPr>
              <a:defRPr/>
            </a:pPr>
            <a:fld id="{7D1320BD-7FBB-4D79-B97D-57DD5DF06348}"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599" y="609600"/>
            <a:ext cx="7391401" cy="685800"/>
          </a:xfrm>
        </p:spPr>
        <p:txBody>
          <a:bodyPr>
            <a:normAutofit/>
          </a:bodyPr>
          <a:lstStyle/>
          <a:p>
            <a:pPr eaLnBrk="1" hangingPunct="1"/>
            <a:r>
              <a:rPr lang="en-US" dirty="0"/>
              <a:t>Meaning of democracy </a:t>
            </a:r>
            <a:r>
              <a:rPr lang="en-US" dirty="0" err="1"/>
              <a:t>cont</a:t>
            </a:r>
            <a:r>
              <a:rPr lang="en-US" dirty="0"/>
              <a:t>…..</a:t>
            </a:r>
          </a:p>
        </p:txBody>
      </p:sp>
      <p:sp>
        <p:nvSpPr>
          <p:cNvPr id="8195" name="Rectangle 3"/>
          <p:cNvSpPr>
            <a:spLocks noGrp="1" noChangeArrowheads="1"/>
          </p:cNvSpPr>
          <p:nvPr>
            <p:ph idx="1"/>
          </p:nvPr>
        </p:nvSpPr>
        <p:spPr>
          <a:xfrm>
            <a:off x="609598" y="1600200"/>
            <a:ext cx="7772401" cy="4441163"/>
          </a:xfrm>
        </p:spPr>
        <p:txBody>
          <a:bodyPr>
            <a:noAutofit/>
          </a:bodyPr>
          <a:lstStyle/>
          <a:p>
            <a:pPr eaLnBrk="1" hangingPunct="1"/>
            <a:r>
              <a:rPr lang="en-US" sz="2800" dirty="0"/>
              <a:t>According to him </a:t>
            </a:r>
            <a:r>
              <a:rPr lang="en-US" sz="2800" b="1" dirty="0">
                <a:solidFill>
                  <a:srgbClr val="FF0000"/>
                </a:solidFill>
              </a:rPr>
              <a:t>democracy</a:t>
            </a:r>
            <a:r>
              <a:rPr lang="en-US" sz="2800" dirty="0"/>
              <a:t> is a political method  or a mechanism for choosing political leadership.</a:t>
            </a:r>
          </a:p>
          <a:p>
            <a:pPr eaLnBrk="1" hangingPunct="1"/>
            <a:r>
              <a:rPr lang="en-US" sz="2800" dirty="0"/>
              <a:t>In this type of political method citizens are given a chance to choose among competing political leaders.</a:t>
            </a:r>
          </a:p>
          <a:p>
            <a:pPr eaLnBrk="1" hangingPunct="1"/>
            <a:r>
              <a:rPr lang="en-US" sz="2800" dirty="0"/>
              <a:t>So according to Schumpeter the ability to choose between leaders at election time is what democracy means.</a:t>
            </a:r>
          </a:p>
        </p:txBody>
      </p:sp>
      <p:sp>
        <p:nvSpPr>
          <p:cNvPr id="2" name="Slide Number Placeholder 1">
            <a:extLst>
              <a:ext uri="{FF2B5EF4-FFF2-40B4-BE49-F238E27FC236}">
                <a16:creationId xmlns:a16="http://schemas.microsoft.com/office/drawing/2014/main" id="{1FBC7388-E01E-0ACA-7CDD-D2C8C762509B}"/>
              </a:ext>
            </a:extLst>
          </p:cNvPr>
          <p:cNvSpPr>
            <a:spLocks noGrp="1"/>
          </p:cNvSpPr>
          <p:nvPr>
            <p:ph type="sldNum" sz="quarter" idx="12"/>
          </p:nvPr>
        </p:nvSpPr>
        <p:spPr/>
        <p:txBody>
          <a:bodyPr/>
          <a:lstStyle/>
          <a:p>
            <a:pPr>
              <a:defRPr/>
            </a:pPr>
            <a:fld id="{7D1320BD-7FBB-4D79-B97D-57DD5DF06348}"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pPr eaLnBrk="1" hangingPunct="1"/>
            <a:r>
              <a:rPr lang="en-US" sz="4000"/>
              <a:t>Relationship between democracy and Development</a:t>
            </a:r>
          </a:p>
        </p:txBody>
      </p:sp>
      <p:sp>
        <p:nvSpPr>
          <p:cNvPr id="68611" name="Rectangle 3"/>
          <p:cNvSpPr>
            <a:spLocks noGrp="1" noChangeArrowheads="1"/>
          </p:cNvSpPr>
          <p:nvPr>
            <p:ph idx="1"/>
          </p:nvPr>
        </p:nvSpPr>
        <p:spPr>
          <a:xfrm>
            <a:off x="609598" y="2160590"/>
            <a:ext cx="7620001" cy="4468810"/>
          </a:xfrm>
        </p:spPr>
        <p:txBody>
          <a:bodyPr>
            <a:normAutofit lnSpcReduction="10000"/>
          </a:bodyPr>
          <a:lstStyle/>
          <a:p>
            <a:pPr eaLnBrk="1" hangingPunct="1">
              <a:lnSpc>
                <a:spcPct val="90000"/>
              </a:lnSpc>
            </a:pPr>
            <a:r>
              <a:rPr lang="en-US" sz="3000" dirty="0"/>
              <a:t>There are two guiding questions;</a:t>
            </a:r>
          </a:p>
          <a:p>
            <a:pPr eaLnBrk="1" hangingPunct="1">
              <a:lnSpc>
                <a:spcPct val="90000"/>
              </a:lnSpc>
            </a:pPr>
            <a:r>
              <a:rPr lang="en-US" sz="3000" dirty="0"/>
              <a:t>Does democracy lead to development?</a:t>
            </a:r>
          </a:p>
          <a:p>
            <a:pPr eaLnBrk="1" hangingPunct="1">
              <a:lnSpc>
                <a:spcPct val="90000"/>
              </a:lnSpc>
            </a:pPr>
            <a:r>
              <a:rPr lang="en-US" sz="3000" dirty="0"/>
              <a:t>Does development lead to democracy?</a:t>
            </a:r>
          </a:p>
          <a:p>
            <a:pPr eaLnBrk="1" hangingPunct="1">
              <a:lnSpc>
                <a:spcPct val="90000"/>
              </a:lnSpc>
            </a:pPr>
            <a:r>
              <a:rPr lang="en-US" sz="3000" dirty="0"/>
              <a:t>There is a debate on the compatibility </a:t>
            </a:r>
            <a:r>
              <a:rPr lang="en-US" sz="3000" dirty="0" err="1"/>
              <a:t>btn</a:t>
            </a:r>
            <a:r>
              <a:rPr lang="en-US" sz="3000" dirty="0"/>
              <a:t> democracy and development. Some scholars hold an opinion that the two are positively related while others argue that there is no compatibility/relationship between democracy and development.</a:t>
            </a:r>
          </a:p>
          <a:p>
            <a:pPr eaLnBrk="1" hangingPunct="1">
              <a:lnSpc>
                <a:spcPct val="90000"/>
              </a:lnSpc>
              <a:buFontTx/>
              <a:buNone/>
            </a:pPr>
            <a:endParaRPr lang="en-US" sz="3000" dirty="0"/>
          </a:p>
          <a:p>
            <a:pPr eaLnBrk="1" hangingPunct="1">
              <a:lnSpc>
                <a:spcPct val="90000"/>
              </a:lnSpc>
              <a:buFontTx/>
              <a:buNone/>
            </a:pPr>
            <a:endParaRPr lang="en-US" sz="2400" dirty="0"/>
          </a:p>
        </p:txBody>
      </p:sp>
      <p:sp>
        <p:nvSpPr>
          <p:cNvPr id="2" name="Slide Number Placeholder 1">
            <a:extLst>
              <a:ext uri="{FF2B5EF4-FFF2-40B4-BE49-F238E27FC236}">
                <a16:creationId xmlns:a16="http://schemas.microsoft.com/office/drawing/2014/main" id="{689EEC81-9EB5-DC1C-774B-6DAA3E460B5B}"/>
              </a:ext>
            </a:extLst>
          </p:cNvPr>
          <p:cNvSpPr>
            <a:spLocks noGrp="1"/>
          </p:cNvSpPr>
          <p:nvPr>
            <p:ph type="sldNum" sz="quarter" idx="12"/>
          </p:nvPr>
        </p:nvSpPr>
        <p:spPr/>
        <p:txBody>
          <a:bodyPr/>
          <a:lstStyle/>
          <a:p>
            <a:pPr>
              <a:defRPr/>
            </a:pPr>
            <a:fld id="{7D1320BD-7FBB-4D79-B97D-57DD5DF06348}"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a:t>Democracy vs dev……</a:t>
            </a:r>
          </a:p>
        </p:txBody>
      </p:sp>
      <p:sp>
        <p:nvSpPr>
          <p:cNvPr id="69635" name="Content Placeholder 2"/>
          <p:cNvSpPr>
            <a:spLocks noGrp="1"/>
          </p:cNvSpPr>
          <p:nvPr>
            <p:ph idx="1"/>
          </p:nvPr>
        </p:nvSpPr>
        <p:spPr>
          <a:xfrm>
            <a:off x="609598" y="2160590"/>
            <a:ext cx="7162801" cy="3880773"/>
          </a:xfrm>
        </p:spPr>
        <p:txBody>
          <a:bodyPr>
            <a:noAutofit/>
          </a:bodyPr>
          <a:lstStyle/>
          <a:p>
            <a:r>
              <a:rPr lang="en-US" sz="2800" dirty="0"/>
              <a:t>One of the most popular hypotheses is that socio-economic development (modernization) brings about democracy</a:t>
            </a:r>
          </a:p>
          <a:p>
            <a:r>
              <a:rPr lang="en-US" sz="2800" dirty="0"/>
              <a:t>In this view democracy is a “higher order” need that follows “basic needs” such as food, shelter, health. The latter are prior needs that must be satisfied (Maslow:1954).</a:t>
            </a:r>
          </a:p>
        </p:txBody>
      </p:sp>
      <p:sp>
        <p:nvSpPr>
          <p:cNvPr id="2" name="Slide Number Placeholder 1">
            <a:extLst>
              <a:ext uri="{FF2B5EF4-FFF2-40B4-BE49-F238E27FC236}">
                <a16:creationId xmlns:a16="http://schemas.microsoft.com/office/drawing/2014/main" id="{23E07979-FEA9-21B3-663C-80EF7C57E0BB}"/>
              </a:ext>
            </a:extLst>
          </p:cNvPr>
          <p:cNvSpPr>
            <a:spLocks noGrp="1"/>
          </p:cNvSpPr>
          <p:nvPr>
            <p:ph type="sldNum" sz="quarter" idx="12"/>
          </p:nvPr>
        </p:nvSpPr>
        <p:spPr/>
        <p:txBody>
          <a:bodyPr/>
          <a:lstStyle/>
          <a:p>
            <a:pPr>
              <a:defRPr/>
            </a:pPr>
            <a:fld id="{7D1320BD-7FBB-4D79-B97D-57DD5DF06348}"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endParaRPr lang="en-US"/>
          </a:p>
        </p:txBody>
      </p:sp>
      <p:sp>
        <p:nvSpPr>
          <p:cNvPr id="70659" name="Content Placeholder 2"/>
          <p:cNvSpPr>
            <a:spLocks noGrp="1"/>
          </p:cNvSpPr>
          <p:nvPr>
            <p:ph idx="1"/>
          </p:nvPr>
        </p:nvSpPr>
        <p:spPr>
          <a:xfrm>
            <a:off x="609598" y="2160590"/>
            <a:ext cx="7620001" cy="3880773"/>
          </a:xfrm>
        </p:spPr>
        <p:txBody>
          <a:bodyPr>
            <a:noAutofit/>
          </a:bodyPr>
          <a:lstStyle/>
          <a:p>
            <a:r>
              <a:rPr lang="en-US" sz="2800" dirty="0"/>
              <a:t>Some theorists (e.g. </a:t>
            </a:r>
            <a:r>
              <a:rPr lang="en-US" sz="2800" dirty="0" err="1"/>
              <a:t>Casinelli</a:t>
            </a:r>
            <a:r>
              <a:rPr lang="en-US" sz="2800" dirty="0"/>
              <a:t> 1961) argue that “a modern democratic state can exist only in a society that has solved the problems of material well being.</a:t>
            </a:r>
          </a:p>
          <a:p>
            <a:r>
              <a:rPr lang="en-US" sz="2800" dirty="0"/>
              <a:t>Dahl believes that adequate institutions and a citizenry, especially a middle class, receptive to democratic </a:t>
            </a:r>
            <a:r>
              <a:rPr lang="en-US" sz="2800" dirty="0" err="1"/>
              <a:t>ideals,must</a:t>
            </a:r>
            <a:r>
              <a:rPr lang="en-US" sz="2800" dirty="0"/>
              <a:t> exist for democratization to take place.</a:t>
            </a:r>
          </a:p>
        </p:txBody>
      </p:sp>
      <p:sp>
        <p:nvSpPr>
          <p:cNvPr id="2" name="Slide Number Placeholder 1">
            <a:extLst>
              <a:ext uri="{FF2B5EF4-FFF2-40B4-BE49-F238E27FC236}">
                <a16:creationId xmlns:a16="http://schemas.microsoft.com/office/drawing/2014/main" id="{85567655-F2FC-360A-B529-8CB79F2155C9}"/>
              </a:ext>
            </a:extLst>
          </p:cNvPr>
          <p:cNvSpPr>
            <a:spLocks noGrp="1"/>
          </p:cNvSpPr>
          <p:nvPr>
            <p:ph type="sldNum" sz="quarter" idx="12"/>
          </p:nvPr>
        </p:nvSpPr>
        <p:spPr/>
        <p:txBody>
          <a:bodyPr/>
          <a:lstStyle/>
          <a:p>
            <a:pPr>
              <a:defRPr/>
            </a:pPr>
            <a:fld id="{7D1320BD-7FBB-4D79-B97D-57DD5DF06348}"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endParaRPr lang="en-US"/>
          </a:p>
        </p:txBody>
      </p:sp>
      <p:sp>
        <p:nvSpPr>
          <p:cNvPr id="71683" name="Content Placeholder 2"/>
          <p:cNvSpPr>
            <a:spLocks noGrp="1"/>
          </p:cNvSpPr>
          <p:nvPr>
            <p:ph idx="1"/>
          </p:nvPr>
        </p:nvSpPr>
        <p:spPr>
          <a:xfrm>
            <a:off x="609598" y="2160590"/>
            <a:ext cx="7620001" cy="3880773"/>
          </a:xfrm>
        </p:spPr>
        <p:txBody>
          <a:bodyPr>
            <a:normAutofit/>
          </a:bodyPr>
          <a:lstStyle/>
          <a:p>
            <a:r>
              <a:rPr lang="en-US" sz="2800" dirty="0"/>
              <a:t>All these views are in accord with what is often described as the “</a:t>
            </a:r>
            <a:r>
              <a:rPr lang="en-US" sz="2800" dirty="0" err="1"/>
              <a:t>Lipset</a:t>
            </a:r>
            <a:r>
              <a:rPr lang="en-US" sz="2800" dirty="0"/>
              <a:t> thesis” (</a:t>
            </a:r>
            <a:r>
              <a:rPr lang="en-US" sz="2800" dirty="0" err="1"/>
              <a:t>Lipset</a:t>
            </a:r>
            <a:r>
              <a:rPr lang="en-US" sz="2800" dirty="0"/>
              <a:t> 1959; 1963) that economic development not only leads to democracy but that it is essential for democracy to come into being.</a:t>
            </a:r>
          </a:p>
        </p:txBody>
      </p:sp>
      <p:sp>
        <p:nvSpPr>
          <p:cNvPr id="2" name="Slide Number Placeholder 1">
            <a:extLst>
              <a:ext uri="{FF2B5EF4-FFF2-40B4-BE49-F238E27FC236}">
                <a16:creationId xmlns:a16="http://schemas.microsoft.com/office/drawing/2014/main" id="{0FDFF4F4-D925-83D6-69FB-CD916E09524F}"/>
              </a:ext>
            </a:extLst>
          </p:cNvPr>
          <p:cNvSpPr>
            <a:spLocks noGrp="1"/>
          </p:cNvSpPr>
          <p:nvPr>
            <p:ph type="sldNum" sz="quarter" idx="12"/>
          </p:nvPr>
        </p:nvSpPr>
        <p:spPr/>
        <p:txBody>
          <a:bodyPr/>
          <a:lstStyle/>
          <a:p>
            <a:pPr>
              <a:defRPr/>
            </a:pPr>
            <a:fld id="{7D1320BD-7FBB-4D79-B97D-57DD5DF06348}"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US"/>
          </a:p>
        </p:txBody>
      </p:sp>
      <p:sp>
        <p:nvSpPr>
          <p:cNvPr id="72707" name="Content Placeholder 2"/>
          <p:cNvSpPr>
            <a:spLocks noGrp="1"/>
          </p:cNvSpPr>
          <p:nvPr>
            <p:ph idx="1"/>
          </p:nvPr>
        </p:nvSpPr>
        <p:spPr>
          <a:xfrm>
            <a:off x="609598" y="2160590"/>
            <a:ext cx="7696201" cy="3880773"/>
          </a:xfrm>
        </p:spPr>
        <p:txBody>
          <a:bodyPr>
            <a:noAutofit/>
          </a:bodyPr>
          <a:lstStyle/>
          <a:p>
            <a:r>
              <a:rPr lang="en-US" sz="2800" dirty="0"/>
              <a:t>Taking a cue from this, there are many Third World political leaders who subscribe to the view that basic material needs must be met before their societies can practice democracy</a:t>
            </a:r>
          </a:p>
          <a:p>
            <a:r>
              <a:rPr lang="en-US" sz="2800" dirty="0"/>
              <a:t>Some go even beyond that and assert that there is a tradeoff(exchange or swapping) between democracy and development.</a:t>
            </a:r>
          </a:p>
        </p:txBody>
      </p:sp>
      <p:sp>
        <p:nvSpPr>
          <p:cNvPr id="2" name="Slide Number Placeholder 1">
            <a:extLst>
              <a:ext uri="{FF2B5EF4-FFF2-40B4-BE49-F238E27FC236}">
                <a16:creationId xmlns:a16="http://schemas.microsoft.com/office/drawing/2014/main" id="{B530EC3F-ABE9-3D2C-BFAA-E2337510D8BA}"/>
              </a:ext>
            </a:extLst>
          </p:cNvPr>
          <p:cNvSpPr>
            <a:spLocks noGrp="1"/>
          </p:cNvSpPr>
          <p:nvPr>
            <p:ph type="sldNum" sz="quarter" idx="12"/>
          </p:nvPr>
        </p:nvSpPr>
        <p:spPr/>
        <p:txBody>
          <a:bodyPr/>
          <a:lstStyle/>
          <a:p>
            <a:pPr>
              <a:defRPr/>
            </a:pPr>
            <a:fld id="{7D1320BD-7FBB-4D79-B97D-57DD5DF06348}"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endParaRPr lang="en-US"/>
          </a:p>
        </p:txBody>
      </p:sp>
      <p:sp>
        <p:nvSpPr>
          <p:cNvPr id="73731" name="Content Placeholder 2"/>
          <p:cNvSpPr>
            <a:spLocks noGrp="1"/>
          </p:cNvSpPr>
          <p:nvPr>
            <p:ph idx="1"/>
          </p:nvPr>
        </p:nvSpPr>
        <p:spPr>
          <a:xfrm>
            <a:off x="609598" y="2160590"/>
            <a:ext cx="7543801" cy="3880773"/>
          </a:xfrm>
        </p:spPr>
        <p:txBody>
          <a:bodyPr>
            <a:normAutofit/>
          </a:bodyPr>
          <a:lstStyle/>
          <a:p>
            <a:r>
              <a:rPr lang="en-US" sz="2800" dirty="0"/>
              <a:t>In general the rich industrialized countries enjoy democratic institutions and freedoms.</a:t>
            </a:r>
          </a:p>
          <a:p>
            <a:pPr>
              <a:buFontTx/>
              <a:buNone/>
            </a:pPr>
            <a:r>
              <a:rPr lang="en-US" sz="2800" dirty="0"/>
              <a:t>On the other hand, it is rare to see democracy thrive under conditions of economic deprivation.</a:t>
            </a:r>
          </a:p>
        </p:txBody>
      </p:sp>
      <p:sp>
        <p:nvSpPr>
          <p:cNvPr id="2" name="Slide Number Placeholder 1">
            <a:extLst>
              <a:ext uri="{FF2B5EF4-FFF2-40B4-BE49-F238E27FC236}">
                <a16:creationId xmlns:a16="http://schemas.microsoft.com/office/drawing/2014/main" id="{B4E162AB-B69E-A8E5-FFD6-C727C117058C}"/>
              </a:ext>
            </a:extLst>
          </p:cNvPr>
          <p:cNvSpPr>
            <a:spLocks noGrp="1"/>
          </p:cNvSpPr>
          <p:nvPr>
            <p:ph type="sldNum" sz="quarter" idx="12"/>
          </p:nvPr>
        </p:nvSpPr>
        <p:spPr/>
        <p:txBody>
          <a:bodyPr/>
          <a:lstStyle/>
          <a:p>
            <a:pPr>
              <a:defRPr/>
            </a:pPr>
            <a:fld id="{7D1320BD-7FBB-4D79-B97D-57DD5DF06348}"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066800" y="762000"/>
            <a:ext cx="6934199" cy="1320800"/>
          </a:xfrm>
        </p:spPr>
        <p:txBody>
          <a:bodyPr/>
          <a:lstStyle/>
          <a:p>
            <a:endParaRPr lang="en-US"/>
          </a:p>
        </p:txBody>
      </p:sp>
      <p:sp>
        <p:nvSpPr>
          <p:cNvPr id="74755" name="Content Placeholder 2"/>
          <p:cNvSpPr>
            <a:spLocks noGrp="1"/>
          </p:cNvSpPr>
          <p:nvPr>
            <p:ph idx="1"/>
          </p:nvPr>
        </p:nvSpPr>
        <p:spPr>
          <a:xfrm>
            <a:off x="609598" y="2215227"/>
            <a:ext cx="7391401" cy="3880773"/>
          </a:xfrm>
        </p:spPr>
        <p:txBody>
          <a:bodyPr/>
          <a:lstStyle/>
          <a:p>
            <a:r>
              <a:rPr lang="en-US" sz="2800" dirty="0"/>
              <a:t>Diamond (Marks and Diamond 1992) finds “human development” to be the most powerful predictor of the likelihood of democracy.</a:t>
            </a:r>
          </a:p>
          <a:p>
            <a:r>
              <a:rPr lang="en-US" sz="2800" dirty="0"/>
              <a:t>He notes that there is strong historical evidence to support the theory that development promotes democracy.</a:t>
            </a:r>
          </a:p>
          <a:p>
            <a:endParaRPr lang="en-US" dirty="0"/>
          </a:p>
        </p:txBody>
      </p:sp>
      <p:sp>
        <p:nvSpPr>
          <p:cNvPr id="2" name="Slide Number Placeholder 1">
            <a:extLst>
              <a:ext uri="{FF2B5EF4-FFF2-40B4-BE49-F238E27FC236}">
                <a16:creationId xmlns:a16="http://schemas.microsoft.com/office/drawing/2014/main" id="{E5469B2B-1826-B669-A8EA-8275FD95CB56}"/>
              </a:ext>
            </a:extLst>
          </p:cNvPr>
          <p:cNvSpPr>
            <a:spLocks noGrp="1"/>
          </p:cNvSpPr>
          <p:nvPr>
            <p:ph type="sldNum" sz="quarter" idx="12"/>
          </p:nvPr>
        </p:nvSpPr>
        <p:spPr/>
        <p:txBody>
          <a:bodyPr/>
          <a:lstStyle/>
          <a:p>
            <a:pPr>
              <a:defRPr/>
            </a:pPr>
            <a:fld id="{7D1320BD-7FBB-4D79-B97D-57DD5DF06348}"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BCBB75-3B78-0619-BB0F-650ED2A26D39}"/>
              </a:ext>
            </a:extLst>
          </p:cNvPr>
          <p:cNvSpPr>
            <a:spLocks noGrp="1"/>
          </p:cNvSpPr>
          <p:nvPr>
            <p:ph type="title"/>
          </p:nvPr>
        </p:nvSpPr>
        <p:spPr/>
        <p:txBody>
          <a:bodyPr/>
          <a:lstStyle/>
          <a:p>
            <a:endParaRPr lang="en-US"/>
          </a:p>
        </p:txBody>
      </p:sp>
      <p:sp>
        <p:nvSpPr>
          <p:cNvPr id="75779" name="Content Placeholder 2"/>
          <p:cNvSpPr>
            <a:spLocks noGrp="1"/>
          </p:cNvSpPr>
          <p:nvPr>
            <p:ph idx="1"/>
          </p:nvPr>
        </p:nvSpPr>
        <p:spPr>
          <a:xfrm>
            <a:off x="609598" y="2215227"/>
            <a:ext cx="7696201" cy="3880773"/>
          </a:xfrm>
        </p:spPr>
        <p:txBody>
          <a:bodyPr>
            <a:normAutofit/>
          </a:bodyPr>
          <a:lstStyle/>
          <a:p>
            <a:r>
              <a:rPr lang="en-US" sz="2800" dirty="0"/>
              <a:t>Huber et al (1993) have argued that historically, capitalist development has helped to establish and sustain democracy by weakening the landlord class and strengthening the middle class and working class</a:t>
            </a:r>
          </a:p>
        </p:txBody>
      </p:sp>
      <p:sp>
        <p:nvSpPr>
          <p:cNvPr id="2" name="Slide Number Placeholder 1">
            <a:extLst>
              <a:ext uri="{FF2B5EF4-FFF2-40B4-BE49-F238E27FC236}">
                <a16:creationId xmlns:a16="http://schemas.microsoft.com/office/drawing/2014/main" id="{ABB59FFB-50C8-D5DF-14ED-CA5827377454}"/>
              </a:ext>
            </a:extLst>
          </p:cNvPr>
          <p:cNvSpPr>
            <a:spLocks noGrp="1"/>
          </p:cNvSpPr>
          <p:nvPr>
            <p:ph type="sldNum" sz="quarter" idx="12"/>
          </p:nvPr>
        </p:nvSpPr>
        <p:spPr/>
        <p:txBody>
          <a:bodyPr/>
          <a:lstStyle/>
          <a:p>
            <a:pPr>
              <a:defRPr/>
            </a:pPr>
            <a:fld id="{7D1320BD-7FBB-4D79-B97D-57DD5DF06348}"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609599" y="609600"/>
            <a:ext cx="7467600" cy="1320800"/>
          </a:xfrm>
        </p:spPr>
        <p:txBody>
          <a:bodyPr/>
          <a:lstStyle/>
          <a:p>
            <a:endParaRPr lang="en-US" dirty="0"/>
          </a:p>
        </p:txBody>
      </p:sp>
      <p:sp>
        <p:nvSpPr>
          <p:cNvPr id="76803" name="Content Placeholder 2"/>
          <p:cNvSpPr>
            <a:spLocks noGrp="1"/>
          </p:cNvSpPr>
          <p:nvPr>
            <p:ph idx="1"/>
          </p:nvPr>
        </p:nvSpPr>
        <p:spPr>
          <a:xfrm>
            <a:off x="609598" y="2133600"/>
            <a:ext cx="7467601" cy="3880773"/>
          </a:xfrm>
        </p:spPr>
        <p:txBody>
          <a:bodyPr>
            <a:normAutofit/>
          </a:bodyPr>
          <a:lstStyle/>
          <a:p>
            <a:r>
              <a:rPr lang="en-US" sz="2800" dirty="0"/>
              <a:t>These arguments notwithstanding, in general, the evidence is weak to support the view that development always brings about democracy.</a:t>
            </a:r>
          </a:p>
          <a:p>
            <a:r>
              <a:rPr lang="en-US" sz="2800" dirty="0"/>
              <a:t>In some countries (e.g. Central and Eastern Europe) economic failure has acted as a catalyst to bring about democratic change. </a:t>
            </a:r>
          </a:p>
        </p:txBody>
      </p:sp>
      <p:sp>
        <p:nvSpPr>
          <p:cNvPr id="2" name="Slide Number Placeholder 1">
            <a:extLst>
              <a:ext uri="{FF2B5EF4-FFF2-40B4-BE49-F238E27FC236}">
                <a16:creationId xmlns:a16="http://schemas.microsoft.com/office/drawing/2014/main" id="{08C7C637-FEF0-CD2E-8D5C-D05DEA75C4D0}"/>
              </a:ext>
            </a:extLst>
          </p:cNvPr>
          <p:cNvSpPr>
            <a:spLocks noGrp="1"/>
          </p:cNvSpPr>
          <p:nvPr>
            <p:ph type="sldNum" sz="quarter" idx="12"/>
          </p:nvPr>
        </p:nvSpPr>
        <p:spPr/>
        <p:txBody>
          <a:bodyPr/>
          <a:lstStyle/>
          <a:p>
            <a:pPr>
              <a:defRPr/>
            </a:pPr>
            <a:fld id="{7D1320BD-7FBB-4D79-B97D-57DD5DF06348}"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US"/>
          </a:p>
        </p:txBody>
      </p:sp>
      <p:sp>
        <p:nvSpPr>
          <p:cNvPr id="77827" name="Content Placeholder 2"/>
          <p:cNvSpPr>
            <a:spLocks noGrp="1"/>
          </p:cNvSpPr>
          <p:nvPr>
            <p:ph idx="1"/>
          </p:nvPr>
        </p:nvSpPr>
        <p:spPr>
          <a:xfrm>
            <a:off x="609598" y="2160590"/>
            <a:ext cx="7772401" cy="3880773"/>
          </a:xfrm>
        </p:spPr>
        <p:txBody>
          <a:bodyPr/>
          <a:lstStyle/>
          <a:p>
            <a:r>
              <a:rPr lang="en-US" sz="2800" dirty="0"/>
              <a:t>In some others (e.g. South Korea and Taiwan) economic success has acted as a catalyst</a:t>
            </a:r>
            <a:r>
              <a:rPr lang="en-US" dirty="0"/>
              <a:t>.</a:t>
            </a:r>
          </a:p>
        </p:txBody>
      </p:sp>
      <p:sp>
        <p:nvSpPr>
          <p:cNvPr id="2" name="Slide Number Placeholder 1">
            <a:extLst>
              <a:ext uri="{FF2B5EF4-FFF2-40B4-BE49-F238E27FC236}">
                <a16:creationId xmlns:a16="http://schemas.microsoft.com/office/drawing/2014/main" id="{E99C86D6-0529-FF77-05F9-D8F5D0A9092E}"/>
              </a:ext>
            </a:extLst>
          </p:cNvPr>
          <p:cNvSpPr>
            <a:spLocks noGrp="1"/>
          </p:cNvSpPr>
          <p:nvPr>
            <p:ph type="sldNum" sz="quarter" idx="12"/>
          </p:nvPr>
        </p:nvSpPr>
        <p:spPr/>
        <p:txBody>
          <a:bodyPr/>
          <a:lstStyle/>
          <a:p>
            <a:pPr>
              <a:defRPr/>
            </a:pPr>
            <a:fld id="{7D1320BD-7FBB-4D79-B97D-57DD5DF06348}"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Meaning of democracy cont….</a:t>
            </a:r>
          </a:p>
        </p:txBody>
      </p:sp>
      <p:sp>
        <p:nvSpPr>
          <p:cNvPr id="9219" name="Content Placeholder 2"/>
          <p:cNvSpPr>
            <a:spLocks noGrp="1"/>
          </p:cNvSpPr>
          <p:nvPr>
            <p:ph idx="1"/>
          </p:nvPr>
        </p:nvSpPr>
        <p:spPr>
          <a:xfrm>
            <a:off x="457200" y="1600200"/>
            <a:ext cx="8229600" cy="5257800"/>
          </a:xfrm>
        </p:spPr>
        <p:txBody>
          <a:bodyPr>
            <a:normAutofit/>
          </a:bodyPr>
          <a:lstStyle/>
          <a:p>
            <a:r>
              <a:rPr lang="en-US" sz="2800" dirty="0"/>
              <a:t>A means of filling public offices through a competitive struggle for the popular vote;</a:t>
            </a:r>
          </a:p>
          <a:p>
            <a:r>
              <a:rPr lang="en-US" sz="2800" dirty="0"/>
              <a:t>Two points are worth noting in Schumpeter’s definition.</a:t>
            </a:r>
          </a:p>
          <a:p>
            <a:pPr marL="0" indent="0">
              <a:buNone/>
            </a:pPr>
            <a:r>
              <a:rPr lang="en-US" sz="2800" dirty="0"/>
              <a:t>	</a:t>
            </a:r>
            <a:r>
              <a:rPr lang="en-US" sz="2800" dirty="0" err="1"/>
              <a:t>i</a:t>
            </a:r>
            <a:r>
              <a:rPr lang="en-US" sz="2800" dirty="0"/>
              <a:t>) this is a theory of political democracy</a:t>
            </a:r>
          </a:p>
          <a:p>
            <a:pPr marL="0" indent="0">
              <a:buNone/>
            </a:pPr>
            <a:r>
              <a:rPr lang="en-US" sz="2800" dirty="0"/>
              <a:t>	ii) it is a theory of democracy that focuses on 	the procedural (input) aspect of the political 	process.</a:t>
            </a:r>
          </a:p>
        </p:txBody>
      </p:sp>
      <p:sp>
        <p:nvSpPr>
          <p:cNvPr id="2" name="Slide Number Placeholder 1">
            <a:extLst>
              <a:ext uri="{FF2B5EF4-FFF2-40B4-BE49-F238E27FC236}">
                <a16:creationId xmlns:a16="http://schemas.microsoft.com/office/drawing/2014/main" id="{7EF041FF-AFE2-75E8-244E-18B404AD8A41}"/>
              </a:ext>
            </a:extLst>
          </p:cNvPr>
          <p:cNvSpPr>
            <a:spLocks noGrp="1"/>
          </p:cNvSpPr>
          <p:nvPr>
            <p:ph type="sldNum" sz="quarter" idx="12"/>
          </p:nvPr>
        </p:nvSpPr>
        <p:spPr/>
        <p:txBody>
          <a:bodyPr/>
          <a:lstStyle/>
          <a:p>
            <a:pPr>
              <a:defRPr/>
            </a:pPr>
            <a:fld id="{7D1320BD-7FBB-4D79-B97D-57DD5DF06348}"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anim calcmode="lin" valueType="num">
                                      <p:cBhvr additive="base">
                                        <p:cTn id="23"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09599" y="609600"/>
            <a:ext cx="6781801" cy="1600200"/>
          </a:xfrm>
        </p:spPr>
        <p:txBody>
          <a:bodyPr>
            <a:normAutofit fontScale="90000"/>
          </a:bodyPr>
          <a:lstStyle/>
          <a:p>
            <a:pPr eaLnBrk="1" hangingPunct="1"/>
            <a:r>
              <a:rPr lang="en-US" sz="4000" dirty="0"/>
              <a:t>Those who criticize the compatibility </a:t>
            </a:r>
            <a:r>
              <a:rPr lang="en-US" sz="4000" dirty="0" err="1"/>
              <a:t>btn</a:t>
            </a:r>
            <a:r>
              <a:rPr lang="en-US" sz="4000" dirty="0"/>
              <a:t> democracy and development</a:t>
            </a:r>
          </a:p>
        </p:txBody>
      </p:sp>
      <p:sp>
        <p:nvSpPr>
          <p:cNvPr id="78851" name="Rectangle 3"/>
          <p:cNvSpPr>
            <a:spLocks noGrp="1" noChangeArrowheads="1"/>
          </p:cNvSpPr>
          <p:nvPr>
            <p:ph idx="1"/>
          </p:nvPr>
        </p:nvSpPr>
        <p:spPr>
          <a:xfrm>
            <a:off x="609598" y="2514600"/>
            <a:ext cx="7391401" cy="3526763"/>
          </a:xfrm>
        </p:spPr>
        <p:txBody>
          <a:bodyPr>
            <a:noAutofit/>
          </a:bodyPr>
          <a:lstStyle/>
          <a:p>
            <a:pPr eaLnBrk="1" hangingPunct="1"/>
            <a:r>
              <a:rPr lang="en-US" sz="2800" dirty="0"/>
              <a:t>The rights to free speech, association </a:t>
            </a:r>
            <a:r>
              <a:rPr lang="en-US" sz="2800" dirty="0" err="1"/>
              <a:t>etc</a:t>
            </a:r>
            <a:r>
              <a:rPr lang="en-US" sz="2800" dirty="0"/>
              <a:t>, are quite crucial to man and may not necessarily lead to material betterment.</a:t>
            </a:r>
          </a:p>
          <a:p>
            <a:pPr eaLnBrk="1" hangingPunct="1"/>
            <a:r>
              <a:rPr lang="en-US" sz="2800" dirty="0"/>
              <a:t> Democracy engender high inflation rate and slower economic growth in underdeveloped countries as a result of unrestrained competition for resources and pressures for fiscal deficits.</a:t>
            </a:r>
          </a:p>
        </p:txBody>
      </p:sp>
      <p:sp>
        <p:nvSpPr>
          <p:cNvPr id="2" name="Slide Number Placeholder 1">
            <a:extLst>
              <a:ext uri="{FF2B5EF4-FFF2-40B4-BE49-F238E27FC236}">
                <a16:creationId xmlns:a16="http://schemas.microsoft.com/office/drawing/2014/main" id="{C4AFFDC8-F360-AFE2-80C0-3CC84C5AED6D}"/>
              </a:ext>
            </a:extLst>
          </p:cNvPr>
          <p:cNvSpPr>
            <a:spLocks noGrp="1"/>
          </p:cNvSpPr>
          <p:nvPr>
            <p:ph type="sldNum" sz="quarter" idx="12"/>
          </p:nvPr>
        </p:nvSpPr>
        <p:spPr/>
        <p:txBody>
          <a:bodyPr/>
          <a:lstStyle/>
          <a:p>
            <a:pPr>
              <a:defRPr/>
            </a:pPr>
            <a:fld id="{7D1320BD-7FBB-4D79-B97D-57DD5DF06348}"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pPr eaLnBrk="1" hangingPunct="1"/>
            <a:r>
              <a:rPr lang="en-US" sz="4000"/>
              <a:t>Relationship btn democracy and development cont……….</a:t>
            </a:r>
          </a:p>
        </p:txBody>
      </p:sp>
      <p:sp>
        <p:nvSpPr>
          <p:cNvPr id="79875" name="Rectangle 3"/>
          <p:cNvSpPr>
            <a:spLocks noGrp="1" noChangeArrowheads="1"/>
          </p:cNvSpPr>
          <p:nvPr>
            <p:ph idx="1"/>
          </p:nvPr>
        </p:nvSpPr>
        <p:spPr>
          <a:xfrm>
            <a:off x="609598" y="2160590"/>
            <a:ext cx="7239001" cy="4392610"/>
          </a:xfrm>
        </p:spPr>
        <p:txBody>
          <a:bodyPr>
            <a:normAutofit fontScale="92500" lnSpcReduction="10000"/>
          </a:bodyPr>
          <a:lstStyle/>
          <a:p>
            <a:pPr eaLnBrk="1" hangingPunct="1">
              <a:lnSpc>
                <a:spcPct val="80000"/>
              </a:lnSpc>
            </a:pPr>
            <a:r>
              <a:rPr lang="en-US" sz="2800" dirty="0"/>
              <a:t>Authoritarian regimes can control consumption and investments. This argument is drawn from an economic point of view that relates economic growth with available surplus for investment.</a:t>
            </a:r>
          </a:p>
          <a:p>
            <a:pPr eaLnBrk="1" hangingPunct="1">
              <a:lnSpc>
                <a:spcPct val="80000"/>
              </a:lnSpc>
            </a:pPr>
            <a:r>
              <a:rPr lang="en-US" sz="2800" dirty="0"/>
              <a:t>In economic principles such surplus can be obtained either through investment or consumption. This is not possible with democratic regimes as are not able to pursue policies of controlling consumption because the consumers are also voters and therefore decision makers fear the possible punishment by the voters in forth coming elections.</a:t>
            </a:r>
          </a:p>
        </p:txBody>
      </p:sp>
      <p:sp>
        <p:nvSpPr>
          <p:cNvPr id="2" name="Slide Number Placeholder 1">
            <a:extLst>
              <a:ext uri="{FF2B5EF4-FFF2-40B4-BE49-F238E27FC236}">
                <a16:creationId xmlns:a16="http://schemas.microsoft.com/office/drawing/2014/main" id="{4A2F0789-0970-8511-9B9A-EF3C9E81D4D0}"/>
              </a:ext>
            </a:extLst>
          </p:cNvPr>
          <p:cNvSpPr>
            <a:spLocks noGrp="1"/>
          </p:cNvSpPr>
          <p:nvPr>
            <p:ph type="sldNum" sz="quarter" idx="12"/>
          </p:nvPr>
        </p:nvSpPr>
        <p:spPr/>
        <p:txBody>
          <a:bodyPr/>
          <a:lstStyle/>
          <a:p>
            <a:pPr>
              <a:defRPr/>
            </a:pPr>
            <a:fld id="{7D1320BD-7FBB-4D79-B97D-57DD5DF06348}"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599" y="228600"/>
            <a:ext cx="6347713" cy="1371600"/>
          </a:xfrm>
        </p:spPr>
        <p:txBody>
          <a:bodyPr>
            <a:normAutofit fontScale="90000"/>
          </a:bodyPr>
          <a:lstStyle/>
          <a:p>
            <a:pPr eaLnBrk="1" hangingPunct="1"/>
            <a:r>
              <a:rPr lang="en-US" sz="4000" dirty="0"/>
              <a:t>Relationship between democracy and development</a:t>
            </a:r>
          </a:p>
        </p:txBody>
      </p:sp>
      <p:sp>
        <p:nvSpPr>
          <p:cNvPr id="80899" name="Rectangle 3"/>
          <p:cNvSpPr>
            <a:spLocks noGrp="1" noChangeArrowheads="1"/>
          </p:cNvSpPr>
          <p:nvPr>
            <p:ph idx="1"/>
          </p:nvPr>
        </p:nvSpPr>
        <p:spPr>
          <a:xfrm>
            <a:off x="609598" y="1752600"/>
            <a:ext cx="7162801" cy="4724400"/>
          </a:xfrm>
        </p:spPr>
        <p:txBody>
          <a:bodyPr>
            <a:normAutofit fontScale="85000" lnSpcReduction="20000"/>
          </a:bodyPr>
          <a:lstStyle/>
          <a:p>
            <a:pPr eaLnBrk="1" hangingPunct="1">
              <a:lnSpc>
                <a:spcPct val="90000"/>
              </a:lnSpc>
            </a:pPr>
            <a:r>
              <a:rPr lang="en-US" sz="2800" dirty="0"/>
              <a:t>Electoral democracy does not constitute a magic wand for economic progress and social transformation, it is the content of democracy and the way it is constituted that has some implications for the development project. </a:t>
            </a:r>
          </a:p>
          <a:p>
            <a:pPr eaLnBrk="1" hangingPunct="1">
              <a:lnSpc>
                <a:spcPct val="90000"/>
              </a:lnSpc>
            </a:pPr>
            <a:r>
              <a:rPr lang="en-US" sz="2800" dirty="0"/>
              <a:t>The nature and constitution of democracy determine the extent to which the people participate concretely in decision making, beyond elections, and how their collective efforts influence their life changes</a:t>
            </a:r>
          </a:p>
          <a:p>
            <a:pPr eaLnBrk="1" hangingPunct="1">
              <a:lnSpc>
                <a:spcPct val="90000"/>
              </a:lnSpc>
            </a:pPr>
            <a:r>
              <a:rPr lang="en-US" sz="2800" dirty="0"/>
              <a:t>Development requires a strong, centralized, highly autonomous government, especially when poor countries need to play ‘catch-up’, and that democratic politics are simply too messy and unpredictable to provide such a structure</a:t>
            </a:r>
          </a:p>
          <a:p>
            <a:pPr eaLnBrk="1" hangingPunct="1">
              <a:lnSpc>
                <a:spcPct val="90000"/>
              </a:lnSpc>
            </a:pPr>
            <a:endParaRPr lang="en-US" sz="2400" dirty="0"/>
          </a:p>
          <a:p>
            <a:pPr eaLnBrk="1" hangingPunct="1">
              <a:lnSpc>
                <a:spcPct val="90000"/>
              </a:lnSpc>
            </a:pPr>
            <a:endParaRPr lang="en-US" sz="2400" dirty="0"/>
          </a:p>
        </p:txBody>
      </p:sp>
      <p:sp>
        <p:nvSpPr>
          <p:cNvPr id="2" name="Slide Number Placeholder 1">
            <a:extLst>
              <a:ext uri="{FF2B5EF4-FFF2-40B4-BE49-F238E27FC236}">
                <a16:creationId xmlns:a16="http://schemas.microsoft.com/office/drawing/2014/main" id="{998C18A0-142E-EEDC-1490-CD3727B3D8D2}"/>
              </a:ext>
            </a:extLst>
          </p:cNvPr>
          <p:cNvSpPr>
            <a:spLocks noGrp="1"/>
          </p:cNvSpPr>
          <p:nvPr>
            <p:ph type="sldNum" sz="quarter" idx="12"/>
          </p:nvPr>
        </p:nvSpPr>
        <p:spPr/>
        <p:txBody>
          <a:bodyPr/>
          <a:lstStyle/>
          <a:p>
            <a:pPr>
              <a:defRPr/>
            </a:pPr>
            <a:fld id="{7D1320BD-7FBB-4D79-B97D-57DD5DF06348}"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599" y="304800"/>
            <a:ext cx="6347713" cy="990600"/>
          </a:xfrm>
        </p:spPr>
        <p:txBody>
          <a:bodyPr/>
          <a:lstStyle/>
          <a:p>
            <a:pPr eaLnBrk="1" hangingPunct="1"/>
            <a:r>
              <a:rPr lang="en-US" dirty="0"/>
              <a:t>Develop vs Democracy</a:t>
            </a:r>
          </a:p>
        </p:txBody>
      </p:sp>
      <p:sp>
        <p:nvSpPr>
          <p:cNvPr id="81923" name="Rectangle 3"/>
          <p:cNvSpPr>
            <a:spLocks noGrp="1" noChangeArrowheads="1"/>
          </p:cNvSpPr>
          <p:nvPr>
            <p:ph idx="1"/>
          </p:nvPr>
        </p:nvSpPr>
        <p:spPr>
          <a:xfrm>
            <a:off x="609598" y="914400"/>
            <a:ext cx="7924803" cy="6096000"/>
          </a:xfrm>
        </p:spPr>
        <p:txBody>
          <a:bodyPr>
            <a:noAutofit/>
          </a:bodyPr>
          <a:lstStyle/>
          <a:p>
            <a:pPr eaLnBrk="1" hangingPunct="1">
              <a:lnSpc>
                <a:spcPct val="80000"/>
              </a:lnSpc>
            </a:pPr>
            <a:r>
              <a:rPr lang="en-US" sz="2400" dirty="0">
                <a:latin typeface="Times New Roman" pitchFamily="18" charset="0"/>
              </a:rPr>
              <a:t>Much of the empirical evidence sustaining the thesis that authoritarian regimes are in general more effective than democratic ones in promoting rapid development comes from the so-called East Asian Tigers (Korea, Taiwan, Hong Kong and Singapore), where the state in each case oversaw and led a process of rapid economic growth and radical socio-economic transformation from the 1960s to the 1990s. </a:t>
            </a:r>
          </a:p>
          <a:p>
            <a:pPr eaLnBrk="1" hangingPunct="1">
              <a:lnSpc>
                <a:spcPct val="80000"/>
              </a:lnSpc>
            </a:pPr>
            <a:r>
              <a:rPr lang="en-US" sz="2400" dirty="0">
                <a:latin typeface="Times New Roman" pitchFamily="18" charset="0"/>
              </a:rPr>
              <a:t>More recently, China and Vietnam have also been used as important show cases in </a:t>
            </a:r>
            <a:r>
              <a:rPr lang="en-US" sz="2400" dirty="0" err="1">
                <a:latin typeface="Times New Roman" pitchFamily="18" charset="0"/>
              </a:rPr>
              <a:t>favour</a:t>
            </a:r>
            <a:r>
              <a:rPr lang="en-US" sz="2400" dirty="0">
                <a:latin typeface="Times New Roman" pitchFamily="18" charset="0"/>
              </a:rPr>
              <a:t> of this argument. As many analysts have suggested (Evans 1995; Haggard 1990), the secret of these (East) Asian developmental states lies in what Peter Evans has described as their ‘embedded autonomy’, or their institutional capacity/autonomy to promote developmental goals without being ‘captured’ by particularistic interests while remaining ‘embedded’ in society through a concrete set of social ties that binds the state to society and provides institutionalized channels for the continual negotiation and renegotiation of goals and policies’ (Evans 1995). </a:t>
            </a:r>
          </a:p>
        </p:txBody>
      </p:sp>
      <p:sp>
        <p:nvSpPr>
          <p:cNvPr id="2" name="Slide Number Placeholder 1">
            <a:extLst>
              <a:ext uri="{FF2B5EF4-FFF2-40B4-BE49-F238E27FC236}">
                <a16:creationId xmlns:a16="http://schemas.microsoft.com/office/drawing/2014/main" id="{935075E1-1014-C6FD-6FED-34676D3E4277}"/>
              </a:ext>
            </a:extLst>
          </p:cNvPr>
          <p:cNvSpPr>
            <a:spLocks noGrp="1"/>
          </p:cNvSpPr>
          <p:nvPr>
            <p:ph type="sldNum" sz="quarter" idx="12"/>
          </p:nvPr>
        </p:nvSpPr>
        <p:spPr/>
        <p:txBody>
          <a:bodyPr/>
          <a:lstStyle/>
          <a:p>
            <a:pPr>
              <a:defRPr/>
            </a:pPr>
            <a:fld id="{7D1320BD-7FBB-4D79-B97D-57DD5DF06348}"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eaLnBrk="1" hangingPunct="1"/>
            <a:r>
              <a:rPr lang="en-US" sz="4000"/>
              <a:t>Democracy leads to Dev.</a:t>
            </a:r>
            <a:br>
              <a:rPr lang="en-US" sz="4000"/>
            </a:br>
            <a:endParaRPr lang="en-US" sz="4000"/>
          </a:p>
        </p:txBody>
      </p:sp>
      <p:sp>
        <p:nvSpPr>
          <p:cNvPr id="82947" name="Rectangle 3"/>
          <p:cNvSpPr>
            <a:spLocks noGrp="1" noChangeArrowheads="1"/>
          </p:cNvSpPr>
          <p:nvPr>
            <p:ph idx="1"/>
          </p:nvPr>
        </p:nvSpPr>
        <p:spPr>
          <a:xfrm>
            <a:off x="609598" y="2160590"/>
            <a:ext cx="7620001" cy="3880773"/>
          </a:xfrm>
        </p:spPr>
        <p:txBody>
          <a:bodyPr>
            <a:noAutofit/>
          </a:bodyPr>
          <a:lstStyle/>
          <a:p>
            <a:pPr eaLnBrk="1" hangingPunct="1">
              <a:lnSpc>
                <a:spcPct val="90000"/>
              </a:lnSpc>
            </a:pPr>
            <a:r>
              <a:rPr lang="en-US" sz="2800" dirty="0">
                <a:latin typeface="Times New Roman" pitchFamily="18" charset="0"/>
              </a:rPr>
              <a:t>Democracy ensures accountability of the rulers to the ruled and as a result rulers are made to allocate resources effectively and productively in order to be allowed to stay in power.</a:t>
            </a:r>
          </a:p>
          <a:p>
            <a:pPr eaLnBrk="1" hangingPunct="1">
              <a:lnSpc>
                <a:spcPct val="90000"/>
              </a:lnSpc>
            </a:pPr>
            <a:r>
              <a:rPr lang="en-US" sz="2800" dirty="0">
                <a:latin typeface="Times New Roman" pitchFamily="18" charset="0"/>
              </a:rPr>
              <a:t>It is democracy that promotes economic freedom of which in turn promotes economic growth.it is argued that economic freedom encourages firms and investors to effectively participate in the economy.</a:t>
            </a:r>
          </a:p>
        </p:txBody>
      </p:sp>
      <p:sp>
        <p:nvSpPr>
          <p:cNvPr id="2" name="Slide Number Placeholder 1">
            <a:extLst>
              <a:ext uri="{FF2B5EF4-FFF2-40B4-BE49-F238E27FC236}">
                <a16:creationId xmlns:a16="http://schemas.microsoft.com/office/drawing/2014/main" id="{21B1B834-0E21-8752-3E0D-E8551AF6B0A3}"/>
              </a:ext>
            </a:extLst>
          </p:cNvPr>
          <p:cNvSpPr>
            <a:spLocks noGrp="1"/>
          </p:cNvSpPr>
          <p:nvPr>
            <p:ph type="sldNum" sz="quarter" idx="12"/>
          </p:nvPr>
        </p:nvSpPr>
        <p:spPr/>
        <p:txBody>
          <a:bodyPr/>
          <a:lstStyle/>
          <a:p>
            <a:pPr>
              <a:defRPr/>
            </a:pPr>
            <a:fld id="{7D1320BD-7FBB-4D79-B97D-57DD5DF06348}"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t>Democracy leads to dev.cont….</a:t>
            </a:r>
          </a:p>
        </p:txBody>
      </p:sp>
      <p:sp>
        <p:nvSpPr>
          <p:cNvPr id="83971" name="Rectangle 3"/>
          <p:cNvSpPr>
            <a:spLocks noGrp="1" noChangeArrowheads="1"/>
          </p:cNvSpPr>
          <p:nvPr>
            <p:ph idx="1"/>
          </p:nvPr>
        </p:nvSpPr>
        <p:spPr>
          <a:xfrm>
            <a:off x="609598" y="2160590"/>
            <a:ext cx="7772401" cy="3880773"/>
          </a:xfrm>
        </p:spPr>
        <p:txBody>
          <a:bodyPr>
            <a:noAutofit/>
          </a:bodyPr>
          <a:lstStyle/>
          <a:p>
            <a:pPr eaLnBrk="1" hangingPunct="1"/>
            <a:r>
              <a:rPr lang="en-US" sz="2800" dirty="0"/>
              <a:t>Democracy prevents the extraction of social surplus by political leaders.</a:t>
            </a:r>
          </a:p>
          <a:p>
            <a:pPr eaLnBrk="1" hangingPunct="1"/>
            <a:r>
              <a:rPr lang="en-US" sz="2800" dirty="0"/>
              <a:t>In authoritarianism there is no predictability particularly on questions like who will come next i.e. next president  and therefore this situation brings a state of instability.</a:t>
            </a:r>
          </a:p>
        </p:txBody>
      </p:sp>
      <p:sp>
        <p:nvSpPr>
          <p:cNvPr id="2" name="Slide Number Placeholder 1">
            <a:extLst>
              <a:ext uri="{FF2B5EF4-FFF2-40B4-BE49-F238E27FC236}">
                <a16:creationId xmlns:a16="http://schemas.microsoft.com/office/drawing/2014/main" id="{E3856D57-2EE3-0E5F-C7C0-CB423C59987E}"/>
              </a:ext>
            </a:extLst>
          </p:cNvPr>
          <p:cNvSpPr>
            <a:spLocks noGrp="1"/>
          </p:cNvSpPr>
          <p:nvPr>
            <p:ph type="sldNum" sz="quarter" idx="12"/>
          </p:nvPr>
        </p:nvSpPr>
        <p:spPr/>
        <p:txBody>
          <a:bodyPr/>
          <a:lstStyle/>
          <a:p>
            <a:pPr>
              <a:defRPr/>
            </a:pPr>
            <a:fld id="{7D1320BD-7FBB-4D79-B97D-57DD5DF06348}"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t>CONCLUTION</a:t>
            </a:r>
          </a:p>
        </p:txBody>
      </p:sp>
      <p:sp>
        <p:nvSpPr>
          <p:cNvPr id="84995" name="Rectangle 3"/>
          <p:cNvSpPr>
            <a:spLocks noGrp="1" noChangeArrowheads="1"/>
          </p:cNvSpPr>
          <p:nvPr>
            <p:ph idx="1"/>
          </p:nvPr>
        </p:nvSpPr>
        <p:spPr>
          <a:xfrm>
            <a:off x="609598" y="1600200"/>
            <a:ext cx="7772401" cy="4800600"/>
          </a:xfrm>
        </p:spPr>
        <p:txBody>
          <a:bodyPr>
            <a:normAutofit fontScale="92500" lnSpcReduction="20000"/>
          </a:bodyPr>
          <a:lstStyle/>
          <a:p>
            <a:pPr eaLnBrk="1" hangingPunct="1">
              <a:lnSpc>
                <a:spcPct val="90000"/>
              </a:lnSpc>
              <a:buFont typeface="Wingdings" panose="05000000000000000000" pitchFamily="2" charset="2"/>
              <a:buChar char="Ø"/>
            </a:pPr>
            <a:r>
              <a:rPr lang="en-US" sz="2400" dirty="0"/>
              <a:t> 	</a:t>
            </a:r>
            <a:r>
              <a:rPr lang="en-US" sz="2800" dirty="0"/>
              <a:t>For economic development to take place in a country, the state must be a developmental state. In order to marry the twin goals of democracy and development for Third World countries, what these countries need is a developmental democracy, a democratic state that is also developmental.</a:t>
            </a:r>
          </a:p>
          <a:p>
            <a:pPr eaLnBrk="1" hangingPunct="1">
              <a:lnSpc>
                <a:spcPct val="90000"/>
              </a:lnSpc>
            </a:pPr>
            <a:r>
              <a:rPr lang="en-US" sz="2800" dirty="0"/>
              <a:t>Evidently, the relationship between democracy and development is at best a very complex one. Also, there are inherent tensions and contradictions between the two lofty goals. The truth is that there are missing links or gaps between democracy and development, which have to be addressed before the former, can achieve the latter.</a:t>
            </a:r>
          </a:p>
        </p:txBody>
      </p:sp>
      <p:sp>
        <p:nvSpPr>
          <p:cNvPr id="2" name="Slide Number Placeholder 1">
            <a:extLst>
              <a:ext uri="{FF2B5EF4-FFF2-40B4-BE49-F238E27FC236}">
                <a16:creationId xmlns:a16="http://schemas.microsoft.com/office/drawing/2014/main" id="{51472ADA-27CC-FFD6-6E5E-0D0D5AE664CD}"/>
              </a:ext>
            </a:extLst>
          </p:cNvPr>
          <p:cNvSpPr>
            <a:spLocks noGrp="1"/>
          </p:cNvSpPr>
          <p:nvPr>
            <p:ph type="sldNum" sz="quarter" idx="12"/>
          </p:nvPr>
        </p:nvSpPr>
        <p:spPr/>
        <p:txBody>
          <a:bodyPr/>
          <a:lstStyle/>
          <a:p>
            <a:pPr>
              <a:defRPr/>
            </a:pPr>
            <a:fld id="{7D1320BD-7FBB-4D79-B97D-57DD5DF06348}"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a:t>Democracy and dev. </a:t>
            </a:r>
            <a:r>
              <a:rPr lang="en-US" dirty="0" err="1"/>
              <a:t>Cont</a:t>
            </a:r>
            <a:r>
              <a:rPr lang="en-US" dirty="0"/>
              <a:t>….</a:t>
            </a:r>
          </a:p>
        </p:txBody>
      </p:sp>
      <p:sp>
        <p:nvSpPr>
          <p:cNvPr id="86019" name="Content Placeholder 2"/>
          <p:cNvSpPr>
            <a:spLocks noGrp="1"/>
          </p:cNvSpPr>
          <p:nvPr>
            <p:ph idx="1"/>
          </p:nvPr>
        </p:nvSpPr>
        <p:spPr>
          <a:xfrm>
            <a:off x="609598" y="1752600"/>
            <a:ext cx="7696201" cy="4288763"/>
          </a:xfrm>
        </p:spPr>
        <p:txBody>
          <a:bodyPr>
            <a:noAutofit/>
          </a:bodyPr>
          <a:lstStyle/>
          <a:p>
            <a:r>
              <a:rPr lang="en-US" sz="2800" dirty="0"/>
              <a:t>The Vienna Declaration on Human Rights States: "Democracy, development and respect for human rights and fundamental freedoms are interdependent and mutually reinforcing... The international Community should support the strengthening and formation of democracy, development and respect for human rights and fundamental freedoms in the entire world</a:t>
            </a:r>
          </a:p>
        </p:txBody>
      </p:sp>
      <p:sp>
        <p:nvSpPr>
          <p:cNvPr id="2" name="Slide Number Placeholder 1">
            <a:extLst>
              <a:ext uri="{FF2B5EF4-FFF2-40B4-BE49-F238E27FC236}">
                <a16:creationId xmlns:a16="http://schemas.microsoft.com/office/drawing/2014/main" id="{4B548F5F-4E5F-34A1-B82B-B084B22875CF}"/>
              </a:ext>
            </a:extLst>
          </p:cNvPr>
          <p:cNvSpPr>
            <a:spLocks noGrp="1"/>
          </p:cNvSpPr>
          <p:nvPr>
            <p:ph type="sldNum" sz="quarter" idx="12"/>
          </p:nvPr>
        </p:nvSpPr>
        <p:spPr/>
        <p:txBody>
          <a:bodyPr/>
          <a:lstStyle/>
          <a:p>
            <a:pPr>
              <a:defRPr/>
            </a:pPr>
            <a:fld id="{7D1320BD-7FBB-4D79-B97D-57DD5DF06348}"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09599" y="228600"/>
            <a:ext cx="6347713" cy="1524000"/>
          </a:xfrm>
        </p:spPr>
        <p:txBody>
          <a:bodyPr>
            <a:normAutofit fontScale="90000"/>
          </a:bodyPr>
          <a:lstStyle/>
          <a:p>
            <a:pPr eaLnBrk="1" hangingPunct="1"/>
            <a:r>
              <a:rPr lang="en-US" sz="4000" dirty="0"/>
              <a:t>Role of constitution in governance and democracy</a:t>
            </a:r>
          </a:p>
        </p:txBody>
      </p:sp>
      <p:sp>
        <p:nvSpPr>
          <p:cNvPr id="87043" name="Rectangle 3"/>
          <p:cNvSpPr>
            <a:spLocks noGrp="1" noChangeArrowheads="1"/>
          </p:cNvSpPr>
          <p:nvPr>
            <p:ph idx="1"/>
          </p:nvPr>
        </p:nvSpPr>
        <p:spPr>
          <a:xfrm>
            <a:off x="609598" y="1752600"/>
            <a:ext cx="7391401" cy="4648200"/>
          </a:xfrm>
        </p:spPr>
        <p:txBody>
          <a:bodyPr>
            <a:normAutofit/>
          </a:bodyPr>
          <a:lstStyle/>
          <a:p>
            <a:pPr eaLnBrk="1" hangingPunct="1">
              <a:lnSpc>
                <a:spcPct val="90000"/>
              </a:lnSpc>
            </a:pPr>
            <a:r>
              <a:rPr lang="en-US" sz="2800" dirty="0">
                <a:latin typeface="Times New Roman" pitchFamily="18" charset="0"/>
              </a:rPr>
              <a:t>The constitution is the supreme law of the land. </a:t>
            </a:r>
          </a:p>
          <a:p>
            <a:pPr eaLnBrk="1" hangingPunct="1">
              <a:lnSpc>
                <a:spcPct val="90000"/>
              </a:lnSpc>
            </a:pPr>
            <a:r>
              <a:rPr lang="en-US" sz="2800" dirty="0">
                <a:latin typeface="Times New Roman" pitchFamily="18" charset="0"/>
              </a:rPr>
              <a:t>It describes who will make National laws, who will enforce them and who will interpret them.</a:t>
            </a:r>
          </a:p>
          <a:p>
            <a:pPr eaLnBrk="1" hangingPunct="1">
              <a:lnSpc>
                <a:spcPct val="90000"/>
              </a:lnSpc>
            </a:pPr>
            <a:r>
              <a:rPr lang="en-US" sz="2800" dirty="0">
                <a:latin typeface="Times New Roman" pitchFamily="18" charset="0"/>
              </a:rPr>
              <a:t>It describes the kinds of laws the government has power to make and places limits on the powers of  the government to make certain kinds of  laws.</a:t>
            </a:r>
          </a:p>
          <a:p>
            <a:pPr eaLnBrk="1" hangingPunct="1">
              <a:lnSpc>
                <a:spcPct val="90000"/>
              </a:lnSpc>
            </a:pPr>
            <a:r>
              <a:rPr lang="en-US" sz="2800" dirty="0">
                <a:latin typeface="Times New Roman" pitchFamily="18" charset="0"/>
              </a:rPr>
              <a:t>It reserves other law making powers to the state government</a:t>
            </a:r>
          </a:p>
          <a:p>
            <a:pPr eaLnBrk="1" hangingPunct="1">
              <a:lnSpc>
                <a:spcPct val="90000"/>
              </a:lnSpc>
            </a:pPr>
            <a:endParaRPr lang="en-US" sz="2400" dirty="0">
              <a:latin typeface="Times New Roman" pitchFamily="18" charset="0"/>
            </a:endParaRPr>
          </a:p>
        </p:txBody>
      </p:sp>
      <p:sp>
        <p:nvSpPr>
          <p:cNvPr id="2" name="Slide Number Placeholder 1">
            <a:extLst>
              <a:ext uri="{FF2B5EF4-FFF2-40B4-BE49-F238E27FC236}">
                <a16:creationId xmlns:a16="http://schemas.microsoft.com/office/drawing/2014/main" id="{2AD38A13-E080-3CDB-915F-992FE6839C80}"/>
              </a:ext>
            </a:extLst>
          </p:cNvPr>
          <p:cNvSpPr>
            <a:spLocks noGrp="1"/>
          </p:cNvSpPr>
          <p:nvPr>
            <p:ph type="sldNum" sz="quarter" idx="12"/>
          </p:nvPr>
        </p:nvSpPr>
        <p:spPr/>
        <p:txBody>
          <a:bodyPr/>
          <a:lstStyle/>
          <a:p>
            <a:pPr>
              <a:defRPr/>
            </a:pPr>
            <a:fld id="{7D1320BD-7FBB-4D79-B97D-57DD5DF06348}"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09599" y="609600"/>
            <a:ext cx="6347713" cy="762000"/>
          </a:xfrm>
        </p:spPr>
        <p:txBody>
          <a:bodyPr/>
          <a:lstStyle/>
          <a:p>
            <a:pPr eaLnBrk="1" hangingPunct="1"/>
            <a:r>
              <a:rPr lang="en-US" dirty="0"/>
              <a:t>Constitution </a:t>
            </a:r>
            <a:r>
              <a:rPr lang="en-US" dirty="0" err="1"/>
              <a:t>cont</a:t>
            </a:r>
            <a:r>
              <a:rPr lang="en-US" dirty="0"/>
              <a:t>………</a:t>
            </a:r>
          </a:p>
        </p:txBody>
      </p:sp>
      <p:sp>
        <p:nvSpPr>
          <p:cNvPr id="88067" name="Rectangle 3"/>
          <p:cNvSpPr>
            <a:spLocks noGrp="1" noChangeArrowheads="1"/>
          </p:cNvSpPr>
          <p:nvPr>
            <p:ph idx="1"/>
          </p:nvPr>
        </p:nvSpPr>
        <p:spPr>
          <a:xfrm>
            <a:off x="609598" y="1371600"/>
            <a:ext cx="7696201" cy="4669763"/>
          </a:xfrm>
        </p:spPr>
        <p:txBody>
          <a:bodyPr>
            <a:normAutofit/>
          </a:bodyPr>
          <a:lstStyle/>
          <a:p>
            <a:pPr eaLnBrk="1" hangingPunct="1">
              <a:lnSpc>
                <a:spcPct val="80000"/>
              </a:lnSpc>
            </a:pPr>
            <a:r>
              <a:rPr lang="en-US" sz="2400" dirty="0"/>
              <a:t>Without a popular and well-engineered constitution, good governance will depend solely on the benevolence (compassion) of the leader. </a:t>
            </a:r>
          </a:p>
          <a:p>
            <a:pPr eaLnBrk="1" hangingPunct="1">
              <a:lnSpc>
                <a:spcPct val="80000"/>
              </a:lnSpc>
            </a:pPr>
            <a:r>
              <a:rPr lang="en-US" sz="2400" dirty="0"/>
              <a:t>However, a good constitution is not enough, it has to be well popularized, with a new culture of the rule of law entrenched in society. </a:t>
            </a:r>
          </a:p>
          <a:p>
            <a:pPr eaLnBrk="1" hangingPunct="1">
              <a:lnSpc>
                <a:spcPct val="80000"/>
              </a:lnSpc>
            </a:pPr>
            <a:r>
              <a:rPr lang="en-US" sz="2400" dirty="0"/>
              <a:t>This is the only way the led can make their leaders accountable, the leaders can be bound by set rules and governance can proceed in a stable and predictable way.</a:t>
            </a:r>
          </a:p>
          <a:p>
            <a:pPr eaLnBrk="1" hangingPunct="1">
              <a:lnSpc>
                <a:spcPct val="80000"/>
              </a:lnSpc>
            </a:pPr>
            <a:r>
              <a:rPr lang="en-US" sz="2400" dirty="0"/>
              <a:t> A new civic culture of constitutionalism and the rule of law are germane (relevant)  to a democratic polity and its consolidation.</a:t>
            </a:r>
          </a:p>
        </p:txBody>
      </p:sp>
      <p:sp>
        <p:nvSpPr>
          <p:cNvPr id="2" name="Slide Number Placeholder 1">
            <a:extLst>
              <a:ext uri="{FF2B5EF4-FFF2-40B4-BE49-F238E27FC236}">
                <a16:creationId xmlns:a16="http://schemas.microsoft.com/office/drawing/2014/main" id="{B25689B5-D81F-8E18-EE3B-7A6CCBBA1CBB}"/>
              </a:ext>
            </a:extLst>
          </p:cNvPr>
          <p:cNvSpPr>
            <a:spLocks noGrp="1"/>
          </p:cNvSpPr>
          <p:nvPr>
            <p:ph type="sldNum" sz="quarter" idx="12"/>
          </p:nvPr>
        </p:nvSpPr>
        <p:spPr/>
        <p:txBody>
          <a:bodyPr/>
          <a:lstStyle/>
          <a:p>
            <a:pPr>
              <a:defRPr/>
            </a:pPr>
            <a:fld id="{7D1320BD-7FBB-4D79-B97D-57DD5DF06348}"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599" y="304800"/>
            <a:ext cx="7239001" cy="838200"/>
          </a:xfrm>
        </p:spPr>
        <p:txBody>
          <a:bodyPr/>
          <a:lstStyle/>
          <a:p>
            <a:pPr eaLnBrk="1" hangingPunct="1"/>
            <a:r>
              <a:rPr lang="en-US" dirty="0"/>
              <a:t>Democracy </a:t>
            </a:r>
            <a:r>
              <a:rPr lang="en-US" dirty="0" err="1"/>
              <a:t>cont</a:t>
            </a:r>
            <a:r>
              <a:rPr lang="en-US" dirty="0"/>
              <a:t>,…….</a:t>
            </a:r>
          </a:p>
        </p:txBody>
      </p:sp>
      <p:sp>
        <p:nvSpPr>
          <p:cNvPr id="10243" name="Rectangle 3"/>
          <p:cNvSpPr>
            <a:spLocks noGrp="1" noChangeArrowheads="1"/>
          </p:cNvSpPr>
          <p:nvPr>
            <p:ph idx="1"/>
          </p:nvPr>
        </p:nvSpPr>
        <p:spPr>
          <a:xfrm>
            <a:off x="609598" y="1143000"/>
            <a:ext cx="7924803" cy="5715000"/>
          </a:xfrm>
        </p:spPr>
        <p:txBody>
          <a:bodyPr>
            <a:noAutofit/>
          </a:bodyPr>
          <a:lstStyle/>
          <a:p>
            <a:r>
              <a:rPr lang="en-US" sz="2800" dirty="0"/>
              <a:t>David Held (2006) in his book titled “models of democracy’…brings a comprehensive notion of democracy, he points out that </a:t>
            </a:r>
            <a:r>
              <a:rPr lang="en-US" sz="2800" b="1" dirty="0">
                <a:solidFill>
                  <a:srgbClr val="FF0000"/>
                </a:solidFill>
              </a:rPr>
              <a:t>democracy</a:t>
            </a:r>
            <a:r>
              <a:rPr lang="en-US" sz="2800" dirty="0"/>
              <a:t> is a “situation where by individuals are free and equal in the determination of the condition of their own lives. </a:t>
            </a:r>
          </a:p>
          <a:p>
            <a:r>
              <a:rPr lang="en-US" sz="2800" dirty="0"/>
              <a:t>They should enjoy equal rights in the specification of the framework which generates and limits the opportunities available to them so long as they do not deploy this framework to negate the rights of others”</a:t>
            </a:r>
          </a:p>
        </p:txBody>
      </p:sp>
      <p:sp>
        <p:nvSpPr>
          <p:cNvPr id="2" name="Slide Number Placeholder 1">
            <a:extLst>
              <a:ext uri="{FF2B5EF4-FFF2-40B4-BE49-F238E27FC236}">
                <a16:creationId xmlns:a16="http://schemas.microsoft.com/office/drawing/2014/main" id="{7C73006F-86BE-8D51-31D0-60F779BF03DB}"/>
              </a:ext>
            </a:extLst>
          </p:cNvPr>
          <p:cNvSpPr>
            <a:spLocks noGrp="1"/>
          </p:cNvSpPr>
          <p:nvPr>
            <p:ph type="sldNum" sz="quarter" idx="12"/>
          </p:nvPr>
        </p:nvSpPr>
        <p:spPr/>
        <p:txBody>
          <a:bodyPr/>
          <a:lstStyle/>
          <a:p>
            <a:pPr>
              <a:defRPr/>
            </a:pPr>
            <a:fld id="{7D1320BD-7FBB-4D79-B97D-57DD5DF06348}"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09599" y="609600"/>
            <a:ext cx="6347713" cy="685800"/>
          </a:xfrm>
        </p:spPr>
        <p:txBody>
          <a:bodyPr/>
          <a:lstStyle/>
          <a:p>
            <a:pPr eaLnBrk="1" hangingPunct="1"/>
            <a:r>
              <a:rPr lang="en-US"/>
              <a:t>constitution</a:t>
            </a:r>
          </a:p>
        </p:txBody>
      </p:sp>
      <p:sp>
        <p:nvSpPr>
          <p:cNvPr id="89091" name="Rectangle 3"/>
          <p:cNvSpPr>
            <a:spLocks noGrp="1" noChangeArrowheads="1"/>
          </p:cNvSpPr>
          <p:nvPr>
            <p:ph idx="1"/>
          </p:nvPr>
        </p:nvSpPr>
        <p:spPr>
          <a:xfrm>
            <a:off x="609598" y="1524000"/>
            <a:ext cx="7543801" cy="4953000"/>
          </a:xfrm>
        </p:spPr>
        <p:txBody>
          <a:bodyPr>
            <a:normAutofit lnSpcReduction="10000"/>
          </a:bodyPr>
          <a:lstStyle/>
          <a:p>
            <a:pPr eaLnBrk="1" hangingPunct="1">
              <a:lnSpc>
                <a:spcPct val="90000"/>
              </a:lnSpc>
            </a:pPr>
            <a:r>
              <a:rPr lang="en-US" sz="2400">
                <a:latin typeface="Times New Roman" pitchFamily="18" charset="0"/>
              </a:rPr>
              <a:t>The document itself must be devoid of complex, bogus and confusing language or </a:t>
            </a:r>
            <a:r>
              <a:rPr lang="en-US" sz="2400" i="1">
                <a:latin typeface="Times New Roman" pitchFamily="18" charset="0"/>
              </a:rPr>
              <a:t>legalese16</a:t>
            </a:r>
            <a:r>
              <a:rPr lang="en-US" sz="2400">
                <a:latin typeface="Times New Roman" pitchFamily="18" charset="0"/>
              </a:rPr>
              <a:t>. And before its (i.e. the draft constitution) adoption, it should be subjected to the test of popular will. </a:t>
            </a:r>
          </a:p>
          <a:p>
            <a:pPr eaLnBrk="1" hangingPunct="1">
              <a:lnSpc>
                <a:spcPct val="90000"/>
              </a:lnSpc>
            </a:pPr>
            <a:r>
              <a:rPr lang="en-US" sz="2400">
                <a:latin typeface="Times New Roman" pitchFamily="18" charset="0"/>
              </a:rPr>
              <a:t>The importance of a constitution is that it is both a symbolic and practical expression of the social pact between the individual and the state, between the state and groups and among groups or nationalities in a political community. </a:t>
            </a:r>
          </a:p>
          <a:p>
            <a:pPr eaLnBrk="1" hangingPunct="1">
              <a:lnSpc>
                <a:spcPct val="90000"/>
              </a:lnSpc>
            </a:pPr>
            <a:r>
              <a:rPr lang="en-US" sz="2400">
                <a:latin typeface="Times New Roman" pitchFamily="18" charset="0"/>
              </a:rPr>
              <a:t>It lays the parameters of power and state institutions, the symmetrical claims and responsibilities of the citizens and the state on each other, and in some cases, regulate the nature of the interactions among groups and nationalities</a:t>
            </a:r>
          </a:p>
          <a:p>
            <a:pPr eaLnBrk="1" hangingPunct="1">
              <a:lnSpc>
                <a:spcPct val="90000"/>
              </a:lnSpc>
            </a:pPr>
            <a:endParaRPr lang="en-US" sz="2400">
              <a:latin typeface="Times New Roman" pitchFamily="18" charset="0"/>
            </a:endParaRPr>
          </a:p>
        </p:txBody>
      </p:sp>
      <p:sp>
        <p:nvSpPr>
          <p:cNvPr id="2" name="Slide Number Placeholder 1">
            <a:extLst>
              <a:ext uri="{FF2B5EF4-FFF2-40B4-BE49-F238E27FC236}">
                <a16:creationId xmlns:a16="http://schemas.microsoft.com/office/drawing/2014/main" id="{5E1DE06D-B06A-0A0A-A93A-B7274B9209C7}"/>
              </a:ext>
            </a:extLst>
          </p:cNvPr>
          <p:cNvSpPr>
            <a:spLocks noGrp="1"/>
          </p:cNvSpPr>
          <p:nvPr>
            <p:ph type="sldNum" sz="quarter" idx="12"/>
          </p:nvPr>
        </p:nvSpPr>
        <p:spPr/>
        <p:txBody>
          <a:bodyPr/>
          <a:lstStyle/>
          <a:p>
            <a:pPr>
              <a:defRPr/>
            </a:pPr>
            <a:fld id="{7D1320BD-7FBB-4D79-B97D-57DD5DF06348}"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09599" y="304800"/>
            <a:ext cx="6347713" cy="1219200"/>
          </a:xfrm>
        </p:spPr>
        <p:txBody>
          <a:bodyPr>
            <a:normAutofit fontScale="90000"/>
          </a:bodyPr>
          <a:lstStyle/>
          <a:p>
            <a:pPr eaLnBrk="1" hangingPunct="1"/>
            <a:r>
              <a:rPr lang="en-US" sz="4000" dirty="0"/>
              <a:t>Constitution and governance </a:t>
            </a:r>
            <a:r>
              <a:rPr lang="en-US" sz="4000" dirty="0" err="1"/>
              <a:t>cont</a:t>
            </a:r>
            <a:r>
              <a:rPr lang="en-US" sz="4000" dirty="0"/>
              <a:t>………</a:t>
            </a:r>
          </a:p>
        </p:txBody>
      </p:sp>
      <p:sp>
        <p:nvSpPr>
          <p:cNvPr id="90115" name="Rectangle 3"/>
          <p:cNvSpPr>
            <a:spLocks noGrp="1" noChangeArrowheads="1"/>
          </p:cNvSpPr>
          <p:nvPr>
            <p:ph idx="1"/>
          </p:nvPr>
        </p:nvSpPr>
        <p:spPr>
          <a:xfrm>
            <a:off x="609598" y="1524000"/>
            <a:ext cx="7696201" cy="4517363"/>
          </a:xfrm>
        </p:spPr>
        <p:txBody>
          <a:bodyPr>
            <a:normAutofit lnSpcReduction="10000"/>
          </a:bodyPr>
          <a:lstStyle/>
          <a:p>
            <a:pPr eaLnBrk="1" hangingPunct="1">
              <a:lnSpc>
                <a:spcPct val="90000"/>
              </a:lnSpc>
            </a:pPr>
            <a:r>
              <a:rPr lang="en-US" sz="2800" dirty="0">
                <a:latin typeface="Times New Roman" pitchFamily="18" charset="0"/>
              </a:rPr>
              <a:t>A constitution defines the principles upon which the state is based, the procedures in which laws are made and by whom</a:t>
            </a:r>
            <a:r>
              <a:rPr lang="en-US" sz="2800" dirty="0"/>
              <a:t>.</a:t>
            </a:r>
            <a:endParaRPr lang="en-US" sz="2800" dirty="0">
              <a:latin typeface="Times New Roman" pitchFamily="18" charset="0"/>
            </a:endParaRPr>
          </a:p>
          <a:p>
            <a:pPr eaLnBrk="1" hangingPunct="1">
              <a:lnSpc>
                <a:spcPct val="90000"/>
              </a:lnSpc>
            </a:pPr>
            <a:r>
              <a:rPr lang="en-US" sz="2800" dirty="0">
                <a:latin typeface="Times New Roman" pitchFamily="18" charset="0"/>
              </a:rPr>
              <a:t>A constitution also acts as a limiter of state powers by establishing lines which a </a:t>
            </a:r>
            <a:r>
              <a:rPr lang="en-US" sz="2800" dirty="0" err="1">
                <a:latin typeface="Times New Roman" pitchFamily="18" charset="0"/>
              </a:rPr>
              <a:t>states’s</a:t>
            </a:r>
            <a:r>
              <a:rPr lang="en-US" sz="2800" dirty="0">
                <a:latin typeface="Times New Roman" pitchFamily="18" charset="0"/>
              </a:rPr>
              <a:t> ruler cannot cross ,such as fundamental rights.</a:t>
            </a:r>
          </a:p>
          <a:p>
            <a:pPr eaLnBrk="1" hangingPunct="1">
              <a:lnSpc>
                <a:spcPct val="90000"/>
              </a:lnSpc>
            </a:pPr>
            <a:r>
              <a:rPr lang="en-US" sz="2800" dirty="0">
                <a:latin typeface="Times New Roman" pitchFamily="18" charset="0"/>
              </a:rPr>
              <a:t>It is in the constitution where the powers of the people is spelled out. People exercise control of their gvt primarily through the constitution, which protects them from unjust exercise of the governmental power.</a:t>
            </a:r>
          </a:p>
          <a:p>
            <a:pPr eaLnBrk="1" hangingPunct="1">
              <a:lnSpc>
                <a:spcPct val="90000"/>
              </a:lnSpc>
            </a:pPr>
            <a:endParaRPr lang="en-US" sz="2800" dirty="0"/>
          </a:p>
        </p:txBody>
      </p:sp>
      <p:sp>
        <p:nvSpPr>
          <p:cNvPr id="2" name="Slide Number Placeholder 1">
            <a:extLst>
              <a:ext uri="{FF2B5EF4-FFF2-40B4-BE49-F238E27FC236}">
                <a16:creationId xmlns:a16="http://schemas.microsoft.com/office/drawing/2014/main" id="{D1D1ECAD-3739-8768-126D-350464A0F6F1}"/>
              </a:ext>
            </a:extLst>
          </p:cNvPr>
          <p:cNvSpPr>
            <a:spLocks noGrp="1"/>
          </p:cNvSpPr>
          <p:nvPr>
            <p:ph type="sldNum" sz="quarter" idx="12"/>
          </p:nvPr>
        </p:nvSpPr>
        <p:spPr/>
        <p:txBody>
          <a:bodyPr/>
          <a:lstStyle/>
          <a:p>
            <a:pPr>
              <a:defRPr/>
            </a:pPr>
            <a:fld id="{7D1320BD-7FBB-4D79-B97D-57DD5DF06348}"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ormAutofit/>
          </a:bodyPr>
          <a:lstStyle/>
          <a:p>
            <a:r>
              <a:rPr lang="en-US"/>
              <a:t>Civil society  orgn. and governance</a:t>
            </a:r>
          </a:p>
        </p:txBody>
      </p:sp>
      <p:sp>
        <p:nvSpPr>
          <p:cNvPr id="91139" name="Content Placeholder 2"/>
          <p:cNvSpPr>
            <a:spLocks noGrp="1"/>
          </p:cNvSpPr>
          <p:nvPr>
            <p:ph idx="1"/>
          </p:nvPr>
        </p:nvSpPr>
        <p:spPr>
          <a:xfrm>
            <a:off x="609598" y="2160590"/>
            <a:ext cx="7696201" cy="4240210"/>
          </a:xfrm>
        </p:spPr>
        <p:txBody>
          <a:bodyPr>
            <a:noAutofit/>
          </a:bodyPr>
          <a:lstStyle/>
          <a:p>
            <a:r>
              <a:rPr lang="en-US" sz="2800" dirty="0"/>
              <a:t>The concept of civil society goes back many centuries in Western thinking with its roots in Ancient Greece.</a:t>
            </a:r>
          </a:p>
          <a:p>
            <a:r>
              <a:rPr lang="en-US" sz="2800" dirty="0"/>
              <a:t>The modern idea of civil society emerged in the 18th Century, influenced by political theorists from Thomas Paine to George Hegel, who developed the notion of civil</a:t>
            </a:r>
          </a:p>
          <a:p>
            <a:pPr>
              <a:buFontTx/>
              <a:buNone/>
            </a:pPr>
            <a:r>
              <a:rPr lang="en-US" sz="2800" dirty="0"/>
              <a:t>	society as a domain parallel to but separate from the states.</a:t>
            </a:r>
          </a:p>
        </p:txBody>
      </p:sp>
      <p:sp>
        <p:nvSpPr>
          <p:cNvPr id="2" name="Slide Number Placeholder 1">
            <a:extLst>
              <a:ext uri="{FF2B5EF4-FFF2-40B4-BE49-F238E27FC236}">
                <a16:creationId xmlns:a16="http://schemas.microsoft.com/office/drawing/2014/main" id="{F76ED312-B922-9171-5E2D-441DB778712E}"/>
              </a:ext>
            </a:extLst>
          </p:cNvPr>
          <p:cNvSpPr>
            <a:spLocks noGrp="1"/>
          </p:cNvSpPr>
          <p:nvPr>
            <p:ph type="sldNum" sz="quarter" idx="12"/>
          </p:nvPr>
        </p:nvSpPr>
        <p:spPr/>
        <p:txBody>
          <a:bodyPr/>
          <a:lstStyle/>
          <a:p>
            <a:pPr>
              <a:defRPr/>
            </a:pPr>
            <a:fld id="{7D1320BD-7FBB-4D79-B97D-57DD5DF06348}"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t>Dfn of cso</a:t>
            </a:r>
          </a:p>
        </p:txBody>
      </p:sp>
      <p:sp>
        <p:nvSpPr>
          <p:cNvPr id="92163" name="Content Placeholder 2"/>
          <p:cNvSpPr>
            <a:spLocks noGrp="1"/>
          </p:cNvSpPr>
          <p:nvPr>
            <p:ph idx="1"/>
          </p:nvPr>
        </p:nvSpPr>
        <p:spPr/>
        <p:txBody>
          <a:bodyPr/>
          <a:lstStyle/>
          <a:p>
            <a:r>
              <a:rPr lang="en-US"/>
              <a:t>The notion of Civil society denotes voluntary groups or associations through which citizens organize themselves to legally pursue an issue of public interest while at the same time maintaining relative autonomy from the state, the market and the family.</a:t>
            </a:r>
          </a:p>
        </p:txBody>
      </p:sp>
      <p:sp>
        <p:nvSpPr>
          <p:cNvPr id="2" name="Slide Number Placeholder 1">
            <a:extLst>
              <a:ext uri="{FF2B5EF4-FFF2-40B4-BE49-F238E27FC236}">
                <a16:creationId xmlns:a16="http://schemas.microsoft.com/office/drawing/2014/main" id="{BF3EAAD0-0BBD-3596-32EE-413C0324553E}"/>
              </a:ext>
            </a:extLst>
          </p:cNvPr>
          <p:cNvSpPr>
            <a:spLocks noGrp="1"/>
          </p:cNvSpPr>
          <p:nvPr>
            <p:ph type="sldNum" sz="quarter" idx="12"/>
          </p:nvPr>
        </p:nvSpPr>
        <p:spPr/>
        <p:txBody>
          <a:bodyPr/>
          <a:lstStyle/>
          <a:p>
            <a:pPr>
              <a:defRPr/>
            </a:pPr>
            <a:fld id="{7D1320BD-7FBB-4D79-B97D-57DD5DF06348}"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609599" y="609600"/>
            <a:ext cx="6347713" cy="533400"/>
          </a:xfrm>
        </p:spPr>
        <p:txBody>
          <a:bodyPr>
            <a:normAutofit fontScale="90000"/>
          </a:bodyPr>
          <a:lstStyle/>
          <a:p>
            <a:endParaRPr lang="en-US" dirty="0"/>
          </a:p>
        </p:txBody>
      </p:sp>
      <p:sp>
        <p:nvSpPr>
          <p:cNvPr id="93187" name="Content Placeholder 2"/>
          <p:cNvSpPr>
            <a:spLocks noGrp="1"/>
          </p:cNvSpPr>
          <p:nvPr>
            <p:ph idx="1"/>
          </p:nvPr>
        </p:nvSpPr>
        <p:spPr/>
        <p:txBody>
          <a:bodyPr>
            <a:normAutofit fontScale="85000" lnSpcReduction="20000"/>
          </a:bodyPr>
          <a:lstStyle/>
          <a:p>
            <a:r>
              <a:rPr lang="en-US" sz="3000" dirty="0"/>
              <a:t>According to this conceptualization, organized groups which compose civil society, include:</a:t>
            </a:r>
          </a:p>
          <a:p>
            <a:r>
              <a:rPr lang="en-US" sz="2800" dirty="0"/>
              <a:t>Social movements</a:t>
            </a:r>
          </a:p>
          <a:p>
            <a:r>
              <a:rPr lang="en-US" sz="2800" dirty="0"/>
              <a:t>Non-governmental organizations (NGOS)</a:t>
            </a:r>
          </a:p>
          <a:p>
            <a:r>
              <a:rPr lang="en-US" sz="2800" dirty="0"/>
              <a:t>Religious associations</a:t>
            </a:r>
          </a:p>
          <a:p>
            <a:r>
              <a:rPr lang="en-US" sz="2800" dirty="0"/>
              <a:t>Neighborhood and recreational associations.</a:t>
            </a:r>
          </a:p>
          <a:p>
            <a:r>
              <a:rPr lang="en-US" sz="2800" dirty="0"/>
              <a:t>Professional organizations</a:t>
            </a:r>
          </a:p>
          <a:p>
            <a:r>
              <a:rPr lang="en-US" sz="2800" dirty="0"/>
              <a:t>Trade unions</a:t>
            </a:r>
          </a:p>
          <a:p>
            <a:endParaRPr lang="en-US" dirty="0"/>
          </a:p>
        </p:txBody>
      </p:sp>
      <p:sp>
        <p:nvSpPr>
          <p:cNvPr id="2" name="Slide Number Placeholder 1">
            <a:extLst>
              <a:ext uri="{FF2B5EF4-FFF2-40B4-BE49-F238E27FC236}">
                <a16:creationId xmlns:a16="http://schemas.microsoft.com/office/drawing/2014/main" id="{70CC7C8D-44BD-C48C-8522-2CF8D4FE2884}"/>
              </a:ext>
            </a:extLst>
          </p:cNvPr>
          <p:cNvSpPr>
            <a:spLocks noGrp="1"/>
          </p:cNvSpPr>
          <p:nvPr>
            <p:ph type="sldNum" sz="quarter" idx="12"/>
          </p:nvPr>
        </p:nvSpPr>
        <p:spPr/>
        <p:txBody>
          <a:bodyPr/>
          <a:lstStyle/>
          <a:p>
            <a:pPr>
              <a:defRPr/>
            </a:pPr>
            <a:fld id="{7D1320BD-7FBB-4D79-B97D-57DD5DF06348}"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t>Examples of CsOs</a:t>
            </a:r>
          </a:p>
        </p:txBody>
      </p:sp>
      <p:sp>
        <p:nvSpPr>
          <p:cNvPr id="94211" name="Content Placeholder 2"/>
          <p:cNvSpPr>
            <a:spLocks noGrp="1"/>
          </p:cNvSpPr>
          <p:nvPr>
            <p:ph idx="1"/>
          </p:nvPr>
        </p:nvSpPr>
        <p:spPr>
          <a:xfrm>
            <a:off x="609598" y="2160590"/>
            <a:ext cx="7772401" cy="3880773"/>
          </a:xfrm>
        </p:spPr>
        <p:txBody>
          <a:bodyPr>
            <a:normAutofit/>
          </a:bodyPr>
          <a:lstStyle/>
          <a:p>
            <a:r>
              <a:rPr lang="en-US" sz="2800" dirty="0"/>
              <a:t>The Lawyers Environmental Action Team(LEAT)</a:t>
            </a:r>
          </a:p>
          <a:p>
            <a:r>
              <a:rPr lang="en-US" sz="2800" dirty="0"/>
              <a:t>Legal and Human Rights Center(LHRC)</a:t>
            </a:r>
          </a:p>
          <a:p>
            <a:r>
              <a:rPr lang="en-US" sz="2800" dirty="0" err="1"/>
              <a:t>HakiElimu</a:t>
            </a:r>
            <a:endParaRPr lang="en-US" sz="2800" dirty="0"/>
          </a:p>
          <a:p>
            <a:r>
              <a:rPr lang="en-US" sz="2800" dirty="0"/>
              <a:t>Tanzania Gender Networking </a:t>
            </a:r>
            <a:r>
              <a:rPr lang="en-US" sz="2800" dirty="0" err="1"/>
              <a:t>programme</a:t>
            </a:r>
            <a:endParaRPr lang="en-US" sz="2800" dirty="0"/>
          </a:p>
          <a:p>
            <a:r>
              <a:rPr lang="en-US" sz="2800" dirty="0"/>
              <a:t>Tanzania Education Network. etc. </a:t>
            </a:r>
          </a:p>
          <a:p>
            <a:endParaRPr lang="en-US" dirty="0"/>
          </a:p>
        </p:txBody>
      </p:sp>
      <p:sp>
        <p:nvSpPr>
          <p:cNvPr id="2" name="Slide Number Placeholder 1">
            <a:extLst>
              <a:ext uri="{FF2B5EF4-FFF2-40B4-BE49-F238E27FC236}">
                <a16:creationId xmlns:a16="http://schemas.microsoft.com/office/drawing/2014/main" id="{016ABA52-B75E-BDE2-ABD9-3C103D03A001}"/>
              </a:ext>
            </a:extLst>
          </p:cNvPr>
          <p:cNvSpPr>
            <a:spLocks noGrp="1"/>
          </p:cNvSpPr>
          <p:nvPr>
            <p:ph type="sldNum" sz="quarter" idx="12"/>
          </p:nvPr>
        </p:nvSpPr>
        <p:spPr/>
        <p:txBody>
          <a:bodyPr/>
          <a:lstStyle/>
          <a:p>
            <a:pPr>
              <a:defRPr/>
            </a:pPr>
            <a:fld id="{7D1320BD-7FBB-4D79-B97D-57DD5DF06348}"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t>Cos cont…..</a:t>
            </a:r>
          </a:p>
        </p:txBody>
      </p:sp>
      <p:sp>
        <p:nvSpPr>
          <p:cNvPr id="95235" name="Content Placeholder 2"/>
          <p:cNvSpPr>
            <a:spLocks noGrp="1"/>
          </p:cNvSpPr>
          <p:nvPr>
            <p:ph idx="1"/>
          </p:nvPr>
        </p:nvSpPr>
        <p:spPr>
          <a:xfrm>
            <a:off x="609598" y="2160590"/>
            <a:ext cx="7772401" cy="3880773"/>
          </a:xfrm>
        </p:spPr>
        <p:txBody>
          <a:bodyPr>
            <a:normAutofit/>
          </a:bodyPr>
          <a:lstStyle/>
          <a:p>
            <a:r>
              <a:rPr lang="en-US" sz="2800" dirty="0"/>
              <a:t>“Civil society is composed of autonomous associations which develop a dense, diverse and pluralistic network.</a:t>
            </a:r>
          </a:p>
          <a:p>
            <a:r>
              <a:rPr lang="en-US" sz="2800" dirty="0"/>
              <a:t>As it develops, civil society will consist of a range of local groups, specialized organizations and linkages between them to amplify the corrective voices of civil society as a partner in governance and the market</a:t>
            </a:r>
          </a:p>
        </p:txBody>
      </p:sp>
      <p:sp>
        <p:nvSpPr>
          <p:cNvPr id="2" name="Slide Number Placeholder 1">
            <a:extLst>
              <a:ext uri="{FF2B5EF4-FFF2-40B4-BE49-F238E27FC236}">
                <a16:creationId xmlns:a16="http://schemas.microsoft.com/office/drawing/2014/main" id="{7C1568FF-6DC1-83AA-D156-70D76A4FD004}"/>
              </a:ext>
            </a:extLst>
          </p:cNvPr>
          <p:cNvSpPr>
            <a:spLocks noGrp="1"/>
          </p:cNvSpPr>
          <p:nvPr>
            <p:ph type="sldNum" sz="quarter" idx="12"/>
          </p:nvPr>
        </p:nvSpPr>
        <p:spPr/>
        <p:txBody>
          <a:bodyPr/>
          <a:lstStyle/>
          <a:p>
            <a:pPr>
              <a:defRPr/>
            </a:pPr>
            <a:fld id="{7D1320BD-7FBB-4D79-B97D-57DD5DF06348}"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t>Cso cont………features</a:t>
            </a:r>
          </a:p>
        </p:txBody>
      </p:sp>
      <p:sp>
        <p:nvSpPr>
          <p:cNvPr id="96259" name="Content Placeholder 2"/>
          <p:cNvSpPr>
            <a:spLocks noGrp="1"/>
          </p:cNvSpPr>
          <p:nvPr>
            <p:ph idx="1"/>
          </p:nvPr>
        </p:nvSpPr>
        <p:spPr>
          <a:xfrm>
            <a:off x="609598" y="2160590"/>
            <a:ext cx="7924801" cy="3880773"/>
          </a:xfrm>
        </p:spPr>
        <p:txBody>
          <a:bodyPr>
            <a:noAutofit/>
          </a:bodyPr>
          <a:lstStyle/>
          <a:p>
            <a:r>
              <a:rPr lang="en-US" sz="2800" dirty="0"/>
              <a:t>separation from the state and the market; </a:t>
            </a:r>
          </a:p>
          <a:p>
            <a:r>
              <a:rPr lang="en-US" sz="2800" dirty="0"/>
              <a:t>formed by people who have common needs, interests and values like tolerance, inclusion, cooperation and equality; and</a:t>
            </a:r>
          </a:p>
          <a:p>
            <a:r>
              <a:rPr lang="en-US" sz="2800" dirty="0"/>
              <a:t>development through a fundamentally endogenous and autonomous process which cannot easily be controlled from outside</a:t>
            </a:r>
          </a:p>
        </p:txBody>
      </p:sp>
      <p:sp>
        <p:nvSpPr>
          <p:cNvPr id="2" name="Slide Number Placeholder 1">
            <a:extLst>
              <a:ext uri="{FF2B5EF4-FFF2-40B4-BE49-F238E27FC236}">
                <a16:creationId xmlns:a16="http://schemas.microsoft.com/office/drawing/2014/main" id="{78B04827-8258-2B42-6188-523771E5AF91}"/>
              </a:ext>
            </a:extLst>
          </p:cNvPr>
          <p:cNvSpPr>
            <a:spLocks noGrp="1"/>
          </p:cNvSpPr>
          <p:nvPr>
            <p:ph type="sldNum" sz="quarter" idx="12"/>
          </p:nvPr>
        </p:nvSpPr>
        <p:spPr/>
        <p:txBody>
          <a:bodyPr/>
          <a:lstStyle/>
          <a:p>
            <a:pPr>
              <a:defRPr/>
            </a:pPr>
            <a:fld id="{7D1320BD-7FBB-4D79-B97D-57DD5DF06348}"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609599" y="609600"/>
            <a:ext cx="7696201" cy="914400"/>
          </a:xfrm>
        </p:spPr>
        <p:txBody>
          <a:bodyPr/>
          <a:lstStyle/>
          <a:p>
            <a:r>
              <a:rPr lang="en-US" dirty="0"/>
              <a:t>Roles of </a:t>
            </a:r>
            <a:r>
              <a:rPr lang="en-US" dirty="0" err="1"/>
              <a:t>Cso</a:t>
            </a:r>
            <a:endParaRPr lang="en-US" dirty="0"/>
          </a:p>
        </p:txBody>
      </p:sp>
      <p:sp>
        <p:nvSpPr>
          <p:cNvPr id="97283" name="Content Placeholder 2"/>
          <p:cNvSpPr>
            <a:spLocks noGrp="1"/>
          </p:cNvSpPr>
          <p:nvPr>
            <p:ph idx="1"/>
          </p:nvPr>
        </p:nvSpPr>
        <p:spPr>
          <a:xfrm>
            <a:off x="609598" y="2160590"/>
            <a:ext cx="8001001" cy="3880773"/>
          </a:xfrm>
        </p:spPr>
        <p:txBody>
          <a:bodyPr>
            <a:normAutofit/>
          </a:bodyPr>
          <a:lstStyle/>
          <a:p>
            <a:r>
              <a:rPr lang="en-US" sz="2800" dirty="0"/>
              <a:t>CSOs give a voice to the concerns of the community, </a:t>
            </a:r>
            <a:r>
              <a:rPr lang="en-US" sz="2800" dirty="0" err="1"/>
              <a:t>particulary</a:t>
            </a:r>
            <a:r>
              <a:rPr lang="en-US" sz="2800" dirty="0"/>
              <a:t> poor and marginalized populations, and help to ensure that their views are mainstreamed into policy and </a:t>
            </a:r>
            <a:r>
              <a:rPr lang="en-US" sz="2800" dirty="0" err="1"/>
              <a:t>programme</a:t>
            </a:r>
            <a:r>
              <a:rPr lang="en-US" sz="2800" dirty="0"/>
              <a:t> decisions.</a:t>
            </a:r>
          </a:p>
          <a:p>
            <a:r>
              <a:rPr lang="en-US" sz="2800" dirty="0"/>
              <a:t>They bring innovative ideas </a:t>
            </a:r>
            <a:r>
              <a:rPr lang="en-US" sz="2800" dirty="0" err="1"/>
              <a:t>olutiand</a:t>
            </a:r>
            <a:r>
              <a:rPr lang="en-US" sz="2800" dirty="0"/>
              <a:t> sons to development challenges at the local, national and global levels.</a:t>
            </a:r>
          </a:p>
        </p:txBody>
      </p:sp>
      <p:sp>
        <p:nvSpPr>
          <p:cNvPr id="2" name="Slide Number Placeholder 1">
            <a:extLst>
              <a:ext uri="{FF2B5EF4-FFF2-40B4-BE49-F238E27FC236}">
                <a16:creationId xmlns:a16="http://schemas.microsoft.com/office/drawing/2014/main" id="{D6B79C20-74B6-2D26-55FD-E6197036DC9B}"/>
              </a:ext>
            </a:extLst>
          </p:cNvPr>
          <p:cNvSpPr>
            <a:spLocks noGrp="1"/>
          </p:cNvSpPr>
          <p:nvPr>
            <p:ph type="sldNum" sz="quarter" idx="12"/>
          </p:nvPr>
        </p:nvSpPr>
        <p:spPr/>
        <p:txBody>
          <a:bodyPr/>
          <a:lstStyle/>
          <a:p>
            <a:pPr>
              <a:defRPr/>
            </a:pPr>
            <a:fld id="{7D1320BD-7FBB-4D79-B97D-57DD5DF06348}"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09599" y="609600"/>
            <a:ext cx="6347713" cy="838200"/>
          </a:xfrm>
        </p:spPr>
        <p:txBody>
          <a:bodyPr/>
          <a:lstStyle/>
          <a:p>
            <a:r>
              <a:rPr lang="en-US"/>
              <a:t>Role of Cso</a:t>
            </a:r>
          </a:p>
        </p:txBody>
      </p:sp>
      <p:sp>
        <p:nvSpPr>
          <p:cNvPr id="98307" name="Content Placeholder 2"/>
          <p:cNvSpPr>
            <a:spLocks noGrp="1"/>
          </p:cNvSpPr>
          <p:nvPr>
            <p:ph idx="1"/>
          </p:nvPr>
        </p:nvSpPr>
        <p:spPr>
          <a:xfrm>
            <a:off x="609598" y="2160590"/>
            <a:ext cx="7772401" cy="3880773"/>
          </a:xfrm>
        </p:spPr>
        <p:txBody>
          <a:bodyPr/>
          <a:lstStyle/>
          <a:p>
            <a:endParaRPr lang="en-US" dirty="0"/>
          </a:p>
          <a:p>
            <a:r>
              <a:rPr lang="en-US" sz="2800" dirty="0"/>
              <a:t>They can improve public transparency and accountability of development activities and thus contribute to bringing about good governance.</a:t>
            </a:r>
          </a:p>
          <a:p>
            <a:r>
              <a:rPr lang="en-US" sz="2800" dirty="0"/>
              <a:t>Civil society exposes the corrupt conduct of public officials and lobbies for good governance.ie.</a:t>
            </a:r>
          </a:p>
          <a:p>
            <a:endParaRPr lang="en-US" sz="2800" dirty="0"/>
          </a:p>
          <a:p>
            <a:endParaRPr lang="en-US" sz="2800" dirty="0"/>
          </a:p>
          <a:p>
            <a:endParaRPr lang="en-US" dirty="0"/>
          </a:p>
        </p:txBody>
      </p:sp>
      <p:sp>
        <p:nvSpPr>
          <p:cNvPr id="2" name="Slide Number Placeholder 1">
            <a:extLst>
              <a:ext uri="{FF2B5EF4-FFF2-40B4-BE49-F238E27FC236}">
                <a16:creationId xmlns:a16="http://schemas.microsoft.com/office/drawing/2014/main" id="{A6D1084C-3E5C-FB7B-6591-2055AB0AB111}"/>
              </a:ext>
            </a:extLst>
          </p:cNvPr>
          <p:cNvSpPr>
            <a:spLocks noGrp="1"/>
          </p:cNvSpPr>
          <p:nvPr>
            <p:ph type="sldNum" sz="quarter" idx="12"/>
          </p:nvPr>
        </p:nvSpPr>
        <p:spPr/>
        <p:txBody>
          <a:bodyPr/>
          <a:lstStyle/>
          <a:p>
            <a:pPr>
              <a:defRPr/>
            </a:pPr>
            <a:fld id="{7D1320BD-7FBB-4D79-B97D-57DD5DF06348}"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4823</TotalTime>
  <Words>6648</Words>
  <Application>Microsoft Office PowerPoint</Application>
  <PresentationFormat>On-screen Show (4:3)</PresentationFormat>
  <Paragraphs>524</Paragraphs>
  <Slides>113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113</vt:i4>
      </vt:variant>
    </vt:vector>
  </HeadingPairs>
  <TitlesOfParts>
    <vt:vector size="120" baseType="lpstr">
      <vt:lpstr>Arial</vt:lpstr>
      <vt:lpstr>Calibri</vt:lpstr>
      <vt:lpstr>Times New Roman</vt:lpstr>
      <vt:lpstr>Trebuchet MS</vt:lpstr>
      <vt:lpstr>Wingdings</vt:lpstr>
      <vt:lpstr>Wingdings 3</vt:lpstr>
      <vt:lpstr>Facet</vt:lpstr>
      <vt:lpstr>DEMOCRACY, GOVERNANCE AND DEVELOPMENT.</vt:lpstr>
      <vt:lpstr>Democracy: Concept, Origins and Historical Development</vt:lpstr>
      <vt:lpstr>Meaning of democracy cont….. </vt:lpstr>
      <vt:lpstr>Democracy cont………….</vt:lpstr>
      <vt:lpstr> Democracy cont..</vt:lpstr>
      <vt:lpstr>Democracy cont,……………</vt:lpstr>
      <vt:lpstr>Meaning of democracy cont…..</vt:lpstr>
      <vt:lpstr>Meaning of democracy cont….</vt:lpstr>
      <vt:lpstr>Democracy cont,…….</vt:lpstr>
      <vt:lpstr>Democracy………….</vt:lpstr>
      <vt:lpstr>Democracy……………..</vt:lpstr>
      <vt:lpstr>Summary on the meaning of democracy</vt:lpstr>
      <vt:lpstr>Features of demo……. </vt:lpstr>
      <vt:lpstr>Features of dem……</vt:lpstr>
      <vt:lpstr>Features of demo……</vt:lpstr>
      <vt:lpstr>Origin of Democracy </vt:lpstr>
      <vt:lpstr>Athenian democracy; how was it practised?</vt:lpstr>
      <vt:lpstr>Democracy in Athens…………</vt:lpstr>
      <vt:lpstr>Types of democracy</vt:lpstr>
      <vt:lpstr>Types of democracy cont,……..</vt:lpstr>
      <vt:lpstr>Direct Democracy</vt:lpstr>
      <vt:lpstr>Direct democracy</vt:lpstr>
      <vt:lpstr>Direct Democracy</vt:lpstr>
      <vt:lpstr>Representative Democracy</vt:lpstr>
      <vt:lpstr>Representative democracy</vt:lpstr>
      <vt:lpstr>RD Cont,………….</vt:lpstr>
      <vt:lpstr>Representative Democracy cont,………</vt:lpstr>
      <vt:lpstr>Examples of systems of representative democracy</vt:lpstr>
      <vt:lpstr>African Democracy</vt:lpstr>
      <vt:lpstr>African Democracy cont,….</vt:lpstr>
      <vt:lpstr>Problems of African Democracy</vt:lpstr>
      <vt:lpstr>Elections</vt:lpstr>
      <vt:lpstr>Elections cont,………</vt:lpstr>
      <vt:lpstr>Elections cont………</vt:lpstr>
      <vt:lpstr>elements of democratic elections ……….</vt:lpstr>
      <vt:lpstr>elements of democratic elections ……….</vt:lpstr>
      <vt:lpstr>elements of democratic elections</vt:lpstr>
      <vt:lpstr>elements of democratic elections</vt:lpstr>
      <vt:lpstr>elements of democratic elections</vt:lpstr>
      <vt:lpstr>Principles of Modern Democratic Rule</vt:lpstr>
      <vt:lpstr>Principles of Modern Democratic Rule cont……..</vt:lpstr>
      <vt:lpstr>Principles of Modern Democratic Rule cont……..</vt:lpstr>
      <vt:lpstr>Principles of Modern Democratic Rule cont………</vt:lpstr>
      <vt:lpstr>Principles of Modern Democratic Rule</vt:lpstr>
      <vt:lpstr>Principles of Modern Democratic Rule</vt:lpstr>
      <vt:lpstr>Principles of Modern Democratic Rule</vt:lpstr>
      <vt:lpstr>Principles of Modern Democratic Rule </vt:lpstr>
      <vt:lpstr>Control of the abuse of power:</vt:lpstr>
      <vt:lpstr>Control of the abuse of power</vt:lpstr>
      <vt:lpstr>Protection and promotion of human rights</vt:lpstr>
      <vt:lpstr>Human Right….</vt:lpstr>
      <vt:lpstr>A culture of accepting the results of elections:</vt:lpstr>
      <vt:lpstr>Multi-party system:</vt:lpstr>
      <vt:lpstr>Multi-party system cont………</vt:lpstr>
      <vt:lpstr>Neutrality of state institutions</vt:lpstr>
      <vt:lpstr>Governance  </vt:lpstr>
      <vt:lpstr>governance; what is it?</vt:lpstr>
      <vt:lpstr>Governance cont…….</vt:lpstr>
      <vt:lpstr>Types of governance</vt:lpstr>
      <vt:lpstr>Good governance</vt:lpstr>
      <vt:lpstr>Principles of good governance</vt:lpstr>
      <vt:lpstr>Principles of good governance and democracy</vt:lpstr>
      <vt:lpstr>Participation;</vt:lpstr>
      <vt:lpstr>Guiding question on participation </vt:lpstr>
      <vt:lpstr>accountability</vt:lpstr>
      <vt:lpstr>Guiding questions in accountability</vt:lpstr>
      <vt:lpstr>Transparency</vt:lpstr>
      <vt:lpstr>Rule of law</vt:lpstr>
      <vt:lpstr>Responsiveness </vt:lpstr>
      <vt:lpstr>Relationship between democracy and Development</vt:lpstr>
      <vt:lpstr>Democracy vs dev……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Those who criticize the compatibility btn democracy and development</vt:lpstr>
      <vt:lpstr>Relationship btn democracy and development cont……….</vt:lpstr>
      <vt:lpstr>Relationship between democracy and development</vt:lpstr>
      <vt:lpstr>Develop vs Democracy</vt:lpstr>
      <vt:lpstr>Democracy leads to Dev. </vt:lpstr>
      <vt:lpstr>Democracy leads to dev.cont….</vt:lpstr>
      <vt:lpstr>CONCLUTION</vt:lpstr>
      <vt:lpstr>Democracy and dev. Cont….</vt:lpstr>
      <vt:lpstr>Role of constitution in governance and democracy</vt:lpstr>
      <vt:lpstr>Constitution cont………</vt:lpstr>
      <vt:lpstr>constitution</vt:lpstr>
      <vt:lpstr>Constitution and governance cont………</vt:lpstr>
      <vt:lpstr>Civil society  orgn. and governance</vt:lpstr>
      <vt:lpstr>Dfn of cso</vt:lpstr>
      <vt:lpstr>PowerPoint Presentation</vt:lpstr>
      <vt:lpstr>Examples of CsOs</vt:lpstr>
      <vt:lpstr>Cos cont…..</vt:lpstr>
      <vt:lpstr>Cso cont………features</vt:lpstr>
      <vt:lpstr>Roles of Cso</vt:lpstr>
      <vt:lpstr>Role of Cso</vt:lpstr>
      <vt:lpstr>Role of Cso…………</vt:lpstr>
      <vt:lpstr>Role of Cso…………</vt:lpstr>
      <vt:lpstr>Role of Cso…………</vt:lpstr>
      <vt:lpstr>Role of Cso…………</vt:lpstr>
      <vt:lpstr>PowerPoint Presentation</vt:lpstr>
      <vt:lpstr>Role of Cso…………</vt:lpstr>
      <vt:lpstr>Role of Cso…………</vt:lpstr>
      <vt:lpstr>Challenges of CSOs</vt:lpstr>
      <vt:lpstr>Challenges of CSOs</vt:lpstr>
      <vt:lpstr>Challenges of CSOs</vt:lpstr>
      <vt:lpstr>The roles of local gvt in governance</vt:lpstr>
      <vt:lpstr>Local gvt cont………….</vt:lpstr>
      <vt:lpstr>Local gvt cont……..</vt:lpstr>
      <vt:lpstr>Challenges of good governance in local government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DEMOCRACY GOVERNANCE AND DEVELOPMENT.</dc:title>
  <dc:creator>raphael</dc:creator>
  <cp:lastModifiedBy>user</cp:lastModifiedBy>
  <cp:revision>455</cp:revision>
  <dcterms:created xsi:type="dcterms:W3CDTF">2013-03-13T13:11:50Z</dcterms:created>
  <dcterms:modified xsi:type="dcterms:W3CDTF">2023-03-23T05:38:59Z</dcterms:modified>
</cp:coreProperties>
</file>