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5"/>
  </p:notesMasterIdLst>
  <p:sldIdLst>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6" r:id="rId66"/>
    <p:sldId id="297" r:id="rId67"/>
    <p:sldId id="298" r:id="rId68"/>
    <p:sldId id="299" r:id="rId69"/>
    <p:sldId id="300" r:id="rId70"/>
    <p:sldId id="301" r:id="rId71"/>
    <p:sldId id="302" r:id="rId72"/>
    <p:sldId id="303" r:id="rId73"/>
    <p:sldId id="304" r:id="rId74"/>
    <p:sldId id="305" r:id="rId75"/>
    <p:sldId id="306" r:id="rId76"/>
    <p:sldId id="307" r:id="rId77"/>
    <p:sldId id="308" r:id="rId78"/>
    <p:sldId id="312" r:id="rId79"/>
    <p:sldId id="309" r:id="rId80"/>
    <p:sldId id="310" r:id="rId81"/>
    <p:sldId id="313" r:id="rId82"/>
    <p:sldId id="314" r:id="rId83"/>
    <p:sldId id="31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787"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B6008-1151-4BE6-958C-501D59E406E7}"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4882E-62CE-48F8-B8E4-E18FF482C5E0}" type="slidenum">
              <a:rPr lang="en-US" smtClean="0"/>
              <a:t>‹#›</a:t>
            </a:fld>
            <a:endParaRPr lang="en-US"/>
          </a:p>
        </p:txBody>
      </p:sp>
    </p:spTree>
    <p:extLst>
      <p:ext uri="{BB962C8B-B14F-4D97-AF65-F5344CB8AC3E}">
        <p14:creationId xmlns:p14="http://schemas.microsoft.com/office/powerpoint/2010/main" val="4254458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directed multigraph has a closed Euler walk if and only if it is</a:t>
            </a:r>
          </a:p>
          <a:p>
            <a:r>
              <a:rPr lang="en-US" dirty="0"/>
              <a:t>connected, and the indegree </a:t>
            </a:r>
            <a:r>
              <a:rPr lang="en-US" dirty="0" err="1"/>
              <a:t>ofevery</a:t>
            </a:r>
            <a:r>
              <a:rPr lang="en-US" dirty="0"/>
              <a:t> vertex equals its outdegree.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DCA07-B0BC-4A3E-B643-418CDF333F0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87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The graph H2 has an Euler circuit, for example, a, g, c, b, g, e, d, f, a. Neither H1</a:t>
            </a:r>
          </a:p>
          <a:p>
            <a:r>
              <a:rPr lang="en-US" dirty="0"/>
              <a:t>nor H3 has an Euler circuit (as the reader should verify). H3 has an Euler path, namely,</a:t>
            </a:r>
          </a:p>
          <a:p>
            <a:r>
              <a:rPr lang="en-US" dirty="0"/>
              <a:t>c, a, b, c, d, b, but H1 does not (as the reader should verify).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DCA07-B0BC-4A3E-B643-418CDF333F0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345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G1 contains exactly two vertices of odd degree, namely, b and d. Hence, it has an Euler</a:t>
            </a:r>
          </a:p>
          <a:p>
            <a:r>
              <a:rPr lang="en-US" dirty="0"/>
              <a:t>path that must have b and d as its endpoints. One such Euler path is d, a, b, c, d, b. Similarly, G2</a:t>
            </a:r>
          </a:p>
          <a:p>
            <a:r>
              <a:rPr lang="en-US" dirty="0"/>
              <a:t>has exactly two vertices of odd degree, namely, b and d. So it has an Euler path that must have</a:t>
            </a:r>
          </a:p>
          <a:p>
            <a:r>
              <a:rPr lang="en-US" dirty="0"/>
              <a:t>b and d as endpoints. One such Euler path is b, a, g, f, e, d, c, g, b, c, f, d. G3 has no Euler</a:t>
            </a:r>
          </a:p>
          <a:p>
            <a:r>
              <a:rPr lang="en-US" dirty="0"/>
              <a:t>path because it has six vertices of odd degree.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DCA07-B0BC-4A3E-B643-418CDF333F0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971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only one node A is left with degree zero and π is ABDHGFECA.</a:t>
            </a:r>
          </a:p>
          <a:p>
            <a:r>
              <a:rPr lang="en-US" dirty="0"/>
              <a:t>This is a Hamiltonian cycle.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DCA07-B0BC-4A3E-B643-418CDF333F0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801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EB6BC71-97B7-4EC9-A781-FBE71D297EF8}"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154118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6BC71-97B7-4EC9-A781-FBE71D297EF8}"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24711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6BC71-97B7-4EC9-A781-FBE71D297EF8}"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170040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2F9F48-A705-4634-B640-E8FD1B9141A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9547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1943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9B00B0-0EE7-48C3-8D2B-9B026123E4D9}"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0965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DC1213-A9F9-4662-B3D7-74F1FC250352}"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26861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289D24-2414-4797-A3A9-FDCB76009C40}"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4673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5A8924-9CE5-40B5-997C-C9A4F2C9D1B7}"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57292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0512E4-40F2-4B44-8BE9-3F56E55A69E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14887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E971D1-122D-4778-B35C-D880BEFEB7D7}"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6989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6BC71-97B7-4EC9-A781-FBE71D297EF8}"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3497687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651133-6C78-41FB-A5BC-9F0AEE1D04CE}"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54260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54B956-E1E8-4F70-828C-880C5D5636B5}"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55913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9D02E9-AC6B-4400-850E-29A7D7D5F19D}"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0039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B6BC71-97B7-4EC9-A781-FBE71D297EF8}" type="datetimeFigureOut">
              <a:rPr lang="en-GB" smtClean="0"/>
              <a:t>30/11/2021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348029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EB6BC71-97B7-4EC9-A781-FBE71D297EF8}" type="datetimeFigureOut">
              <a:rPr lang="en-GB" smtClean="0"/>
              <a:t>30/11/2021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176355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EB6BC71-97B7-4EC9-A781-FBE71D297EF8}" type="datetimeFigureOut">
              <a:rPr lang="en-GB" smtClean="0"/>
              <a:t>30/11/2021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429170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B6BC71-97B7-4EC9-A781-FBE71D297EF8}" type="datetimeFigureOut">
              <a:rPr lang="en-GB" smtClean="0"/>
              <a:t>30/11/2021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355990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6BC71-97B7-4EC9-A781-FBE71D297EF8}" type="datetimeFigureOut">
              <a:rPr lang="en-GB" smtClean="0"/>
              <a:t>30/11/2021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201901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6BC71-97B7-4EC9-A781-FBE71D297EF8}" type="datetimeFigureOut">
              <a:rPr lang="en-GB" smtClean="0"/>
              <a:t>30/11/2021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218257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6BC71-97B7-4EC9-A781-FBE71D297EF8}" type="datetimeFigureOut">
              <a:rPr lang="en-GB" smtClean="0"/>
              <a:t>30/11/2021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A954CF-4603-4D2A-8474-2303043D3F3F}" type="slidenum">
              <a:rPr lang="en-GB" smtClean="0"/>
              <a:t>‹#›</a:t>
            </a:fld>
            <a:endParaRPr lang="en-GB"/>
          </a:p>
        </p:txBody>
      </p:sp>
    </p:spTree>
    <p:extLst>
      <p:ext uri="{BB962C8B-B14F-4D97-AF65-F5344CB8AC3E}">
        <p14:creationId xmlns:p14="http://schemas.microsoft.com/office/powerpoint/2010/main" val="137788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6BC71-97B7-4EC9-A781-FBE71D297EF8}" type="datetimeFigureOut">
              <a:rPr lang="en-GB" smtClean="0"/>
              <a:t>30/11/2021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954CF-4603-4D2A-8474-2303043D3F3F}" type="slidenum">
              <a:rPr lang="en-GB" smtClean="0"/>
              <a:t>‹#›</a:t>
            </a:fld>
            <a:endParaRPr lang="en-GB"/>
          </a:p>
        </p:txBody>
      </p:sp>
    </p:spTree>
    <p:extLst>
      <p:ext uri="{BB962C8B-B14F-4D97-AF65-F5344CB8AC3E}">
        <p14:creationId xmlns:p14="http://schemas.microsoft.com/office/powerpoint/2010/main" val="288952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5B5DD3-C2EF-4402-8E2E-2888A42C6593}"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09876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RCS 112</a:t>
            </a:r>
          </a:p>
        </p:txBody>
      </p:sp>
      <p:sp>
        <p:nvSpPr>
          <p:cNvPr id="3" name="Subtitle 2"/>
          <p:cNvSpPr>
            <a:spLocks noGrp="1"/>
          </p:cNvSpPr>
          <p:nvPr>
            <p:ph type="subTitle" idx="1"/>
          </p:nvPr>
        </p:nvSpPr>
        <p:spPr/>
        <p:txBody>
          <a:bodyPr/>
          <a:lstStyle/>
          <a:p>
            <a:r>
              <a:rPr lang="en-GB" dirty="0"/>
              <a:t>L3</a:t>
            </a:r>
          </a:p>
        </p:txBody>
      </p:sp>
      <p:sp>
        <p:nvSpPr>
          <p:cNvPr id="4" name="Date Placeholder 3">
            <a:extLst>
              <a:ext uri="{FF2B5EF4-FFF2-40B4-BE49-F238E27FC236}">
                <a16:creationId xmlns:a16="http://schemas.microsoft.com/office/drawing/2014/main" id="{928F31C3-806C-43F5-993A-6C8BE4704C1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4F14DD-5BF5-4A82-ADF1-C1790A94F241}"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EA4EFB9-36EC-45B8-8521-C6B307C228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500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58784"/>
          </a:xfrm>
        </p:spPr>
        <p:txBody>
          <a:bodyPr/>
          <a:lstStyle/>
          <a:p>
            <a:r>
              <a:rPr lang="en-GB" b="1" dirty="0"/>
              <a:t>Connectedness in Directed Graphs</a:t>
            </a:r>
            <a:endParaRPr lang="en-GB" dirty="0"/>
          </a:p>
        </p:txBody>
      </p:sp>
      <p:sp>
        <p:nvSpPr>
          <p:cNvPr id="3" name="Content Placeholder 2"/>
          <p:cNvSpPr>
            <a:spLocks noGrp="1"/>
          </p:cNvSpPr>
          <p:nvPr>
            <p:ph idx="1"/>
          </p:nvPr>
        </p:nvSpPr>
        <p:spPr>
          <a:xfrm>
            <a:off x="838200" y="1021278"/>
            <a:ext cx="10515600" cy="5155685"/>
          </a:xfrm>
        </p:spPr>
        <p:txBody>
          <a:bodyPr/>
          <a:lstStyle/>
          <a:p>
            <a:r>
              <a:rPr lang="en-GB" sz="3600" dirty="0"/>
              <a:t>There are two notions of connectedness in directed graphs, depending on whether the directions of the edges are considered.</a:t>
            </a:r>
          </a:p>
          <a:p>
            <a:r>
              <a:rPr lang="en-GB" sz="3600" b="1" dirty="0"/>
              <a:t>DEFINITION - </a:t>
            </a:r>
            <a:r>
              <a:rPr lang="en-GB" sz="3600" dirty="0"/>
              <a:t>A directed graph is </a:t>
            </a:r>
            <a:r>
              <a:rPr lang="en-GB" sz="3600" b="1" i="1" dirty="0"/>
              <a:t>strongly connected </a:t>
            </a:r>
            <a:r>
              <a:rPr lang="en-GB" sz="3600" dirty="0"/>
              <a:t>if there is a path from </a:t>
            </a:r>
            <a:r>
              <a:rPr lang="en-GB" sz="3600" i="1" dirty="0"/>
              <a:t>a </a:t>
            </a:r>
            <a:r>
              <a:rPr lang="en-GB" sz="3600" dirty="0"/>
              <a:t>to </a:t>
            </a:r>
            <a:r>
              <a:rPr lang="en-GB" sz="3600" i="1" dirty="0"/>
              <a:t>b </a:t>
            </a:r>
            <a:r>
              <a:rPr lang="en-GB" sz="3600" dirty="0"/>
              <a:t>and from </a:t>
            </a:r>
            <a:r>
              <a:rPr lang="en-GB" sz="3600" i="1" dirty="0"/>
              <a:t>b </a:t>
            </a:r>
            <a:r>
              <a:rPr lang="en-GB" sz="3600" dirty="0"/>
              <a:t>to </a:t>
            </a:r>
            <a:r>
              <a:rPr lang="en-GB" sz="3600" i="1" dirty="0"/>
              <a:t>a </a:t>
            </a:r>
            <a:r>
              <a:rPr lang="en-GB" sz="3600" dirty="0"/>
              <a:t>whenever </a:t>
            </a:r>
            <a:r>
              <a:rPr lang="en-GB" sz="3600" i="1" dirty="0"/>
              <a:t>a </a:t>
            </a:r>
            <a:r>
              <a:rPr lang="en-GB" sz="3600" dirty="0"/>
              <a:t>and </a:t>
            </a:r>
            <a:r>
              <a:rPr lang="en-GB" sz="3600" i="1" dirty="0"/>
              <a:t>b </a:t>
            </a:r>
            <a:r>
              <a:rPr lang="en-GB" sz="3600" dirty="0"/>
              <a:t>are vertices in the graph.</a:t>
            </a:r>
          </a:p>
          <a:p>
            <a:r>
              <a:rPr lang="en-GB" sz="3600" b="1" dirty="0"/>
              <a:t>DEFINITION - </a:t>
            </a:r>
            <a:r>
              <a:rPr lang="en-GB" sz="3600" dirty="0"/>
              <a:t>A directed graph is </a:t>
            </a:r>
            <a:r>
              <a:rPr lang="en-GB" sz="3600" b="1" i="1" dirty="0"/>
              <a:t>weakly connected </a:t>
            </a:r>
            <a:r>
              <a:rPr lang="en-GB" sz="3600" dirty="0"/>
              <a:t>if there is a path between every two vertices in the </a:t>
            </a:r>
            <a:r>
              <a:rPr lang="en-GB" sz="3600"/>
              <a:t>underlying directed </a:t>
            </a:r>
            <a:r>
              <a:rPr lang="en-GB" sz="3600" dirty="0"/>
              <a:t>graph.</a:t>
            </a:r>
          </a:p>
          <a:p>
            <a:endParaRPr lang="en-GB" dirty="0"/>
          </a:p>
        </p:txBody>
      </p:sp>
      <p:sp>
        <p:nvSpPr>
          <p:cNvPr id="4" name="Date Placeholder 3">
            <a:extLst>
              <a:ext uri="{FF2B5EF4-FFF2-40B4-BE49-F238E27FC236}">
                <a16:creationId xmlns:a16="http://schemas.microsoft.com/office/drawing/2014/main" id="{32D1404D-FEAA-48BF-B818-C0FED00A5A5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9D8B83C-CC8D-4D21-B07E-6BAACECABC63}"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5C913A10-4FAF-4F32-9EB0-667BACBCCD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7044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003"/>
            <a:ext cx="10515600" cy="1199407"/>
          </a:xfrm>
        </p:spPr>
        <p:txBody>
          <a:bodyPr>
            <a:normAutofit fontScale="90000"/>
          </a:bodyPr>
          <a:lstStyle/>
          <a:p>
            <a:r>
              <a:rPr lang="en-GB" b="1" dirty="0"/>
              <a:t/>
            </a:r>
            <a:br>
              <a:rPr lang="en-GB" b="1" dirty="0"/>
            </a:br>
            <a:r>
              <a:rPr lang="en-GB" b="1" dirty="0"/>
              <a:t>Counting Paths between Vertices</a:t>
            </a:r>
            <a:r>
              <a:rPr lang="en-GB" dirty="0"/>
              <a:t/>
            </a:r>
            <a:br>
              <a:rPr lang="en-GB" dirty="0"/>
            </a:br>
            <a:endParaRPr lang="en-GB" dirty="0"/>
          </a:p>
        </p:txBody>
      </p:sp>
      <p:sp>
        <p:nvSpPr>
          <p:cNvPr id="3" name="Content Placeholder 2"/>
          <p:cNvSpPr>
            <a:spLocks noGrp="1"/>
          </p:cNvSpPr>
          <p:nvPr>
            <p:ph idx="1"/>
          </p:nvPr>
        </p:nvSpPr>
        <p:spPr>
          <a:xfrm>
            <a:off x="838200" y="1151906"/>
            <a:ext cx="10515600" cy="5025057"/>
          </a:xfrm>
        </p:spPr>
        <p:txBody>
          <a:bodyPr>
            <a:normAutofit fontScale="62500" lnSpcReduction="20000"/>
          </a:bodyPr>
          <a:lstStyle/>
          <a:p>
            <a:pPr>
              <a:lnSpc>
                <a:spcPct val="200000"/>
              </a:lnSpc>
              <a:spcAft>
                <a:spcPts val="0"/>
              </a:spcAft>
            </a:pPr>
            <a:r>
              <a:rPr lang="en-GB"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paths between two vertices in a graph can be determined using its adjacency matrix.</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0"/>
              </a:spcAft>
            </a:pPr>
            <a:r>
              <a:rPr lang="en-GB" sz="3200" b="1" dirty="0">
                <a:solidFill>
                  <a:srgbClr val="00FFFF"/>
                </a:solidFill>
                <a:effectLst/>
                <a:latin typeface="Palatino-Bold"/>
                <a:ea typeface="Calibri" panose="020F0502020204030204" pitchFamily="34" charset="0"/>
                <a:cs typeface="Palatino-Bold"/>
              </a:rPr>
              <a:t>THEOREM</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Let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G </a:t>
            </a:r>
            <a:r>
              <a:rPr lang="en-GB" dirty="0">
                <a:effectLst/>
                <a:latin typeface="Times New Roman" panose="02020603050405020304" pitchFamily="18" charset="0"/>
                <a:ea typeface="Calibri" panose="020F0502020204030204" pitchFamily="34" charset="0"/>
                <a:cs typeface="Times New Roman" panose="02020603050405020304" pitchFamily="18" charset="0"/>
              </a:rPr>
              <a:t>be a graph with adjacency matrix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with respect to the ordering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v</a:t>
            </a:r>
            <a:r>
              <a:rPr lang="en-GB"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 v</a:t>
            </a:r>
            <a:r>
              <a:rPr lang="en-GB"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 . . </a:t>
            </a:r>
            <a:r>
              <a:rPr lang="en-GB" i="1"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GB" i="1" baseline="-25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of the vertices of the graph (with directed or undirected edges, with multiple edges and loops allowed). The number of different paths of length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r </a:t>
            </a:r>
            <a:r>
              <a:rPr lang="en-GB"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vi </a:t>
            </a:r>
            <a:r>
              <a:rPr lang="en-GB" dirty="0">
                <a:effectLst/>
                <a:latin typeface="Times New Roman" panose="02020603050405020304" pitchFamily="18" charset="0"/>
                <a:ea typeface="Calibri" panose="020F0502020204030204" pitchFamily="34" charset="0"/>
                <a:cs typeface="Times New Roman" panose="02020603050405020304" pitchFamily="18" charset="0"/>
              </a:rPr>
              <a:t>to </a:t>
            </a:r>
            <a:r>
              <a:rPr lang="en-GB" i="1" dirty="0" err="1">
                <a:effectLst/>
                <a:latin typeface="Times New Roman" panose="02020603050405020304" pitchFamily="18" charset="0"/>
                <a:ea typeface="Calibri" panose="020F0502020204030204" pitchFamily="34" charset="0"/>
                <a:cs typeface="Times New Roman" panose="02020603050405020304" pitchFamily="18" charset="0"/>
              </a:rPr>
              <a:t>vj</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 where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r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a positive integer, equals the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t>
            </a:r>
            <a:r>
              <a:rPr lang="en-GB" i="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 j )</a:t>
            </a:r>
            <a:r>
              <a:rPr lang="en-GB" dirty="0" err="1">
                <a:effectLst/>
                <a:latin typeface="Times New Roman" panose="02020603050405020304" pitchFamily="18" charset="0"/>
                <a:ea typeface="Calibri" panose="020F0502020204030204" pitchFamily="34" charset="0"/>
                <a:cs typeface="Times New Roman" panose="02020603050405020304" pitchFamily="18" charset="0"/>
              </a:rPr>
              <a:t>th</a:t>
            </a:r>
            <a:r>
              <a:rPr lang="en-GB" dirty="0">
                <a:effectLst/>
                <a:latin typeface="Times New Roman" panose="02020603050405020304" pitchFamily="18" charset="0"/>
                <a:ea typeface="Calibri" panose="020F0502020204030204" pitchFamily="34" charset="0"/>
                <a:cs typeface="Times New Roman" panose="02020603050405020304" pitchFamily="18" charset="0"/>
              </a:rPr>
              <a:t> entry of </a:t>
            </a: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GB" i="1" baseline="30000" dirty="0" err="1">
                <a:effectLst/>
                <a:latin typeface="Times New Roman" panose="02020603050405020304" pitchFamily="18" charset="0"/>
                <a:ea typeface="Calibri" panose="020F0502020204030204" pitchFamily="34" charset="0"/>
                <a:cs typeface="Times New Roman" panose="02020603050405020304" pitchFamily="18" charset="0"/>
              </a:rPr>
              <a:t>r</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The Theorem above can be used to find the length of the shortest path between two vertices of a graph, and it can also be used to determine whether a graph is connected or not.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Date Placeholder 3">
            <a:extLst>
              <a:ext uri="{FF2B5EF4-FFF2-40B4-BE49-F238E27FC236}">
                <a16:creationId xmlns:a16="http://schemas.microsoft.com/office/drawing/2014/main" id="{29AFB055-F81A-4F48-ABA0-E5665745C07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9F81D6-1B19-4D80-AB0A-B37B14384BFD}"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A4D2F41F-DE0D-49C2-A172-386DCA64CA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638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6EA-2AD5-42D1-9D2B-33E21EBF39E8}"/>
              </a:ext>
            </a:extLst>
          </p:cNvPr>
          <p:cNvSpPr>
            <a:spLocks noGrp="1"/>
          </p:cNvSpPr>
          <p:nvPr>
            <p:ph type="title"/>
          </p:nvPr>
        </p:nvSpPr>
        <p:spPr/>
        <p:txBody>
          <a:bodyPr/>
          <a:lstStyle/>
          <a:p>
            <a:r>
              <a:rPr lang="en-US" dirty="0"/>
              <a:t>Euler and Hamilton Paths/circuit</a:t>
            </a:r>
          </a:p>
        </p:txBody>
      </p:sp>
      <p:sp>
        <p:nvSpPr>
          <p:cNvPr id="3" name="Content Placeholder 2">
            <a:extLst>
              <a:ext uri="{FF2B5EF4-FFF2-40B4-BE49-F238E27FC236}">
                <a16:creationId xmlns:a16="http://schemas.microsoft.com/office/drawing/2014/main" id="{B9C8B3E2-3403-478C-8A46-3D7EFBDE6EC7}"/>
              </a:ext>
            </a:extLst>
          </p:cNvPr>
          <p:cNvSpPr>
            <a:spLocks noGrp="1"/>
          </p:cNvSpPr>
          <p:nvPr>
            <p:ph idx="1"/>
          </p:nvPr>
        </p:nvSpPr>
        <p:spPr/>
        <p:txBody>
          <a:bodyPr/>
          <a:lstStyle/>
          <a:p>
            <a:r>
              <a:rPr lang="en-US" dirty="0"/>
              <a:t>Can we travel along the edges of a graph starting at a vertex and returning to it by traversing </a:t>
            </a:r>
            <a:r>
              <a:rPr lang="en-US" b="1" dirty="0"/>
              <a:t>each edge </a:t>
            </a:r>
            <a:r>
              <a:rPr lang="en-US" dirty="0"/>
              <a:t>of the graph exactly once? </a:t>
            </a:r>
            <a:r>
              <a:rPr lang="en-US" i="1" dirty="0"/>
              <a:t>Euler circuit</a:t>
            </a:r>
            <a:r>
              <a:rPr lang="en-US" dirty="0"/>
              <a:t>, </a:t>
            </a:r>
            <a:br>
              <a:rPr lang="en-US" dirty="0"/>
            </a:br>
            <a:endParaRPr lang="en-US" dirty="0"/>
          </a:p>
          <a:p>
            <a:r>
              <a:rPr lang="en-US" dirty="0"/>
              <a:t> Similarly, can we travel along the edges of a graph starting at a vertex and returning to it while visiting </a:t>
            </a:r>
            <a:r>
              <a:rPr lang="en-US" b="1" dirty="0"/>
              <a:t>each vertex </a:t>
            </a:r>
            <a:r>
              <a:rPr lang="en-US" dirty="0"/>
              <a:t>of the graph exactly once? Hamilton circuit</a:t>
            </a:r>
          </a:p>
        </p:txBody>
      </p:sp>
      <p:sp>
        <p:nvSpPr>
          <p:cNvPr id="4" name="Date Placeholder 3">
            <a:extLst>
              <a:ext uri="{FF2B5EF4-FFF2-40B4-BE49-F238E27FC236}">
                <a16:creationId xmlns:a16="http://schemas.microsoft.com/office/drawing/2014/main" id="{AF80E667-FFFB-43AE-96C2-A564E8875C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40ADA1B-0501-4853-BD0A-BFC07D2D51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5554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63C5-4D97-4574-8AC5-596C34B2C912}"/>
              </a:ext>
            </a:extLst>
          </p:cNvPr>
          <p:cNvSpPr>
            <a:spLocks noGrp="1"/>
          </p:cNvSpPr>
          <p:nvPr>
            <p:ph type="title"/>
          </p:nvPr>
        </p:nvSpPr>
        <p:spPr>
          <a:xfrm>
            <a:off x="838200" y="136479"/>
            <a:ext cx="10515600" cy="723330"/>
          </a:xfrm>
        </p:spPr>
        <p:txBody>
          <a:bodyPr/>
          <a:lstStyle/>
          <a:p>
            <a:endParaRPr lang="en-US"/>
          </a:p>
        </p:txBody>
      </p:sp>
      <p:sp>
        <p:nvSpPr>
          <p:cNvPr id="3" name="Content Placeholder 2">
            <a:extLst>
              <a:ext uri="{FF2B5EF4-FFF2-40B4-BE49-F238E27FC236}">
                <a16:creationId xmlns:a16="http://schemas.microsoft.com/office/drawing/2014/main" id="{776E596B-4873-470C-9344-DA91F18FD3A8}"/>
              </a:ext>
            </a:extLst>
          </p:cNvPr>
          <p:cNvSpPr>
            <a:spLocks noGrp="1"/>
          </p:cNvSpPr>
          <p:nvPr>
            <p:ph idx="1"/>
          </p:nvPr>
        </p:nvSpPr>
        <p:spPr>
          <a:xfrm>
            <a:off x="838200" y="916718"/>
            <a:ext cx="10515600" cy="5260245"/>
          </a:xfrm>
        </p:spPr>
        <p:txBody>
          <a:bodyPr/>
          <a:lstStyle/>
          <a:p>
            <a:r>
              <a:rPr lang="en-US" dirty="0"/>
              <a:t>An Euler circuit in a graph G is a simple circuit containing </a:t>
            </a:r>
            <a:r>
              <a:rPr lang="en-US" b="1" dirty="0"/>
              <a:t>every edge </a:t>
            </a:r>
            <a:r>
              <a:rPr lang="en-US" dirty="0"/>
              <a:t>of G. An Euler path in G is a simple path containing </a:t>
            </a:r>
            <a:r>
              <a:rPr lang="en-US" b="1" dirty="0"/>
              <a:t>every edge </a:t>
            </a:r>
            <a:r>
              <a:rPr lang="en-US" dirty="0"/>
              <a:t>of G</a:t>
            </a:r>
          </a:p>
          <a:p>
            <a:r>
              <a:rPr lang="en-US" dirty="0"/>
              <a:t>Which of the undirected graphs in Figure shown below have an Euler circuit? Of those that do not, which have an Euler path?</a:t>
            </a:r>
          </a:p>
          <a:p>
            <a:endParaRPr lang="en-US" dirty="0"/>
          </a:p>
        </p:txBody>
      </p:sp>
      <p:sp>
        <p:nvSpPr>
          <p:cNvPr id="4" name="Date Placeholder 3">
            <a:extLst>
              <a:ext uri="{FF2B5EF4-FFF2-40B4-BE49-F238E27FC236}">
                <a16:creationId xmlns:a16="http://schemas.microsoft.com/office/drawing/2014/main" id="{27628613-4A02-40E3-BF91-D381005BC4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4AF66B02-7652-4CD7-96AF-1E6FAAA768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C5CB7D6C-7C90-4967-9454-AEFAEFAD1973}"/>
              </a:ext>
            </a:extLst>
          </p:cNvPr>
          <p:cNvPicPr>
            <a:picLocks noChangeAspect="1"/>
          </p:cNvPicPr>
          <p:nvPr/>
        </p:nvPicPr>
        <p:blipFill>
          <a:blip r:embed="rId3"/>
          <a:stretch>
            <a:fillRect/>
          </a:stretch>
        </p:blipFill>
        <p:spPr>
          <a:xfrm>
            <a:off x="1628774" y="2674962"/>
            <a:ext cx="8639747" cy="3624480"/>
          </a:xfrm>
          <a:prstGeom prst="rect">
            <a:avLst/>
          </a:prstGeom>
        </p:spPr>
      </p:pic>
    </p:spTree>
    <p:extLst>
      <p:ext uri="{BB962C8B-B14F-4D97-AF65-F5344CB8AC3E}">
        <p14:creationId xmlns:p14="http://schemas.microsoft.com/office/powerpoint/2010/main" val="397608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96138-6E32-4E28-B5DC-42ACDF7A2ECA}"/>
              </a:ext>
            </a:extLst>
          </p:cNvPr>
          <p:cNvSpPr>
            <a:spLocks noGrp="1"/>
          </p:cNvSpPr>
          <p:nvPr>
            <p:ph idx="1"/>
          </p:nvPr>
        </p:nvSpPr>
        <p:spPr>
          <a:xfrm>
            <a:off x="150125" y="218364"/>
            <a:ext cx="11203675" cy="6264323"/>
          </a:xfrm>
        </p:spPr>
        <p:txBody>
          <a:bodyPr/>
          <a:lstStyle/>
          <a:p>
            <a:r>
              <a:rPr lang="en-US" dirty="0"/>
              <a:t>The graph G1 has an Euler circuit, for example, a, e, c, d, e, b, a. Neither of the graphs G2 or G3 has an Euler circuit ( verify this). However, G3 has an Euler path, namely, a, c, d, e, b, d, a, b. G2 does not have an Euler path</a:t>
            </a:r>
          </a:p>
          <a:p>
            <a:r>
              <a:rPr lang="en-US" dirty="0"/>
              <a:t>Try- Which of the directed graphs in Figure below have an Euler circuit? Of those that do not, which have an Euler path?</a:t>
            </a:r>
          </a:p>
          <a:p>
            <a:endParaRPr lang="en-US" dirty="0"/>
          </a:p>
          <a:p>
            <a:endParaRPr lang="en-US" dirty="0"/>
          </a:p>
        </p:txBody>
      </p:sp>
      <p:sp>
        <p:nvSpPr>
          <p:cNvPr id="4" name="Date Placeholder 3">
            <a:extLst>
              <a:ext uri="{FF2B5EF4-FFF2-40B4-BE49-F238E27FC236}">
                <a16:creationId xmlns:a16="http://schemas.microsoft.com/office/drawing/2014/main" id="{243319DE-1D31-4250-B1DC-CE08180C956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66E867A-84BC-41CE-AFFE-5EBCB08AD1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1CD6C055-0758-4792-A2A0-7CA2CC838FC2}"/>
              </a:ext>
            </a:extLst>
          </p:cNvPr>
          <p:cNvPicPr>
            <a:picLocks noChangeAspect="1"/>
          </p:cNvPicPr>
          <p:nvPr/>
        </p:nvPicPr>
        <p:blipFill>
          <a:blip r:embed="rId3"/>
          <a:stretch>
            <a:fillRect/>
          </a:stretch>
        </p:blipFill>
        <p:spPr>
          <a:xfrm>
            <a:off x="132686" y="2471738"/>
            <a:ext cx="8303287" cy="3396799"/>
          </a:xfrm>
          <a:prstGeom prst="rect">
            <a:avLst/>
          </a:prstGeom>
        </p:spPr>
      </p:pic>
    </p:spTree>
    <p:extLst>
      <p:ext uri="{BB962C8B-B14F-4D97-AF65-F5344CB8AC3E}">
        <p14:creationId xmlns:p14="http://schemas.microsoft.com/office/powerpoint/2010/main" val="230823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9E48-E438-4439-B293-275067CEE239}"/>
              </a:ext>
            </a:extLst>
          </p:cNvPr>
          <p:cNvSpPr>
            <a:spLocks noGrp="1"/>
          </p:cNvSpPr>
          <p:nvPr>
            <p:ph type="title"/>
          </p:nvPr>
        </p:nvSpPr>
        <p:spPr>
          <a:xfrm>
            <a:off x="838200" y="171451"/>
            <a:ext cx="10515600" cy="1519238"/>
          </a:xfrm>
        </p:spPr>
        <p:txBody>
          <a:bodyPr>
            <a:normAutofit fontScale="90000"/>
          </a:bodyPr>
          <a:lstStyle/>
          <a:p>
            <a:r>
              <a:rPr lang="en-US" dirty="0"/>
              <a:t>NECESSARY AND SUFFICIENT CONDITIONS FOR EULER CIRCUITS AND PATHS</a:t>
            </a:r>
            <a:br>
              <a:rPr lang="en-US" dirty="0"/>
            </a:br>
            <a:endParaRPr lang="en-US" dirty="0"/>
          </a:p>
        </p:txBody>
      </p:sp>
      <p:sp>
        <p:nvSpPr>
          <p:cNvPr id="3" name="Content Placeholder 2">
            <a:extLst>
              <a:ext uri="{FF2B5EF4-FFF2-40B4-BE49-F238E27FC236}">
                <a16:creationId xmlns:a16="http://schemas.microsoft.com/office/drawing/2014/main" id="{B60163E8-D317-46FE-84FD-7EEFA618DEB8}"/>
              </a:ext>
            </a:extLst>
          </p:cNvPr>
          <p:cNvSpPr>
            <a:spLocks noGrp="1"/>
          </p:cNvSpPr>
          <p:nvPr>
            <p:ph idx="1"/>
          </p:nvPr>
        </p:nvSpPr>
        <p:spPr>
          <a:xfrm>
            <a:off x="685800" y="1825625"/>
            <a:ext cx="10668000" cy="4675188"/>
          </a:xfrm>
        </p:spPr>
        <p:txBody>
          <a:bodyPr/>
          <a:lstStyle/>
          <a:p>
            <a:r>
              <a:rPr lang="en-US" dirty="0"/>
              <a:t>A connected multigraph with at least two vertices has an </a:t>
            </a:r>
            <a:r>
              <a:rPr lang="en-US" b="1" dirty="0"/>
              <a:t>Euler circuit </a:t>
            </a:r>
            <a:r>
              <a:rPr lang="en-US" dirty="0"/>
              <a:t>if and only if each of its vertices has </a:t>
            </a:r>
            <a:r>
              <a:rPr lang="en-US" b="1" dirty="0"/>
              <a:t>even degree</a:t>
            </a:r>
          </a:p>
          <a:p>
            <a:r>
              <a:rPr lang="en-US" dirty="0"/>
              <a:t>A connected multigraph has an </a:t>
            </a:r>
            <a:r>
              <a:rPr lang="en-US" b="1" dirty="0"/>
              <a:t>Euler path </a:t>
            </a:r>
            <a:r>
              <a:rPr lang="en-US" dirty="0"/>
              <a:t>but not an Euler circuit if and only if it has </a:t>
            </a:r>
            <a:r>
              <a:rPr lang="en-US" b="1" dirty="0"/>
              <a:t>exactly two vertices of odd degree</a:t>
            </a:r>
            <a:r>
              <a:rPr lang="en-US" dirty="0"/>
              <a:t>.</a:t>
            </a:r>
          </a:p>
          <a:p>
            <a:endParaRPr lang="en-US" dirty="0"/>
          </a:p>
        </p:txBody>
      </p:sp>
      <p:sp>
        <p:nvSpPr>
          <p:cNvPr id="4" name="Date Placeholder 3">
            <a:extLst>
              <a:ext uri="{FF2B5EF4-FFF2-40B4-BE49-F238E27FC236}">
                <a16:creationId xmlns:a16="http://schemas.microsoft.com/office/drawing/2014/main" id="{D9FB4D71-62AD-4E77-BF71-FDA523A97CD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792BE48-7BA7-4514-86CF-4C38EC1F4B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922AC255-F53E-4960-A64A-6D57B66FA364}"/>
              </a:ext>
            </a:extLst>
          </p:cNvPr>
          <p:cNvPicPr>
            <a:picLocks noChangeAspect="1"/>
          </p:cNvPicPr>
          <p:nvPr/>
        </p:nvPicPr>
        <p:blipFill>
          <a:blip r:embed="rId3"/>
          <a:stretch>
            <a:fillRect/>
          </a:stretch>
        </p:blipFill>
        <p:spPr>
          <a:xfrm>
            <a:off x="238124" y="3622012"/>
            <a:ext cx="11257635" cy="3099463"/>
          </a:xfrm>
          <a:prstGeom prst="rect">
            <a:avLst/>
          </a:prstGeom>
        </p:spPr>
      </p:pic>
    </p:spTree>
    <p:extLst>
      <p:ext uri="{BB962C8B-B14F-4D97-AF65-F5344CB8AC3E}">
        <p14:creationId xmlns:p14="http://schemas.microsoft.com/office/powerpoint/2010/main" val="397877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292B-982A-40F8-A95F-2A41D413ECFE}"/>
              </a:ext>
            </a:extLst>
          </p:cNvPr>
          <p:cNvSpPr>
            <a:spLocks noGrp="1"/>
          </p:cNvSpPr>
          <p:nvPr>
            <p:ph type="title"/>
          </p:nvPr>
        </p:nvSpPr>
        <p:spPr/>
        <p:txBody>
          <a:bodyPr/>
          <a:lstStyle/>
          <a:p>
            <a:r>
              <a:rPr lang="en-US" dirty="0"/>
              <a:t>APPLICATIONS OF EULER PATHS AND CIRCUITS</a:t>
            </a:r>
          </a:p>
        </p:txBody>
      </p:sp>
      <p:sp>
        <p:nvSpPr>
          <p:cNvPr id="3" name="Content Placeholder 2">
            <a:extLst>
              <a:ext uri="{FF2B5EF4-FFF2-40B4-BE49-F238E27FC236}">
                <a16:creationId xmlns:a16="http://schemas.microsoft.com/office/drawing/2014/main" id="{0D732B18-51DF-458D-B8F1-B1CEFD31E260}"/>
              </a:ext>
            </a:extLst>
          </p:cNvPr>
          <p:cNvSpPr>
            <a:spLocks noGrp="1"/>
          </p:cNvSpPr>
          <p:nvPr>
            <p:ph idx="1"/>
          </p:nvPr>
        </p:nvSpPr>
        <p:spPr/>
        <p:txBody>
          <a:bodyPr>
            <a:normAutofit/>
          </a:bodyPr>
          <a:lstStyle/>
          <a:p>
            <a:r>
              <a:rPr lang="en-US" dirty="0"/>
              <a:t> many applications ask for a path or circuit that traverses </a:t>
            </a:r>
          </a:p>
          <a:p>
            <a:pPr lvl="1"/>
            <a:r>
              <a:rPr lang="en-US" dirty="0"/>
              <a:t>each street in a neighborhood, </a:t>
            </a:r>
          </a:p>
          <a:p>
            <a:pPr lvl="1"/>
            <a:r>
              <a:rPr lang="en-US" dirty="0"/>
              <a:t>each road in a transportation network,</a:t>
            </a:r>
          </a:p>
          <a:p>
            <a:pPr lvl="1"/>
            <a:r>
              <a:rPr lang="en-US" dirty="0"/>
              <a:t> each connection in a utility grid, or </a:t>
            </a:r>
          </a:p>
          <a:p>
            <a:pPr lvl="1"/>
            <a:r>
              <a:rPr lang="en-US" dirty="0"/>
              <a:t>each link in a communications network exactly once.</a:t>
            </a:r>
          </a:p>
          <a:p>
            <a:r>
              <a:rPr lang="en-US" dirty="0"/>
              <a:t> Finding an Euler path or circuit in the appropriate graph model can solve such problems. </a:t>
            </a:r>
          </a:p>
          <a:p>
            <a:pPr lvl="1"/>
            <a:r>
              <a:rPr lang="en-US" dirty="0"/>
              <a:t>For example, if a postman can find an Euler path in the graph that represents the streets the postman needs to cover, this path produces a route that traverses each street of the route exactly once.</a:t>
            </a:r>
          </a:p>
        </p:txBody>
      </p:sp>
      <p:sp>
        <p:nvSpPr>
          <p:cNvPr id="4" name="Date Placeholder 3">
            <a:extLst>
              <a:ext uri="{FF2B5EF4-FFF2-40B4-BE49-F238E27FC236}">
                <a16:creationId xmlns:a16="http://schemas.microsoft.com/office/drawing/2014/main" id="{165517E7-70EC-4496-AFB7-4CB84AFC1FA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417A6A80-6FAF-493C-8404-999148C44A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7487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23AB-E4E2-4BAC-AE87-F22D772FB782}"/>
              </a:ext>
            </a:extLst>
          </p:cNvPr>
          <p:cNvSpPr>
            <a:spLocks noGrp="1"/>
          </p:cNvSpPr>
          <p:nvPr>
            <p:ph type="title"/>
          </p:nvPr>
        </p:nvSpPr>
        <p:spPr/>
        <p:txBody>
          <a:bodyPr/>
          <a:lstStyle/>
          <a:p>
            <a:r>
              <a:rPr lang="en-US" dirty="0"/>
              <a:t>Hamilton Paths and Circuits</a:t>
            </a:r>
          </a:p>
        </p:txBody>
      </p:sp>
      <p:sp>
        <p:nvSpPr>
          <p:cNvPr id="3" name="Content Placeholder 2">
            <a:extLst>
              <a:ext uri="{FF2B5EF4-FFF2-40B4-BE49-F238E27FC236}">
                <a16:creationId xmlns:a16="http://schemas.microsoft.com/office/drawing/2014/main" id="{08A604E0-C01B-443E-A5EA-F3F04A9C7317}"/>
              </a:ext>
            </a:extLst>
          </p:cNvPr>
          <p:cNvSpPr>
            <a:spLocks noGrp="1"/>
          </p:cNvSpPr>
          <p:nvPr>
            <p:ph idx="1"/>
          </p:nvPr>
        </p:nvSpPr>
        <p:spPr/>
        <p:txBody>
          <a:bodyPr/>
          <a:lstStyle/>
          <a:p>
            <a:r>
              <a:rPr lang="en-US" dirty="0"/>
              <a:t>A simple path in a graph G that passes through </a:t>
            </a:r>
            <a:r>
              <a:rPr lang="en-US" b="1" dirty="0"/>
              <a:t>every vertex </a:t>
            </a:r>
            <a:r>
              <a:rPr lang="en-US" i="1" dirty="0"/>
              <a:t>exactly once</a:t>
            </a:r>
            <a:r>
              <a:rPr lang="en-US" dirty="0"/>
              <a:t> is called a </a:t>
            </a:r>
            <a:r>
              <a:rPr lang="en-US" b="1" dirty="0"/>
              <a:t>Hamilton path</a:t>
            </a:r>
            <a:r>
              <a:rPr lang="en-US" dirty="0"/>
              <a:t>, and </a:t>
            </a:r>
          </a:p>
          <a:p>
            <a:r>
              <a:rPr lang="en-US" dirty="0"/>
              <a:t>a simple circuit in a graph G that passes through </a:t>
            </a:r>
            <a:r>
              <a:rPr lang="en-US" b="1" dirty="0"/>
              <a:t>every vertex </a:t>
            </a:r>
            <a:r>
              <a:rPr lang="en-US" dirty="0"/>
              <a:t>exactly once is called a </a:t>
            </a:r>
            <a:r>
              <a:rPr lang="en-US" b="1" dirty="0"/>
              <a:t>Hamilton circuit</a:t>
            </a:r>
            <a:r>
              <a:rPr lang="en-US" dirty="0"/>
              <a:t>. </a:t>
            </a:r>
          </a:p>
          <a:p>
            <a:endParaRPr lang="en-US" dirty="0"/>
          </a:p>
        </p:txBody>
      </p:sp>
      <p:sp>
        <p:nvSpPr>
          <p:cNvPr id="4" name="Date Placeholder 3">
            <a:extLst>
              <a:ext uri="{FF2B5EF4-FFF2-40B4-BE49-F238E27FC236}">
                <a16:creationId xmlns:a16="http://schemas.microsoft.com/office/drawing/2014/main" id="{E69D7743-D211-4B53-A16F-AAC96C6F168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27BAD8FD-5704-47F2-86E2-C6E123FAF7B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F6B35B22-D7AD-414C-A106-189DD83901D9}"/>
              </a:ext>
            </a:extLst>
          </p:cNvPr>
          <p:cNvPicPr>
            <a:picLocks noChangeAspect="1"/>
          </p:cNvPicPr>
          <p:nvPr/>
        </p:nvPicPr>
        <p:blipFill>
          <a:blip r:embed="rId2"/>
          <a:stretch>
            <a:fillRect/>
          </a:stretch>
        </p:blipFill>
        <p:spPr>
          <a:xfrm>
            <a:off x="1972256" y="3566117"/>
            <a:ext cx="7057444" cy="2610846"/>
          </a:xfrm>
          <a:prstGeom prst="rect">
            <a:avLst/>
          </a:prstGeom>
        </p:spPr>
      </p:pic>
    </p:spTree>
    <p:extLst>
      <p:ext uri="{BB962C8B-B14F-4D97-AF65-F5344CB8AC3E}">
        <p14:creationId xmlns:p14="http://schemas.microsoft.com/office/powerpoint/2010/main" val="120588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7668-2C02-49A0-B6CB-D77E34A08F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2E0D6-8920-4B7F-A425-2CE81DC7B0C5}"/>
              </a:ext>
            </a:extLst>
          </p:cNvPr>
          <p:cNvSpPr>
            <a:spLocks noGrp="1"/>
          </p:cNvSpPr>
          <p:nvPr>
            <p:ph idx="1"/>
          </p:nvPr>
        </p:nvSpPr>
        <p:spPr/>
        <p:txBody>
          <a:bodyPr/>
          <a:lstStyle/>
          <a:p>
            <a:r>
              <a:rPr lang="en-US" dirty="0"/>
              <a:t>Example -Which of the simple graphs in Figure below have a Hamilton circuit or, if not, a Hamilton path?</a:t>
            </a:r>
          </a:p>
          <a:p>
            <a:endParaRPr lang="en-US" dirty="0"/>
          </a:p>
        </p:txBody>
      </p:sp>
      <p:sp>
        <p:nvSpPr>
          <p:cNvPr id="4" name="Date Placeholder 3">
            <a:extLst>
              <a:ext uri="{FF2B5EF4-FFF2-40B4-BE49-F238E27FC236}">
                <a16:creationId xmlns:a16="http://schemas.microsoft.com/office/drawing/2014/main" id="{019E947D-C29C-4E98-8D71-5AF3068FA5C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86687AC7-E2AE-49F1-AF9C-79C0D5235C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17B7E284-B94F-4F93-BFC8-CA29513CDA56}"/>
              </a:ext>
            </a:extLst>
          </p:cNvPr>
          <p:cNvPicPr>
            <a:picLocks noChangeAspect="1"/>
          </p:cNvPicPr>
          <p:nvPr/>
        </p:nvPicPr>
        <p:blipFill>
          <a:blip r:embed="rId2"/>
          <a:stretch>
            <a:fillRect/>
          </a:stretch>
        </p:blipFill>
        <p:spPr>
          <a:xfrm>
            <a:off x="694504" y="2857501"/>
            <a:ext cx="10063984" cy="3215528"/>
          </a:xfrm>
          <a:prstGeom prst="rect">
            <a:avLst/>
          </a:prstGeom>
        </p:spPr>
      </p:pic>
    </p:spTree>
    <p:extLst>
      <p:ext uri="{BB962C8B-B14F-4D97-AF65-F5344CB8AC3E}">
        <p14:creationId xmlns:p14="http://schemas.microsoft.com/office/powerpoint/2010/main" val="75474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EEEA-0568-48EB-8E4C-DB8E9D9AC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8B0530-304C-4902-822A-9DB1A8C17F0A}"/>
              </a:ext>
            </a:extLst>
          </p:cNvPr>
          <p:cNvSpPr>
            <a:spLocks noGrp="1"/>
          </p:cNvSpPr>
          <p:nvPr>
            <p:ph idx="1"/>
          </p:nvPr>
        </p:nvSpPr>
        <p:spPr>
          <a:xfrm>
            <a:off x="838199" y="1825625"/>
            <a:ext cx="10806113" cy="4332288"/>
          </a:xfrm>
        </p:spPr>
        <p:txBody>
          <a:bodyPr>
            <a:normAutofit fontScale="92500" lnSpcReduction="20000"/>
          </a:bodyPr>
          <a:lstStyle/>
          <a:p>
            <a:r>
              <a:rPr lang="en-US" dirty="0"/>
              <a:t>Solution: G1 has a </a:t>
            </a:r>
            <a:r>
              <a:rPr lang="en-US" b="1" dirty="0"/>
              <a:t>Hamilton circuit</a:t>
            </a:r>
            <a:r>
              <a:rPr lang="en-US" dirty="0"/>
              <a:t>: a, b, c, d, e, a. </a:t>
            </a:r>
          </a:p>
          <a:p>
            <a:r>
              <a:rPr lang="en-US" dirty="0"/>
              <a:t>There is no Hamilton circuit in G2 (this can be seen by noting that any circuit containing every vertex must contain the edge {a, b} twice),</a:t>
            </a:r>
          </a:p>
          <a:p>
            <a:r>
              <a:rPr lang="en-US" dirty="0"/>
              <a:t>but G2 does have a </a:t>
            </a:r>
            <a:r>
              <a:rPr lang="en-US" b="1" dirty="0"/>
              <a:t>Hamilton path</a:t>
            </a:r>
            <a:r>
              <a:rPr lang="en-US" dirty="0"/>
              <a:t>, namely, a, b, c, d. </a:t>
            </a:r>
          </a:p>
          <a:p>
            <a:r>
              <a:rPr lang="en-US" dirty="0"/>
              <a:t>G3 has neither a </a:t>
            </a:r>
            <a:r>
              <a:rPr lang="en-US" b="1" dirty="0"/>
              <a:t>Hamilton circuit </a:t>
            </a:r>
            <a:r>
              <a:rPr lang="en-US" dirty="0"/>
              <a:t>nor </a:t>
            </a:r>
            <a:r>
              <a:rPr lang="en-US" b="1" dirty="0"/>
              <a:t>a Hamilton path</a:t>
            </a:r>
            <a:r>
              <a:rPr lang="en-US" dirty="0"/>
              <a:t>, because any path containing all vertices must contain one of the edges {a, b}, {e, f }, and {c, d} more than once.</a:t>
            </a:r>
          </a:p>
          <a:p>
            <a:r>
              <a:rPr lang="en-US" dirty="0"/>
              <a:t>Note that </a:t>
            </a:r>
          </a:p>
          <a:p>
            <a:pPr lvl="1"/>
            <a:r>
              <a:rPr lang="en-US" dirty="0"/>
              <a:t>an Eulerian circuit traverses every edge exactly once, but may repeat vertices, while  a Hamiltonian circuit </a:t>
            </a:r>
            <a:r>
              <a:rPr lang="en-US" dirty="0" err="1"/>
              <a:t>visists</a:t>
            </a:r>
            <a:r>
              <a:rPr lang="en-US" dirty="0"/>
              <a:t> each vertex exactly once but may repeat edges. </a:t>
            </a:r>
          </a:p>
          <a:p>
            <a:pPr lvl="1"/>
            <a:r>
              <a:rPr lang="en-US" dirty="0"/>
              <a:t>While there is a criterion for determining whether or not a graph contains an Eulerian circuit, a similar criterion does not exist for Hamiltonian </a:t>
            </a:r>
            <a:r>
              <a:rPr lang="en-US" dirty="0" err="1"/>
              <a:t>ciruits</a:t>
            </a:r>
            <a:r>
              <a:rPr lang="en-US" dirty="0"/>
              <a:t>.</a:t>
            </a:r>
          </a:p>
        </p:txBody>
      </p:sp>
      <p:sp>
        <p:nvSpPr>
          <p:cNvPr id="4" name="Date Placeholder 3">
            <a:extLst>
              <a:ext uri="{FF2B5EF4-FFF2-40B4-BE49-F238E27FC236}">
                <a16:creationId xmlns:a16="http://schemas.microsoft.com/office/drawing/2014/main" id="{FD5FF66D-D76E-43A4-B450-F1A5DBF28ED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CB89E99F-C35F-4188-9997-1EF6F4E83A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8526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fontScale="90000"/>
          </a:bodyPr>
          <a:lstStyle/>
          <a:p>
            <a:pPr algn="ctr">
              <a:lnSpc>
                <a:spcPct val="200000"/>
              </a:lnSpc>
              <a:spcAft>
                <a:spcPts val="0"/>
              </a:spcAft>
            </a:pPr>
            <a: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
            </a:r>
            <a:b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br>
            <a: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Connectivity</a:t>
            </a:r>
            <a:r>
              <a:rPr lang="en-GB" sz="4000" dirty="0">
                <a:effectLst/>
                <a:latin typeface="Calibri" panose="020F0502020204030204" pitchFamily="34" charset="0"/>
                <a:ea typeface="Calibri" panose="020F0502020204030204" pitchFamily="34" charset="0"/>
                <a:cs typeface="Times New Roman" panose="02020603050405020304" pitchFamily="18" charset="0"/>
              </a:rPr>
              <a:t/>
            </a:r>
            <a:br>
              <a:rPr lang="en-GB" sz="40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1175658"/>
            <a:ext cx="10515600" cy="5001305"/>
          </a:xfrm>
        </p:spPr>
        <p:txBody>
          <a:bodyPr>
            <a:normAutofit fontScale="77500" lnSpcReduction="20000"/>
          </a:bodyPr>
          <a:lstStyle/>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Many problems can be modelled with paths formed by traveling along the edges of graphs.</a:t>
            </a:r>
          </a:p>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 For instance,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the problem</a:t>
            </a:r>
            <a:r>
              <a:rPr lang="en-GB" dirty="0">
                <a:effectLst/>
                <a:latin typeface="Times New Roman" panose="02020603050405020304" pitchFamily="18" charset="0"/>
                <a:ea typeface="Calibri" panose="020F0502020204030204" pitchFamily="34" charset="0"/>
                <a:cs typeface="Times New Roman" panose="02020603050405020304" pitchFamily="18" charset="0"/>
              </a:rPr>
              <a:t> of determining whether a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message can be sent</a:t>
            </a:r>
            <a:r>
              <a:rPr lang="en-GB" dirty="0">
                <a:effectLst/>
                <a:latin typeface="Times New Roman" panose="02020603050405020304" pitchFamily="18" charset="0"/>
                <a:ea typeface="Calibri" panose="020F0502020204030204" pitchFamily="34" charset="0"/>
                <a:cs typeface="Times New Roman" panose="02020603050405020304" pitchFamily="18" charset="0"/>
              </a:rPr>
              <a:t> between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two computers</a:t>
            </a:r>
            <a:r>
              <a:rPr lang="en-GB" dirty="0">
                <a:effectLst/>
                <a:latin typeface="Times New Roman" panose="02020603050405020304" pitchFamily="18" charset="0"/>
                <a:ea typeface="Calibri" panose="020F0502020204030204" pitchFamily="34" charset="0"/>
                <a:cs typeface="Times New Roman" panose="02020603050405020304" pitchFamily="18" charset="0"/>
              </a:rPr>
              <a:t> using intermediate links can be studied with a graph model.</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 Problems of efficiently</a:t>
            </a:r>
            <a:r>
              <a:rPr lang="en-GB" dirty="0">
                <a:effectLst/>
                <a:latin typeface="Times New Roman" panose="02020603050405020304" pitchFamily="18" charset="0"/>
                <a:ea typeface="Calibri" panose="020F0502020204030204" pitchFamily="34" charset="0"/>
                <a:cs typeface="Times New Roman" panose="02020603050405020304" pitchFamily="18" charset="0"/>
              </a:rPr>
              <a:t> planning routes for mail delivery, garbage pickup, diagnostics in computer networks, and so on can be solved using models that involve paths in graphs.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Date Placeholder 3">
            <a:extLst>
              <a:ext uri="{FF2B5EF4-FFF2-40B4-BE49-F238E27FC236}">
                <a16:creationId xmlns:a16="http://schemas.microsoft.com/office/drawing/2014/main" id="{4760A368-6B7D-4418-9C07-534FD0AA57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2B5058-8226-44FB-ACC1-80AF8257B85D}"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9017F12-3D4E-4F69-A948-CAC0571414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2210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404E-ACCC-47EE-9A95-A29146344606}"/>
              </a:ext>
            </a:extLst>
          </p:cNvPr>
          <p:cNvSpPr>
            <a:spLocks noGrp="1"/>
          </p:cNvSpPr>
          <p:nvPr>
            <p:ph type="title"/>
          </p:nvPr>
        </p:nvSpPr>
        <p:spPr/>
        <p:txBody>
          <a:bodyPr/>
          <a:lstStyle/>
          <a:p>
            <a:r>
              <a:rPr lang="en-US" dirty="0"/>
              <a:t>CONDITIONS FORTHE EXISTENCE OF HAMILTON CIRCUITS</a:t>
            </a:r>
          </a:p>
        </p:txBody>
      </p:sp>
      <p:sp>
        <p:nvSpPr>
          <p:cNvPr id="3" name="Content Placeholder 2">
            <a:extLst>
              <a:ext uri="{FF2B5EF4-FFF2-40B4-BE49-F238E27FC236}">
                <a16:creationId xmlns:a16="http://schemas.microsoft.com/office/drawing/2014/main" id="{CA519C99-E013-4450-9E27-4F49C8871626}"/>
              </a:ext>
            </a:extLst>
          </p:cNvPr>
          <p:cNvSpPr>
            <a:spLocks noGrp="1"/>
          </p:cNvSpPr>
          <p:nvPr>
            <p:ph idx="1"/>
          </p:nvPr>
        </p:nvSpPr>
        <p:spPr>
          <a:xfrm>
            <a:off x="838200" y="1825624"/>
            <a:ext cx="10515600" cy="4530725"/>
          </a:xfrm>
        </p:spPr>
        <p:txBody>
          <a:bodyPr/>
          <a:lstStyle/>
          <a:p>
            <a:r>
              <a:rPr lang="en-US" b="1" dirty="0"/>
              <a:t>DIRAC’S THEOREM- </a:t>
            </a:r>
            <a:r>
              <a:rPr lang="en-US" dirty="0"/>
              <a:t>If G is a simple graph with n vertices with n ≥ 3 such that the degree of every vertex in G is at least n/2, then G has a </a:t>
            </a:r>
            <a:r>
              <a:rPr lang="en-US" b="1" dirty="0"/>
              <a:t>Hamilton circuit.</a:t>
            </a:r>
          </a:p>
          <a:p>
            <a:r>
              <a:rPr lang="en-US" b="1" dirty="0"/>
              <a:t>ORE’S THEOREM </a:t>
            </a:r>
            <a:r>
              <a:rPr lang="en-US" dirty="0"/>
              <a:t>If </a:t>
            </a:r>
            <a:r>
              <a:rPr lang="en-US" i="1" dirty="0"/>
              <a:t>G </a:t>
            </a:r>
            <a:r>
              <a:rPr lang="en-US" dirty="0"/>
              <a:t>is a simple graph with </a:t>
            </a:r>
            <a:r>
              <a:rPr lang="en-US" i="1" dirty="0"/>
              <a:t>n </a:t>
            </a:r>
            <a:r>
              <a:rPr lang="en-US" dirty="0"/>
              <a:t>vertices with </a:t>
            </a:r>
            <a:r>
              <a:rPr lang="en-US" i="1" dirty="0"/>
              <a:t>n </a:t>
            </a:r>
            <a:r>
              <a:rPr lang="en-US" dirty="0"/>
              <a:t>≥ 3 such that </a:t>
            </a:r>
            <a:r>
              <a:rPr lang="en-US" dirty="0" err="1"/>
              <a:t>deg</a:t>
            </a:r>
            <a:r>
              <a:rPr lang="en-US" i="1" dirty="0"/>
              <a:t>(u) </a:t>
            </a:r>
            <a:r>
              <a:rPr lang="en-US" dirty="0"/>
              <a:t>+ </a:t>
            </a:r>
            <a:r>
              <a:rPr lang="en-US" dirty="0" err="1"/>
              <a:t>deg</a:t>
            </a:r>
            <a:r>
              <a:rPr lang="en-US" i="1" dirty="0"/>
              <a:t>(v) </a:t>
            </a:r>
            <a:r>
              <a:rPr lang="en-US" dirty="0"/>
              <a:t>≥ </a:t>
            </a:r>
            <a:r>
              <a:rPr lang="en-US" i="1" dirty="0"/>
              <a:t>n </a:t>
            </a:r>
            <a:r>
              <a:rPr lang="en-US" dirty="0"/>
              <a:t>for every pair of nonadjacent vertices </a:t>
            </a:r>
            <a:r>
              <a:rPr lang="en-US" i="1" dirty="0"/>
              <a:t>u </a:t>
            </a:r>
            <a:r>
              <a:rPr lang="en-US" dirty="0"/>
              <a:t>and </a:t>
            </a:r>
            <a:r>
              <a:rPr lang="en-US" i="1" dirty="0"/>
              <a:t>v </a:t>
            </a:r>
            <a:r>
              <a:rPr lang="en-US" dirty="0"/>
              <a:t>in </a:t>
            </a:r>
            <a:r>
              <a:rPr lang="en-US" i="1" dirty="0"/>
              <a:t>G</a:t>
            </a:r>
            <a:r>
              <a:rPr lang="en-US" dirty="0"/>
              <a:t>, then </a:t>
            </a:r>
            <a:r>
              <a:rPr lang="en-US" i="1" dirty="0"/>
              <a:t>G </a:t>
            </a:r>
            <a:r>
              <a:rPr lang="en-US" dirty="0"/>
              <a:t>has a Hamilton circuit. </a:t>
            </a:r>
            <a:br>
              <a:rPr lang="en-US" dirty="0"/>
            </a:br>
            <a:endParaRPr lang="en-US" b="1" dirty="0"/>
          </a:p>
        </p:txBody>
      </p:sp>
      <p:sp>
        <p:nvSpPr>
          <p:cNvPr id="4" name="Date Placeholder 3">
            <a:extLst>
              <a:ext uri="{FF2B5EF4-FFF2-40B4-BE49-F238E27FC236}">
                <a16:creationId xmlns:a16="http://schemas.microsoft.com/office/drawing/2014/main" id="{EA5A5DB7-BB9B-4E10-A583-FCA0321F9FC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3D382E97-CA71-4CD3-A4E9-B3E9371E0D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7466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5F03-7526-49C6-A723-EFB9E05D3581}"/>
              </a:ext>
            </a:extLst>
          </p:cNvPr>
          <p:cNvSpPr>
            <a:spLocks noGrp="1"/>
          </p:cNvSpPr>
          <p:nvPr>
            <p:ph type="title"/>
          </p:nvPr>
        </p:nvSpPr>
        <p:spPr/>
        <p:txBody>
          <a:bodyPr/>
          <a:lstStyle/>
          <a:p>
            <a:r>
              <a:rPr lang="en-US" dirty="0"/>
              <a:t>Determine whether a Hamiltonian path or circuit exists in the graph shown.</a:t>
            </a:r>
          </a:p>
        </p:txBody>
      </p:sp>
      <p:pic>
        <p:nvPicPr>
          <p:cNvPr id="6" name="Content Placeholder 5">
            <a:extLst>
              <a:ext uri="{FF2B5EF4-FFF2-40B4-BE49-F238E27FC236}">
                <a16:creationId xmlns:a16="http://schemas.microsoft.com/office/drawing/2014/main" id="{E9AAD293-1CED-438D-B126-8A91A51D29AA}"/>
              </a:ext>
            </a:extLst>
          </p:cNvPr>
          <p:cNvPicPr>
            <a:picLocks noGrp="1" noChangeAspect="1"/>
          </p:cNvPicPr>
          <p:nvPr>
            <p:ph idx="1"/>
          </p:nvPr>
        </p:nvPicPr>
        <p:blipFill>
          <a:blip r:embed="rId3"/>
          <a:stretch>
            <a:fillRect/>
          </a:stretch>
        </p:blipFill>
        <p:spPr>
          <a:xfrm>
            <a:off x="423270" y="2915442"/>
            <a:ext cx="5739404" cy="3156745"/>
          </a:xfrm>
          <a:prstGeom prst="rect">
            <a:avLst/>
          </a:prstGeom>
        </p:spPr>
      </p:pic>
      <p:sp>
        <p:nvSpPr>
          <p:cNvPr id="4" name="Date Placeholder 3">
            <a:extLst>
              <a:ext uri="{FF2B5EF4-FFF2-40B4-BE49-F238E27FC236}">
                <a16:creationId xmlns:a16="http://schemas.microsoft.com/office/drawing/2014/main" id="{F23ED645-675B-4CEC-8BEB-8F1FEB6D67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69DE15C2-5459-4420-B465-1F86C34514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07E9110F-E802-46D1-A900-D3FFEF42FEC0}"/>
              </a:ext>
            </a:extLst>
          </p:cNvPr>
          <p:cNvPicPr>
            <a:picLocks noChangeAspect="1"/>
          </p:cNvPicPr>
          <p:nvPr/>
        </p:nvPicPr>
        <p:blipFill>
          <a:blip r:embed="rId4"/>
          <a:stretch>
            <a:fillRect/>
          </a:stretch>
        </p:blipFill>
        <p:spPr>
          <a:xfrm>
            <a:off x="5514976" y="2631279"/>
            <a:ext cx="6443662" cy="3239194"/>
          </a:xfrm>
          <a:prstGeom prst="rect">
            <a:avLst/>
          </a:prstGeom>
        </p:spPr>
      </p:pic>
    </p:spTree>
    <p:extLst>
      <p:ext uri="{BB962C8B-B14F-4D97-AF65-F5344CB8AC3E}">
        <p14:creationId xmlns:p14="http://schemas.microsoft.com/office/powerpoint/2010/main" val="182641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323A-4634-4198-B3FD-DCCDB22134B8}"/>
              </a:ext>
            </a:extLst>
          </p:cNvPr>
          <p:cNvSpPr>
            <a:spLocks noGrp="1"/>
          </p:cNvSpPr>
          <p:nvPr>
            <p:ph type="title"/>
          </p:nvPr>
        </p:nvSpPr>
        <p:spPr/>
        <p:txBody>
          <a:bodyPr/>
          <a:lstStyle/>
          <a:p>
            <a:r>
              <a:rPr lang="en-US" dirty="0"/>
              <a:t>Applications of Hamilton Circuits</a:t>
            </a:r>
          </a:p>
        </p:txBody>
      </p:sp>
      <p:sp>
        <p:nvSpPr>
          <p:cNvPr id="3" name="Content Placeholder 2">
            <a:extLst>
              <a:ext uri="{FF2B5EF4-FFF2-40B4-BE49-F238E27FC236}">
                <a16:creationId xmlns:a16="http://schemas.microsoft.com/office/drawing/2014/main" id="{EFD81DE8-417F-4EFA-AE9A-25DBE38FD8EC}"/>
              </a:ext>
            </a:extLst>
          </p:cNvPr>
          <p:cNvSpPr>
            <a:spLocks noGrp="1"/>
          </p:cNvSpPr>
          <p:nvPr>
            <p:ph idx="1"/>
          </p:nvPr>
        </p:nvSpPr>
        <p:spPr>
          <a:xfrm>
            <a:off x="342900" y="1825625"/>
            <a:ext cx="11010900" cy="4351338"/>
          </a:xfrm>
        </p:spPr>
        <p:txBody>
          <a:bodyPr/>
          <a:lstStyle/>
          <a:p>
            <a:r>
              <a:rPr lang="en-US" dirty="0"/>
              <a:t>Hamilton paths and circuits can be used to solve practical problems. For example, many applications ask for a path or circuit that visits </a:t>
            </a:r>
          </a:p>
          <a:p>
            <a:pPr lvl="1"/>
            <a:r>
              <a:rPr lang="en-US" dirty="0"/>
              <a:t>each road intersection in a city,</a:t>
            </a:r>
          </a:p>
          <a:p>
            <a:pPr lvl="1"/>
            <a:r>
              <a:rPr lang="en-US" dirty="0"/>
              <a:t> each place pipelines intersect in a utility grid, or</a:t>
            </a:r>
          </a:p>
          <a:p>
            <a:pPr lvl="1"/>
            <a:r>
              <a:rPr lang="en-US" dirty="0"/>
              <a:t> each node in a communications network exactly once. </a:t>
            </a:r>
          </a:p>
          <a:p>
            <a:r>
              <a:rPr lang="en-US" dirty="0"/>
              <a:t>The famous traveling salesperson problem or TSP (also known in older literature as the traveling salesman problem) asks for the shortest route a traveling salesperson should take to visit a set of cities. </a:t>
            </a:r>
          </a:p>
        </p:txBody>
      </p:sp>
      <p:sp>
        <p:nvSpPr>
          <p:cNvPr id="4" name="Date Placeholder 3">
            <a:extLst>
              <a:ext uri="{FF2B5EF4-FFF2-40B4-BE49-F238E27FC236}">
                <a16:creationId xmlns:a16="http://schemas.microsoft.com/office/drawing/2014/main" id="{107180AB-CC2A-41F2-80F2-F28B5162632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184D1-67F3-4F90-BB85-F9B75CCE3F0F}"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9735874D-A378-42CA-A4D1-13E230FC8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77776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2407"/>
          </a:xfrm>
        </p:spPr>
        <p:txBody>
          <a:bodyPr>
            <a:normAutofit fontScale="90000"/>
          </a:bodyPr>
          <a:lstStyle/>
          <a:p>
            <a:r>
              <a:rPr lang="en-GB" dirty="0"/>
              <a:t/>
            </a:r>
            <a:br>
              <a:rPr lang="en-GB" dirty="0"/>
            </a:br>
            <a:r>
              <a:rPr lang="en-GB" dirty="0"/>
              <a:t>Representing Relations Using Digraphs</a:t>
            </a:r>
            <a:br>
              <a:rPr lang="en-GB" dirty="0"/>
            </a:br>
            <a:endParaRPr lang="en-GB" dirty="0"/>
          </a:p>
        </p:txBody>
      </p:sp>
      <p:sp>
        <p:nvSpPr>
          <p:cNvPr id="3" name="Content Placeholder 2"/>
          <p:cNvSpPr>
            <a:spLocks noGrp="1"/>
          </p:cNvSpPr>
          <p:nvPr>
            <p:ph idx="1"/>
          </p:nvPr>
        </p:nvSpPr>
        <p:spPr>
          <a:xfrm>
            <a:off x="838200" y="1187532"/>
            <a:ext cx="10515600" cy="4989431"/>
          </a:xfrm>
        </p:spPr>
        <p:txBody>
          <a:bodyPr/>
          <a:lstStyle/>
          <a:p>
            <a:r>
              <a:rPr lang="en-GB" dirty="0"/>
              <a:t>The directed graph with vertices </a:t>
            </a:r>
            <a:r>
              <a:rPr lang="en-GB" i="1" dirty="0"/>
              <a:t>a</a:t>
            </a:r>
            <a:r>
              <a:rPr lang="en-GB" dirty="0"/>
              <a:t>, </a:t>
            </a:r>
            <a:r>
              <a:rPr lang="en-GB" i="1" dirty="0"/>
              <a:t>b</a:t>
            </a:r>
            <a:r>
              <a:rPr lang="en-GB" dirty="0"/>
              <a:t>, </a:t>
            </a:r>
            <a:r>
              <a:rPr lang="en-GB" i="1" dirty="0"/>
              <a:t>c</a:t>
            </a:r>
            <a:r>
              <a:rPr lang="en-GB" dirty="0"/>
              <a:t>, and </a:t>
            </a:r>
            <a:r>
              <a:rPr lang="en-GB" i="1" dirty="0"/>
              <a:t>d</a:t>
            </a:r>
            <a:r>
              <a:rPr lang="en-GB" dirty="0"/>
              <a:t>, and edges </a:t>
            </a:r>
            <a:r>
              <a:rPr lang="en-GB" i="1" dirty="0"/>
              <a:t>(a, b)</a:t>
            </a:r>
            <a:r>
              <a:rPr lang="en-GB" dirty="0"/>
              <a:t>, </a:t>
            </a:r>
            <a:r>
              <a:rPr lang="en-GB" i="1" dirty="0"/>
              <a:t>(a, d)</a:t>
            </a:r>
            <a:r>
              <a:rPr lang="en-GB" dirty="0"/>
              <a:t>, </a:t>
            </a:r>
            <a:r>
              <a:rPr lang="en-GB" i="1" dirty="0"/>
              <a:t>(b, b)</a:t>
            </a:r>
            <a:r>
              <a:rPr lang="en-GB" dirty="0"/>
              <a:t>, </a:t>
            </a:r>
            <a:r>
              <a:rPr lang="en-GB" i="1" dirty="0"/>
              <a:t>(b, d)</a:t>
            </a:r>
            <a:r>
              <a:rPr lang="en-GB" dirty="0"/>
              <a:t>, </a:t>
            </a:r>
            <a:r>
              <a:rPr lang="en-GB" i="1" dirty="0"/>
              <a:t>(c, a)</a:t>
            </a:r>
            <a:r>
              <a:rPr lang="en-GB" dirty="0"/>
              <a:t>,</a:t>
            </a:r>
            <a:r>
              <a:rPr lang="en-GB" i="1" dirty="0"/>
              <a:t>(c, b)</a:t>
            </a:r>
            <a:r>
              <a:rPr lang="en-GB" dirty="0"/>
              <a:t>, and </a:t>
            </a:r>
            <a:r>
              <a:rPr lang="en-GB" i="1" dirty="0"/>
              <a:t>(d, b) </a:t>
            </a:r>
            <a:r>
              <a:rPr lang="en-GB" dirty="0"/>
              <a:t>is displayed</a:t>
            </a:r>
          </a:p>
          <a:p>
            <a:endParaRPr lang="en-GB" dirty="0"/>
          </a:p>
        </p:txBody>
      </p:sp>
      <p:pic>
        <p:nvPicPr>
          <p:cNvPr id="4" name="Picture 3"/>
          <p:cNvPicPr/>
          <p:nvPr/>
        </p:nvPicPr>
        <p:blipFill>
          <a:blip r:embed="rId2"/>
          <a:stretch>
            <a:fillRect/>
          </a:stretch>
        </p:blipFill>
        <p:spPr>
          <a:xfrm>
            <a:off x="1927823" y="2009939"/>
            <a:ext cx="5613008" cy="4167024"/>
          </a:xfrm>
          <a:prstGeom prst="rect">
            <a:avLst/>
          </a:prstGeom>
        </p:spPr>
      </p:pic>
      <p:sp>
        <p:nvSpPr>
          <p:cNvPr id="5" name="Date Placeholder 4">
            <a:extLst>
              <a:ext uri="{FF2B5EF4-FFF2-40B4-BE49-F238E27FC236}">
                <a16:creationId xmlns:a16="http://schemas.microsoft.com/office/drawing/2014/main" id="{D2039768-8C49-4022-B66C-DB375689579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31A486-EDB4-43FA-839B-A51B5C54B498}"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CA69DDC1-2FBD-464D-BAF6-409AC2A79E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0458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The relation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R </a:t>
            </a:r>
            <a:r>
              <a:rPr lang="en-GB" dirty="0">
                <a:effectLst/>
                <a:latin typeface="Times New Roman" panose="02020603050405020304" pitchFamily="18" charset="0"/>
                <a:ea typeface="Calibri" panose="020F0502020204030204" pitchFamily="34" charset="0"/>
                <a:cs typeface="Times New Roman" panose="02020603050405020304" pitchFamily="18" charset="0"/>
              </a:rPr>
              <a:t>on a set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represented by the directed graph that has the elements of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as its vertices and the ordered pairs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b)</a:t>
            </a:r>
            <a:r>
              <a:rPr lang="en-GB" dirty="0">
                <a:effectLst/>
                <a:latin typeface="Times New Roman" panose="02020603050405020304" pitchFamily="18" charset="0"/>
                <a:ea typeface="Calibri" panose="020F0502020204030204" pitchFamily="34" charset="0"/>
                <a:cs typeface="Times New Roman" panose="02020603050405020304" pitchFamily="18" charset="0"/>
              </a:rPr>
              <a:t>, where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b) </a:t>
            </a:r>
            <a:r>
              <a:rPr lang="en-GB" dirty="0">
                <a:effectLst/>
                <a:latin typeface="Cambria Math" panose="02040503050406030204" pitchFamily="18" charset="0"/>
                <a:ea typeface="MTSYN"/>
                <a:cs typeface="Cambria Math" panose="02040503050406030204" pitchFamily="18" charset="0"/>
              </a:rPr>
              <a:t>∈</a:t>
            </a:r>
            <a:r>
              <a:rPr lang="en-GB" dirty="0">
                <a:effectLst/>
                <a:latin typeface="Times New Roman" panose="02020603050405020304" pitchFamily="18" charset="0"/>
                <a:ea typeface="MTSYN"/>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R</a:t>
            </a:r>
            <a:r>
              <a:rPr lang="en-GB" dirty="0">
                <a:effectLst/>
                <a:latin typeface="Times New Roman" panose="02020603050405020304" pitchFamily="18" charset="0"/>
                <a:ea typeface="Calibri" panose="020F0502020204030204" pitchFamily="34" charset="0"/>
                <a:cs typeface="Times New Roman" panose="02020603050405020304" pitchFamily="18" charset="0"/>
              </a:rPr>
              <a:t>, as edges.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This assignment sets up a one-to-one correspondence between the relations on a set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and the directed graphs with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as their set of vertices.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2" name="Date Placeholder 1">
            <a:extLst>
              <a:ext uri="{FF2B5EF4-FFF2-40B4-BE49-F238E27FC236}">
                <a16:creationId xmlns:a16="http://schemas.microsoft.com/office/drawing/2014/main" id="{87021C31-6F52-4B26-AB2E-12807A253A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A9DAEA-07F7-4F67-8FA2-2DD95568916A}"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CDB1795-4F24-480E-8E6A-106DC32B90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06736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270"/>
            <a:ext cx="10515600" cy="5440693"/>
          </a:xfrm>
        </p:spPr>
        <p:txBody>
          <a:bodyPr>
            <a:normAutofit lnSpcReduction="10000"/>
          </a:bodyPr>
          <a:lstStyle/>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Thus, every statement about relations corresponds to a statement about directed graphs, and vice versa.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Directed graphs give a visual display of information about relations. As such, they are often used to study relations and their properties.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0"/>
              </a:spcAft>
            </a:pPr>
            <a:r>
              <a:rPr lang="en-GB"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The</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directed graph of the relation </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GB" dirty="0">
                <a:solidFill>
                  <a:srgbClr val="000000"/>
                </a:solidFill>
                <a:effectLst/>
                <a:latin typeface="Times New Roman" panose="02020603050405020304" pitchFamily="18" charset="0"/>
                <a:ea typeface="MTSYN"/>
                <a:cs typeface="Times New Roman" panose="02020603050405020304" pitchFamily="18" charset="0"/>
              </a:rPr>
              <a:t>= {</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000000"/>
                </a:solidFill>
                <a:effectLst/>
                <a:latin typeface="Times New Roman" panose="02020603050405020304" pitchFamily="18" charset="0"/>
                <a:ea typeface="MTSYN"/>
                <a:cs typeface="Times New Roman" panose="02020603050405020304" pitchFamily="18" charset="0"/>
              </a:rPr>
              <a:t>}</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the set </a:t>
            </a:r>
            <a:r>
              <a:rPr lang="en-GB" dirty="0">
                <a:solidFill>
                  <a:srgbClr val="000000"/>
                </a:solidFill>
                <a:effectLst/>
                <a:latin typeface="Times New Roman" panose="02020603050405020304" pitchFamily="18" charset="0"/>
                <a:ea typeface="MTSYN"/>
                <a:cs typeface="Times New Roman" panose="02020603050405020304" pitchFamily="18" charset="0"/>
              </a:rPr>
              <a:t>{</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GB" dirty="0">
                <a:solidFill>
                  <a:srgbClr val="000000"/>
                </a:solidFill>
                <a:effectLst/>
                <a:latin typeface="Times New Roman" panose="02020603050405020304" pitchFamily="18" charset="0"/>
                <a:ea typeface="MTSYN"/>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2" name="Date Placeholder 1">
            <a:extLst>
              <a:ext uri="{FF2B5EF4-FFF2-40B4-BE49-F238E27FC236}">
                <a16:creationId xmlns:a16="http://schemas.microsoft.com/office/drawing/2014/main" id="{1200E8D6-C80F-4D23-A716-3948AE69335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6A5ECC-0B51-4843-B359-D62F2E72A1A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DAECFF5-5730-48DD-AD99-91C6CBDF95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7082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22231" y="451262"/>
            <a:ext cx="8800543" cy="5668788"/>
          </a:xfrm>
          <a:prstGeom prst="rect">
            <a:avLst/>
          </a:prstGeom>
        </p:spPr>
      </p:pic>
      <p:sp>
        <p:nvSpPr>
          <p:cNvPr id="2" name="Date Placeholder 1">
            <a:extLst>
              <a:ext uri="{FF2B5EF4-FFF2-40B4-BE49-F238E27FC236}">
                <a16:creationId xmlns:a16="http://schemas.microsoft.com/office/drawing/2014/main" id="{1F0FE1B5-98D3-40A9-A2E1-96D2408A9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08C6D9-7B5A-4CCF-A51C-86503CB5BA65}"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321F360F-DBF7-479E-A615-286A33A79E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7101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153"/>
          </a:xfrm>
        </p:spPr>
        <p:txBody>
          <a:bodyPr>
            <a:normAutofit fontScale="90000"/>
          </a:bodyPr>
          <a:lstStyle/>
          <a:p>
            <a:pPr algn="ctr">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r>
            <a:br>
              <a:rPr lang="en-US"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effectLst/>
                <a:latin typeface="Times New Roman" panose="02020603050405020304" pitchFamily="18" charset="0"/>
                <a:ea typeface="Calibri" panose="020F0502020204030204" pitchFamily="34" charset="0"/>
                <a:cs typeface="Times New Roman" panose="02020603050405020304" pitchFamily="18" charset="0"/>
              </a:rPr>
              <a:t>Trees</a:t>
            </a:r>
            <a:r>
              <a:rPr lang="en-GB" sz="4000" dirty="0">
                <a:effectLst/>
                <a:latin typeface="Calibri" panose="020F0502020204030204" pitchFamily="34" charset="0"/>
                <a:ea typeface="Calibri" panose="020F0502020204030204" pitchFamily="34" charset="0"/>
                <a:cs typeface="Times New Roman" panose="02020603050405020304" pitchFamily="18" charset="0"/>
              </a:rPr>
              <a:t/>
            </a:r>
            <a:br>
              <a:rPr lang="en-GB" sz="40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1021278"/>
            <a:ext cx="10515600" cy="5155685"/>
          </a:xfrm>
        </p:spPr>
        <p:txBody>
          <a:bodyPr>
            <a:normAutofit/>
          </a:bodyPr>
          <a:lstStyle/>
          <a:p>
            <a:r>
              <a:rPr lang="en-US" sz="3600" dirty="0"/>
              <a:t>A </a:t>
            </a:r>
            <a:r>
              <a:rPr lang="en-US" sz="3600" i="1" dirty="0"/>
              <a:t>tree </a:t>
            </a:r>
            <a:r>
              <a:rPr lang="en-US" sz="3600" dirty="0"/>
              <a:t>is a connected undirected graph with no simple circuits. </a:t>
            </a:r>
          </a:p>
          <a:p>
            <a:r>
              <a:rPr lang="en-US" sz="3600" dirty="0"/>
              <a:t>Or A tree is a connected simple graph with no cycles. </a:t>
            </a:r>
            <a:endParaRPr lang="en-GB" sz="3600" dirty="0"/>
          </a:p>
          <a:p>
            <a:r>
              <a:rPr lang="en-US" sz="3600" dirty="0"/>
              <a:t>-a tree cannot contain multiple edges or loops. </a:t>
            </a:r>
          </a:p>
          <a:p>
            <a:r>
              <a:rPr lang="en-US" sz="3600" dirty="0"/>
              <a:t>Therefore any tree must be a simple graph.</a:t>
            </a:r>
            <a:endParaRPr lang="en-GB" sz="3600" dirty="0"/>
          </a:p>
          <a:p>
            <a:pPr marL="0" indent="0">
              <a:buNone/>
            </a:pPr>
            <a:r>
              <a:rPr lang="en-US" sz="3600" dirty="0"/>
              <a:t>Example </a:t>
            </a:r>
            <a:endParaRPr lang="en-GB" sz="3600" dirty="0"/>
          </a:p>
          <a:p>
            <a:r>
              <a:rPr lang="en-US" sz="3600" dirty="0"/>
              <a:t>Which of the graphs shown in Figure below are trees?</a:t>
            </a:r>
            <a:endParaRPr lang="en-GB" sz="3600" dirty="0"/>
          </a:p>
          <a:p>
            <a:endParaRPr lang="en-GB" sz="3600" dirty="0"/>
          </a:p>
        </p:txBody>
      </p:sp>
    </p:spTree>
    <p:extLst>
      <p:ext uri="{BB962C8B-B14F-4D97-AF65-F5344CB8AC3E}">
        <p14:creationId xmlns:p14="http://schemas.microsoft.com/office/powerpoint/2010/main" val="216946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38200" y="700644"/>
            <a:ext cx="10704616" cy="5685920"/>
          </a:xfrm>
          <a:prstGeom prst="rect">
            <a:avLst/>
          </a:prstGeom>
        </p:spPr>
      </p:pic>
    </p:spTree>
    <p:extLst>
      <p:ext uri="{BB962C8B-B14F-4D97-AF65-F5344CB8AC3E}">
        <p14:creationId xmlns:p14="http://schemas.microsoft.com/office/powerpoint/2010/main" val="1588040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9387"/>
            <a:ext cx="10515600" cy="6115792"/>
          </a:xfrm>
        </p:spPr>
        <p:txBody>
          <a:bodyPr>
            <a:normAutofit fontScale="92500"/>
          </a:bodyPr>
          <a:lstStyle/>
          <a:p>
            <a:pPr>
              <a:lnSpc>
                <a:spcPct val="115000"/>
              </a:lnSpc>
              <a:spcAft>
                <a:spcPts val="0"/>
              </a:spcAft>
            </a:pPr>
            <a:r>
              <a:rPr lang="en-US" sz="4000" i="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Solution: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and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are trees, because both are connected graphs with no simple circuits. </a:t>
            </a:r>
          </a:p>
          <a:p>
            <a:pPr>
              <a:lnSpc>
                <a:spcPct val="115000"/>
              </a:lnSpc>
              <a:spcAft>
                <a:spcPts val="0"/>
              </a:spcAft>
            </a:pP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is not a tree because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 simple circuit in this graph. </a:t>
            </a:r>
          </a:p>
          <a:p>
            <a:pPr>
              <a:lnSpc>
                <a:spcPct val="115000"/>
              </a:lnSpc>
              <a:spcAft>
                <a:spcPts val="0"/>
              </a:spcAft>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a:t>
            </a:r>
            <a:r>
              <a:rPr lang="en-US" sz="4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is not a tree because it is not connected.</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4000" b="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THEOREM 1 </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undirected graph is a tree if and only if there is a unique simple path between any two of its vertices.</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8920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573205"/>
          </a:xfrm>
        </p:spPr>
        <p:txBody>
          <a:bodyPr>
            <a:normAutofit fontScale="90000"/>
          </a:bodyPr>
          <a:lstStyle/>
          <a:p>
            <a:pPr algn="ctr">
              <a:lnSpc>
                <a:spcPct val="200000"/>
              </a:lnSpc>
              <a:spcAft>
                <a:spcPts val="0"/>
              </a:spcAft>
            </a:pPr>
            <a: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
            </a:r>
            <a:b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br>
            <a:r>
              <a:rPr lang="en-GB" b="1" dirty="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Paths/</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walk</a:t>
            </a:r>
            <a:r>
              <a:rPr lang="en-GB" sz="4000" dirty="0">
                <a:effectLst/>
                <a:latin typeface="Calibri" panose="020F0502020204030204" pitchFamily="34" charset="0"/>
                <a:ea typeface="Calibri" panose="020F0502020204030204" pitchFamily="34" charset="0"/>
                <a:cs typeface="Times New Roman" panose="02020603050405020304" pitchFamily="18" charset="0"/>
              </a:rPr>
              <a:t/>
            </a:r>
            <a:br>
              <a:rPr lang="en-GB" sz="40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832514"/>
            <a:ext cx="10515600" cy="5344450"/>
          </a:xfrm>
        </p:spPr>
        <p:txBody>
          <a:bodyPr>
            <a:normAutofit/>
          </a:bodyPr>
          <a:lstStyle/>
          <a:p>
            <a:pPr>
              <a:lnSpc>
                <a:spcPct val="200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path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is a sequence of edges that begins at a vertex of a graph and travels from vertex to vertex along edges of the graph.</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 formal definition of paths and related terminology is given here under.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423082" y="2988861"/>
            <a:ext cx="11122924" cy="3188104"/>
          </a:xfrm>
          <a:prstGeom prst="rect">
            <a:avLst/>
          </a:prstGeom>
        </p:spPr>
      </p:pic>
      <p:sp>
        <p:nvSpPr>
          <p:cNvPr id="5" name="Date Placeholder 4">
            <a:extLst>
              <a:ext uri="{FF2B5EF4-FFF2-40B4-BE49-F238E27FC236}">
                <a16:creationId xmlns:a16="http://schemas.microsoft.com/office/drawing/2014/main" id="{5386A788-F9C0-4CAF-BA30-87B33816AE6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B9EE11-E3E7-484E-B3A6-49AA4C40E903}"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6C302DD1-9156-4F44-813E-AE26E15D2A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66690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267"/>
          </a:xfrm>
        </p:spPr>
        <p:txBody>
          <a:bodyPr>
            <a:normAutofit fontScale="90000"/>
          </a:bodyPr>
          <a:lstStyle/>
          <a:p>
            <a:pPr algn="ctr"/>
            <a:r>
              <a:rPr lang="en-US" b="1" dirty="0"/>
              <a:t>Rooted Trees</a:t>
            </a:r>
            <a:endParaRPr lang="en-GB" dirty="0"/>
          </a:p>
        </p:txBody>
      </p:sp>
      <p:sp>
        <p:nvSpPr>
          <p:cNvPr id="3" name="Content Placeholder 2"/>
          <p:cNvSpPr>
            <a:spLocks noGrp="1"/>
          </p:cNvSpPr>
          <p:nvPr>
            <p:ph idx="1"/>
          </p:nvPr>
        </p:nvSpPr>
        <p:spPr>
          <a:xfrm>
            <a:off x="838200" y="748146"/>
            <a:ext cx="10515600" cy="5937662"/>
          </a:xfrm>
        </p:spPr>
        <p:txBody>
          <a:bodyPr>
            <a:noAutofit/>
          </a:bodyPr>
          <a:lstStyle/>
          <a:p>
            <a:r>
              <a:rPr lang="en-US" sz="4400" dirty="0"/>
              <a:t>A </a:t>
            </a:r>
            <a:r>
              <a:rPr lang="en-US" sz="4400" i="1" dirty="0"/>
              <a:t>rooted tree </a:t>
            </a:r>
            <a:r>
              <a:rPr lang="en-US" sz="4400" dirty="0"/>
              <a:t>is a tree in which one vertex has been designated as the root and every edge is directed away from the root.</a:t>
            </a:r>
            <a:endParaRPr lang="en-GB" sz="4400" dirty="0"/>
          </a:p>
          <a:p>
            <a:r>
              <a:rPr lang="en-US" sz="4400" dirty="0"/>
              <a:t>We usually draw a rooted tree with its root at the top of the graph. </a:t>
            </a:r>
          </a:p>
          <a:p>
            <a:r>
              <a:rPr lang="en-US" sz="4400" dirty="0"/>
              <a:t>The arrows indicating the directions of the edges in a rooted tree can be omitted, because the choice of root determines the directions of the edges.</a:t>
            </a:r>
            <a:endParaRPr lang="en-GB" sz="4400" dirty="0"/>
          </a:p>
          <a:p>
            <a:endParaRPr lang="en-GB" sz="4000" dirty="0"/>
          </a:p>
        </p:txBody>
      </p:sp>
    </p:spTree>
    <p:extLst>
      <p:ext uri="{BB962C8B-B14F-4D97-AF65-F5344CB8AC3E}">
        <p14:creationId xmlns:p14="http://schemas.microsoft.com/office/powerpoint/2010/main" val="121652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73305" y="225631"/>
            <a:ext cx="10418247" cy="5609411"/>
          </a:xfrm>
          <a:prstGeom prst="rect">
            <a:avLst/>
          </a:prstGeom>
        </p:spPr>
      </p:pic>
    </p:spTree>
    <p:extLst>
      <p:ext uri="{BB962C8B-B14F-4D97-AF65-F5344CB8AC3E}">
        <p14:creationId xmlns:p14="http://schemas.microsoft.com/office/powerpoint/2010/main" val="108591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3026"/>
          </a:xfrm>
        </p:spPr>
        <p:txBody>
          <a:bodyPr>
            <a:normAutofit fontScale="90000"/>
          </a:bodyPr>
          <a:lstStyle/>
          <a:p>
            <a:pPr algn="ct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r>
            <a:br>
              <a:rPr lang="en-US" b="1" dirty="0">
                <a:effectLst/>
                <a:latin typeface="Times New Roman" panose="02020603050405020304" pitchFamily="18" charset="0"/>
                <a:ea typeface="Calibri" panose="020F0502020204030204" pitchFamily="34" charset="0"/>
                <a:cs typeface="Times New Roman" panose="02020603050405020304" pitchFamily="18" charset="0"/>
              </a:rPr>
            </a:br>
            <a:r>
              <a:rPr lang="en-US" b="1" dirty="0">
                <a:effectLst/>
                <a:latin typeface="Times New Roman" panose="02020603050405020304" pitchFamily="18" charset="0"/>
                <a:ea typeface="Calibri" panose="020F0502020204030204" pitchFamily="34" charset="0"/>
                <a:cs typeface="Times New Roman" panose="02020603050405020304" pitchFamily="18" charset="0"/>
              </a:rPr>
              <a:t>Terminology</a:t>
            </a:r>
            <a:r>
              <a:rPr lang="en-GB" sz="4000" dirty="0">
                <a:effectLst/>
                <a:latin typeface="Calibri" panose="020F0502020204030204" pitchFamily="34" charset="0"/>
                <a:ea typeface="Calibri" panose="020F0502020204030204" pitchFamily="34" charset="0"/>
                <a:cs typeface="Times New Roman" panose="02020603050405020304" pitchFamily="18" charset="0"/>
              </a:rPr>
              <a:t/>
            </a:r>
            <a:br>
              <a:rPr lang="en-GB" sz="40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938152"/>
            <a:ext cx="10515600" cy="5238811"/>
          </a:xfrm>
        </p:spPr>
        <p:txBody>
          <a:bodyPr/>
          <a:lstStyle/>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Suppose that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a rooted tree.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a vertex in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T </a:t>
            </a:r>
            <a:r>
              <a:rPr lang="en-US" dirty="0">
                <a:effectLst/>
                <a:latin typeface="Times New Roman" panose="02020603050405020304" pitchFamily="18" charset="0"/>
                <a:ea typeface="Calibri" panose="020F0502020204030204" pitchFamily="34" charset="0"/>
                <a:cs typeface="Times New Roman" panose="02020603050405020304" pitchFamily="18" charset="0"/>
              </a:rPr>
              <a:t>other than the root,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parent </a:t>
            </a:r>
            <a:r>
              <a:rPr lang="en-US" dirty="0">
                <a:effectLst/>
                <a:latin typeface="Times New Roman" panose="02020603050405020304" pitchFamily="18" charset="0"/>
                <a:ea typeface="Calibri" panose="020F0502020204030204" pitchFamily="34" charset="0"/>
                <a:cs typeface="Times New Roman" panose="02020603050405020304" pitchFamily="18" charset="0"/>
              </a:rPr>
              <a:t>of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the unique vertex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dirty="0">
                <a:effectLst/>
                <a:latin typeface="Times New Roman" panose="02020603050405020304" pitchFamily="18" charset="0"/>
                <a:ea typeface="Calibri" panose="020F0502020204030204" pitchFamily="34" charset="0"/>
                <a:cs typeface="Times New Roman" panose="02020603050405020304" pitchFamily="18" charset="0"/>
              </a:rPr>
              <a:t>such that there is a directed edge from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reader should show that such a vertex is unique).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u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the parent of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v</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called a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child </a:t>
            </a:r>
            <a:r>
              <a:rPr lang="en-US" dirty="0">
                <a:effectLst/>
                <a:latin typeface="Times New Roman" panose="02020603050405020304" pitchFamily="18" charset="0"/>
                <a:ea typeface="Calibri" panose="020F0502020204030204" pitchFamily="34" charset="0"/>
                <a:cs typeface="Times New Roman" panose="02020603050405020304" pitchFamily="18" charset="0"/>
              </a:rPr>
              <a:t>of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u</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Vertices with the same parent are called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siblings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00521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8769"/>
          </a:xfrm>
        </p:spPr>
        <p:txBody>
          <a:bodyPr>
            <a:normAutofit fontScale="90000"/>
          </a:bodyPr>
          <a:lstStyle/>
          <a:p>
            <a:pPr algn="ctr"/>
            <a:r>
              <a:rPr lang="en-US" sz="4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r>
            <a:br>
              <a:rPr lang="en-US" sz="4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r>
              <a:rPr lang="en-US" sz="4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Terminology</a:t>
            </a:r>
            <a:r>
              <a:rPr lang="en-GB"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GB"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688770"/>
            <a:ext cx="10515600" cy="5997038"/>
          </a:xfrm>
        </p:spPr>
        <p:txBody>
          <a:bodyPr>
            <a:normAutofit fontScale="85000" lnSpcReduction="20000"/>
          </a:bodyPr>
          <a:lstStyle/>
          <a:p>
            <a:pPr>
              <a:lnSpc>
                <a:spcPct val="115000"/>
              </a:lnSpc>
              <a:spcAft>
                <a:spcPts val="0"/>
              </a:spcAft>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3900" b="1" dirty="0">
                <a:effectLst/>
                <a:latin typeface="Times New Roman" panose="02020603050405020304" pitchFamily="18" charset="0"/>
                <a:ea typeface="Calibri" panose="020F0502020204030204" pitchFamily="34" charset="0"/>
                <a:cs typeface="Times New Roman" panose="02020603050405020304" pitchFamily="18" charset="0"/>
              </a:rPr>
              <a:t>ancestors </a:t>
            </a: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of a vertex other than the root are the vertices in the path from the root to this vertex, excluding the vertex itself and including the root (that is, its parent, its parent’s parent, and so on, until the root is reached).</a:t>
            </a:r>
            <a:endParaRPr lang="en-GB" sz="3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3900" b="1" dirty="0">
                <a:effectLst/>
                <a:latin typeface="Times New Roman" panose="02020603050405020304" pitchFamily="18" charset="0"/>
                <a:ea typeface="Calibri" panose="020F0502020204030204" pitchFamily="34" charset="0"/>
                <a:cs typeface="Times New Roman" panose="02020603050405020304" pitchFamily="18" charset="0"/>
              </a:rPr>
              <a:t>descendants </a:t>
            </a: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of a vertex </a:t>
            </a:r>
            <a:r>
              <a:rPr lang="en-US" sz="3900" i="1"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are those vertices that have </a:t>
            </a:r>
            <a:r>
              <a:rPr lang="en-US" sz="3900" i="1" dirty="0">
                <a:effectLst/>
                <a:latin typeface="Times New Roman" panose="02020603050405020304" pitchFamily="18" charset="0"/>
                <a:ea typeface="Calibri" panose="020F0502020204030204" pitchFamily="34" charset="0"/>
                <a:cs typeface="Times New Roman" panose="02020603050405020304" pitchFamily="18" charset="0"/>
              </a:rPr>
              <a:t>v </a:t>
            </a: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as an ancestor.</a:t>
            </a:r>
          </a:p>
          <a:p>
            <a:pPr>
              <a:lnSpc>
                <a:spcPct val="115000"/>
              </a:lnSpc>
              <a:spcAft>
                <a:spcPts val="0"/>
              </a:spcAft>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 A vertex of a rooted tree is called a </a:t>
            </a:r>
            <a:r>
              <a:rPr lang="en-US" sz="3900" b="1" dirty="0">
                <a:effectLst/>
                <a:latin typeface="Times New Roman" panose="02020603050405020304" pitchFamily="18" charset="0"/>
                <a:ea typeface="Calibri" panose="020F0502020204030204" pitchFamily="34" charset="0"/>
                <a:cs typeface="Times New Roman" panose="02020603050405020304" pitchFamily="18" charset="0"/>
              </a:rPr>
              <a:t>leaf </a:t>
            </a: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if it has no children.</a:t>
            </a:r>
            <a:endParaRPr lang="en-GB" sz="3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 Vertices that have children are called </a:t>
            </a:r>
            <a:r>
              <a:rPr lang="en-US" sz="3900" b="1" dirty="0">
                <a:effectLst/>
                <a:latin typeface="Times New Roman" panose="02020603050405020304" pitchFamily="18" charset="0"/>
                <a:ea typeface="Calibri" panose="020F0502020204030204" pitchFamily="34" charset="0"/>
                <a:cs typeface="Times New Roman" panose="02020603050405020304" pitchFamily="18" charset="0"/>
              </a:rPr>
              <a:t>internal vertices</a:t>
            </a: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900" dirty="0">
                <a:effectLst/>
                <a:latin typeface="Times New Roman" panose="02020603050405020304" pitchFamily="18" charset="0"/>
                <a:ea typeface="Calibri" panose="020F0502020204030204" pitchFamily="34" charset="0"/>
                <a:cs typeface="Times New Roman" panose="02020603050405020304" pitchFamily="18" charset="0"/>
              </a:rPr>
              <a:t>The root is an internal vertex unless it is the only vertex in the graph, in which case it is a leaf.</a:t>
            </a:r>
            <a:endParaRPr lang="en-GB" sz="3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0"/>
              </a:spcAft>
              <a:buNone/>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57962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21434"/>
          </a:xfrm>
        </p:spPr>
        <p:txBody>
          <a:bodyPr/>
          <a:lstStyle/>
          <a:p>
            <a:r>
              <a:rPr lang="en-GB" dirty="0"/>
              <a:t>Example </a:t>
            </a:r>
          </a:p>
          <a:p>
            <a:r>
              <a:rPr lang="en-GB" dirty="0"/>
              <a:t>In the rooted tree T (with root a) shown in Figure below, find the parent of c, the children of g, the siblings of h, all ancestors of e, all descendants of b, all internal vertices, and all leaves. </a:t>
            </a:r>
          </a:p>
          <a:p>
            <a:r>
              <a:rPr lang="en-GB" dirty="0"/>
              <a:t>What is the </a:t>
            </a:r>
            <a:r>
              <a:rPr lang="en-GB" dirty="0" err="1"/>
              <a:t>subtree</a:t>
            </a:r>
            <a:r>
              <a:rPr lang="en-GB" dirty="0"/>
              <a:t> rooted at g?</a:t>
            </a:r>
          </a:p>
          <a:p>
            <a:endParaRPr lang="en-GB" dirty="0"/>
          </a:p>
        </p:txBody>
      </p:sp>
      <p:pic>
        <p:nvPicPr>
          <p:cNvPr id="4" name="Picture 3"/>
          <p:cNvPicPr/>
          <p:nvPr/>
        </p:nvPicPr>
        <p:blipFill>
          <a:blip r:embed="rId2"/>
          <a:stretch>
            <a:fillRect/>
          </a:stretch>
        </p:blipFill>
        <p:spPr>
          <a:xfrm>
            <a:off x="1628713" y="2173185"/>
            <a:ext cx="5508357" cy="4548250"/>
          </a:xfrm>
          <a:prstGeom prst="rect">
            <a:avLst/>
          </a:prstGeom>
        </p:spPr>
      </p:pic>
    </p:spTree>
    <p:extLst>
      <p:ext uri="{BB962C8B-B14F-4D97-AF65-F5344CB8AC3E}">
        <p14:creationId xmlns:p14="http://schemas.microsoft.com/office/powerpoint/2010/main" val="3377163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506"/>
            <a:ext cx="10515600" cy="6424551"/>
          </a:xfrm>
        </p:spPr>
        <p:txBody>
          <a:bodyPr>
            <a:normAutofit/>
          </a:bodyPr>
          <a:lstStyle/>
          <a:p>
            <a:pPr>
              <a:lnSpc>
                <a:spcPct val="115000"/>
              </a:lnSpc>
              <a:spcAft>
                <a:spcPts val="0"/>
              </a:spcAft>
            </a:pPr>
            <a:r>
              <a:rPr lang="en-US" sz="36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Solution: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parent of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children of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siblings of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 </a:t>
            </a:r>
            <a:r>
              <a:rPr lang="en-US" sz="36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ancestors of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descendants of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internal vertices are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leaves are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3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subtree</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rooted at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shown in Figure below</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259507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06457" y="273132"/>
            <a:ext cx="10313844" cy="6234546"/>
          </a:xfrm>
          <a:prstGeom prst="rect">
            <a:avLst/>
          </a:prstGeom>
        </p:spPr>
      </p:pic>
    </p:spTree>
    <p:extLst>
      <p:ext uri="{BB962C8B-B14F-4D97-AF65-F5344CB8AC3E}">
        <p14:creationId xmlns:p14="http://schemas.microsoft.com/office/powerpoint/2010/main" val="3359775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 rooted tree is called an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ary</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tree </a:t>
            </a:r>
            <a:r>
              <a:rPr lang="en-US" dirty="0">
                <a:effectLst/>
                <a:latin typeface="Times New Roman" panose="02020603050405020304" pitchFamily="18" charset="0"/>
                <a:ea typeface="Calibri" panose="020F0502020204030204" pitchFamily="34" charset="0"/>
                <a:cs typeface="Times New Roman" panose="02020603050405020304" pitchFamily="18" charset="0"/>
              </a:rPr>
              <a:t>if every internal vertex has no more than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 </a:t>
            </a:r>
            <a:r>
              <a:rPr lang="en-US" dirty="0">
                <a:effectLst/>
                <a:latin typeface="Times New Roman" panose="02020603050405020304" pitchFamily="18" charset="0"/>
                <a:ea typeface="Calibri" panose="020F0502020204030204" pitchFamily="34" charset="0"/>
                <a:cs typeface="Times New Roman" panose="02020603050405020304" pitchFamily="18" charset="0"/>
              </a:rPr>
              <a:t>children. </a:t>
            </a: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tree is called a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full m-</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ary</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tree </a:t>
            </a:r>
            <a:r>
              <a:rPr lang="en-US" dirty="0">
                <a:effectLst/>
                <a:latin typeface="Times New Roman" panose="02020603050405020304" pitchFamily="18" charset="0"/>
                <a:ea typeface="Calibri" panose="020F0502020204030204" pitchFamily="34" charset="0"/>
                <a:cs typeface="Times New Roman" panose="02020603050405020304" pitchFamily="18" charset="0"/>
              </a:rPr>
              <a:t>if every internal vertex has exactly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 </a:t>
            </a:r>
            <a:r>
              <a:rPr lang="en-US" dirty="0">
                <a:effectLst/>
                <a:latin typeface="Times New Roman" panose="02020603050405020304" pitchFamily="18" charset="0"/>
                <a:ea typeface="Calibri" panose="020F0502020204030204" pitchFamily="34" charset="0"/>
                <a:cs typeface="Times New Roman" panose="02020603050405020304" pitchFamily="18" charset="0"/>
              </a:rPr>
              <a:t>children. An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ary</a:t>
            </a:r>
            <a:r>
              <a:rPr lang="en-US" dirty="0">
                <a:effectLst/>
                <a:latin typeface="Times New Roman" panose="02020603050405020304" pitchFamily="18" charset="0"/>
                <a:ea typeface="Calibri" panose="020F0502020204030204" pitchFamily="34" charset="0"/>
                <a:cs typeface="Times New Roman" panose="02020603050405020304" pitchFamily="18" charset="0"/>
              </a:rPr>
              <a:t> tree with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 </a:t>
            </a:r>
            <a:r>
              <a:rPr lang="en-US" dirty="0">
                <a:effectLst/>
                <a:latin typeface="Times New Roman" panose="02020603050405020304" pitchFamily="18" charset="0"/>
                <a:ea typeface="MTSYN"/>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2 is called a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binary tree</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68304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a:lnSpc>
                <a:spcPct val="115000"/>
              </a:lnSpc>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Are the rooted trees in Figure </a:t>
            </a:r>
            <a:r>
              <a:rPr lang="en-US" dirty="0">
                <a:latin typeface="Times New Roman" panose="02020603050405020304" pitchFamily="18" charset="0"/>
                <a:ea typeface="Calibri" panose="020F0502020204030204" pitchFamily="34" charset="0"/>
                <a:cs typeface="Times New Roman" panose="02020603050405020304" pitchFamily="18" charset="0"/>
              </a:rPr>
              <a:t>below </a:t>
            </a:r>
            <a:r>
              <a:rPr lang="en-US" dirty="0">
                <a:effectLst/>
                <a:latin typeface="Times New Roman" panose="02020603050405020304" pitchFamily="18" charset="0"/>
                <a:ea typeface="Calibri" panose="020F0502020204030204" pitchFamily="34" charset="0"/>
                <a:cs typeface="Times New Roman" panose="02020603050405020304" pitchFamily="18" charset="0"/>
              </a:rPr>
              <a:t>full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ary</a:t>
            </a:r>
            <a:r>
              <a:rPr lang="en-US" dirty="0">
                <a:effectLst/>
                <a:latin typeface="Times New Roman" panose="02020603050405020304" pitchFamily="18" charset="0"/>
                <a:ea typeface="Calibri" panose="020F0502020204030204" pitchFamily="34" charset="0"/>
                <a:cs typeface="Times New Roman" panose="02020603050405020304" pitchFamily="18" charset="0"/>
              </a:rPr>
              <a:t> trees for some positive integer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333499" y="1626919"/>
            <a:ext cx="10473046" cy="4817345"/>
          </a:xfrm>
          <a:prstGeom prst="rect">
            <a:avLst/>
          </a:prstGeom>
        </p:spPr>
      </p:pic>
    </p:spTree>
    <p:extLst>
      <p:ext uri="{BB962C8B-B14F-4D97-AF65-F5344CB8AC3E}">
        <p14:creationId xmlns:p14="http://schemas.microsoft.com/office/powerpoint/2010/main" val="409280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3132"/>
            <a:ext cx="10515600" cy="6115793"/>
          </a:xfrm>
        </p:spPr>
        <p:txBody>
          <a:bodyPr>
            <a:noAutofit/>
          </a:bodyPr>
          <a:lstStyle/>
          <a:p>
            <a:pPr>
              <a:lnSpc>
                <a:spcPct val="115000"/>
              </a:lnSpc>
              <a:spcAft>
                <a:spcPts val="0"/>
              </a:spcAft>
            </a:pPr>
            <a:r>
              <a:rPr lang="en-US" sz="36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Solution: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is a full binary tree because each of its internal vertices has two children. </a:t>
            </a:r>
          </a:p>
          <a:p>
            <a:pPr>
              <a:lnSpc>
                <a:spcPct val="115000"/>
              </a:lnSpc>
              <a:spcAft>
                <a:spcPts val="0"/>
              </a:spcAft>
            </a:pP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is a full 3-ary tree because each of its internal vertices has three children. </a:t>
            </a:r>
          </a:p>
          <a:p>
            <a:pPr>
              <a:lnSpc>
                <a:spcPct val="115000"/>
              </a:lnSpc>
              <a:spcAft>
                <a:spcPts val="0"/>
              </a:spcAf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each internal vertex has five children, so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is a full 5-ary tree. </a:t>
            </a:r>
          </a:p>
          <a:p>
            <a:pPr>
              <a:lnSpc>
                <a:spcPct val="115000"/>
              </a:lnSpc>
              <a:spcAft>
                <a:spcPts val="0"/>
              </a:spcAft>
            </a:pP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is not a full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ary</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tree for any </a:t>
            </a:r>
            <a:r>
              <a:rPr lang="en-US" sz="3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because some of its internal vertices have two children and others have three children.</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3600" dirty="0"/>
          </a:p>
        </p:txBody>
      </p:sp>
    </p:spTree>
    <p:extLst>
      <p:ext uri="{BB962C8B-B14F-4D97-AF65-F5344CB8AC3E}">
        <p14:creationId xmlns:p14="http://schemas.microsoft.com/office/powerpoint/2010/main" val="363388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506"/>
            <a:ext cx="10515600" cy="5939457"/>
          </a:xfrm>
        </p:spPr>
        <p:txBody>
          <a:bodyPr>
            <a:normAutofit fontScale="92500" lnSpcReduction="10000"/>
          </a:bodyPr>
          <a:lstStyle/>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In the simple graph shown in Figure below,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d</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c</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e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a simple path of length 4, because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d</a:t>
            </a:r>
            <a:r>
              <a:rPr lang="en-GB" dirty="0">
                <a:effectLst/>
                <a:latin typeface="Times New Roman" panose="02020603050405020304" pitchFamily="18" charset="0"/>
                <a:ea typeface="MTSYN"/>
                <a:cs typeface="Times New Roman" panose="02020603050405020304" pitchFamily="18" charset="0"/>
              </a:rPr>
              <a:t>}</a:t>
            </a:r>
            <a:r>
              <a:rPr lang="en-GB" dirty="0">
                <a:effectLst/>
                <a:latin typeface="Times New Roman" panose="02020603050405020304" pitchFamily="18" charset="0"/>
                <a:ea typeface="Calibri" panose="020F0502020204030204" pitchFamily="34" charset="0"/>
                <a:cs typeface="Times New Roman" panose="02020603050405020304" pitchFamily="18" charset="0"/>
              </a:rPr>
              <a:t>,</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d, c</a:t>
            </a:r>
            <a:r>
              <a:rPr lang="en-GB" dirty="0">
                <a:effectLst/>
                <a:latin typeface="Times New Roman" panose="02020603050405020304" pitchFamily="18" charset="0"/>
                <a:ea typeface="MTSYN"/>
                <a:cs typeface="Times New Roman" panose="02020603050405020304" pitchFamily="18" charset="0"/>
              </a:rPr>
              <a:t>}</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c, f </a:t>
            </a:r>
            <a:r>
              <a:rPr lang="en-GB" dirty="0">
                <a:effectLst/>
                <a:latin typeface="Times New Roman" panose="02020603050405020304" pitchFamily="18" charset="0"/>
                <a:ea typeface="MTSYN"/>
                <a:cs typeface="Times New Roman" panose="02020603050405020304" pitchFamily="18" charset="0"/>
              </a:rPr>
              <a:t>}</a:t>
            </a:r>
            <a:r>
              <a:rPr lang="en-GB"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f, e</a:t>
            </a:r>
            <a:r>
              <a:rPr lang="en-GB" dirty="0">
                <a:effectLst/>
                <a:latin typeface="Times New Roman" panose="02020603050405020304" pitchFamily="18" charset="0"/>
                <a:ea typeface="MTSYN"/>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are all edges. </a:t>
            </a:r>
          </a:p>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However,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d</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e</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c</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not a path, because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e, c</a:t>
            </a:r>
            <a:r>
              <a:rPr lang="en-GB" dirty="0">
                <a:effectLst/>
                <a:latin typeface="Times New Roman" panose="02020603050405020304" pitchFamily="18" charset="0"/>
                <a:ea typeface="MTSYN"/>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not an edge.</a:t>
            </a:r>
          </a:p>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 Note that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b</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c</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e</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b </a:t>
            </a:r>
            <a:r>
              <a:rPr lang="en-GB" dirty="0">
                <a:effectLst/>
                <a:latin typeface="Times New Roman" panose="02020603050405020304" pitchFamily="18" charset="0"/>
                <a:ea typeface="Calibri" panose="020F0502020204030204" pitchFamily="34" charset="0"/>
                <a:cs typeface="Times New Roman" panose="02020603050405020304" pitchFamily="18" charset="0"/>
              </a:rPr>
              <a:t>is a circuit of length 4 because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b, c</a:t>
            </a:r>
            <a:r>
              <a:rPr lang="en-GB" dirty="0">
                <a:effectLst/>
                <a:latin typeface="Times New Roman" panose="02020603050405020304" pitchFamily="18" charset="0"/>
                <a:ea typeface="MTSYN"/>
                <a:cs typeface="Times New Roman" panose="02020603050405020304" pitchFamily="18" charset="0"/>
              </a:rPr>
              <a:t>}</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c, f}</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f, e</a:t>
            </a:r>
            <a:r>
              <a:rPr lang="en-GB" dirty="0">
                <a:effectLst/>
                <a:latin typeface="Times New Roman" panose="02020603050405020304" pitchFamily="18" charset="0"/>
                <a:ea typeface="MTSYN"/>
                <a:cs typeface="Times New Roman" panose="02020603050405020304" pitchFamily="18" charset="0"/>
              </a:rPr>
              <a:t>}</a:t>
            </a:r>
            <a:r>
              <a:rPr lang="en-GB"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e, b</a:t>
            </a:r>
            <a:r>
              <a:rPr lang="en-GB" dirty="0">
                <a:effectLst/>
                <a:latin typeface="Times New Roman" panose="02020603050405020304" pitchFamily="18" charset="0"/>
                <a:ea typeface="MTSYN"/>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are edges, and this path begins and ends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b</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The path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b</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e</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d</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a:t>
            </a: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b</a:t>
            </a:r>
            <a:r>
              <a:rPr lang="en-GB" dirty="0">
                <a:effectLst/>
                <a:latin typeface="Times New Roman" panose="02020603050405020304" pitchFamily="18" charset="0"/>
                <a:ea typeface="Calibri" panose="020F0502020204030204" pitchFamily="34" charset="0"/>
                <a:cs typeface="Times New Roman" panose="02020603050405020304" pitchFamily="18" charset="0"/>
              </a:rPr>
              <a:t>, which is of length 5, is not simple because it contains the edge </a:t>
            </a:r>
            <a:r>
              <a:rPr lang="en-GB" dirty="0">
                <a:effectLst/>
                <a:latin typeface="Times New Roman" panose="02020603050405020304" pitchFamily="18" charset="0"/>
                <a:ea typeface="MTSYN"/>
                <a:cs typeface="Times New Roman" panose="02020603050405020304" pitchFamily="18" charset="0"/>
              </a:rPr>
              <a:t>{</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b</a:t>
            </a:r>
            <a:r>
              <a:rPr lang="en-GB" dirty="0">
                <a:effectLst/>
                <a:latin typeface="Times New Roman" panose="02020603050405020304" pitchFamily="18" charset="0"/>
                <a:ea typeface="MTSYN"/>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twice.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2" name="Date Placeholder 1">
            <a:extLst>
              <a:ext uri="{FF2B5EF4-FFF2-40B4-BE49-F238E27FC236}">
                <a16:creationId xmlns:a16="http://schemas.microsoft.com/office/drawing/2014/main" id="{9637ABDA-A0B9-4873-A401-4C938597F37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0ABAE3-A5C1-4559-940C-1A9F4001DFB4}"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F3B9F238-F3BB-4AB9-A3BD-BA147421B4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98953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405"/>
          </a:xfrm>
        </p:spPr>
        <p:txBody>
          <a:bodyPr>
            <a:normAutofit fontScale="90000"/>
          </a:bodyPr>
          <a:lstStyle/>
          <a:p>
            <a:pPr algn="ctr">
              <a:lnSpc>
                <a:spcPct val="115000"/>
              </a:lnSpc>
            </a:pP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b="1" dirty="0"/>
              <a:t>ORDERED ROOTED TREES</a:t>
            </a:r>
            <a:r>
              <a:rPr lang="en-GB" dirty="0"/>
              <a:t/>
            </a:r>
            <a:br>
              <a:rPr lang="en-GB" dirty="0"/>
            </a:br>
            <a:r>
              <a:rPr lang="en-GB" sz="4000" dirty="0">
                <a:effectLst/>
                <a:latin typeface="Calibri" panose="020F0502020204030204" pitchFamily="34" charset="0"/>
                <a:ea typeface="Calibri" panose="020F0502020204030204" pitchFamily="34" charset="0"/>
                <a:cs typeface="Times New Roman" panose="02020603050405020304" pitchFamily="18" charset="0"/>
              </a:rPr>
              <a:t/>
            </a:r>
            <a:br>
              <a:rPr lang="en-GB" sz="40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1092530"/>
            <a:ext cx="10515600" cy="5084433"/>
          </a:xfrm>
        </p:spPr>
        <p:txBody>
          <a:bodyPr/>
          <a:lstStyle/>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An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ordered rooted tree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a rooted tree where the children of each internal vertex are ordered.</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an ordered binary tree, if an internal vertex has two children, the first child is called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left child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and the second child is called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right child</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653327" y="3740727"/>
            <a:ext cx="3716792" cy="2877169"/>
          </a:xfrm>
          <a:prstGeom prst="rect">
            <a:avLst/>
          </a:prstGeom>
        </p:spPr>
      </p:pic>
    </p:spTree>
    <p:extLst>
      <p:ext uri="{BB962C8B-B14F-4D97-AF65-F5344CB8AC3E}">
        <p14:creationId xmlns:p14="http://schemas.microsoft.com/office/powerpoint/2010/main" val="1720703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tree rooted at the left child of a vertex is called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left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subtree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of this vertex, and the tree rooted at the right child of a vertex is called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right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subtree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of the vertex.</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3837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878"/>
            <a:ext cx="10515600" cy="6531428"/>
          </a:xfrm>
        </p:spPr>
        <p:txBody>
          <a:bodyPr/>
          <a:lstStyle/>
          <a:p>
            <a:pPr>
              <a:lnSpc>
                <a:spcPct val="115000"/>
              </a:lnSpc>
              <a:spcAft>
                <a:spcPts val="0"/>
              </a:spcAft>
            </a:pP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EXAMPLE 4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are the left and right children of </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binary tree </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shown in Figure below (where the order is that implied by the drawing)? What are the left and right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subtrees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0"/>
              </a:spcAft>
              <a:buNone/>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1438026" y="1698172"/>
            <a:ext cx="7147833" cy="5025056"/>
          </a:xfrm>
          <a:prstGeom prst="rect">
            <a:avLst/>
          </a:prstGeom>
        </p:spPr>
      </p:pic>
    </p:spTree>
    <p:extLst>
      <p:ext uri="{BB962C8B-B14F-4D97-AF65-F5344CB8AC3E}">
        <p14:creationId xmlns:p14="http://schemas.microsoft.com/office/powerpoint/2010/main" val="660797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878"/>
            <a:ext cx="10515600" cy="6070085"/>
          </a:xfrm>
        </p:spPr>
        <p:txBody>
          <a:bodyPr/>
          <a:lstStyle/>
          <a:p>
            <a:pPr>
              <a:lnSpc>
                <a:spcPct val="115000"/>
              </a:lnSpc>
              <a:spcAft>
                <a:spcPts val="0"/>
              </a:spcAft>
            </a:pPr>
            <a:r>
              <a:rPr lang="en-US"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Solution:</a:t>
            </a:r>
            <a:r>
              <a:rPr lang="en-US"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left child of </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the right child is </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left and right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subtrees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 are as follows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7" name="Picture 6"/>
          <p:cNvPicPr/>
          <p:nvPr/>
        </p:nvPicPr>
        <p:blipFill>
          <a:blip r:embed="rId2"/>
          <a:stretch>
            <a:fillRect/>
          </a:stretch>
        </p:blipFill>
        <p:spPr>
          <a:xfrm>
            <a:off x="1103416" y="1448791"/>
            <a:ext cx="6104906" cy="5190630"/>
          </a:xfrm>
          <a:prstGeom prst="rect">
            <a:avLst/>
          </a:prstGeom>
        </p:spPr>
      </p:pic>
    </p:spTree>
    <p:extLst>
      <p:ext uri="{BB962C8B-B14F-4D97-AF65-F5344CB8AC3E}">
        <p14:creationId xmlns:p14="http://schemas.microsoft.com/office/powerpoint/2010/main" val="2583367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95646"/>
          </a:xfrm>
        </p:spPr>
        <p:txBody>
          <a:bodyPr>
            <a:normAutofit fontScale="90000"/>
          </a:bodyPr>
          <a:lstStyle/>
          <a:p>
            <a:pPr algn="ctr"/>
            <a:r>
              <a:rPr lang="en-US" b="1" dirty="0"/>
              <a:t/>
            </a:r>
            <a:br>
              <a:rPr lang="en-US" b="1" dirty="0"/>
            </a:br>
            <a:r>
              <a:rPr lang="en-US" b="1" dirty="0"/>
              <a:t>Trees as Models</a:t>
            </a:r>
            <a:r>
              <a:rPr lang="en-GB" dirty="0"/>
              <a:t/>
            </a:r>
            <a:br>
              <a:rPr lang="en-GB" dirty="0"/>
            </a:br>
            <a:endParaRPr lang="en-GB" dirty="0"/>
          </a:p>
        </p:txBody>
      </p:sp>
      <p:sp>
        <p:nvSpPr>
          <p:cNvPr id="3" name="Content Placeholder 2"/>
          <p:cNvSpPr>
            <a:spLocks noGrp="1"/>
          </p:cNvSpPr>
          <p:nvPr>
            <p:ph idx="1"/>
          </p:nvPr>
        </p:nvSpPr>
        <p:spPr>
          <a:xfrm>
            <a:off x="838199" y="712520"/>
            <a:ext cx="10930247" cy="5997038"/>
          </a:xfrm>
        </p:spPr>
        <p:txBody>
          <a:bodyPr>
            <a:noAutofit/>
          </a:bodyPr>
          <a:lstStyle/>
          <a:p>
            <a:r>
              <a:rPr lang="en-US" sz="3600" dirty="0"/>
              <a:t>Tree can be used to model different situation in real life</a:t>
            </a:r>
            <a:endParaRPr lang="en-GB" sz="3600" dirty="0"/>
          </a:p>
          <a:p>
            <a:pPr marL="0" indent="0">
              <a:lnSpc>
                <a:spcPct val="115000"/>
              </a:lnSpc>
              <a:spcAft>
                <a:spcPts val="0"/>
              </a:spcAft>
              <a:buNone/>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Representing Organizations</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The structure of a large organization can be modeled using a rooted tree.</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Each vertex in this tree represents a position in the organization. </a:t>
            </a:r>
          </a:p>
          <a:p>
            <a:pPr>
              <a:lnSpc>
                <a:spcPct val="115000"/>
              </a:lnSpc>
              <a:spcAft>
                <a:spcPts val="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An edge from one vertex to another indicates that the person represented by the initial vertex is the (direct) boss of the person represented by the terminal vertex.</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3600" dirty="0"/>
          </a:p>
        </p:txBody>
      </p:sp>
    </p:spTree>
    <p:extLst>
      <p:ext uri="{BB962C8B-B14F-4D97-AF65-F5344CB8AC3E}">
        <p14:creationId xmlns:p14="http://schemas.microsoft.com/office/powerpoint/2010/main" val="186299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68778"/>
          </a:xfrm>
        </p:spPr>
        <p:txBody>
          <a:bodyPr/>
          <a:lstStyle/>
          <a:p>
            <a:pPr algn="ctr"/>
            <a:r>
              <a:rPr lang="en-US" sz="4000" b="1" dirty="0">
                <a:solidFill>
                  <a:prstClr val="black"/>
                </a:solidFill>
              </a:rPr>
              <a:t>Trees as Models</a:t>
            </a:r>
            <a:endParaRPr lang="en-GB" dirty="0"/>
          </a:p>
        </p:txBody>
      </p:sp>
      <p:sp>
        <p:nvSpPr>
          <p:cNvPr id="3" name="Content Placeholder 2"/>
          <p:cNvSpPr>
            <a:spLocks noGrp="1"/>
          </p:cNvSpPr>
          <p:nvPr>
            <p:ph idx="1"/>
          </p:nvPr>
        </p:nvSpPr>
        <p:spPr>
          <a:xfrm>
            <a:off x="838200" y="1413164"/>
            <a:ext cx="10515600" cy="4751923"/>
          </a:xfrm>
        </p:spPr>
        <p:txBody>
          <a:bodyPr/>
          <a:lstStyle/>
          <a:p>
            <a:pPr>
              <a:lnSpc>
                <a:spcPct val="115000"/>
              </a:lnSpc>
              <a:spcAft>
                <a:spcPts val="0"/>
              </a:spcAft>
            </a:pP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Computer File Systems </a:t>
            </a: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 in computer memory can be organized into directories. </a:t>
            </a:r>
          </a:p>
          <a:p>
            <a:pPr>
              <a:lnSpc>
                <a:spcPct val="115000"/>
              </a:lnSpc>
              <a:spcAft>
                <a:spcPts val="0"/>
              </a:spcAft>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directory can contain both files and subdirectories. </a:t>
            </a:r>
          </a:p>
          <a:p>
            <a:pPr>
              <a:lnSpc>
                <a:spcPct val="115000"/>
              </a:lnSpc>
              <a:spcAft>
                <a:spcPts val="0"/>
              </a:spcAft>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root directory contains the entire file</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61758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53142"/>
          </a:xfrm>
        </p:spPr>
        <p:txBody>
          <a:bodyPr>
            <a:normAutofit fontScale="90000"/>
          </a:bodyPr>
          <a:lstStyle/>
          <a:p>
            <a:pPr algn="ctr"/>
            <a:r>
              <a:rPr lang="en-US" b="1" dirty="0"/>
              <a:t/>
            </a:r>
            <a:br>
              <a:rPr lang="en-US" b="1" dirty="0"/>
            </a:br>
            <a:r>
              <a:rPr lang="en-US" b="1" dirty="0"/>
              <a:t>Properties of Trees</a:t>
            </a:r>
            <a:r>
              <a:rPr lang="en-GB" dirty="0"/>
              <a:t/>
            </a:r>
            <a:br>
              <a:rPr lang="en-GB" dirty="0"/>
            </a:br>
            <a:endParaRPr lang="en-GB" dirty="0"/>
          </a:p>
        </p:txBody>
      </p:sp>
      <p:sp>
        <p:nvSpPr>
          <p:cNvPr id="3" name="Content Placeholder 2"/>
          <p:cNvSpPr>
            <a:spLocks noGrp="1"/>
          </p:cNvSpPr>
          <p:nvPr>
            <p:ph idx="1"/>
          </p:nvPr>
        </p:nvSpPr>
        <p:spPr>
          <a:xfrm>
            <a:off x="838200" y="534390"/>
            <a:ext cx="10515600" cy="6092041"/>
          </a:xfrm>
        </p:spPr>
        <p:txBody>
          <a:bodyPr>
            <a:noAutofit/>
          </a:bodyPr>
          <a:lstStyle/>
          <a:p>
            <a:r>
              <a:rPr lang="en-US" sz="3600" b="1" dirty="0"/>
              <a:t>THEOREM A tree with </a:t>
            </a:r>
            <a:r>
              <a:rPr lang="en-US" sz="3600" b="1" i="1" dirty="0"/>
              <a:t>n </a:t>
            </a:r>
            <a:r>
              <a:rPr lang="en-US" sz="3600" b="1" dirty="0"/>
              <a:t>vertices has </a:t>
            </a:r>
            <a:r>
              <a:rPr lang="en-US" sz="3600" b="1" i="1" dirty="0"/>
              <a:t>n </a:t>
            </a:r>
            <a:r>
              <a:rPr lang="en-US" sz="3600" b="1" dirty="0"/>
              <a:t>− 1 edges. </a:t>
            </a:r>
            <a:r>
              <a:rPr lang="en-US" sz="3600" b="1" dirty="0" err="1"/>
              <a:t>Verfy</a:t>
            </a:r>
            <a:r>
              <a:rPr lang="en-US" sz="3600" b="1" dirty="0"/>
              <a:t>!!!</a:t>
            </a:r>
            <a:endParaRPr lang="en-GB" sz="3600" dirty="0"/>
          </a:p>
          <a:p>
            <a:r>
              <a:rPr lang="en-US" sz="3600" b="1" dirty="0"/>
              <a:t>THEOREM  A full </a:t>
            </a:r>
            <a:r>
              <a:rPr lang="en-US" sz="3600" b="1" i="1" dirty="0"/>
              <a:t>m</a:t>
            </a:r>
            <a:r>
              <a:rPr lang="en-US" sz="3600" b="1" dirty="0"/>
              <a:t>-</a:t>
            </a:r>
            <a:r>
              <a:rPr lang="en-US" sz="3600" b="1" dirty="0" err="1"/>
              <a:t>ary</a:t>
            </a:r>
            <a:r>
              <a:rPr lang="en-US" sz="3600" b="1" dirty="0"/>
              <a:t> tree with </a:t>
            </a:r>
            <a:r>
              <a:rPr lang="en-US" sz="3600" b="1" i="1" dirty="0" err="1"/>
              <a:t>i</a:t>
            </a:r>
            <a:r>
              <a:rPr lang="en-US" sz="3600" b="1" i="1" dirty="0"/>
              <a:t> </a:t>
            </a:r>
            <a:r>
              <a:rPr lang="en-US" sz="3600" b="1" dirty="0"/>
              <a:t>internal vertices contains </a:t>
            </a:r>
            <a:r>
              <a:rPr lang="en-US" sz="3600" b="1" i="1" dirty="0"/>
              <a:t>n </a:t>
            </a:r>
            <a:r>
              <a:rPr lang="en-US" sz="3600" b="1" dirty="0"/>
              <a:t>= </a:t>
            </a:r>
            <a:r>
              <a:rPr lang="en-US" sz="3600" b="1" i="1" dirty="0"/>
              <a:t>mi </a:t>
            </a:r>
            <a:r>
              <a:rPr lang="en-US" sz="3600" b="1" dirty="0"/>
              <a:t>+ 1 vertices.</a:t>
            </a:r>
            <a:endParaRPr lang="en-GB" sz="3600" dirty="0"/>
          </a:p>
          <a:p>
            <a:pPr marL="0" indent="0">
              <a:buNone/>
            </a:pPr>
            <a:r>
              <a:rPr lang="en-US" sz="3600" b="1" dirty="0"/>
              <a:t>Proof</a:t>
            </a:r>
            <a:endParaRPr lang="en-GB" sz="3600" dirty="0"/>
          </a:p>
          <a:p>
            <a:r>
              <a:rPr lang="en-US" sz="3600" b="1" dirty="0"/>
              <a:t>Every vertex, except the root, is the child of an internal vertex. </a:t>
            </a:r>
          </a:p>
          <a:p>
            <a:r>
              <a:rPr lang="en-US" sz="3600" b="1" dirty="0"/>
              <a:t>Because each of the </a:t>
            </a:r>
            <a:r>
              <a:rPr lang="en-US" sz="3600" b="1" i="1" dirty="0"/>
              <a:t>I </a:t>
            </a:r>
            <a:r>
              <a:rPr lang="en-US" sz="3600" b="1" dirty="0"/>
              <a:t>internal vertices has </a:t>
            </a:r>
            <a:r>
              <a:rPr lang="en-US" sz="3600" b="1" i="1" dirty="0"/>
              <a:t>m </a:t>
            </a:r>
            <a:r>
              <a:rPr lang="en-US" sz="3600" b="1" dirty="0"/>
              <a:t>children, there are </a:t>
            </a:r>
            <a:r>
              <a:rPr lang="en-US" sz="3600" b="1" i="1" dirty="0"/>
              <a:t>mi </a:t>
            </a:r>
            <a:r>
              <a:rPr lang="en-US" sz="3600" b="1" dirty="0"/>
              <a:t>vertices in the tree other than the root. </a:t>
            </a:r>
          </a:p>
          <a:p>
            <a:r>
              <a:rPr lang="en-US" sz="3600" b="1" dirty="0"/>
              <a:t>Therefore, the tree contains </a:t>
            </a:r>
            <a:r>
              <a:rPr lang="en-US" sz="3600" b="1" i="1" dirty="0"/>
              <a:t>n </a:t>
            </a:r>
            <a:r>
              <a:rPr lang="en-US" sz="3600" b="1" dirty="0"/>
              <a:t>= </a:t>
            </a:r>
            <a:r>
              <a:rPr lang="en-US" sz="3600" b="1" i="1" dirty="0"/>
              <a:t>mi </a:t>
            </a:r>
            <a:r>
              <a:rPr lang="en-US" sz="3600" b="1" dirty="0"/>
              <a:t>+ 1 vertices.</a:t>
            </a:r>
            <a:endParaRPr lang="en-GB" sz="3600" dirty="0"/>
          </a:p>
          <a:p>
            <a:endParaRPr lang="en-GB" sz="3600" dirty="0"/>
          </a:p>
        </p:txBody>
      </p:sp>
    </p:spTree>
    <p:extLst>
      <p:ext uri="{BB962C8B-B14F-4D97-AF65-F5344CB8AC3E}">
        <p14:creationId xmlns:p14="http://schemas.microsoft.com/office/powerpoint/2010/main" val="1600449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90648"/>
          </a:xfrm>
        </p:spPr>
        <p:txBody>
          <a:bodyPr/>
          <a:lstStyle/>
          <a:p>
            <a:pPr algn="ctr"/>
            <a:r>
              <a:rPr lang="en-US" b="1" dirty="0">
                <a:effectLst/>
                <a:latin typeface="Times New Roman" panose="02020603050405020304" pitchFamily="18" charset="0"/>
                <a:ea typeface="Calibri" panose="020F0502020204030204" pitchFamily="34" charset="0"/>
              </a:rPr>
              <a:t>Theorem</a:t>
            </a:r>
            <a:endParaRPr lang="en-GB" dirty="0"/>
          </a:p>
        </p:txBody>
      </p:sp>
      <p:pic>
        <p:nvPicPr>
          <p:cNvPr id="4" name="Content Placeholder 3"/>
          <p:cNvPicPr>
            <a:picLocks noGrp="1"/>
          </p:cNvPicPr>
          <p:nvPr>
            <p:ph idx="1"/>
          </p:nvPr>
        </p:nvPicPr>
        <p:blipFill>
          <a:blip r:embed="rId2"/>
          <a:stretch>
            <a:fillRect/>
          </a:stretch>
        </p:blipFill>
        <p:spPr>
          <a:xfrm>
            <a:off x="950026" y="973778"/>
            <a:ext cx="10403774" cy="5391396"/>
          </a:xfrm>
          <a:prstGeom prst="rect">
            <a:avLst/>
          </a:prstGeom>
        </p:spPr>
      </p:pic>
    </p:spTree>
    <p:extLst>
      <p:ext uri="{BB962C8B-B14F-4D97-AF65-F5344CB8AC3E}">
        <p14:creationId xmlns:p14="http://schemas.microsoft.com/office/powerpoint/2010/main" val="319323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135"/>
            <a:ext cx="10515600" cy="6365174"/>
          </a:xfrm>
        </p:spPr>
        <p:txBody>
          <a:bodyPr/>
          <a:lstStyle/>
          <a:p>
            <a:pPr>
              <a:lnSpc>
                <a:spcPct val="115000"/>
              </a:lnSpc>
              <a:spcAft>
                <a:spcPts val="0"/>
              </a:spcAft>
            </a:pPr>
            <a:r>
              <a:rPr lang="en-US" b="1" i="1" dirty="0">
                <a:solidFill>
                  <a:srgbClr val="FF0000"/>
                </a:solidFill>
                <a:effectLst/>
                <a:latin typeface="Palatino-BoldItalic"/>
                <a:ea typeface="Calibri" panose="020F0502020204030204" pitchFamily="34" charset="0"/>
                <a:cs typeface="Palatino-BoldItalic"/>
              </a:rPr>
              <a:t>Proof:</a:t>
            </a:r>
            <a:r>
              <a:rPr lang="en-US" b="1" i="1" dirty="0">
                <a:solidFill>
                  <a:srgbClr val="00FFFF"/>
                </a:solidFill>
                <a:effectLst/>
                <a:latin typeface="Palatino-BoldItalic"/>
                <a:ea typeface="Calibri" panose="020F0502020204030204" pitchFamily="34" charset="0"/>
                <a:cs typeface="Palatino-BoldItalic"/>
              </a:rPr>
              <a:t>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Let </a:t>
            </a:r>
            <a:r>
              <a:rPr lang="en-US" b="1" i="1" dirty="0">
                <a:solidFill>
                  <a:srgbClr val="000000"/>
                </a:solidFill>
                <a:effectLst/>
                <a:latin typeface="MTMI"/>
                <a:ea typeface="Calibri" panose="020F0502020204030204" pitchFamily="34" charset="0"/>
                <a:cs typeface="MTMI"/>
              </a:rPr>
              <a:t>n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represent the number of vertices, </a:t>
            </a:r>
            <a:r>
              <a:rPr lang="en-US" b="1" i="1" dirty="0" err="1">
                <a:solidFill>
                  <a:srgbClr val="000000"/>
                </a:solidFill>
                <a:effectLst/>
                <a:latin typeface="MTMI"/>
                <a:ea typeface="Calibri" panose="020F0502020204030204" pitchFamily="34" charset="0"/>
                <a:cs typeface="MTMI"/>
              </a:rPr>
              <a:t>i</a:t>
            </a:r>
            <a:r>
              <a:rPr lang="en-US" b="1" i="1" dirty="0">
                <a:solidFill>
                  <a:srgbClr val="000000"/>
                </a:solidFill>
                <a:effectLst/>
                <a:latin typeface="MTMI"/>
                <a:ea typeface="Calibri" panose="020F0502020204030204" pitchFamily="34" charset="0"/>
                <a:cs typeface="MTMI"/>
              </a:rPr>
              <a:t>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internal vertices, and </a:t>
            </a:r>
            <a:r>
              <a:rPr lang="en-US" b="1" i="1" dirty="0">
                <a:solidFill>
                  <a:srgbClr val="000000"/>
                </a:solidFill>
                <a:effectLst/>
                <a:latin typeface="MTMI"/>
                <a:ea typeface="Calibri" panose="020F0502020204030204" pitchFamily="34" charset="0"/>
                <a:cs typeface="MTMI"/>
              </a:rPr>
              <a:t>l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leaves.</a:t>
            </a:r>
          </a:p>
          <a:p>
            <a:pPr>
              <a:lnSpc>
                <a:spcPct val="115000"/>
              </a:lnSpc>
              <a:spcAft>
                <a:spcPts val="0"/>
              </a:spcAft>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three parts of the theorem can all be proved using the equality given in Theorem 3, that is, </a:t>
            </a:r>
            <a:r>
              <a:rPr lang="en-US" b="1" i="1" dirty="0">
                <a:solidFill>
                  <a:srgbClr val="000000"/>
                </a:solidFill>
                <a:effectLst/>
                <a:latin typeface="MTMI"/>
                <a:ea typeface="Calibri" panose="020F0502020204030204" pitchFamily="34" charset="0"/>
                <a:cs typeface="MTMI"/>
              </a:rPr>
              <a:t>n </a:t>
            </a:r>
            <a:r>
              <a:rPr lang="en-US" b="1" dirty="0">
                <a:solidFill>
                  <a:srgbClr val="000000"/>
                </a:solidFill>
                <a:effectLst/>
                <a:latin typeface="MTSYN"/>
                <a:ea typeface="Calibri" panose="020F0502020204030204" pitchFamily="34" charset="0"/>
                <a:cs typeface="MTSYN"/>
              </a:rPr>
              <a:t>= </a:t>
            </a:r>
            <a:r>
              <a:rPr lang="en-US"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 </a:t>
            </a:r>
            <a:r>
              <a:rPr lang="en-US" b="1" dirty="0">
                <a:solidFill>
                  <a:srgbClr val="000000"/>
                </a:solidFill>
                <a:effectLst/>
                <a:latin typeface="MTSYN"/>
                <a:ea typeface="Calibri" panose="020F0502020204030204" pitchFamily="34" charset="0"/>
                <a:cs typeface="MTSYN"/>
              </a:rPr>
              <a:t>+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together with the equality </a:t>
            </a:r>
            <a:r>
              <a:rPr lang="en-US" b="1" i="1" dirty="0">
                <a:solidFill>
                  <a:srgbClr val="000000"/>
                </a:solidFill>
                <a:effectLst/>
                <a:latin typeface="MTMI"/>
                <a:ea typeface="Calibri" panose="020F0502020204030204" pitchFamily="34" charset="0"/>
                <a:cs typeface="MTMI"/>
              </a:rPr>
              <a:t>n </a:t>
            </a:r>
            <a:r>
              <a:rPr lang="en-US" b="1" dirty="0">
                <a:solidFill>
                  <a:srgbClr val="000000"/>
                </a:solidFill>
                <a:effectLst/>
                <a:latin typeface="MTSYN"/>
                <a:ea typeface="Calibri" panose="020F0502020204030204" pitchFamily="34" charset="0"/>
                <a:cs typeface="MTSYN"/>
              </a:rPr>
              <a:t>= </a:t>
            </a:r>
            <a:r>
              <a:rPr lang="en-US" b="1" i="1" dirty="0">
                <a:solidFill>
                  <a:srgbClr val="000000"/>
                </a:solidFill>
                <a:effectLst/>
                <a:latin typeface="MTMI"/>
                <a:ea typeface="Calibri" panose="020F0502020204030204" pitchFamily="34" charset="0"/>
                <a:cs typeface="MTMI"/>
              </a:rPr>
              <a:t>l </a:t>
            </a:r>
            <a:r>
              <a:rPr lang="en-US" b="1" dirty="0">
                <a:solidFill>
                  <a:srgbClr val="000000"/>
                </a:solidFill>
                <a:effectLst/>
                <a:latin typeface="MTSYN"/>
                <a:ea typeface="Calibri" panose="020F0502020204030204" pitchFamily="34" charset="0"/>
                <a:cs typeface="MTSYN"/>
              </a:rPr>
              <a:t>+ </a:t>
            </a:r>
            <a:r>
              <a:rPr lang="en-US" b="1" i="1" dirty="0" err="1">
                <a:solidFill>
                  <a:srgbClr val="000000"/>
                </a:solidFill>
                <a:effectLst/>
                <a:latin typeface="MTMI"/>
                <a:ea typeface="Calibri" panose="020F0502020204030204" pitchFamily="34" charset="0"/>
                <a:cs typeface="MTMI"/>
              </a:rPr>
              <a:t>i</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true because each vertex is either a leaf or an internal vertex. We will prove part (</a:t>
            </a:r>
            <a:r>
              <a:rPr lang="en-US" b="1"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1079912" y="3621975"/>
            <a:ext cx="8479723" cy="2460480"/>
          </a:xfrm>
          <a:prstGeom prst="rect">
            <a:avLst/>
          </a:prstGeom>
        </p:spPr>
      </p:pic>
    </p:spTree>
    <p:extLst>
      <p:ext uri="{BB962C8B-B14F-4D97-AF65-F5344CB8AC3E}">
        <p14:creationId xmlns:p14="http://schemas.microsoft.com/office/powerpoint/2010/main" val="647592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7512"/>
            <a:ext cx="10515600" cy="6234545"/>
          </a:xfrm>
        </p:spPr>
        <p:txBody>
          <a:bodyPr>
            <a:normAutofit/>
          </a:bodyPr>
          <a:lstStyle/>
          <a:p>
            <a:pPr marL="0" indent="0">
              <a:buNone/>
            </a:pPr>
            <a:r>
              <a:rPr lang="en-US" sz="3600" dirty="0"/>
              <a:t>Example </a:t>
            </a:r>
            <a:endParaRPr lang="en-GB" sz="3600" dirty="0"/>
          </a:p>
          <a:p>
            <a:r>
              <a:rPr lang="en-US" sz="3600" dirty="0"/>
              <a:t>Suppose that someone starts a chain letter.</a:t>
            </a:r>
          </a:p>
          <a:p>
            <a:r>
              <a:rPr lang="en-US" sz="3600" dirty="0"/>
              <a:t> Each person who receives the letter is asked to send it on to four other people. </a:t>
            </a:r>
          </a:p>
          <a:p>
            <a:r>
              <a:rPr lang="en-US" sz="3600" dirty="0"/>
              <a:t>Some people do this, but others do not send any letters. </a:t>
            </a:r>
          </a:p>
          <a:p>
            <a:r>
              <a:rPr lang="en-US" sz="3600" dirty="0"/>
              <a:t>How many people have seen the letter, including the first person, if no one receives more than one letter and if the chain letter ends after there have been 100 people who read it but did not send it out?</a:t>
            </a:r>
          </a:p>
          <a:p>
            <a:r>
              <a:rPr lang="en-US" sz="3600" dirty="0"/>
              <a:t> How many people sent out the letter?</a:t>
            </a:r>
            <a:endParaRPr lang="en-GB" sz="3600" dirty="0"/>
          </a:p>
          <a:p>
            <a:endParaRPr lang="en-GB" dirty="0"/>
          </a:p>
        </p:txBody>
      </p:sp>
    </p:spTree>
    <p:extLst>
      <p:ext uri="{BB962C8B-B14F-4D97-AF65-F5344CB8AC3E}">
        <p14:creationId xmlns:p14="http://schemas.microsoft.com/office/powerpoint/2010/main" val="77596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117086" y="961901"/>
            <a:ext cx="7905688" cy="4858296"/>
          </a:xfrm>
          <a:prstGeom prst="rect">
            <a:avLst/>
          </a:prstGeom>
        </p:spPr>
      </p:pic>
      <p:sp>
        <p:nvSpPr>
          <p:cNvPr id="2" name="Date Placeholder 1">
            <a:extLst>
              <a:ext uri="{FF2B5EF4-FFF2-40B4-BE49-F238E27FC236}">
                <a16:creationId xmlns:a16="http://schemas.microsoft.com/office/drawing/2014/main" id="{9B964CD5-0988-4231-AF32-7DDF8FDF62D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3B65D5-DD9F-4BB1-828D-09B69F37EC41}"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1CC34F54-54D1-4692-B79E-E0B63A6196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21735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32138" y="617517"/>
            <a:ext cx="6826209" cy="5949538"/>
          </a:xfrm>
          <a:prstGeom prst="rect">
            <a:avLst/>
          </a:prstGeom>
        </p:spPr>
      </p:pic>
    </p:spTree>
    <p:extLst>
      <p:ext uri="{BB962C8B-B14F-4D97-AF65-F5344CB8AC3E}">
        <p14:creationId xmlns:p14="http://schemas.microsoft.com/office/powerpoint/2010/main" val="688982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0654"/>
          </a:xfrm>
        </p:spPr>
        <p:txBody>
          <a:bodyPr/>
          <a:lstStyle/>
          <a:p>
            <a:endParaRPr lang="en-GB" dirty="0"/>
          </a:p>
        </p:txBody>
      </p:sp>
      <p:sp>
        <p:nvSpPr>
          <p:cNvPr id="3" name="Content Placeholder 2"/>
          <p:cNvSpPr>
            <a:spLocks noGrp="1"/>
          </p:cNvSpPr>
          <p:nvPr>
            <p:ph idx="1"/>
          </p:nvPr>
        </p:nvSpPr>
        <p:spPr>
          <a:xfrm>
            <a:off x="838200" y="1080656"/>
            <a:ext cx="10515600" cy="5777344"/>
          </a:xfrm>
        </p:spPr>
        <p:txBody>
          <a:bodyPr/>
          <a:lstStyle/>
          <a:p>
            <a:pP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The chain letter can be represented using a 4-ary tree. </a:t>
            </a:r>
          </a:p>
          <a:p>
            <a:pP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The internal vertices correspond to people who sent out the letter, and the leaves correspond to people who did not send it out. </a:t>
            </a:r>
          </a:p>
          <a:p>
            <a:pP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Because 100 people did not send out the letter, the number of leaves in this rooted tree is </a:t>
            </a:r>
            <a:r>
              <a:rPr lang="en-US" b="1" i="1" dirty="0">
                <a:effectLst/>
                <a:latin typeface="MTMI"/>
                <a:ea typeface="Calibri" panose="020F0502020204030204" pitchFamily="34" charset="0"/>
                <a:cs typeface="MTMI"/>
              </a:rPr>
              <a:t>l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100.</a:t>
            </a:r>
          </a:p>
          <a:p>
            <a:pP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Hence, part (</a:t>
            </a:r>
            <a:r>
              <a:rPr lang="en-US" b="1" i="1" dirty="0">
                <a:effectLst/>
                <a:latin typeface="Times New Roman" panose="02020603050405020304" pitchFamily="18" charset="0"/>
                <a:ea typeface="Calibri" panose="020F0502020204030204" pitchFamily="34" charset="0"/>
                <a:cs typeface="Times New Roman" panose="02020603050405020304" pitchFamily="18" charset="0"/>
              </a:rPr>
              <a:t>iii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of Theorem 4 shows that the number of people who have seen the letter is </a:t>
            </a:r>
            <a:r>
              <a:rPr lang="en-US" b="1" i="1" dirty="0">
                <a:effectLst/>
                <a:latin typeface="MTMI"/>
                <a:ea typeface="Calibri" panose="020F0502020204030204" pitchFamily="34" charset="0"/>
                <a:cs typeface="MTMI"/>
              </a:rPr>
              <a:t>n </a:t>
            </a:r>
            <a:r>
              <a:rPr lang="en-US" b="1" dirty="0">
                <a:effectLst/>
                <a:latin typeface="MTSYN"/>
                <a:ea typeface="Calibri" panose="020F0502020204030204" pitchFamily="34" charset="0"/>
                <a:cs typeface="MTSYN"/>
              </a:rPr>
              <a:t>= </a:t>
            </a:r>
            <a:r>
              <a:rPr lang="en-US" b="1" i="1" dirty="0">
                <a:effectLst/>
                <a:latin typeface="MTMI"/>
                <a:ea typeface="Calibri" panose="020F0502020204030204" pitchFamily="34" charset="0"/>
                <a:cs typeface="MTMI"/>
              </a:rPr>
              <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100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1" i="1" dirty="0">
                <a:effectLst/>
                <a:latin typeface="MTMI"/>
                <a:ea typeface="Calibri" panose="020F0502020204030204" pitchFamily="34" charset="0"/>
                <a:cs typeface="MTMI"/>
              </a:rPr>
              <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b="1" i="1" dirty="0">
                <a:effectLst/>
                <a:latin typeface="MTMI"/>
                <a:ea typeface="Calibri" panose="020F0502020204030204" pitchFamily="34" charset="0"/>
                <a:cs typeface="MTMI"/>
              </a:rPr>
              <a:t>)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133. </a:t>
            </a:r>
          </a:p>
          <a:p>
            <a:pPr>
              <a:lnSpc>
                <a:spcPct val="115000"/>
              </a:lnSpc>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Also, the number of internal vertices is 133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100 </a:t>
            </a:r>
            <a:r>
              <a:rPr lang="en-US" b="1" dirty="0">
                <a:effectLst/>
                <a:latin typeface="MTSYN"/>
                <a:ea typeface="Calibri" panose="020F0502020204030204" pitchFamily="34" charset="0"/>
                <a:cs typeface="MTSYN"/>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33, so 33 people sent out the letter.</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177679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pPr>
              <a:lnSpc>
                <a:spcPct val="115000"/>
              </a:lnSpc>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The level of a vertex </a:t>
            </a:r>
            <a:r>
              <a:rPr lang="en-US" sz="3600" b="1" i="1" dirty="0">
                <a:effectLst/>
                <a:latin typeface="Times New Roman" panose="02020603050405020304" pitchFamily="18" charset="0"/>
                <a:ea typeface="Calibri" panose="020F0502020204030204" pitchFamily="34" charset="0"/>
                <a:cs typeface="Times New Roman" panose="02020603050405020304" pitchFamily="18" charset="0"/>
              </a:rPr>
              <a:t>v</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in a rooted tree is the length of the unique path from the root to this vertex.</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The level of the root is defined to be zero.</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The height of a rooted tree is the maximum of the levels of vertices or the height of a rooted tree is the length of the longest path from the root to any vertex.</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67521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lnSpc>
                <a:spcPct val="115000"/>
              </a:lnSpc>
              <a:spcAft>
                <a:spcPts val="0"/>
              </a:spcAft>
            </a:pPr>
            <a:r>
              <a:rPr lang="en-US" sz="3200" b="1" dirty="0">
                <a:solidFill>
                  <a:srgbClr val="FF0000"/>
                </a:solidFill>
                <a:effectLst/>
                <a:latin typeface="Palatino-Medium"/>
                <a:ea typeface="Calibri" panose="020F0502020204030204" pitchFamily="34" charset="0"/>
                <a:cs typeface="Palatino-Medium"/>
              </a:rPr>
              <a:t>BALANCED </a:t>
            </a:r>
            <a:r>
              <a:rPr lang="en-US" sz="3200" b="1" i="1" dirty="0">
                <a:solidFill>
                  <a:srgbClr val="FF0000"/>
                </a:solidFill>
                <a:effectLst/>
                <a:latin typeface="MTMI"/>
                <a:ea typeface="Calibri" panose="020F0502020204030204" pitchFamily="34" charset="0"/>
                <a:cs typeface="MTMI"/>
              </a:rPr>
              <a:t>m</a:t>
            </a:r>
            <a:r>
              <a:rPr lang="en-US" sz="3200" b="1" dirty="0">
                <a:solidFill>
                  <a:srgbClr val="FF0000"/>
                </a:solidFill>
                <a:effectLst/>
                <a:latin typeface="Palatino-Medium"/>
                <a:ea typeface="Calibri" panose="020F0502020204030204" pitchFamily="34" charset="0"/>
                <a:cs typeface="Palatino-Medium"/>
              </a:rPr>
              <a:t>-ARY TREES </a:t>
            </a: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often desirable to use rooted trees that are “balanced” so that the </a:t>
            </a:r>
            <a:r>
              <a:rPr lang="en-US" sz="3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subtrees</a:t>
            </a: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each vertex contain paths of approximately the same length</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 rooted </a:t>
            </a:r>
            <a:r>
              <a:rPr lang="en-US" sz="3600" b="1" i="1" dirty="0">
                <a:effectLst/>
                <a:latin typeface="MTMI"/>
                <a:ea typeface="Calibri" panose="020F0502020204030204" pitchFamily="34" charset="0"/>
                <a:cs typeface="MTMI"/>
              </a:rPr>
              <a:t>m</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ary</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tree of height </a:t>
            </a:r>
            <a:r>
              <a:rPr lang="en-US" sz="3600" b="1" i="1" dirty="0">
                <a:effectLst/>
                <a:latin typeface="MTMI"/>
                <a:ea typeface="Calibri" panose="020F0502020204030204" pitchFamily="34" charset="0"/>
                <a:cs typeface="MTMI"/>
              </a:rPr>
              <a:t>h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is balanced if all leaves are at levels </a:t>
            </a:r>
            <a:r>
              <a:rPr lang="en-US" sz="3600" b="1" i="1" dirty="0">
                <a:effectLst/>
                <a:latin typeface="MTMI"/>
                <a:ea typeface="Calibri" panose="020F0502020204030204" pitchFamily="34" charset="0"/>
                <a:cs typeface="MTMI"/>
              </a:rPr>
              <a:t>h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or </a:t>
            </a:r>
            <a:r>
              <a:rPr lang="en-US" sz="3600" b="1" i="1" dirty="0">
                <a:effectLst/>
                <a:latin typeface="MTMI"/>
                <a:ea typeface="Calibri" panose="020F0502020204030204" pitchFamily="34" charset="0"/>
                <a:cs typeface="MTMI"/>
              </a:rPr>
              <a:t>h </a:t>
            </a:r>
            <a:r>
              <a:rPr lang="en-US" sz="3600" b="1" dirty="0">
                <a:effectLst/>
                <a:latin typeface="MTSYN"/>
                <a:ea typeface="Calibri" panose="020F0502020204030204" pitchFamily="34" charset="0"/>
                <a:cs typeface="MTSYN"/>
              </a:rPr>
              <a:t>−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3600" dirty="0"/>
          </a:p>
        </p:txBody>
      </p:sp>
    </p:spTree>
    <p:extLst>
      <p:ext uri="{BB962C8B-B14F-4D97-AF65-F5344CB8AC3E}">
        <p14:creationId xmlns:p14="http://schemas.microsoft.com/office/powerpoint/2010/main" val="2470789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38459" y="866899"/>
            <a:ext cx="10307473" cy="5261995"/>
          </a:xfrm>
          <a:prstGeom prst="rect">
            <a:avLst/>
          </a:prstGeom>
        </p:spPr>
      </p:pic>
    </p:spTree>
    <p:extLst>
      <p:ext uri="{BB962C8B-B14F-4D97-AF65-F5344CB8AC3E}">
        <p14:creationId xmlns:p14="http://schemas.microsoft.com/office/powerpoint/2010/main" val="39523193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60020"/>
          </a:xfrm>
        </p:spPr>
        <p:txBody>
          <a:bodyPr>
            <a:normAutofit fontScale="90000"/>
          </a:bodyPr>
          <a:lstStyle/>
          <a:p>
            <a:pPr algn="ctr">
              <a:lnSpc>
                <a:spcPct val="115000"/>
              </a:lnSpc>
              <a:spcAft>
                <a:spcPts val="0"/>
              </a:spcAft>
            </a:pPr>
            <a:r>
              <a:rPr lang="en-US" b="1" dirty="0">
                <a:solidFill>
                  <a:srgbClr val="FF0000"/>
                </a:solidFill>
                <a:effectLst/>
                <a:latin typeface="Palatino-Bold"/>
                <a:ea typeface="Calibri" panose="020F0502020204030204" pitchFamily="34" charset="0"/>
                <a:cs typeface="Palatino-Bold"/>
              </a:rPr>
              <a:t/>
            </a:r>
            <a:br>
              <a:rPr lang="en-US" b="1" dirty="0">
                <a:solidFill>
                  <a:srgbClr val="FF0000"/>
                </a:solidFill>
                <a:effectLst/>
                <a:latin typeface="Palatino-Bold"/>
                <a:ea typeface="Calibri" panose="020F0502020204030204" pitchFamily="34" charset="0"/>
                <a:cs typeface="Palatino-Bold"/>
              </a:rPr>
            </a:br>
            <a:r>
              <a:rPr lang="en-US" b="1" dirty="0">
                <a:effectLst/>
                <a:latin typeface="Palatino-Bold"/>
                <a:ea typeface="Calibri" panose="020F0502020204030204" pitchFamily="34" charset="0"/>
                <a:cs typeface="Palatino-Bold"/>
              </a:rPr>
              <a:t>Traversal Algorithms</a:t>
            </a:r>
            <a:r>
              <a:rPr lang="en-GB" sz="3600" dirty="0">
                <a:effectLst/>
                <a:latin typeface="Calibri" panose="020F0502020204030204" pitchFamily="34" charset="0"/>
                <a:ea typeface="Calibri" panose="020F0502020204030204" pitchFamily="34" charset="0"/>
                <a:cs typeface="Times New Roman" panose="02020603050405020304" pitchFamily="18" charset="0"/>
              </a:rPr>
              <a:t/>
            </a:r>
            <a:br>
              <a:rPr lang="en-GB" sz="36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a:xfrm>
            <a:off x="838200" y="629392"/>
            <a:ext cx="10515600" cy="6115791"/>
          </a:xfrm>
        </p:spPr>
        <p:txBody>
          <a:bodyPr/>
          <a:lstStyle/>
          <a:p>
            <a:r>
              <a:rPr lang="en-US" sz="3200" b="1" dirty="0"/>
              <a:t>Procedures for systematically visiting every vertex of an ordered rooted tree are called traversal algorithms</a:t>
            </a:r>
            <a:endParaRPr lang="en-GB" sz="3200" dirty="0"/>
          </a:p>
          <a:p>
            <a:r>
              <a:rPr lang="en-US" sz="3200" b="1" dirty="0"/>
              <a:t>Preorder traversal, </a:t>
            </a:r>
            <a:r>
              <a:rPr lang="en-US" sz="3200" b="1" dirty="0" err="1"/>
              <a:t>inorder</a:t>
            </a:r>
            <a:r>
              <a:rPr lang="en-US" sz="3200" b="1" dirty="0"/>
              <a:t> traversal, and </a:t>
            </a:r>
            <a:r>
              <a:rPr lang="en-US" sz="3200" b="1" dirty="0" err="1"/>
              <a:t>postorder</a:t>
            </a:r>
            <a:r>
              <a:rPr lang="en-US" sz="3200" b="1" dirty="0"/>
              <a:t> traversal</a:t>
            </a:r>
            <a:endParaRPr lang="en-GB" sz="3200" dirty="0"/>
          </a:p>
          <a:p>
            <a:pPr>
              <a:lnSpc>
                <a:spcPct val="115000"/>
              </a:lnSpc>
              <a:spcAft>
                <a:spcPts val="0"/>
              </a:spcAft>
            </a:pP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Preorder traversal</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1175161" y="3234292"/>
            <a:ext cx="10652662" cy="3510891"/>
          </a:xfrm>
          <a:prstGeom prst="rect">
            <a:avLst/>
          </a:prstGeom>
        </p:spPr>
      </p:pic>
    </p:spTree>
    <p:extLst>
      <p:ext uri="{BB962C8B-B14F-4D97-AF65-F5344CB8AC3E}">
        <p14:creationId xmlns:p14="http://schemas.microsoft.com/office/powerpoint/2010/main" val="1351165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02622" y="-285007"/>
            <a:ext cx="6416016" cy="4640705"/>
          </a:xfrm>
          <a:prstGeom prst="rect">
            <a:avLst/>
          </a:prstGeom>
        </p:spPr>
      </p:pic>
      <p:pic>
        <p:nvPicPr>
          <p:cNvPr id="6" name="Picture 5"/>
          <p:cNvPicPr>
            <a:picLocks noChangeAspect="1"/>
          </p:cNvPicPr>
          <p:nvPr/>
        </p:nvPicPr>
        <p:blipFill>
          <a:blip r:embed="rId3"/>
          <a:stretch>
            <a:fillRect/>
          </a:stretch>
        </p:blipFill>
        <p:spPr>
          <a:xfrm>
            <a:off x="637203" y="4037612"/>
            <a:ext cx="10445499" cy="1018438"/>
          </a:xfrm>
          <a:prstGeom prst="rect">
            <a:avLst/>
          </a:prstGeom>
        </p:spPr>
      </p:pic>
      <p:pic>
        <p:nvPicPr>
          <p:cNvPr id="7" name="Picture 6"/>
          <p:cNvPicPr/>
          <p:nvPr/>
        </p:nvPicPr>
        <p:blipFill>
          <a:blip r:embed="rId4"/>
          <a:stretch>
            <a:fillRect/>
          </a:stretch>
        </p:blipFill>
        <p:spPr>
          <a:xfrm>
            <a:off x="1015957" y="4845133"/>
            <a:ext cx="9754961" cy="1764598"/>
          </a:xfrm>
          <a:prstGeom prst="rect">
            <a:avLst/>
          </a:prstGeom>
        </p:spPr>
      </p:pic>
    </p:spTree>
    <p:extLst>
      <p:ext uri="{BB962C8B-B14F-4D97-AF65-F5344CB8AC3E}">
        <p14:creationId xmlns:p14="http://schemas.microsoft.com/office/powerpoint/2010/main" val="1121656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Traversal Algorithms</a:t>
            </a:r>
          </a:p>
        </p:txBody>
      </p:sp>
      <p:sp>
        <p:nvSpPr>
          <p:cNvPr id="3" name="Content Placeholder 2"/>
          <p:cNvSpPr>
            <a:spLocks noGrp="1"/>
          </p:cNvSpPr>
          <p:nvPr>
            <p:ph idx="1"/>
          </p:nvPr>
        </p:nvSpPr>
        <p:spPr>
          <a:xfrm>
            <a:off x="838200" y="1861251"/>
            <a:ext cx="10515600" cy="4351338"/>
          </a:xfrm>
        </p:spPr>
        <p:txBody>
          <a:bodyPr/>
          <a:lstStyle/>
          <a:p>
            <a:r>
              <a:rPr lang="en-GB" dirty="0" err="1"/>
              <a:t>inorder</a:t>
            </a:r>
            <a:r>
              <a:rPr lang="en-GB" dirty="0"/>
              <a:t> traversal</a:t>
            </a:r>
          </a:p>
          <a:p>
            <a:endParaRPr lang="en-GB" dirty="0"/>
          </a:p>
        </p:txBody>
      </p:sp>
      <p:pic>
        <p:nvPicPr>
          <p:cNvPr id="4" name="Picture 3"/>
          <p:cNvPicPr/>
          <p:nvPr/>
        </p:nvPicPr>
        <p:blipFill>
          <a:blip r:embed="rId2"/>
          <a:stretch>
            <a:fillRect/>
          </a:stretch>
        </p:blipFill>
        <p:spPr>
          <a:xfrm>
            <a:off x="558140" y="2473284"/>
            <a:ext cx="9780877" cy="3909867"/>
          </a:xfrm>
          <a:prstGeom prst="rect">
            <a:avLst/>
          </a:prstGeom>
        </p:spPr>
      </p:pic>
    </p:spTree>
    <p:extLst>
      <p:ext uri="{BB962C8B-B14F-4D97-AF65-F5344CB8AC3E}">
        <p14:creationId xmlns:p14="http://schemas.microsoft.com/office/powerpoint/2010/main" val="123612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9153" y="-403761"/>
            <a:ext cx="6007358" cy="4351338"/>
          </a:xfrm>
          <a:prstGeom prst="rect">
            <a:avLst/>
          </a:prstGeom>
        </p:spPr>
      </p:pic>
      <p:sp>
        <p:nvSpPr>
          <p:cNvPr id="5" name="Rectangle 4"/>
          <p:cNvSpPr/>
          <p:nvPr/>
        </p:nvSpPr>
        <p:spPr>
          <a:xfrm>
            <a:off x="1198008" y="3740728"/>
            <a:ext cx="8266626" cy="1189108"/>
          </a:xfrm>
          <a:prstGeom prst="rect">
            <a:avLst/>
          </a:prstGeom>
        </p:spPr>
        <p:txBody>
          <a:bodyPr wrap="square">
            <a:spAutoFit/>
          </a:bodyPr>
          <a:lstStyle/>
          <a:p>
            <a:pPr>
              <a:lnSpc>
                <a:spcPct val="115000"/>
              </a:lnSpc>
              <a:spcAft>
                <a:spcPts val="0"/>
              </a:spcAft>
            </a:pPr>
            <a:r>
              <a:rPr lang="en-US" sz="3200" b="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Inorder</a:t>
            </a: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traversal: </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 leftmost </a:t>
            </a:r>
            <a:r>
              <a:rPr lang="en-US" sz="3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subtree</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visit root, visit other </a:t>
            </a:r>
            <a:r>
              <a:rPr lang="en-US" sz="3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subtrees</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left to right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1198008" y="4929836"/>
            <a:ext cx="9727291" cy="1769423"/>
          </a:xfrm>
          <a:prstGeom prst="rect">
            <a:avLst/>
          </a:prstGeom>
        </p:spPr>
      </p:pic>
    </p:spTree>
    <p:extLst>
      <p:ext uri="{BB962C8B-B14F-4D97-AF65-F5344CB8AC3E}">
        <p14:creationId xmlns:p14="http://schemas.microsoft.com/office/powerpoint/2010/main" val="3015483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Traversal Algorithms</a:t>
            </a:r>
          </a:p>
        </p:txBody>
      </p:sp>
      <p:sp>
        <p:nvSpPr>
          <p:cNvPr id="3" name="Content Placeholder 2"/>
          <p:cNvSpPr>
            <a:spLocks noGrp="1"/>
          </p:cNvSpPr>
          <p:nvPr>
            <p:ph idx="1"/>
          </p:nvPr>
        </p:nvSpPr>
        <p:spPr/>
        <p:txBody>
          <a:bodyPr/>
          <a:lstStyle/>
          <a:p>
            <a:r>
              <a:rPr lang="en-GB" dirty="0" err="1"/>
              <a:t>Postorder</a:t>
            </a:r>
            <a:r>
              <a:rPr lang="en-GB" dirty="0"/>
              <a:t> traversal</a:t>
            </a:r>
          </a:p>
          <a:p>
            <a:endParaRPr lang="en-GB" dirty="0"/>
          </a:p>
        </p:txBody>
      </p:sp>
      <p:pic>
        <p:nvPicPr>
          <p:cNvPr id="4" name="Picture 3"/>
          <p:cNvPicPr/>
          <p:nvPr/>
        </p:nvPicPr>
        <p:blipFill>
          <a:blip r:embed="rId2"/>
          <a:stretch>
            <a:fillRect/>
          </a:stretch>
        </p:blipFill>
        <p:spPr>
          <a:xfrm>
            <a:off x="838199" y="2493818"/>
            <a:ext cx="8994569" cy="3578916"/>
          </a:xfrm>
          <a:prstGeom prst="rect">
            <a:avLst/>
          </a:prstGeom>
        </p:spPr>
      </p:pic>
    </p:spTree>
    <p:extLst>
      <p:ext uri="{BB962C8B-B14F-4D97-AF65-F5344CB8AC3E}">
        <p14:creationId xmlns:p14="http://schemas.microsoft.com/office/powerpoint/2010/main" val="221499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38199" y="665019"/>
            <a:ext cx="11215255" cy="5898996"/>
          </a:xfrm>
          <a:prstGeom prst="rect">
            <a:avLst/>
          </a:prstGeom>
        </p:spPr>
      </p:pic>
      <p:sp>
        <p:nvSpPr>
          <p:cNvPr id="2" name="Date Placeholder 1">
            <a:extLst>
              <a:ext uri="{FF2B5EF4-FFF2-40B4-BE49-F238E27FC236}">
                <a16:creationId xmlns:a16="http://schemas.microsoft.com/office/drawing/2014/main" id="{D9327128-9A49-4327-AACC-4272CE492B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87360F-AFF0-4316-9EA8-FC764F7D5C70}"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950E1E53-0E04-4A79-BD04-86B8688061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61712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92098" y="-133804"/>
            <a:ext cx="6008990" cy="4351338"/>
          </a:xfrm>
          <a:prstGeom prst="rect">
            <a:avLst/>
          </a:prstGeom>
        </p:spPr>
      </p:pic>
      <p:sp>
        <p:nvSpPr>
          <p:cNvPr id="5" name="Rectangle 4"/>
          <p:cNvSpPr/>
          <p:nvPr/>
        </p:nvSpPr>
        <p:spPr>
          <a:xfrm>
            <a:off x="1514552" y="4217534"/>
            <a:ext cx="9030736" cy="1077218"/>
          </a:xfrm>
          <a:prstGeom prst="rect">
            <a:avLst/>
          </a:prstGeom>
        </p:spPr>
        <p:txBody>
          <a:bodyPr wrap="square">
            <a:spAutoFit/>
          </a:bodyPr>
          <a:lstStyle/>
          <a:p>
            <a:r>
              <a:rPr lang="en-GB" sz="3200" dirty="0" err="1"/>
              <a:t>Postorder</a:t>
            </a:r>
            <a:r>
              <a:rPr lang="en-GB" sz="3200" dirty="0"/>
              <a:t> traversal: Visit </a:t>
            </a:r>
            <a:r>
              <a:rPr lang="en-GB" sz="3200" dirty="0" err="1"/>
              <a:t>subtrees</a:t>
            </a:r>
            <a:r>
              <a:rPr lang="en-GB" sz="3200" dirty="0"/>
              <a:t> left to right; visit root</a:t>
            </a:r>
          </a:p>
        </p:txBody>
      </p:sp>
      <p:pic>
        <p:nvPicPr>
          <p:cNvPr id="6" name="Picture 5"/>
          <p:cNvPicPr>
            <a:picLocks noChangeAspect="1"/>
          </p:cNvPicPr>
          <p:nvPr/>
        </p:nvPicPr>
        <p:blipFill>
          <a:blip r:embed="rId3"/>
          <a:stretch>
            <a:fillRect/>
          </a:stretch>
        </p:blipFill>
        <p:spPr>
          <a:xfrm>
            <a:off x="1033398" y="5294752"/>
            <a:ext cx="10657594" cy="1103154"/>
          </a:xfrm>
          <a:prstGeom prst="rect">
            <a:avLst/>
          </a:prstGeom>
        </p:spPr>
      </p:pic>
    </p:spTree>
    <p:extLst>
      <p:ext uri="{BB962C8B-B14F-4D97-AF65-F5344CB8AC3E}">
        <p14:creationId xmlns:p14="http://schemas.microsoft.com/office/powerpoint/2010/main" val="4251417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285"/>
          </a:xfrm>
        </p:spPr>
        <p:txBody>
          <a:bodyPr/>
          <a:lstStyle/>
          <a:p>
            <a:pPr algn="ctr"/>
            <a:r>
              <a:rPr lang="en-GB" dirty="0"/>
              <a:t>Spanning Trees</a:t>
            </a:r>
          </a:p>
        </p:txBody>
      </p:sp>
      <p:sp>
        <p:nvSpPr>
          <p:cNvPr id="3" name="Content Placeholder 2"/>
          <p:cNvSpPr>
            <a:spLocks noGrp="1"/>
          </p:cNvSpPr>
          <p:nvPr>
            <p:ph idx="1"/>
          </p:nvPr>
        </p:nvSpPr>
        <p:spPr>
          <a:xfrm>
            <a:off x="838200" y="1294410"/>
            <a:ext cx="10515600" cy="4882553"/>
          </a:xfrm>
        </p:spPr>
        <p:txBody>
          <a:bodyPr/>
          <a:lstStyle/>
          <a:p>
            <a:r>
              <a:rPr lang="en-GB" dirty="0"/>
              <a:t>Suppose that a connected graph represents a railway system, the vertices representing the towns and the edges the rail tracks. </a:t>
            </a:r>
          </a:p>
          <a:p>
            <a:r>
              <a:rPr lang="en-GB" dirty="0"/>
              <a:t>Suppose also that the government wishes to get rid of as much track as possible, nevertheless retaining a rail system which connects all the towns. </a:t>
            </a:r>
          </a:p>
          <a:p>
            <a:r>
              <a:rPr lang="en-GB" dirty="0"/>
              <a:t>What is required is a tree which is a </a:t>
            </a:r>
            <a:r>
              <a:rPr lang="en-GB" dirty="0" err="1"/>
              <a:t>subgraph</a:t>
            </a:r>
            <a:r>
              <a:rPr lang="en-GB" dirty="0"/>
              <a:t> of the given graph, containing all the vertices .</a:t>
            </a:r>
          </a:p>
          <a:p>
            <a:r>
              <a:rPr lang="en-GB" dirty="0"/>
              <a:t>A spanning tree of a connected graph G is a tree which contains all the vertices of G and which is a </a:t>
            </a:r>
            <a:r>
              <a:rPr lang="en-GB" dirty="0" err="1"/>
              <a:t>subgraph</a:t>
            </a:r>
            <a:r>
              <a:rPr lang="en-GB" dirty="0"/>
              <a:t> of G.</a:t>
            </a:r>
          </a:p>
        </p:txBody>
      </p:sp>
    </p:spTree>
    <p:extLst>
      <p:ext uri="{BB962C8B-B14F-4D97-AF65-F5344CB8AC3E}">
        <p14:creationId xmlns:p14="http://schemas.microsoft.com/office/powerpoint/2010/main" val="2002343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9" y="775854"/>
            <a:ext cx="11014364" cy="5848122"/>
          </a:xfrm>
        </p:spPr>
        <p:txBody>
          <a:bodyPr/>
          <a:lstStyle/>
          <a:p>
            <a:r>
              <a:rPr lang="en-GB" sz="4800" dirty="0"/>
              <a:t>Example</a:t>
            </a:r>
          </a:p>
          <a:p>
            <a:r>
              <a:rPr lang="en-GB" sz="4800" dirty="0"/>
              <a:t>K3 has three spanning trees</a:t>
            </a:r>
          </a:p>
          <a:p>
            <a:endParaRPr lang="en-GB" dirty="0"/>
          </a:p>
        </p:txBody>
      </p:sp>
      <p:pic>
        <p:nvPicPr>
          <p:cNvPr id="4" name="Picture 3"/>
          <p:cNvPicPr>
            <a:picLocks noChangeAspect="1"/>
          </p:cNvPicPr>
          <p:nvPr/>
        </p:nvPicPr>
        <p:blipFill>
          <a:blip r:embed="rId2"/>
          <a:stretch>
            <a:fillRect/>
          </a:stretch>
        </p:blipFill>
        <p:spPr>
          <a:xfrm>
            <a:off x="261259" y="2671948"/>
            <a:ext cx="11669482" cy="3182587"/>
          </a:xfrm>
          <a:prstGeom prst="rect">
            <a:avLst/>
          </a:prstGeom>
        </p:spPr>
      </p:pic>
      <p:sp>
        <p:nvSpPr>
          <p:cNvPr id="5" name="Rectangle 4"/>
          <p:cNvSpPr/>
          <p:nvPr/>
        </p:nvSpPr>
        <p:spPr>
          <a:xfrm>
            <a:off x="1338550" y="5854535"/>
            <a:ext cx="9776754" cy="769441"/>
          </a:xfrm>
          <a:prstGeom prst="rect">
            <a:avLst/>
          </a:prstGeom>
        </p:spPr>
        <p:txBody>
          <a:bodyPr wrap="square">
            <a:spAutoFit/>
          </a:bodyPr>
          <a:lstStyle/>
          <a:p>
            <a:r>
              <a:rPr lang="en-GB" sz="4400" dirty="0"/>
              <a:t>K4 has 16  spanning trees. Draw them</a:t>
            </a:r>
          </a:p>
        </p:txBody>
      </p:sp>
    </p:spTree>
    <p:extLst>
      <p:ext uri="{BB962C8B-B14F-4D97-AF65-F5344CB8AC3E}">
        <p14:creationId xmlns:p14="http://schemas.microsoft.com/office/powerpoint/2010/main" val="2491433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74073"/>
            <a:ext cx="10965873" cy="5802890"/>
          </a:xfrm>
        </p:spPr>
        <p:txBody>
          <a:bodyPr/>
          <a:lstStyle/>
          <a:p>
            <a:r>
              <a:rPr lang="en-US" b="1" dirty="0">
                <a:solidFill>
                  <a:srgbClr val="000000"/>
                </a:solidFill>
                <a:latin typeface="Times New Roman"/>
              </a:rPr>
              <a:t>In the graph of figure shown below, the edges </a:t>
            </a:r>
            <a:r>
              <a:rPr lang="en-US" b="1" i="1" dirty="0" err="1">
                <a:solidFill>
                  <a:srgbClr val="000000"/>
                </a:solidFill>
                <a:latin typeface="Times New Roman"/>
              </a:rPr>
              <a:t>zu</a:t>
            </a:r>
            <a:r>
              <a:rPr lang="en-US" b="1" i="1" dirty="0">
                <a:solidFill>
                  <a:srgbClr val="000000"/>
                </a:solidFill>
                <a:latin typeface="Times New Roman"/>
              </a:rPr>
              <a:t>, </a:t>
            </a:r>
            <a:r>
              <a:rPr lang="en-US" b="1" i="1" dirty="0" err="1">
                <a:solidFill>
                  <a:srgbClr val="000000"/>
                </a:solidFill>
                <a:latin typeface="Times New Roman"/>
              </a:rPr>
              <a:t>xu</a:t>
            </a:r>
            <a:r>
              <a:rPr lang="en-US" b="1" i="1" dirty="0">
                <a:solidFill>
                  <a:srgbClr val="000000"/>
                </a:solidFill>
                <a:latin typeface="Times New Roman"/>
              </a:rPr>
              <a:t>, </a:t>
            </a:r>
            <a:r>
              <a:rPr lang="en-US" b="1" i="1" dirty="0" err="1">
                <a:solidFill>
                  <a:srgbClr val="000000"/>
                </a:solidFill>
                <a:latin typeface="Times New Roman"/>
              </a:rPr>
              <a:t>uy</a:t>
            </a:r>
            <a:r>
              <a:rPr lang="en-US" b="1" i="1" dirty="0">
                <a:solidFill>
                  <a:srgbClr val="000000"/>
                </a:solidFill>
                <a:latin typeface="Times New Roman"/>
              </a:rPr>
              <a:t>, </a:t>
            </a:r>
            <a:r>
              <a:rPr lang="en-US" b="1" i="1" dirty="0" err="1">
                <a:solidFill>
                  <a:srgbClr val="000000"/>
                </a:solidFill>
                <a:latin typeface="Times New Roman"/>
              </a:rPr>
              <a:t>yv</a:t>
            </a:r>
            <a:r>
              <a:rPr lang="en-US" b="1" i="1" dirty="0">
                <a:solidFill>
                  <a:srgbClr val="000000"/>
                </a:solidFill>
                <a:latin typeface="Times New Roman"/>
              </a:rPr>
              <a:t>, </a:t>
            </a:r>
            <a:r>
              <a:rPr lang="en-US" b="1" i="1" dirty="0" err="1">
                <a:solidFill>
                  <a:srgbClr val="000000"/>
                </a:solidFill>
                <a:latin typeface="Times New Roman"/>
              </a:rPr>
              <a:t>yw</a:t>
            </a:r>
            <a:r>
              <a:rPr lang="en-US" b="1" i="1" dirty="0">
                <a:solidFill>
                  <a:srgbClr val="000000"/>
                </a:solidFill>
                <a:latin typeface="Times New Roman"/>
              </a:rPr>
              <a:t> </a:t>
            </a:r>
            <a:r>
              <a:rPr lang="en-US" b="1" dirty="0">
                <a:solidFill>
                  <a:srgbClr val="000000"/>
                </a:solidFill>
                <a:latin typeface="Times New Roman"/>
              </a:rPr>
              <a:t>form a spanning tree.</a:t>
            </a:r>
          </a:p>
          <a:p>
            <a:endParaRPr lang="en-US" b="1" dirty="0">
              <a:solidFill>
                <a:srgbClr val="000000"/>
              </a:solidFill>
              <a:latin typeface="Times New Roman"/>
            </a:endParaRPr>
          </a:p>
          <a:p>
            <a:endParaRPr lang="en-US" b="1" dirty="0">
              <a:solidFill>
                <a:srgbClr val="000000"/>
              </a:solidFill>
              <a:latin typeface="Times New Roman"/>
            </a:endParaRPr>
          </a:p>
          <a:p>
            <a:endParaRPr lang="en-GB" dirty="0"/>
          </a:p>
          <a:p>
            <a:endParaRPr lang="en-GB" dirty="0"/>
          </a:p>
          <a:p>
            <a:endParaRPr lang="en-GB" dirty="0"/>
          </a:p>
          <a:p>
            <a:endParaRPr lang="en-GB" dirty="0"/>
          </a:p>
          <a:p>
            <a:r>
              <a:rPr lang="en-US" b="1"/>
              <a:t>THEOREM 1 A simple graph is connected if and only if it has a spanning tree.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263" y="1252209"/>
            <a:ext cx="5566064" cy="307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835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1260763"/>
          </a:xfrm>
        </p:spPr>
        <p:txBody>
          <a:bodyPr/>
          <a:lstStyle/>
          <a:p>
            <a:r>
              <a:rPr lang="en-US" b="1" dirty="0"/>
              <a:t>Depth-First Search </a:t>
            </a:r>
            <a:endParaRPr lang="en-US" dirty="0"/>
          </a:p>
        </p:txBody>
      </p:sp>
      <p:sp>
        <p:nvSpPr>
          <p:cNvPr id="3" name="Content Placeholder 2"/>
          <p:cNvSpPr>
            <a:spLocks noGrp="1"/>
          </p:cNvSpPr>
          <p:nvPr>
            <p:ph idx="1"/>
          </p:nvPr>
        </p:nvSpPr>
        <p:spPr>
          <a:xfrm>
            <a:off x="838200" y="1357745"/>
            <a:ext cx="10515600" cy="4819218"/>
          </a:xfrm>
        </p:spPr>
        <p:txBody>
          <a:bodyPr>
            <a:normAutofit fontScale="92500" lnSpcReduction="10000"/>
          </a:bodyPr>
          <a:lstStyle/>
          <a:p>
            <a:r>
              <a:rPr lang="en-US" dirty="0"/>
              <a:t>We can build a spanning tree for a connected simple graph using </a:t>
            </a:r>
            <a:r>
              <a:rPr lang="en-US" b="1" dirty="0"/>
              <a:t>depth-first search</a:t>
            </a:r>
            <a:r>
              <a:rPr lang="en-US" dirty="0"/>
              <a:t>. </a:t>
            </a:r>
          </a:p>
          <a:p>
            <a:pPr marL="0" indent="0">
              <a:buNone/>
            </a:pPr>
            <a:r>
              <a:rPr lang="en-US" b="1" dirty="0"/>
              <a:t>Procedure </a:t>
            </a:r>
          </a:p>
          <a:p>
            <a:r>
              <a:rPr lang="en-US" dirty="0"/>
              <a:t>Arbitrarily choose a vertex of the graph as the root. </a:t>
            </a:r>
          </a:p>
          <a:p>
            <a:r>
              <a:rPr lang="en-US" dirty="0"/>
              <a:t>Form a path starting at this vertex by successively adding vertices and edges, where each new edge is incident with the last vertex in the path and a vertex not already in the path. </a:t>
            </a:r>
          </a:p>
          <a:p>
            <a:r>
              <a:rPr lang="en-US" dirty="0"/>
              <a:t>Continue adding vertices and edges to this path as long as possible.</a:t>
            </a:r>
          </a:p>
          <a:p>
            <a:r>
              <a:rPr lang="en-US" dirty="0"/>
              <a:t> If the path goes through all vertices of the graph, the tree consisting of this path is a spanning tree. </a:t>
            </a:r>
          </a:p>
          <a:p>
            <a:r>
              <a:rPr lang="en-US" dirty="0"/>
              <a:t>However, if the path does not go through all vertices, more vertices and edges must be added </a:t>
            </a:r>
          </a:p>
        </p:txBody>
      </p:sp>
    </p:spTree>
    <p:extLst>
      <p:ext uri="{BB962C8B-B14F-4D97-AF65-F5344CB8AC3E}">
        <p14:creationId xmlns:p14="http://schemas.microsoft.com/office/powerpoint/2010/main" val="2915838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Depth-First Search… </a:t>
            </a:r>
            <a:endParaRPr lang="en-US" dirty="0"/>
          </a:p>
        </p:txBody>
      </p:sp>
      <p:sp>
        <p:nvSpPr>
          <p:cNvPr id="3" name="Content Placeholder 2"/>
          <p:cNvSpPr>
            <a:spLocks noGrp="1"/>
          </p:cNvSpPr>
          <p:nvPr>
            <p:ph idx="1"/>
          </p:nvPr>
        </p:nvSpPr>
        <p:spPr/>
        <p:txBody>
          <a:bodyPr/>
          <a:lstStyle/>
          <a:p>
            <a:r>
              <a:rPr lang="en-US" dirty="0"/>
              <a:t>Move back to the next to last vertex in the path, and, if possible, form a new path starting at this vertex passing through vertices that were not already visited.</a:t>
            </a:r>
          </a:p>
          <a:p>
            <a:r>
              <a:rPr lang="en-US" dirty="0"/>
              <a:t> If this cannot be done, move back another vertex in the path, that is, two vertices back in the path, and try again. </a:t>
            </a:r>
          </a:p>
          <a:p>
            <a:r>
              <a:rPr lang="en-US" dirty="0"/>
              <a:t>Repeat this procedure, beginning at the last vertex visited, moving back up the path one vertex at a time, forming new paths that are as long as possible until no more edges can be added. </a:t>
            </a:r>
          </a:p>
          <a:p>
            <a:r>
              <a:rPr lang="en-US" dirty="0"/>
              <a:t>Because the graph has a finite number of edges and is connected, this process ends with the production of a spanning tree. </a:t>
            </a:r>
          </a:p>
        </p:txBody>
      </p:sp>
    </p:spTree>
    <p:extLst>
      <p:ext uri="{BB962C8B-B14F-4D97-AF65-F5344CB8AC3E}">
        <p14:creationId xmlns:p14="http://schemas.microsoft.com/office/powerpoint/2010/main" val="3570506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Depth-First Search… </a:t>
            </a:r>
            <a:endParaRPr lang="en-US" dirty="0"/>
          </a:p>
        </p:txBody>
      </p:sp>
      <p:sp>
        <p:nvSpPr>
          <p:cNvPr id="3" name="Content Placeholder 2"/>
          <p:cNvSpPr>
            <a:spLocks noGrp="1"/>
          </p:cNvSpPr>
          <p:nvPr>
            <p:ph idx="1"/>
          </p:nvPr>
        </p:nvSpPr>
        <p:spPr/>
        <p:txBody>
          <a:bodyPr/>
          <a:lstStyle/>
          <a:p>
            <a:r>
              <a:rPr lang="en-US" dirty="0"/>
              <a:t>Each vertex that ends a path at a stage of the algorithm will be a leaf in the rooted tree, and each vertex where a path is constructed starting at this vertex will be an internal vertex. </a:t>
            </a:r>
          </a:p>
        </p:txBody>
      </p:sp>
    </p:spTree>
    <p:extLst>
      <p:ext uri="{BB962C8B-B14F-4D97-AF65-F5344CB8AC3E}">
        <p14:creationId xmlns:p14="http://schemas.microsoft.com/office/powerpoint/2010/main" val="3890746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Depth-First Search… </a:t>
            </a:r>
            <a:endParaRPr lang="en-US" dirty="0"/>
          </a:p>
        </p:txBody>
      </p:sp>
      <p:sp>
        <p:nvSpPr>
          <p:cNvPr id="3" name="Content Placeholder 2"/>
          <p:cNvSpPr>
            <a:spLocks noGrp="1"/>
          </p:cNvSpPr>
          <p:nvPr>
            <p:ph idx="1"/>
          </p:nvPr>
        </p:nvSpPr>
        <p:spPr/>
        <p:txBody>
          <a:bodyPr/>
          <a:lstStyle/>
          <a:p>
            <a:r>
              <a:rPr lang="en-US" b="1" dirty="0"/>
              <a:t>EXAMPLE 3 </a:t>
            </a:r>
            <a:r>
              <a:rPr lang="en-US" dirty="0"/>
              <a:t>Use depth-first search to find a spanning tree for the graph </a:t>
            </a:r>
            <a:r>
              <a:rPr lang="en-US" i="1" dirty="0"/>
              <a:t>G </a:t>
            </a:r>
            <a:r>
              <a:rPr lang="en-US" dirty="0"/>
              <a:t>shown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917" y="2826327"/>
            <a:ext cx="10247146" cy="358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69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Breadth-First Search </a:t>
            </a:r>
            <a:endParaRPr lang="en-US" dirty="0"/>
          </a:p>
        </p:txBody>
      </p:sp>
      <p:sp>
        <p:nvSpPr>
          <p:cNvPr id="3" name="Content Placeholder 2"/>
          <p:cNvSpPr>
            <a:spLocks noGrp="1"/>
          </p:cNvSpPr>
          <p:nvPr>
            <p:ph idx="1"/>
          </p:nvPr>
        </p:nvSpPr>
        <p:spPr/>
        <p:txBody>
          <a:bodyPr>
            <a:normAutofit fontScale="77500" lnSpcReduction="20000"/>
          </a:bodyPr>
          <a:lstStyle/>
          <a:p>
            <a:r>
              <a:rPr lang="en-US" dirty="0"/>
              <a:t>We can also produce a spanning tree of a simple graph by the use of </a:t>
            </a:r>
            <a:r>
              <a:rPr lang="en-US" b="1" dirty="0"/>
              <a:t>breadth-first search </a:t>
            </a:r>
          </a:p>
          <a:p>
            <a:r>
              <a:rPr lang="en-US" dirty="0"/>
              <a:t>Arbitrarily choose a root from the vertices of the graph. </a:t>
            </a:r>
          </a:p>
          <a:p>
            <a:r>
              <a:rPr lang="en-US" dirty="0"/>
              <a:t>Then add all edges incident to this vertex. The new vertices added at this stage become the vertices at level 1 in the spanning tree. </a:t>
            </a:r>
          </a:p>
          <a:p>
            <a:r>
              <a:rPr lang="en-US" dirty="0"/>
              <a:t>Arbitrarily order them. Next, for each vertex at level 1, visited in order, add each edge incident to this vertex to the tree as long as it does not produce a simple circuit. </a:t>
            </a:r>
          </a:p>
          <a:p>
            <a:r>
              <a:rPr lang="en-US" dirty="0"/>
              <a:t>Arbitrarily order the children of each vertex at level 1. This produces the vertices at level 2 in the tree.</a:t>
            </a:r>
          </a:p>
          <a:p>
            <a:r>
              <a:rPr lang="en-US" dirty="0"/>
              <a:t> Follow the same procedure until all the vertices in the tree have been added. </a:t>
            </a:r>
          </a:p>
          <a:p>
            <a:r>
              <a:rPr lang="en-US" dirty="0"/>
              <a:t>The procedure ends because there are only a finite number of edges in the graph. </a:t>
            </a:r>
          </a:p>
          <a:p>
            <a:r>
              <a:rPr lang="en-US" dirty="0"/>
              <a:t>A spanning tree is produced because we have produced a tree containing every vertex of the graph </a:t>
            </a:r>
          </a:p>
        </p:txBody>
      </p:sp>
    </p:spTree>
    <p:extLst>
      <p:ext uri="{BB962C8B-B14F-4D97-AF65-F5344CB8AC3E}">
        <p14:creationId xmlns:p14="http://schemas.microsoft.com/office/powerpoint/2010/main" val="5272766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Breadth-First Search… </a:t>
            </a:r>
            <a:endParaRPr lang="en-US" dirty="0"/>
          </a:p>
        </p:txBody>
      </p:sp>
      <p:sp>
        <p:nvSpPr>
          <p:cNvPr id="3" name="Content Placeholder 2"/>
          <p:cNvSpPr>
            <a:spLocks noGrp="1"/>
          </p:cNvSpPr>
          <p:nvPr>
            <p:ph idx="1"/>
          </p:nvPr>
        </p:nvSpPr>
        <p:spPr/>
        <p:txBody>
          <a:bodyPr/>
          <a:lstStyle/>
          <a:p>
            <a:r>
              <a:rPr lang="en-US" dirty="0"/>
              <a:t>Example -Use breadth-first search to find a spanning tree for the graph shown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49" y="2596112"/>
            <a:ext cx="4196195" cy="3435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5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00C8-2480-47BC-9DE5-E242088606C5}"/>
              </a:ext>
            </a:extLst>
          </p:cNvPr>
          <p:cNvSpPr>
            <a:spLocks noGrp="1"/>
          </p:cNvSpPr>
          <p:nvPr>
            <p:ph type="title"/>
          </p:nvPr>
        </p:nvSpPr>
        <p:spPr/>
        <p:txBody>
          <a:bodyPr/>
          <a:lstStyle/>
          <a:p>
            <a:r>
              <a:rPr lang="en-US" dirty="0"/>
              <a:t>Walk</a:t>
            </a:r>
          </a:p>
        </p:txBody>
      </p:sp>
      <p:sp>
        <p:nvSpPr>
          <p:cNvPr id="3" name="Content Placeholder 2">
            <a:extLst>
              <a:ext uri="{FF2B5EF4-FFF2-40B4-BE49-F238E27FC236}">
                <a16:creationId xmlns:a16="http://schemas.microsoft.com/office/drawing/2014/main" id="{09AB05C6-CECF-4AAC-BEF0-1DDAB9FF4243}"/>
              </a:ext>
            </a:extLst>
          </p:cNvPr>
          <p:cNvSpPr>
            <a:spLocks noGrp="1"/>
          </p:cNvSpPr>
          <p:nvPr>
            <p:ph idx="1"/>
          </p:nvPr>
        </p:nvSpPr>
        <p:spPr>
          <a:xfrm>
            <a:off x="382137" y="1825625"/>
            <a:ext cx="10971663" cy="4351338"/>
          </a:xfrm>
        </p:spPr>
        <p:txBody>
          <a:bodyPr>
            <a:normAutofit/>
          </a:bodyPr>
          <a:lstStyle/>
          <a:p>
            <a:r>
              <a:rPr lang="en-US" dirty="0"/>
              <a:t>A </a:t>
            </a:r>
            <a:r>
              <a:rPr lang="en-US" b="1" dirty="0"/>
              <a:t>walk </a:t>
            </a:r>
            <a:r>
              <a:rPr lang="en-US" dirty="0"/>
              <a:t>is defined as a finite </a:t>
            </a:r>
            <a:r>
              <a:rPr lang="en-US" b="1" dirty="0"/>
              <a:t>alternative sequence </a:t>
            </a:r>
            <a:r>
              <a:rPr lang="en-US" dirty="0"/>
              <a:t>of vertices and edges, of the form</a:t>
            </a:r>
            <a:br>
              <a:rPr lang="en-US" dirty="0"/>
            </a:br>
            <a:endParaRPr lang="en-US" dirty="0"/>
          </a:p>
          <a:p>
            <a:pPr marL="0" indent="0">
              <a:buNone/>
            </a:pPr>
            <a:r>
              <a:rPr lang="en-US" dirty="0">
                <a:solidFill>
                  <a:srgbClr val="231F20"/>
                </a:solidFill>
                <a:latin typeface="Times-Roman"/>
              </a:rPr>
              <a:t>which </a:t>
            </a:r>
            <a:r>
              <a:rPr lang="en-US" b="1" dirty="0">
                <a:solidFill>
                  <a:srgbClr val="231F20"/>
                </a:solidFill>
                <a:latin typeface="Times-Bold"/>
              </a:rPr>
              <a:t>begins </a:t>
            </a:r>
            <a:r>
              <a:rPr lang="en-US" dirty="0">
                <a:solidFill>
                  <a:srgbClr val="231F20"/>
                </a:solidFill>
                <a:latin typeface="Times-Roman"/>
              </a:rPr>
              <a:t>and </a:t>
            </a:r>
            <a:r>
              <a:rPr lang="en-US" b="1" dirty="0">
                <a:solidFill>
                  <a:srgbClr val="231F20"/>
                </a:solidFill>
                <a:latin typeface="Times-Bold"/>
              </a:rPr>
              <a:t>ends </a:t>
            </a:r>
            <a:r>
              <a:rPr lang="en-US" dirty="0">
                <a:solidFill>
                  <a:srgbClr val="231F20"/>
                </a:solidFill>
                <a:latin typeface="Times-Roman"/>
              </a:rPr>
              <a:t>with </a:t>
            </a:r>
            <a:r>
              <a:rPr lang="en-US" b="1" dirty="0">
                <a:solidFill>
                  <a:srgbClr val="231F20"/>
                </a:solidFill>
                <a:latin typeface="Times-Bold"/>
              </a:rPr>
              <a:t>vertices, </a:t>
            </a:r>
            <a:r>
              <a:rPr lang="en-US" dirty="0">
                <a:solidFill>
                  <a:srgbClr val="231F20"/>
                </a:solidFill>
                <a:latin typeface="Times-Roman"/>
              </a:rPr>
              <a:t>such that</a:t>
            </a:r>
            <a:br>
              <a:rPr lang="en-US" dirty="0">
                <a:solidFill>
                  <a:srgbClr val="231F20"/>
                </a:solidFill>
                <a:latin typeface="Times-Roman"/>
              </a:rPr>
            </a:br>
            <a:r>
              <a:rPr lang="en-US" b="1" dirty="0">
                <a:solidFill>
                  <a:srgbClr val="231F20"/>
                </a:solidFill>
                <a:latin typeface="Times-Bold"/>
              </a:rPr>
              <a:t>(</a:t>
            </a:r>
            <a:r>
              <a:rPr lang="en-US" b="1" i="1" dirty="0" err="1">
                <a:solidFill>
                  <a:srgbClr val="231F20"/>
                </a:solidFill>
                <a:latin typeface="Times-BoldItalic"/>
              </a:rPr>
              <a:t>i</a:t>
            </a:r>
            <a:r>
              <a:rPr lang="en-US" b="1" dirty="0">
                <a:solidFill>
                  <a:srgbClr val="231F20"/>
                </a:solidFill>
                <a:latin typeface="Times-Bold"/>
              </a:rPr>
              <a:t>) each edge in the sequence is incident on the vertices preceding and following it in the sequence.</a:t>
            </a:r>
            <a:br>
              <a:rPr lang="en-US" b="1" dirty="0">
                <a:solidFill>
                  <a:srgbClr val="231F20"/>
                </a:solidFill>
                <a:latin typeface="Times-Bold"/>
              </a:rPr>
            </a:br>
            <a:r>
              <a:rPr lang="en-US" b="1" dirty="0">
                <a:solidFill>
                  <a:srgbClr val="231F20"/>
                </a:solidFill>
                <a:latin typeface="Times-Bold"/>
              </a:rPr>
              <a:t>(</a:t>
            </a:r>
            <a:r>
              <a:rPr lang="en-US" b="1" i="1" dirty="0">
                <a:solidFill>
                  <a:srgbClr val="231F20"/>
                </a:solidFill>
                <a:latin typeface="Times-BoldItalic"/>
              </a:rPr>
              <a:t>ii</a:t>
            </a:r>
            <a:r>
              <a:rPr lang="en-US" b="1" dirty="0">
                <a:solidFill>
                  <a:srgbClr val="231F20"/>
                </a:solidFill>
                <a:latin typeface="Times-Bold"/>
              </a:rPr>
              <a:t>) no edge appears more than once in the sequence, such a sequence is called a walk or a trial in G.</a:t>
            </a:r>
            <a:r>
              <a:rPr lang="en-US" dirty="0"/>
              <a:t> </a:t>
            </a:r>
            <a:br>
              <a:rPr lang="en-US" dirty="0"/>
            </a:br>
            <a:r>
              <a:rPr lang="en-US" dirty="0"/>
              <a:t/>
            </a:r>
            <a:br>
              <a:rPr lang="en-US" dirty="0"/>
            </a:br>
            <a:r>
              <a:rPr lang="en-US" dirty="0"/>
              <a:t>The number of edges in a walk is called its length; </a:t>
            </a:r>
          </a:p>
        </p:txBody>
      </p:sp>
      <p:pic>
        <p:nvPicPr>
          <p:cNvPr id="4" name="Picture 3">
            <a:extLst>
              <a:ext uri="{FF2B5EF4-FFF2-40B4-BE49-F238E27FC236}">
                <a16:creationId xmlns:a16="http://schemas.microsoft.com/office/drawing/2014/main" id="{741956D1-2C7D-42CA-93EA-5B61DCBF0703}"/>
              </a:ext>
            </a:extLst>
          </p:cNvPr>
          <p:cNvPicPr>
            <a:picLocks noChangeAspect="1"/>
          </p:cNvPicPr>
          <p:nvPr/>
        </p:nvPicPr>
        <p:blipFill>
          <a:blip r:embed="rId2"/>
          <a:stretch>
            <a:fillRect/>
          </a:stretch>
        </p:blipFill>
        <p:spPr>
          <a:xfrm>
            <a:off x="6354028" y="2512964"/>
            <a:ext cx="4999772" cy="521559"/>
          </a:xfrm>
          <a:prstGeom prst="rect">
            <a:avLst/>
          </a:prstGeom>
        </p:spPr>
      </p:pic>
      <p:sp>
        <p:nvSpPr>
          <p:cNvPr id="5" name="Date Placeholder 4">
            <a:extLst>
              <a:ext uri="{FF2B5EF4-FFF2-40B4-BE49-F238E27FC236}">
                <a16:creationId xmlns:a16="http://schemas.microsoft.com/office/drawing/2014/main" id="{08F110F7-A26C-447C-8C43-3813D172A92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FCEBD94-E610-4412-88D5-1D6D1E04630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0265EAAB-DF0F-4CDB-9663-DCDF3ABD97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213280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06" y="1052946"/>
            <a:ext cx="11260665" cy="497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576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Depth-First Search in Directed Graphs </a:t>
            </a:r>
            <a:endParaRPr lang="en-US" dirty="0"/>
          </a:p>
        </p:txBody>
      </p:sp>
      <p:sp>
        <p:nvSpPr>
          <p:cNvPr id="3" name="Content Placeholder 2"/>
          <p:cNvSpPr>
            <a:spLocks noGrp="1"/>
          </p:cNvSpPr>
          <p:nvPr>
            <p:ph idx="1"/>
          </p:nvPr>
        </p:nvSpPr>
        <p:spPr/>
        <p:txBody>
          <a:bodyPr/>
          <a:lstStyle/>
          <a:p>
            <a:r>
              <a:rPr lang="en-US" dirty="0"/>
              <a:t>We can easily modify both depth-first search and breadth-first search so that they can run given a directed graph as input. </a:t>
            </a:r>
          </a:p>
          <a:p>
            <a:r>
              <a:rPr lang="en-US" dirty="0"/>
              <a:t>However, the output will not necessarily be a spanning tree, but rather a spanning forest. </a:t>
            </a:r>
          </a:p>
          <a:p>
            <a:r>
              <a:rPr lang="en-US" dirty="0"/>
              <a:t>In both algorithms we can add an edge only when it is directed away from the vertex that is being visited and to a vertex not yet added.</a:t>
            </a:r>
          </a:p>
          <a:p>
            <a:r>
              <a:rPr lang="en-US" dirty="0"/>
              <a:t> If at a stage of either algorithm we find that no edge exists starting at a vertex already added to one not yet added, the next vertex added by the algorithm becomes the root of a new tree in the spanning forest. </a:t>
            </a:r>
          </a:p>
        </p:txBody>
      </p:sp>
    </p:spTree>
    <p:extLst>
      <p:ext uri="{BB962C8B-B14F-4D97-AF65-F5344CB8AC3E}">
        <p14:creationId xmlns:p14="http://schemas.microsoft.com/office/powerpoint/2010/main" val="1260862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187545" cy="6038418"/>
          </a:xfrm>
        </p:spPr>
        <p:txBody>
          <a:bodyPr/>
          <a:lstStyle/>
          <a:p>
            <a:r>
              <a:rPr lang="en-US"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471056"/>
            <a:ext cx="11333019" cy="612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931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Minimum Spanning Trees </a:t>
            </a:r>
            <a:endParaRPr lang="en-US" dirty="0"/>
          </a:p>
        </p:txBody>
      </p:sp>
      <p:sp>
        <p:nvSpPr>
          <p:cNvPr id="3" name="Content Placeholder 2"/>
          <p:cNvSpPr>
            <a:spLocks noGrp="1"/>
          </p:cNvSpPr>
          <p:nvPr>
            <p:ph idx="1"/>
          </p:nvPr>
        </p:nvSpPr>
        <p:spPr/>
        <p:txBody>
          <a:bodyPr/>
          <a:lstStyle/>
          <a:p>
            <a:r>
              <a:rPr lang="en-US" dirty="0"/>
              <a:t>A </a:t>
            </a:r>
            <a:r>
              <a:rPr lang="en-US" i="1" dirty="0"/>
              <a:t>minimum spanning tree </a:t>
            </a:r>
            <a:r>
              <a:rPr lang="en-US" dirty="0"/>
              <a:t>in a connected weighted graph is a spanning tree that has the smallest possible sum of weights of its edges. </a:t>
            </a:r>
          </a:p>
          <a:p>
            <a:pPr marL="0" indent="0">
              <a:buNone/>
            </a:pPr>
            <a:r>
              <a:rPr lang="en-US" b="1" dirty="0"/>
              <a:t>                   Algorithms for Minimum Spanning Trees </a:t>
            </a:r>
          </a:p>
          <a:p>
            <a:r>
              <a:rPr lang="en-US" dirty="0"/>
              <a:t>In the case of a weighted graph G, i.e. when each edge e of G has a weight </a:t>
            </a:r>
            <a:r>
              <a:rPr lang="en-US" i="1" dirty="0"/>
              <a:t>w( </a:t>
            </a:r>
            <a:r>
              <a:rPr lang="en-US" dirty="0"/>
              <a:t>e) assigned to it, where </a:t>
            </a:r>
            <a:r>
              <a:rPr lang="en-US" i="1" dirty="0"/>
              <a:t>w(e) </a:t>
            </a:r>
            <a:r>
              <a:rPr lang="en-US" dirty="0"/>
              <a:t>is a positive number such as the length of e, then it may be desired to find a spanning tree of smallest possible total weight. </a:t>
            </a:r>
          </a:p>
        </p:txBody>
      </p:sp>
    </p:spTree>
    <p:extLst>
      <p:ext uri="{BB962C8B-B14F-4D97-AF65-F5344CB8AC3E}">
        <p14:creationId xmlns:p14="http://schemas.microsoft.com/office/powerpoint/2010/main" val="1232437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greedy algorithm. </a:t>
            </a:r>
            <a:endParaRPr lang="en-US" dirty="0"/>
          </a:p>
        </p:txBody>
      </p:sp>
      <p:sp>
        <p:nvSpPr>
          <p:cNvPr id="3" name="Content Placeholder 2"/>
          <p:cNvSpPr>
            <a:spLocks noGrp="1"/>
          </p:cNvSpPr>
          <p:nvPr>
            <p:ph idx="1"/>
          </p:nvPr>
        </p:nvSpPr>
        <p:spPr/>
        <p:txBody>
          <a:bodyPr/>
          <a:lstStyle/>
          <a:p>
            <a:r>
              <a:rPr lang="en-US" dirty="0"/>
              <a:t>This is often known as </a:t>
            </a:r>
            <a:r>
              <a:rPr lang="en-US" dirty="0" err="1"/>
              <a:t>Kruskal's</a:t>
            </a:r>
            <a:r>
              <a:rPr lang="en-US" dirty="0"/>
              <a:t> algorithm. </a:t>
            </a:r>
          </a:p>
          <a:p>
            <a:pPr marL="0" indent="0">
              <a:buNone/>
            </a:pPr>
            <a:r>
              <a:rPr lang="en-US" dirty="0"/>
              <a:t>Procedure </a:t>
            </a:r>
          </a:p>
          <a:p>
            <a:r>
              <a:rPr lang="en-US" dirty="0"/>
              <a:t>(i) Choose an edge of smallest weight. </a:t>
            </a:r>
          </a:p>
          <a:p>
            <a:r>
              <a:rPr lang="en-US" dirty="0"/>
              <a:t>(ii) At each stage, choose from the edges not yet chosen the edge of smallest weight whose inclusion will not create a cycle. </a:t>
            </a:r>
          </a:p>
          <a:p>
            <a:r>
              <a:rPr lang="en-US" dirty="0"/>
              <a:t>(iii) Continue until a spanning tree is obtained. </a:t>
            </a:r>
          </a:p>
          <a:p>
            <a:r>
              <a:rPr lang="en-US" dirty="0"/>
              <a:t>(If the given graph has </a:t>
            </a:r>
            <a:r>
              <a:rPr lang="en-US" i="1" dirty="0"/>
              <a:t>p </a:t>
            </a:r>
            <a:r>
              <a:rPr lang="en-US" dirty="0"/>
              <a:t>vertices, the algorithm will terminate after </a:t>
            </a:r>
            <a:r>
              <a:rPr lang="en-US" i="1" dirty="0" smtClean="0"/>
              <a:t>p-1 </a:t>
            </a:r>
            <a:r>
              <a:rPr lang="en-US" dirty="0" smtClean="0"/>
              <a:t>edges </a:t>
            </a:r>
            <a:r>
              <a:rPr lang="en-US" dirty="0"/>
              <a:t>have been chosen.) </a:t>
            </a:r>
          </a:p>
        </p:txBody>
      </p:sp>
    </p:spTree>
    <p:extLst>
      <p:ext uri="{BB962C8B-B14F-4D97-AF65-F5344CB8AC3E}">
        <p14:creationId xmlns:p14="http://schemas.microsoft.com/office/powerpoint/2010/main" val="13683194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greedy algorithm… </a:t>
            </a:r>
            <a:endParaRPr lang="en-US" dirty="0"/>
          </a:p>
        </p:txBody>
      </p:sp>
      <p:sp>
        <p:nvSpPr>
          <p:cNvPr id="3" name="Content Placeholder 2"/>
          <p:cNvSpPr>
            <a:spLocks noGrp="1"/>
          </p:cNvSpPr>
          <p:nvPr>
            <p:ph idx="1"/>
          </p:nvPr>
        </p:nvSpPr>
        <p:spPr/>
        <p:txBody>
          <a:bodyPr/>
          <a:lstStyle/>
          <a:p>
            <a:pPr marL="0" indent="0">
              <a:buNone/>
            </a:pPr>
            <a:r>
              <a:rPr lang="en-US" dirty="0"/>
              <a:t>Example </a:t>
            </a:r>
          </a:p>
          <a:p>
            <a:r>
              <a:rPr lang="en-US" dirty="0"/>
              <a:t>Apply the greedy algorithm to the graph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395" y="2867892"/>
            <a:ext cx="6404344" cy="361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8619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Solution </a:t>
            </a:r>
          </a:p>
          <a:p>
            <a:r>
              <a:rPr lang="en-US" dirty="0"/>
              <a:t>First choose </a:t>
            </a:r>
            <a:r>
              <a:rPr lang="en-US" i="1" dirty="0"/>
              <a:t>AE </a:t>
            </a:r>
            <a:r>
              <a:rPr lang="en-US" dirty="0"/>
              <a:t>(weight 2). </a:t>
            </a:r>
          </a:p>
          <a:p>
            <a:r>
              <a:rPr lang="en-US" dirty="0"/>
              <a:t>Then choose </a:t>
            </a:r>
            <a:r>
              <a:rPr lang="en-US" i="1" dirty="0"/>
              <a:t>BD(3), </a:t>
            </a:r>
            <a:r>
              <a:rPr lang="en-US" dirty="0"/>
              <a:t>then </a:t>
            </a:r>
            <a:r>
              <a:rPr lang="en-US" i="1" dirty="0"/>
              <a:t>AB(4) . </a:t>
            </a:r>
          </a:p>
          <a:p>
            <a:r>
              <a:rPr lang="en-US" dirty="0"/>
              <a:t>We cannot now choose </a:t>
            </a:r>
            <a:r>
              <a:rPr lang="en-US" i="1" dirty="0"/>
              <a:t>AD(5) </a:t>
            </a:r>
            <a:r>
              <a:rPr lang="en-US" dirty="0"/>
              <a:t>since its inclusion would create a cycle </a:t>
            </a:r>
            <a:r>
              <a:rPr lang="en-US" i="1" dirty="0"/>
              <a:t>ABDA. </a:t>
            </a:r>
          </a:p>
          <a:p>
            <a:r>
              <a:rPr lang="en-US" dirty="0"/>
              <a:t>Similarly we cannot choose </a:t>
            </a:r>
            <a:r>
              <a:rPr lang="en-US" i="1" dirty="0"/>
              <a:t>DE. </a:t>
            </a:r>
            <a:r>
              <a:rPr lang="en-US" dirty="0"/>
              <a:t>So choose </a:t>
            </a:r>
            <a:r>
              <a:rPr lang="en-US" i="1" dirty="0"/>
              <a:t>BC(6</a:t>
            </a:r>
            <a:r>
              <a:rPr lang="en-US" i="1"/>
              <a:t>). </a:t>
            </a:r>
          </a:p>
          <a:p>
            <a:r>
              <a:rPr lang="en-US"/>
              <a:t>The </a:t>
            </a:r>
            <a:r>
              <a:rPr lang="en-US" dirty="0"/>
              <a:t>edges </a:t>
            </a:r>
            <a:r>
              <a:rPr lang="en-US" i="1" dirty="0"/>
              <a:t>AE, AB, BD, BC </a:t>
            </a:r>
            <a:r>
              <a:rPr lang="en-US" dirty="0"/>
              <a:t>then form a minimum weight spanning tree of weight 2 +3 +4 +6 = 15. </a:t>
            </a:r>
          </a:p>
        </p:txBody>
      </p:sp>
    </p:spTree>
    <p:extLst>
      <p:ext uri="{BB962C8B-B14F-4D97-AF65-F5344CB8AC3E}">
        <p14:creationId xmlns:p14="http://schemas.microsoft.com/office/powerpoint/2010/main" val="396851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br>
              <a:rPr lang="en-US" dirty="0"/>
            </a:br>
            <a:endParaRPr lang="en-US" dirty="0"/>
          </a:p>
        </p:txBody>
      </p:sp>
      <p:sp>
        <p:nvSpPr>
          <p:cNvPr id="3" name="Content Placeholder 2"/>
          <p:cNvSpPr>
            <a:spLocks noGrp="1"/>
          </p:cNvSpPr>
          <p:nvPr>
            <p:ph idx="1"/>
          </p:nvPr>
        </p:nvSpPr>
        <p:spPr/>
        <p:txBody>
          <a:bodyPr/>
          <a:lstStyle/>
          <a:p>
            <a:r>
              <a:rPr lang="en-US" dirty="0" smtClean="0"/>
              <a:t>(</a:t>
            </a:r>
            <a:r>
              <a:rPr lang="en-US" dirty="0"/>
              <a:t>i) Select any vertex, and choose the edge of smallest weight from it .</a:t>
            </a:r>
          </a:p>
          <a:p>
            <a:r>
              <a:rPr lang="en-US" dirty="0"/>
              <a:t>(ii) At each stage, choose the edge of smallest weight joining a vertex already included to a vertex not yet included.</a:t>
            </a:r>
          </a:p>
          <a:p>
            <a:r>
              <a:rPr lang="en-US" dirty="0"/>
              <a:t>(iii) Continue until all vertices are included.</a:t>
            </a:r>
          </a:p>
          <a:p>
            <a:pPr>
              <a:buFont typeface="Wingdings" pitchFamily="2" charset="2"/>
              <a:buChar char="v"/>
            </a:pPr>
            <a:r>
              <a:rPr lang="en-US" dirty="0" smtClean="0"/>
              <a:t>NB</a:t>
            </a:r>
          </a:p>
          <a:p>
            <a:pPr marL="0" indent="0">
              <a:buNone/>
            </a:pPr>
            <a:r>
              <a:rPr lang="en-US" dirty="0"/>
              <a:t>The weight of a minimal spanning tree is unique, but the minimal spanning tree itself is not. </a:t>
            </a:r>
            <a:endParaRPr lang="en-US" dirty="0" smtClean="0"/>
          </a:p>
          <a:p>
            <a:pPr marL="0" indent="0">
              <a:buNone/>
            </a:pPr>
            <a:r>
              <a:rPr lang="en-US" dirty="0" smtClean="0"/>
              <a:t>Different </a:t>
            </a:r>
            <a:r>
              <a:rPr lang="en-US" dirty="0"/>
              <a:t>minimal spanning trees can occur when two or more edges have the same weight</a:t>
            </a:r>
            <a:endParaRPr lang="en-US" dirty="0" smtClean="0"/>
          </a:p>
          <a:p>
            <a:endParaRPr lang="en-US" dirty="0"/>
          </a:p>
        </p:txBody>
      </p:sp>
    </p:spTree>
    <p:extLst>
      <p:ext uri="{BB962C8B-B14F-4D97-AF65-F5344CB8AC3E}">
        <p14:creationId xmlns:p14="http://schemas.microsoft.com/office/powerpoint/2010/main" val="21923310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DC41-9100-495F-A92F-B62C74F1D4F2}"/>
              </a:ext>
            </a:extLst>
          </p:cNvPr>
          <p:cNvSpPr>
            <a:spLocks noGrp="1"/>
          </p:cNvSpPr>
          <p:nvPr>
            <p:ph type="title"/>
          </p:nvPr>
        </p:nvSpPr>
        <p:spPr/>
        <p:txBody>
          <a:bodyPr/>
          <a:lstStyle/>
          <a:p>
            <a:r>
              <a:rPr lang="en-US" dirty="0"/>
              <a:t>Try. Use Prim's algorithm </a:t>
            </a:r>
            <a:br>
              <a:rPr lang="en-US" dirty="0"/>
            </a:br>
            <a:endParaRPr lang="en-US" dirty="0"/>
          </a:p>
        </p:txBody>
      </p:sp>
      <p:pic>
        <p:nvPicPr>
          <p:cNvPr id="4" name="Content Placeholder 3">
            <a:extLst>
              <a:ext uri="{FF2B5EF4-FFF2-40B4-BE49-F238E27FC236}">
                <a16:creationId xmlns:a16="http://schemas.microsoft.com/office/drawing/2014/main" id="{5345B22E-464C-4614-99C6-8DC6DD40B872}"/>
              </a:ext>
            </a:extLst>
          </p:cNvPr>
          <p:cNvPicPr>
            <a:picLocks noGrp="1" noChangeAspect="1"/>
          </p:cNvPicPr>
          <p:nvPr>
            <p:ph idx="1"/>
          </p:nvPr>
        </p:nvPicPr>
        <p:blipFill>
          <a:blip r:embed="rId2"/>
          <a:stretch>
            <a:fillRect/>
          </a:stretch>
        </p:blipFill>
        <p:spPr>
          <a:xfrm>
            <a:off x="785778" y="1655651"/>
            <a:ext cx="3939371" cy="39649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562" y="1704109"/>
            <a:ext cx="5896865"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041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1DAF1-EABD-4659-9AC4-45C37BBF08FC}"/>
              </a:ext>
            </a:extLst>
          </p:cNvPr>
          <p:cNvSpPr>
            <a:spLocks noGrp="1"/>
          </p:cNvSpPr>
          <p:nvPr>
            <p:ph idx="1"/>
          </p:nvPr>
        </p:nvSpPr>
        <p:spPr>
          <a:xfrm>
            <a:off x="436727" y="382136"/>
            <a:ext cx="10931857" cy="6223379"/>
          </a:xfrm>
        </p:spPr>
        <p:txBody>
          <a:bodyPr/>
          <a:lstStyle/>
          <a:p>
            <a:r>
              <a:rPr lang="en-US" dirty="0"/>
              <a:t>The roads represented by this graph are all unpaved. The lengths of the roads between pairs of towns are represented by edge weights. Which roads should be paved so that there is a path of paved roads d between each pair of towns so that a minimum road length is paved?</a:t>
            </a:r>
          </a:p>
        </p:txBody>
      </p:sp>
      <p:pic>
        <p:nvPicPr>
          <p:cNvPr id="4" name="Picture 3">
            <a:extLst>
              <a:ext uri="{FF2B5EF4-FFF2-40B4-BE49-F238E27FC236}">
                <a16:creationId xmlns:a16="http://schemas.microsoft.com/office/drawing/2014/main" id="{A9789E86-A544-4E4A-A802-04A1AF7E9254}"/>
              </a:ext>
            </a:extLst>
          </p:cNvPr>
          <p:cNvPicPr>
            <a:picLocks noChangeAspect="1"/>
          </p:cNvPicPr>
          <p:nvPr/>
        </p:nvPicPr>
        <p:blipFill>
          <a:blip r:embed="rId2"/>
          <a:stretch>
            <a:fillRect/>
          </a:stretch>
        </p:blipFill>
        <p:spPr>
          <a:xfrm>
            <a:off x="1334799" y="2180901"/>
            <a:ext cx="6239707" cy="4097070"/>
          </a:xfrm>
          <a:prstGeom prst="rect">
            <a:avLst/>
          </a:prstGeom>
        </p:spPr>
      </p:pic>
    </p:spTree>
    <p:extLst>
      <p:ext uri="{BB962C8B-B14F-4D97-AF65-F5344CB8AC3E}">
        <p14:creationId xmlns:p14="http://schemas.microsoft.com/office/powerpoint/2010/main" val="171394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405"/>
          </a:xfrm>
        </p:spPr>
        <p:txBody>
          <a:bodyPr>
            <a:normAutofit fontScale="90000"/>
          </a:bodyPr>
          <a:lstStyle/>
          <a:p>
            <a:r>
              <a:rPr lang="en-GB" b="1" dirty="0"/>
              <a:t/>
            </a:r>
            <a:br>
              <a:rPr lang="en-GB" b="1" dirty="0"/>
            </a:br>
            <a:r>
              <a:rPr lang="en-GB" b="1" dirty="0"/>
              <a:t>Connectedness in Undirected Graphs</a:t>
            </a:r>
            <a:r>
              <a:rPr lang="en-GB" dirty="0"/>
              <a:t/>
            </a:r>
            <a:br>
              <a:rPr lang="en-GB" dirty="0"/>
            </a:br>
            <a:endParaRPr lang="en-GB" dirty="0"/>
          </a:p>
        </p:txBody>
      </p:sp>
      <p:pic>
        <p:nvPicPr>
          <p:cNvPr id="4" name="Content Placeholder 3"/>
          <p:cNvPicPr>
            <a:picLocks noGrp="1"/>
          </p:cNvPicPr>
          <p:nvPr>
            <p:ph idx="1"/>
          </p:nvPr>
        </p:nvPicPr>
        <p:blipFill>
          <a:blip r:embed="rId2"/>
          <a:stretch>
            <a:fillRect/>
          </a:stretch>
        </p:blipFill>
        <p:spPr>
          <a:xfrm>
            <a:off x="838200" y="1092530"/>
            <a:ext cx="11072751" cy="4841637"/>
          </a:xfrm>
          <a:prstGeom prst="rect">
            <a:avLst/>
          </a:prstGeom>
        </p:spPr>
      </p:pic>
      <p:sp>
        <p:nvSpPr>
          <p:cNvPr id="5" name="Rectangle 4"/>
          <p:cNvSpPr/>
          <p:nvPr/>
        </p:nvSpPr>
        <p:spPr>
          <a:xfrm>
            <a:off x="838200" y="5260769"/>
            <a:ext cx="10192987"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Thus, any two computers in the network can communicate if and only if the graph of this network is connected</a:t>
            </a:r>
            <a:endParaRPr kumimoji="0" lang="en-GB" sz="4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25CC753F-5EC1-40A4-98F0-251DC291BCA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9FAA8A-F947-48D1-B774-D703DDB486AE}"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3F998AA1-90FB-4C38-ADB2-FC18CD73B6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48385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games on graphs</a:t>
            </a:r>
          </a:p>
        </p:txBody>
      </p:sp>
      <p:sp>
        <p:nvSpPr>
          <p:cNvPr id="3" name="Content Placeholder 2"/>
          <p:cNvSpPr>
            <a:spLocks noGrp="1"/>
          </p:cNvSpPr>
          <p:nvPr>
            <p:ph idx="1"/>
          </p:nvPr>
        </p:nvSpPr>
        <p:spPr/>
        <p:txBody>
          <a:bodyPr/>
          <a:lstStyle/>
          <a:p>
            <a:r>
              <a:rPr lang="en-US" dirty="0"/>
              <a:t>Game is called a combinatorial game if</a:t>
            </a:r>
          </a:p>
          <a:p>
            <a:r>
              <a:rPr lang="en-US" dirty="0"/>
              <a:t>•	there is a set of possible positions - usually finite</a:t>
            </a:r>
          </a:p>
          <a:p>
            <a:r>
              <a:rPr lang="en-US" dirty="0"/>
              <a:t>•	there are two players who alternate moves,</a:t>
            </a:r>
          </a:p>
          <a:p>
            <a:r>
              <a:rPr lang="en-US" dirty="0"/>
              <a:t>•	there are rules for each player that describe available moves</a:t>
            </a:r>
          </a:p>
          <a:p>
            <a:r>
              <a:rPr lang="en-US" dirty="0"/>
              <a:t>•	both players have complete information</a:t>
            </a:r>
          </a:p>
          <a:p>
            <a:r>
              <a:rPr lang="en-US" dirty="0"/>
              <a:t>•	it ends in a finite number of moves</a:t>
            </a:r>
          </a:p>
          <a:p>
            <a:endParaRPr lang="en-US" dirty="0"/>
          </a:p>
        </p:txBody>
      </p:sp>
    </p:spTree>
    <p:extLst>
      <p:ext uri="{BB962C8B-B14F-4D97-AF65-F5344CB8AC3E}">
        <p14:creationId xmlns:p14="http://schemas.microsoft.com/office/powerpoint/2010/main" val="1490083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games on graphs</a:t>
            </a:r>
          </a:p>
        </p:txBody>
      </p:sp>
      <p:sp>
        <p:nvSpPr>
          <p:cNvPr id="3" name="Content Placeholder 2"/>
          <p:cNvSpPr>
            <a:spLocks noGrp="1"/>
          </p:cNvSpPr>
          <p:nvPr>
            <p:ph idx="1"/>
          </p:nvPr>
        </p:nvSpPr>
        <p:spPr/>
        <p:txBody>
          <a:bodyPr>
            <a:normAutofit lnSpcReduction="10000"/>
          </a:bodyPr>
          <a:lstStyle/>
          <a:p>
            <a:r>
              <a:rPr lang="en-US" dirty="0"/>
              <a:t>Under normal play player who cannot move loses</a:t>
            </a:r>
            <a:r>
              <a:rPr lang="en-US" dirty="0" smtClean="0"/>
              <a:t>.</a:t>
            </a:r>
          </a:p>
          <a:p>
            <a:r>
              <a:rPr lang="en-US" dirty="0" smtClean="0"/>
              <a:t> </a:t>
            </a:r>
            <a:r>
              <a:rPr lang="en-US" dirty="0"/>
              <a:t>Under misère(a player undertakes to win no tricks.) play player who does the last possible move loses</a:t>
            </a:r>
          </a:p>
          <a:p>
            <a:r>
              <a:rPr lang="en-US" dirty="0"/>
              <a:t>Combinatorial game is called impartial when rules are the same for both players, otherwise we call it partial</a:t>
            </a:r>
          </a:p>
          <a:p>
            <a:r>
              <a:rPr lang="en-US" dirty="0"/>
              <a:t>We say that position in a game is a terminal position if no moves from it are possible.</a:t>
            </a:r>
          </a:p>
          <a:p>
            <a:r>
              <a:rPr lang="en-US" smtClean="0"/>
              <a:t>Well-known</a:t>
            </a:r>
            <a:r>
              <a:rPr lang="en-US" dirty="0"/>
              <a:t> </a:t>
            </a:r>
            <a:r>
              <a:rPr lang="en-US" b="1" dirty="0"/>
              <a:t>examples of combinatorial games</a:t>
            </a:r>
            <a:r>
              <a:rPr lang="en-US" dirty="0"/>
              <a:t> are Tic-tac-toe, checkers(Draughts (British English) or </a:t>
            </a:r>
            <a:r>
              <a:rPr lang="en-US" dirty="0" smtClean="0"/>
              <a:t>checkers </a:t>
            </a:r>
            <a:r>
              <a:rPr lang="en-US" dirty="0"/>
              <a:t>(American English)), chess, Go, Dots and Boxes, and </a:t>
            </a:r>
            <a:r>
              <a:rPr lang="en-US" dirty="0" err="1"/>
              <a:t>Nim</a:t>
            </a:r>
            <a:r>
              <a:rPr lang="en-US" dirty="0"/>
              <a:t>.</a:t>
            </a:r>
          </a:p>
          <a:p>
            <a:endParaRPr lang="en-US" dirty="0"/>
          </a:p>
        </p:txBody>
      </p:sp>
    </p:spTree>
    <p:extLst>
      <p:ext uri="{BB962C8B-B14F-4D97-AF65-F5344CB8AC3E}">
        <p14:creationId xmlns:p14="http://schemas.microsoft.com/office/powerpoint/2010/main" val="4056637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r>
              <a:rPr lang="en-US" dirty="0"/>
              <a:t>                                              END</a:t>
            </a:r>
          </a:p>
        </p:txBody>
      </p:sp>
    </p:spTree>
    <p:extLst>
      <p:ext uri="{BB962C8B-B14F-4D97-AF65-F5344CB8AC3E}">
        <p14:creationId xmlns:p14="http://schemas.microsoft.com/office/powerpoint/2010/main" val="390198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51122"/>
          </a:xfrm>
        </p:spPr>
        <p:txBody>
          <a:bodyPr/>
          <a:lstStyle/>
          <a:p>
            <a:pPr>
              <a:lnSpc>
                <a:spcPct val="200000"/>
              </a:lnSpc>
              <a:spcAft>
                <a:spcPts val="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Example -The graph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G</a:t>
            </a:r>
            <a:r>
              <a:rPr lang="en-GB" dirty="0">
                <a:effectLst/>
                <a:latin typeface="Times New Roman" panose="02020603050405020304" pitchFamily="18" charset="0"/>
                <a:ea typeface="Calibri" panose="020F0502020204030204" pitchFamily="34" charset="0"/>
                <a:cs typeface="Times New Roman" panose="02020603050405020304" pitchFamily="18" charset="0"/>
              </a:rPr>
              <a:t>1 in Figure 2 is connected, because for every pair of distinct vertices there is a path between them (the reader should verify this). However, the graph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G</a:t>
            </a:r>
            <a:r>
              <a:rPr lang="en-GB" dirty="0">
                <a:effectLst/>
                <a:latin typeface="Times New Roman" panose="02020603050405020304" pitchFamily="18" charset="0"/>
                <a:ea typeface="Calibri" panose="020F0502020204030204" pitchFamily="34" charset="0"/>
                <a:cs typeface="Times New Roman" panose="02020603050405020304" pitchFamily="18" charset="0"/>
              </a:rPr>
              <a:t>2 in Figure 2 is not connected. For instance, there is no path in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G</a:t>
            </a:r>
            <a:r>
              <a:rPr lang="en-GB" dirty="0">
                <a:effectLst/>
                <a:latin typeface="Times New Roman" panose="02020603050405020304" pitchFamily="18" charset="0"/>
                <a:ea typeface="Calibri" panose="020F0502020204030204" pitchFamily="34" charset="0"/>
                <a:cs typeface="Times New Roman" panose="02020603050405020304" pitchFamily="18" charset="0"/>
              </a:rPr>
              <a:t>2 between vertices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dirty="0">
                <a:effectLst/>
                <a:latin typeface="Times New Roman" panose="02020603050405020304" pitchFamily="18" charset="0"/>
                <a:ea typeface="Calibri" panose="020F0502020204030204" pitchFamily="34" charset="0"/>
                <a:cs typeface="Times New Roman" panose="02020603050405020304" pitchFamily="18" charset="0"/>
              </a:rPr>
              <a:t>and </a:t>
            </a:r>
            <a:r>
              <a:rPr lang="en-GB" i="1" dirty="0">
                <a:effectLst/>
                <a:latin typeface="Times New Roman" panose="02020603050405020304" pitchFamily="18" charset="0"/>
                <a:ea typeface="Calibri" panose="020F0502020204030204" pitchFamily="34" charset="0"/>
                <a:cs typeface="Times New Roman" panose="02020603050405020304" pitchFamily="18" charset="0"/>
              </a:rPr>
              <a:t>d</a:t>
            </a:r>
            <a:r>
              <a:rPr lang="en-GB"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p:cNvPicPr/>
          <p:nvPr/>
        </p:nvPicPr>
        <p:blipFill>
          <a:blip r:embed="rId2"/>
          <a:stretch>
            <a:fillRect/>
          </a:stretch>
        </p:blipFill>
        <p:spPr>
          <a:xfrm>
            <a:off x="2781300" y="3491345"/>
            <a:ext cx="3583874" cy="3259777"/>
          </a:xfrm>
          <a:prstGeom prst="rect">
            <a:avLst/>
          </a:prstGeom>
        </p:spPr>
      </p:pic>
      <p:sp>
        <p:nvSpPr>
          <p:cNvPr id="2" name="Date Placeholder 1">
            <a:extLst>
              <a:ext uri="{FF2B5EF4-FFF2-40B4-BE49-F238E27FC236}">
                <a16:creationId xmlns:a16="http://schemas.microsoft.com/office/drawing/2014/main" id="{3A61395B-8A63-4824-A79C-F7BF6A09559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3A2DC9-8EAD-40F5-817A-C168F3D13546}" type="datetime1">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30/11/2021</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87D56B2-B300-4312-9DEA-B25C701491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973D2-A447-4640-B15F-75E6C57BD6B9}"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3263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3281</TotalTime>
  <Words>4675</Words>
  <Application>Microsoft Office PowerPoint</Application>
  <PresentationFormat>Widescreen</PresentationFormat>
  <Paragraphs>339</Paragraphs>
  <Slides>82</Slides>
  <Notes>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82</vt:i4>
      </vt:variant>
    </vt:vector>
  </HeadingPairs>
  <TitlesOfParts>
    <vt:vector size="98" baseType="lpstr">
      <vt:lpstr>Arial</vt:lpstr>
      <vt:lpstr>Calibri</vt:lpstr>
      <vt:lpstr>Calibri Light</vt:lpstr>
      <vt:lpstr>Cambria Math</vt:lpstr>
      <vt:lpstr>MTMI</vt:lpstr>
      <vt:lpstr>MTSYN</vt:lpstr>
      <vt:lpstr>Palatino-Bold</vt:lpstr>
      <vt:lpstr>Palatino-BoldItalic</vt:lpstr>
      <vt:lpstr>Palatino-Medium</vt:lpstr>
      <vt:lpstr>Times New Roman</vt:lpstr>
      <vt:lpstr>Times-Bold</vt:lpstr>
      <vt:lpstr>Times-BoldItalic</vt:lpstr>
      <vt:lpstr>Times-Roman</vt:lpstr>
      <vt:lpstr>Wingdings</vt:lpstr>
      <vt:lpstr>Office Theme</vt:lpstr>
      <vt:lpstr>1_Office Theme</vt:lpstr>
      <vt:lpstr>RCS 112</vt:lpstr>
      <vt:lpstr> Connectivity </vt:lpstr>
      <vt:lpstr> Paths/ walk </vt:lpstr>
      <vt:lpstr>PowerPoint Presentation</vt:lpstr>
      <vt:lpstr>PowerPoint Presentation</vt:lpstr>
      <vt:lpstr>PowerPoint Presentation</vt:lpstr>
      <vt:lpstr>Walk</vt:lpstr>
      <vt:lpstr> Connectedness in Undirected Graphs </vt:lpstr>
      <vt:lpstr>PowerPoint Presentation</vt:lpstr>
      <vt:lpstr>Connectedness in Directed Graphs</vt:lpstr>
      <vt:lpstr> Counting Paths between Vertices </vt:lpstr>
      <vt:lpstr>Euler and Hamilton Paths/circuit</vt:lpstr>
      <vt:lpstr>PowerPoint Presentation</vt:lpstr>
      <vt:lpstr>PowerPoint Presentation</vt:lpstr>
      <vt:lpstr>NECESSARY AND SUFFICIENT CONDITIONS FOR EULER CIRCUITS AND PATHS </vt:lpstr>
      <vt:lpstr>APPLICATIONS OF EULER PATHS AND CIRCUITS</vt:lpstr>
      <vt:lpstr>Hamilton Paths and Circuits</vt:lpstr>
      <vt:lpstr>PowerPoint Presentation</vt:lpstr>
      <vt:lpstr>PowerPoint Presentation</vt:lpstr>
      <vt:lpstr>CONDITIONS FORTHE EXISTENCE OF HAMILTON CIRCUITS</vt:lpstr>
      <vt:lpstr>Determine whether a Hamiltonian path or circuit exists in the graph shown.</vt:lpstr>
      <vt:lpstr>Applications of Hamilton Circuits</vt:lpstr>
      <vt:lpstr> Representing Relations Using Digraphs </vt:lpstr>
      <vt:lpstr>PowerPoint Presentation</vt:lpstr>
      <vt:lpstr>PowerPoint Presentation</vt:lpstr>
      <vt:lpstr>PowerPoint Presentation</vt:lpstr>
      <vt:lpstr> Trees </vt:lpstr>
      <vt:lpstr>PowerPoint Presentation</vt:lpstr>
      <vt:lpstr>PowerPoint Presentation</vt:lpstr>
      <vt:lpstr>Rooted Trees</vt:lpstr>
      <vt:lpstr>PowerPoint Presentation</vt:lpstr>
      <vt:lpstr> Terminology </vt:lpstr>
      <vt:lpstr> Terminology </vt:lpstr>
      <vt:lpstr>PowerPoint Presentation</vt:lpstr>
      <vt:lpstr>PowerPoint Presentation</vt:lpstr>
      <vt:lpstr>PowerPoint Presentation</vt:lpstr>
      <vt:lpstr>PowerPoint Presentation</vt:lpstr>
      <vt:lpstr>PowerPoint Presentation</vt:lpstr>
      <vt:lpstr>PowerPoint Presentation</vt:lpstr>
      <vt:lpstr>  ORDERED ROOTED TREES  </vt:lpstr>
      <vt:lpstr>PowerPoint Presentation</vt:lpstr>
      <vt:lpstr>PowerPoint Presentation</vt:lpstr>
      <vt:lpstr>PowerPoint Presentation</vt:lpstr>
      <vt:lpstr> Trees as Models </vt:lpstr>
      <vt:lpstr>Trees as Models</vt:lpstr>
      <vt:lpstr> Properties of Trees </vt:lpstr>
      <vt:lpstr>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Traversal Algorithms </vt:lpstr>
      <vt:lpstr>PowerPoint Presentation</vt:lpstr>
      <vt:lpstr>Traversal Algorithms</vt:lpstr>
      <vt:lpstr>PowerPoint Presentation</vt:lpstr>
      <vt:lpstr>Traversal Algorithms</vt:lpstr>
      <vt:lpstr>PowerPoint Presentation</vt:lpstr>
      <vt:lpstr>Spanning Trees</vt:lpstr>
      <vt:lpstr>PowerPoint Presentation</vt:lpstr>
      <vt:lpstr>PowerPoint Presentation</vt:lpstr>
      <vt:lpstr>Depth-First Search </vt:lpstr>
      <vt:lpstr>Depth-First Search… </vt:lpstr>
      <vt:lpstr>Depth-First Search… </vt:lpstr>
      <vt:lpstr>Depth-First Search… </vt:lpstr>
      <vt:lpstr>Breadth-First Search </vt:lpstr>
      <vt:lpstr>Breadth-First Search… </vt:lpstr>
      <vt:lpstr>PowerPoint Presentation</vt:lpstr>
      <vt:lpstr>Depth-First Search in Directed Graphs </vt:lpstr>
      <vt:lpstr>PowerPoint Presentation</vt:lpstr>
      <vt:lpstr>Minimum Spanning Trees </vt:lpstr>
      <vt:lpstr>The greedy algorithm. </vt:lpstr>
      <vt:lpstr>The greedy algorithm… </vt:lpstr>
      <vt:lpstr>PowerPoint Presentation</vt:lpstr>
      <vt:lpstr>Prim's algorithm </vt:lpstr>
      <vt:lpstr>Try. Use Prim's algorithm  </vt:lpstr>
      <vt:lpstr>PowerPoint Presentation</vt:lpstr>
      <vt:lpstr>Combinatorial games on graphs</vt:lpstr>
      <vt:lpstr>Combinatorial games on graphs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room41</dc:creator>
  <cp:lastModifiedBy>BM</cp:lastModifiedBy>
  <cp:revision>35</cp:revision>
  <dcterms:created xsi:type="dcterms:W3CDTF">2016-08-02T12:29:35Z</dcterms:created>
  <dcterms:modified xsi:type="dcterms:W3CDTF">2021-11-30T11:57:52Z</dcterms:modified>
</cp:coreProperties>
</file>