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5" r:id="rId3"/>
    <p:sldId id="257" r:id="rId4"/>
    <p:sldId id="258" r:id="rId5"/>
    <p:sldId id="259" r:id="rId6"/>
    <p:sldId id="260" r:id="rId7"/>
    <p:sldId id="263" r:id="rId8"/>
    <p:sldId id="261" r:id="rId9"/>
    <p:sldId id="286" r:id="rId10"/>
    <p:sldId id="298" r:id="rId11"/>
    <p:sldId id="299" r:id="rId12"/>
    <p:sldId id="287" r:id="rId13"/>
    <p:sldId id="288" r:id="rId14"/>
    <p:sldId id="289" r:id="rId15"/>
    <p:sldId id="290" r:id="rId16"/>
    <p:sldId id="291" r:id="rId17"/>
    <p:sldId id="292" r:id="rId18"/>
    <p:sldId id="293" r:id="rId19"/>
    <p:sldId id="294" r:id="rId20"/>
    <p:sldId id="295" r:id="rId21"/>
    <p:sldId id="296" r:id="rId22"/>
    <p:sldId id="297" r:id="rId23"/>
    <p:sldId id="300" r:id="rId24"/>
    <p:sldId id="301" r:id="rId25"/>
    <p:sldId id="302" r:id="rId26"/>
    <p:sldId id="303" r:id="rId27"/>
    <p:sldId id="304" r:id="rId28"/>
    <p:sldId id="262" r:id="rId29"/>
    <p:sldId id="266" r:id="rId30"/>
    <p:sldId id="267" r:id="rId31"/>
    <p:sldId id="284" r:id="rId32"/>
    <p:sldId id="285" r:id="rId33"/>
    <p:sldId id="268" r:id="rId34"/>
    <p:sldId id="269" r:id="rId35"/>
    <p:sldId id="270" r:id="rId36"/>
    <p:sldId id="271"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6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98A71-F9D9-4088-98A4-86FD4E8F97C6}" type="datetimeFigureOut">
              <a:rPr lang="en-GB" smtClean="0"/>
              <a:t>18/01/2022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633CB-0A70-4A18-8F50-7B06D892C54E}" type="slidenum">
              <a:rPr lang="en-GB" smtClean="0"/>
              <a:t>‹#›</a:t>
            </a:fld>
            <a:endParaRPr lang="en-GB"/>
          </a:p>
        </p:txBody>
      </p:sp>
    </p:spTree>
    <p:extLst>
      <p:ext uri="{BB962C8B-B14F-4D97-AF65-F5344CB8AC3E}">
        <p14:creationId xmlns:p14="http://schemas.microsoft.com/office/powerpoint/2010/main" val="2201276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633CB-0A70-4A18-8F50-7B06D892C54E}" type="slidenum">
              <a:rPr lang="en-GB" smtClean="0"/>
              <a:t>20</a:t>
            </a:fld>
            <a:endParaRPr lang="en-GB"/>
          </a:p>
        </p:txBody>
      </p:sp>
    </p:spTree>
    <p:extLst>
      <p:ext uri="{BB962C8B-B14F-4D97-AF65-F5344CB8AC3E}">
        <p14:creationId xmlns:p14="http://schemas.microsoft.com/office/powerpoint/2010/main" val="24923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8A633CB-0A70-4A18-8F50-7B06D892C54E}" type="slidenum">
              <a:rPr lang="en-GB" smtClean="0"/>
              <a:t>32</a:t>
            </a:fld>
            <a:endParaRPr lang="en-GB"/>
          </a:p>
        </p:txBody>
      </p:sp>
    </p:spTree>
    <p:extLst>
      <p:ext uri="{BB962C8B-B14F-4D97-AF65-F5344CB8AC3E}">
        <p14:creationId xmlns:p14="http://schemas.microsoft.com/office/powerpoint/2010/main" val="2216833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08EED22-C595-4291-A06C-4321BD04F3EB}"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214805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FDA5C1-34CC-4116-9EC9-A3FEC66901CB}"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266374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4FBE74-1DF3-4BC2-805F-9EA99B33DE62}"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65390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19B06E-2F2E-4627-A5E4-BD6C82291361}"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194068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C2B9F-7FF6-4FA7-8FB6-61E187DD068C}"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414408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BD2C79C-6637-4BB3-97FC-628CF7A55406}"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358292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AE42EC0-CCE8-4C3D-BBD4-EFA131DE6220}" type="datetime1">
              <a:rPr lang="en-GB" smtClean="0"/>
              <a:t>18/01/2022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420508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F277073-5639-4D84-A276-FCABA5638318}" type="datetime1">
              <a:rPr lang="en-GB" smtClean="0"/>
              <a:t>18/01/2022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386171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6D56A-C77D-44A9-B6D6-A812539DEC0E}" type="datetime1">
              <a:rPr lang="en-GB" smtClean="0"/>
              <a:t>18/01/2022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98298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EE3EF-CF20-4A5C-BB90-6A214AED1E57}"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358285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3924D6-D68A-4DC7-BC6B-40FC731733A7}"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FA69CE-FC5D-4C46-AD03-CC9409C7A922}" type="slidenum">
              <a:rPr lang="en-GB" smtClean="0"/>
              <a:t>‹#›</a:t>
            </a:fld>
            <a:endParaRPr lang="en-GB"/>
          </a:p>
        </p:txBody>
      </p:sp>
    </p:spTree>
    <p:extLst>
      <p:ext uri="{BB962C8B-B14F-4D97-AF65-F5344CB8AC3E}">
        <p14:creationId xmlns:p14="http://schemas.microsoft.com/office/powerpoint/2010/main" val="42073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96119-9A5D-41FB-99DF-70E3FC90A678}" type="datetime1">
              <a:rPr lang="en-GB" smtClean="0"/>
              <a:t>18/01/2022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A69CE-FC5D-4C46-AD03-CC9409C7A922}" type="slidenum">
              <a:rPr lang="en-GB" smtClean="0"/>
              <a:t>‹#›</a:t>
            </a:fld>
            <a:endParaRPr lang="en-GB"/>
          </a:p>
        </p:txBody>
      </p:sp>
    </p:spTree>
    <p:extLst>
      <p:ext uri="{BB962C8B-B14F-4D97-AF65-F5344CB8AC3E}">
        <p14:creationId xmlns:p14="http://schemas.microsoft.com/office/powerpoint/2010/main" val="2718989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Counting principle</a:t>
            </a:r>
            <a:endParaRPr lang="en-GB" dirty="0"/>
          </a:p>
        </p:txBody>
      </p:sp>
      <p:sp>
        <p:nvSpPr>
          <p:cNvPr id="3" name="Subtitle 2"/>
          <p:cNvSpPr>
            <a:spLocks noGrp="1"/>
          </p:cNvSpPr>
          <p:nvPr>
            <p:ph type="subTitle" idx="1"/>
          </p:nvPr>
        </p:nvSpPr>
        <p:spPr/>
        <p:txBody>
          <a:bodyPr/>
          <a:lstStyle/>
          <a:p>
            <a:r>
              <a:rPr lang="en-US" dirty="0" smtClean="0"/>
              <a:t>L-7 RCS  112</a:t>
            </a:r>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1</a:t>
            </a:fld>
            <a:endParaRPr lang="en-GB"/>
          </a:p>
        </p:txBody>
      </p:sp>
    </p:spTree>
    <p:extLst>
      <p:ext uri="{BB962C8B-B14F-4D97-AF65-F5344CB8AC3E}">
        <p14:creationId xmlns:p14="http://schemas.microsoft.com/office/powerpoint/2010/main" val="572289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1112519"/>
          </a:xfrm>
        </p:spPr>
        <p:txBody>
          <a:bodyPr>
            <a:normAutofit fontScale="90000"/>
          </a:bodyPr>
          <a:lstStyle/>
          <a:p>
            <a:r>
              <a:rPr lang="en-US" b="1" dirty="0"/>
              <a:t>The Subtraction Rule </a:t>
            </a:r>
            <a:r>
              <a:rPr lang="en-US" b="1" dirty="0" smtClean="0"/>
              <a:t>-</a:t>
            </a:r>
            <a:r>
              <a:rPr lang="en-US" dirty="0" smtClean="0"/>
              <a:t>The </a:t>
            </a:r>
            <a:r>
              <a:rPr lang="en-US" dirty="0"/>
              <a:t>Principle of Inclusion-Exclusion</a:t>
            </a:r>
          </a:p>
        </p:txBody>
      </p:sp>
      <p:sp>
        <p:nvSpPr>
          <p:cNvPr id="3" name="Content Placeholder 2"/>
          <p:cNvSpPr>
            <a:spLocks noGrp="1"/>
          </p:cNvSpPr>
          <p:nvPr>
            <p:ph idx="1"/>
          </p:nvPr>
        </p:nvSpPr>
        <p:spPr>
          <a:xfrm>
            <a:off x="320040" y="1661160"/>
            <a:ext cx="11338560" cy="4922520"/>
          </a:xfrm>
        </p:spPr>
        <p:txBody>
          <a:bodyPr>
            <a:normAutofit/>
          </a:bodyPr>
          <a:lstStyle/>
          <a:p>
            <a:r>
              <a:rPr lang="en-US" sz="3200" dirty="0"/>
              <a:t>Suppose that a task can be done in one of two ways, but some of the ways to do it are </a:t>
            </a:r>
            <a:r>
              <a:rPr lang="en-US" sz="3200" dirty="0" smtClean="0"/>
              <a:t>common to </a:t>
            </a:r>
            <a:r>
              <a:rPr lang="en-US" sz="3200" dirty="0"/>
              <a:t>both ways</a:t>
            </a:r>
            <a:r>
              <a:rPr lang="en-US" sz="3200" dirty="0" smtClean="0"/>
              <a:t>.</a:t>
            </a:r>
          </a:p>
          <a:p>
            <a:r>
              <a:rPr lang="en-US" sz="3200" dirty="0" smtClean="0"/>
              <a:t> </a:t>
            </a:r>
            <a:r>
              <a:rPr lang="en-US" sz="3200" dirty="0"/>
              <a:t>In this situation, we cannot use the sum rule to count the number of ways to </a:t>
            </a:r>
            <a:r>
              <a:rPr lang="en-US" sz="3200" dirty="0" smtClean="0"/>
              <a:t>do the </a:t>
            </a:r>
            <a:r>
              <a:rPr lang="en-US" sz="3200" dirty="0"/>
              <a:t>task</a:t>
            </a:r>
            <a:r>
              <a:rPr lang="en-US" sz="3200" dirty="0" smtClean="0"/>
              <a:t>.</a:t>
            </a:r>
          </a:p>
          <a:p>
            <a:r>
              <a:rPr lang="en-US" sz="3200" dirty="0" smtClean="0"/>
              <a:t> </a:t>
            </a:r>
            <a:r>
              <a:rPr lang="en-US" sz="3200" dirty="0"/>
              <a:t>If we add the number of ways to do the tasks in these two ways, we get an </a:t>
            </a:r>
            <a:r>
              <a:rPr lang="en-US" sz="3200" dirty="0" smtClean="0"/>
              <a:t>over count</a:t>
            </a:r>
            <a:r>
              <a:rPr lang="en-US" sz="3200" dirty="0"/>
              <a:t> </a:t>
            </a:r>
            <a:r>
              <a:rPr lang="en-US" sz="3200" dirty="0" smtClean="0"/>
              <a:t>of </a:t>
            </a:r>
            <a:r>
              <a:rPr lang="en-US" sz="3200" dirty="0"/>
              <a:t>the total number of ways to do it, because the ways to do the task that are common to the </a:t>
            </a:r>
            <a:r>
              <a:rPr lang="en-US" sz="3200" dirty="0" smtClean="0"/>
              <a:t>two ways </a:t>
            </a:r>
            <a:r>
              <a:rPr lang="en-US" sz="3200" dirty="0"/>
              <a:t>are counted twice.</a:t>
            </a:r>
          </a:p>
          <a:p>
            <a:r>
              <a:rPr lang="en-US" sz="3200" dirty="0"/>
              <a:t>To correctly count the number of ways to do the two tasks, we must subtract the number </a:t>
            </a:r>
            <a:r>
              <a:rPr lang="en-US" sz="3200" dirty="0" smtClean="0"/>
              <a:t>of ways </a:t>
            </a:r>
            <a:r>
              <a:rPr lang="en-US" sz="3200" dirty="0"/>
              <a:t>that are counted twice. </a:t>
            </a:r>
            <a:endParaRPr lang="en-US" dirty="0"/>
          </a:p>
        </p:txBody>
      </p:sp>
      <p:sp>
        <p:nvSpPr>
          <p:cNvPr id="4" name="Slide Number Placeholder 3"/>
          <p:cNvSpPr>
            <a:spLocks noGrp="1"/>
          </p:cNvSpPr>
          <p:nvPr>
            <p:ph type="sldNum" sz="quarter" idx="12"/>
          </p:nvPr>
        </p:nvSpPr>
        <p:spPr/>
        <p:txBody>
          <a:bodyPr/>
          <a:lstStyle/>
          <a:p>
            <a:fld id="{7CFA69CE-FC5D-4C46-AD03-CC9409C7A922}" type="slidenum">
              <a:rPr lang="en-GB" smtClean="0"/>
              <a:t>10</a:t>
            </a:fld>
            <a:endParaRPr lang="en-GB"/>
          </a:p>
        </p:txBody>
      </p:sp>
    </p:spTree>
    <p:extLst>
      <p:ext uri="{BB962C8B-B14F-4D97-AF65-F5344CB8AC3E}">
        <p14:creationId xmlns:p14="http://schemas.microsoft.com/office/powerpoint/2010/main" val="26630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200" dirty="0" smtClean="0">
                    <a:solidFill>
                      <a:srgbClr val="00AEEF"/>
                    </a:solidFill>
                  </a:rPr>
                  <a:t>THE SUBTRACTION RULE </a:t>
                </a:r>
                <a:r>
                  <a:rPr lang="en-US" sz="3200" dirty="0">
                    <a:solidFill>
                      <a:srgbClr val="241F1F"/>
                    </a:solidFill>
                  </a:rPr>
                  <a:t>If a task can be done in either </a:t>
                </a:r>
                <a14:m>
                  <m:oMath xmlns:m="http://schemas.openxmlformats.org/officeDocument/2006/math">
                    <m:sSub>
                      <m:sSubPr>
                        <m:ctrlPr>
                          <a:rPr lang="en-US" sz="3200" i="1" smtClean="0">
                            <a:solidFill>
                              <a:srgbClr val="241F1F"/>
                            </a:solidFill>
                            <a:latin typeface="Cambria Math" panose="02040503050406030204" pitchFamily="18" charset="0"/>
                          </a:rPr>
                        </m:ctrlPr>
                      </m:sSubPr>
                      <m:e>
                        <m:r>
                          <a:rPr lang="en-US" sz="3200" b="0" i="1" smtClean="0">
                            <a:solidFill>
                              <a:srgbClr val="241F1F"/>
                            </a:solidFill>
                            <a:latin typeface="Cambria Math" panose="02040503050406030204" pitchFamily="18" charset="0"/>
                          </a:rPr>
                          <m:t>𝑛</m:t>
                        </m:r>
                      </m:e>
                      <m:sub>
                        <m:r>
                          <a:rPr lang="en-US" sz="3200" b="0" i="1" smtClean="0">
                            <a:solidFill>
                              <a:srgbClr val="241F1F"/>
                            </a:solidFill>
                            <a:latin typeface="Cambria Math" panose="02040503050406030204" pitchFamily="18" charset="0"/>
                          </a:rPr>
                          <m:t>1</m:t>
                        </m:r>
                      </m:sub>
                    </m:sSub>
                  </m:oMath>
                </a14:m>
                <a:r>
                  <a:rPr lang="en-US" sz="3200" dirty="0" smtClean="0">
                    <a:solidFill>
                      <a:srgbClr val="241F1F"/>
                    </a:solidFill>
                  </a:rPr>
                  <a:t>ways </a:t>
                </a:r>
                <a:r>
                  <a:rPr lang="en-US" sz="3200" dirty="0">
                    <a:solidFill>
                      <a:srgbClr val="241F1F"/>
                    </a:solidFill>
                  </a:rPr>
                  <a:t>or </a:t>
                </a:r>
                <a14:m>
                  <m:oMath xmlns:m="http://schemas.openxmlformats.org/officeDocument/2006/math">
                    <m:sSub>
                      <m:sSubPr>
                        <m:ctrlPr>
                          <a:rPr lang="en-US" sz="3200" i="1" smtClean="0">
                            <a:solidFill>
                              <a:srgbClr val="241F1F"/>
                            </a:solidFill>
                            <a:latin typeface="Cambria Math" panose="02040503050406030204" pitchFamily="18" charset="0"/>
                          </a:rPr>
                        </m:ctrlPr>
                      </m:sSubPr>
                      <m:e>
                        <m:r>
                          <a:rPr lang="en-US" sz="3200" b="0" i="1" smtClean="0">
                            <a:solidFill>
                              <a:srgbClr val="241F1F"/>
                            </a:solidFill>
                            <a:latin typeface="Cambria Math" panose="02040503050406030204" pitchFamily="18" charset="0"/>
                          </a:rPr>
                          <m:t>𝑛</m:t>
                        </m:r>
                      </m:e>
                      <m:sub>
                        <m:r>
                          <a:rPr lang="en-US" sz="3200" b="0" i="1" smtClean="0">
                            <a:solidFill>
                              <a:srgbClr val="241F1F"/>
                            </a:solidFill>
                            <a:latin typeface="Cambria Math" panose="02040503050406030204" pitchFamily="18" charset="0"/>
                          </a:rPr>
                          <m:t>2</m:t>
                        </m:r>
                      </m:sub>
                    </m:sSub>
                  </m:oMath>
                </a14:m>
                <a:r>
                  <a:rPr lang="en-US" sz="3200" i="1" dirty="0" smtClean="0">
                    <a:solidFill>
                      <a:srgbClr val="241F1F"/>
                    </a:solidFill>
                  </a:rPr>
                  <a:t> </a:t>
                </a:r>
                <a:r>
                  <a:rPr lang="en-US" sz="3200" dirty="0" smtClean="0">
                    <a:solidFill>
                      <a:srgbClr val="241F1F"/>
                    </a:solidFill>
                  </a:rPr>
                  <a:t>ways</a:t>
                </a:r>
                <a:r>
                  <a:rPr lang="en-US" sz="3200" dirty="0">
                    <a:solidFill>
                      <a:srgbClr val="241F1F"/>
                    </a:solidFill>
                  </a:rPr>
                  <a:t>, then </a:t>
                </a:r>
                <a:r>
                  <a:rPr lang="en-US" sz="3200" dirty="0" smtClean="0">
                    <a:solidFill>
                      <a:srgbClr val="241F1F"/>
                    </a:solidFill>
                  </a:rPr>
                  <a:t>the number </a:t>
                </a:r>
                <a:r>
                  <a:rPr lang="en-US" sz="3200" dirty="0">
                    <a:solidFill>
                      <a:srgbClr val="241F1F"/>
                    </a:solidFill>
                  </a:rPr>
                  <a:t>of ways to do the task is </a:t>
                </a:r>
                <a14:m>
                  <m:oMath xmlns:m="http://schemas.openxmlformats.org/officeDocument/2006/math">
                    <m:sSub>
                      <m:sSubPr>
                        <m:ctrlPr>
                          <a:rPr lang="en-US" sz="3200" i="1" smtClean="0">
                            <a:solidFill>
                              <a:srgbClr val="241F1F"/>
                            </a:solidFill>
                            <a:latin typeface="Cambria Math" panose="02040503050406030204" pitchFamily="18" charset="0"/>
                          </a:rPr>
                        </m:ctrlPr>
                      </m:sSubPr>
                      <m:e>
                        <m:r>
                          <a:rPr lang="en-US" sz="3200" b="0" i="1" smtClean="0">
                            <a:solidFill>
                              <a:srgbClr val="241F1F"/>
                            </a:solidFill>
                            <a:latin typeface="Cambria Math" panose="02040503050406030204" pitchFamily="18" charset="0"/>
                          </a:rPr>
                          <m:t>𝑛</m:t>
                        </m:r>
                      </m:e>
                      <m:sub>
                        <m:r>
                          <a:rPr lang="en-US" sz="3200" b="0" i="1" smtClean="0">
                            <a:solidFill>
                              <a:srgbClr val="241F1F"/>
                            </a:solidFill>
                            <a:latin typeface="Cambria Math" panose="02040503050406030204" pitchFamily="18" charset="0"/>
                          </a:rPr>
                          <m:t>1</m:t>
                        </m:r>
                      </m:sub>
                    </m:sSub>
                  </m:oMath>
                </a14:m>
                <a:r>
                  <a:rPr lang="en-US" sz="3200" i="1" dirty="0" smtClean="0">
                    <a:solidFill>
                      <a:srgbClr val="241F1F"/>
                    </a:solidFill>
                  </a:rPr>
                  <a:t> + </a:t>
                </a:r>
                <a14:m>
                  <m:oMath xmlns:m="http://schemas.openxmlformats.org/officeDocument/2006/math">
                    <m:sSub>
                      <m:sSubPr>
                        <m:ctrlPr>
                          <a:rPr lang="en-US" sz="3200" i="1" dirty="0" smtClean="0">
                            <a:solidFill>
                              <a:srgbClr val="241F1F"/>
                            </a:solidFill>
                            <a:latin typeface="Cambria Math" panose="02040503050406030204" pitchFamily="18" charset="0"/>
                          </a:rPr>
                        </m:ctrlPr>
                      </m:sSubPr>
                      <m:e>
                        <m:r>
                          <a:rPr lang="en-US" sz="3200" b="0" i="1" dirty="0" smtClean="0">
                            <a:solidFill>
                              <a:srgbClr val="241F1F"/>
                            </a:solidFill>
                            <a:latin typeface="Cambria Math" panose="02040503050406030204" pitchFamily="18" charset="0"/>
                          </a:rPr>
                          <m:t>𝑛</m:t>
                        </m:r>
                      </m:e>
                      <m:sub>
                        <m:r>
                          <a:rPr lang="en-US" sz="3200" b="0" i="1" dirty="0" smtClean="0">
                            <a:solidFill>
                              <a:srgbClr val="241F1F"/>
                            </a:solidFill>
                            <a:latin typeface="Cambria Math" panose="02040503050406030204" pitchFamily="18" charset="0"/>
                          </a:rPr>
                          <m:t>2</m:t>
                        </m:r>
                      </m:sub>
                    </m:sSub>
                  </m:oMath>
                </a14:m>
                <a:r>
                  <a:rPr lang="en-US" sz="3200" dirty="0" smtClean="0">
                    <a:solidFill>
                      <a:srgbClr val="241F1F"/>
                    </a:solidFill>
                  </a:rPr>
                  <a:t>minus </a:t>
                </a:r>
                <a:r>
                  <a:rPr lang="en-US" sz="3200" dirty="0">
                    <a:solidFill>
                      <a:srgbClr val="241F1F"/>
                    </a:solidFill>
                  </a:rPr>
                  <a:t>the number of ways to do the task that </a:t>
                </a:r>
                <a:r>
                  <a:rPr lang="en-US" sz="3200" dirty="0" smtClean="0">
                    <a:solidFill>
                      <a:srgbClr val="241F1F"/>
                    </a:solidFill>
                  </a:rPr>
                  <a:t>are common </a:t>
                </a:r>
                <a:r>
                  <a:rPr lang="en-US" sz="3200" dirty="0">
                    <a:solidFill>
                      <a:srgbClr val="241F1F"/>
                    </a:solidFill>
                  </a:rPr>
                  <a:t>to the two diﬀerent ways</a:t>
                </a:r>
                <a:r>
                  <a:rPr lang="en-US" sz="3200" dirty="0" smtClean="0">
                    <a:solidFill>
                      <a:srgbClr val="241F1F"/>
                    </a:solidFill>
                  </a:rPr>
                  <a:t>.</a:t>
                </a:r>
              </a:p>
              <a:p>
                <a:endParaRPr lang="en-US" sz="3200" dirty="0">
                  <a:solidFill>
                    <a:srgbClr val="241F1F"/>
                  </a:solidFill>
                </a:endParaRPr>
              </a:p>
              <a:p>
                <a:r>
                  <a:rPr lang="en-US" sz="3200" dirty="0"/>
                  <a:t>The subtraction rule is also known as the </a:t>
                </a:r>
                <a:r>
                  <a:rPr lang="en-US" sz="3200" b="1" dirty="0"/>
                  <a:t>principle of inclusion–exclusion, especially </a:t>
                </a:r>
                <a:r>
                  <a:rPr lang="en-US" sz="3200" b="1" dirty="0" smtClean="0"/>
                  <a:t>when </a:t>
                </a:r>
                <a:r>
                  <a:rPr lang="en-US" sz="3200" dirty="0" smtClean="0"/>
                  <a:t>it </a:t>
                </a:r>
                <a:r>
                  <a:rPr lang="en-US" sz="3200" dirty="0"/>
                  <a:t>is used to count the number of elements in the union of two sets.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CFA69CE-FC5D-4C46-AD03-CC9409C7A922}" type="slidenum">
              <a:rPr lang="en-GB" smtClean="0"/>
              <a:t>11</a:t>
            </a:fld>
            <a:endParaRPr lang="en-GB"/>
          </a:p>
        </p:txBody>
      </p:sp>
    </p:spTree>
    <p:extLst>
      <p:ext uri="{BB962C8B-B14F-4D97-AF65-F5344CB8AC3E}">
        <p14:creationId xmlns:p14="http://schemas.microsoft.com/office/powerpoint/2010/main" val="352586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endParaRPr lang="en-GB" dirty="0"/>
          </a:p>
        </p:txBody>
      </p:sp>
      <p:sp>
        <p:nvSpPr>
          <p:cNvPr id="3" name="Content Placeholder 2"/>
          <p:cNvSpPr>
            <a:spLocks noGrp="1"/>
          </p:cNvSpPr>
          <p:nvPr>
            <p:ph idx="1"/>
          </p:nvPr>
        </p:nvSpPr>
        <p:spPr/>
        <p:txBody>
          <a:bodyPr/>
          <a:lstStyle/>
          <a:p>
            <a:pPr marL="0" indent="0">
              <a:spcBef>
                <a:spcPct val="0"/>
              </a:spcBef>
              <a:buNone/>
            </a:pPr>
            <a:r>
              <a:rPr lang="en-US" dirty="0">
                <a:sym typeface="Symbol" panose="05050102010706020507" pitchFamily="18" charset="2"/>
              </a:rPr>
              <a:t>Example .How many bit strings of length 8 either start with a 1 or end with 00?</a:t>
            </a:r>
          </a:p>
          <a:p>
            <a:pPr marL="0" indent="0">
              <a:spcBef>
                <a:spcPct val="0"/>
              </a:spcBef>
            </a:pPr>
            <a:endParaRPr lang="en-US" sz="900" dirty="0">
              <a:sym typeface="Symbol" panose="05050102010706020507" pitchFamily="18" charset="2"/>
            </a:endParaRPr>
          </a:p>
          <a:p>
            <a:pPr marL="0" indent="0">
              <a:spcBef>
                <a:spcPct val="0"/>
              </a:spcBef>
            </a:pPr>
            <a:r>
              <a:rPr lang="en-US" b="1" dirty="0">
                <a:solidFill>
                  <a:srgbClr val="00FFFF"/>
                </a:solidFill>
                <a:sym typeface="Symbol" panose="05050102010706020507" pitchFamily="18" charset="2"/>
              </a:rPr>
              <a:t>Task 1:</a:t>
            </a:r>
            <a:r>
              <a:rPr lang="en-US" dirty="0">
                <a:sym typeface="Symbol" panose="05050102010706020507" pitchFamily="18" charset="2"/>
              </a:rPr>
              <a:t> Construct a string of length 8 that starts with a 1.</a:t>
            </a:r>
          </a:p>
          <a:p>
            <a:pPr marL="0" indent="0">
              <a:spcBef>
                <a:spcPct val="0"/>
              </a:spcBef>
            </a:pPr>
            <a:endParaRPr lang="en-US" sz="900" dirty="0">
              <a:sym typeface="Symbol" panose="05050102010706020507" pitchFamily="18" charset="2"/>
            </a:endParaRPr>
          </a:p>
          <a:p>
            <a:pPr marL="0" indent="0">
              <a:spcBef>
                <a:spcPct val="0"/>
              </a:spcBef>
            </a:pPr>
            <a:r>
              <a:rPr lang="en-US" dirty="0">
                <a:sym typeface="Symbol" panose="05050102010706020507" pitchFamily="18" charset="2"/>
              </a:rPr>
              <a:t>There is one way to pick the first bit (1), </a:t>
            </a:r>
          </a:p>
          <a:p>
            <a:pPr marL="0" indent="0">
              <a:spcBef>
                <a:spcPct val="0"/>
              </a:spcBef>
            </a:pPr>
            <a:r>
              <a:rPr lang="en-US" dirty="0">
                <a:sym typeface="Symbol" panose="05050102010706020507" pitchFamily="18" charset="2"/>
              </a:rPr>
              <a:t>two ways to pick the second bit (0 or 1),</a:t>
            </a:r>
          </a:p>
          <a:p>
            <a:pPr marL="0" indent="0">
              <a:spcBef>
                <a:spcPct val="0"/>
              </a:spcBef>
            </a:pPr>
            <a:r>
              <a:rPr lang="en-US" dirty="0">
                <a:sym typeface="Symbol" panose="05050102010706020507" pitchFamily="18" charset="2"/>
              </a:rPr>
              <a:t>two ways to pick the third bit (0 or 1),</a:t>
            </a:r>
          </a:p>
          <a:p>
            <a:pPr marL="0" indent="0">
              <a:lnSpc>
                <a:spcPct val="60000"/>
              </a:lnSpc>
              <a:spcBef>
                <a:spcPct val="0"/>
              </a:spcBef>
              <a:buNone/>
            </a:pPr>
            <a:r>
              <a:rPr lang="en-US" dirty="0">
                <a:sym typeface="Symbol" panose="05050102010706020507" pitchFamily="18" charset="2"/>
              </a:rPr>
              <a:t>                       .</a:t>
            </a:r>
          </a:p>
          <a:p>
            <a:pPr marL="0" indent="0">
              <a:lnSpc>
                <a:spcPct val="60000"/>
              </a:lnSpc>
              <a:spcBef>
                <a:spcPct val="0"/>
              </a:spcBef>
              <a:buNone/>
            </a:pPr>
            <a:r>
              <a:rPr lang="en-US" dirty="0">
                <a:sym typeface="Symbol" panose="05050102010706020507" pitchFamily="18" charset="2"/>
              </a:rPr>
              <a:t>                       .</a:t>
            </a:r>
          </a:p>
          <a:p>
            <a:pPr marL="0" indent="0">
              <a:lnSpc>
                <a:spcPct val="60000"/>
              </a:lnSpc>
              <a:spcBef>
                <a:spcPct val="0"/>
              </a:spcBef>
              <a:buNone/>
            </a:pPr>
            <a:r>
              <a:rPr lang="en-US" dirty="0">
                <a:sym typeface="Symbol" panose="05050102010706020507" pitchFamily="18" charset="2"/>
              </a:rPr>
              <a:t>                       .</a:t>
            </a:r>
          </a:p>
          <a:p>
            <a:pPr marL="0" indent="0">
              <a:spcBef>
                <a:spcPct val="0"/>
              </a:spcBef>
            </a:pPr>
            <a:r>
              <a:rPr lang="en-US" dirty="0">
                <a:sym typeface="Symbol" panose="05050102010706020507" pitchFamily="18" charset="2"/>
              </a:rPr>
              <a:t>two ways to pick the eighth bit (0 or 1).</a:t>
            </a:r>
          </a:p>
          <a:p>
            <a:pPr marL="0" indent="0">
              <a:spcBef>
                <a:spcPct val="0"/>
              </a:spcBef>
            </a:pPr>
            <a:endParaRPr lang="en-US" sz="900" dirty="0">
              <a:sym typeface="Symbol" panose="05050102010706020507" pitchFamily="18" charset="2"/>
            </a:endParaRPr>
          </a:p>
          <a:p>
            <a:pPr marL="0" indent="0">
              <a:spcBef>
                <a:spcPct val="0"/>
              </a:spcBef>
            </a:pPr>
            <a:r>
              <a:rPr lang="en-US" b="1" dirty="0">
                <a:solidFill>
                  <a:srgbClr val="00FFFF"/>
                </a:solidFill>
                <a:sym typeface="Symbol" panose="05050102010706020507" pitchFamily="18" charset="2"/>
              </a:rPr>
              <a:t>Product rule:</a:t>
            </a:r>
            <a:r>
              <a:rPr lang="en-US" dirty="0">
                <a:sym typeface="Symbol" panose="05050102010706020507" pitchFamily="18" charset="2"/>
              </a:rPr>
              <a:t> Task 1 can be done in 12</a:t>
            </a:r>
            <a:r>
              <a:rPr lang="en-US" baseline="30000" dirty="0">
                <a:sym typeface="Symbol" panose="05050102010706020507" pitchFamily="18" charset="2"/>
              </a:rPr>
              <a:t>7</a:t>
            </a:r>
            <a:r>
              <a:rPr lang="en-US" dirty="0">
                <a:sym typeface="Symbol" panose="05050102010706020507" pitchFamily="18" charset="2"/>
              </a:rPr>
              <a:t> = 128 ways.</a:t>
            </a:r>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12</a:t>
            </a:fld>
            <a:endParaRPr lang="en-GB"/>
          </a:p>
        </p:txBody>
      </p:sp>
      <p:pic>
        <p:nvPicPr>
          <p:cNvPr id="5" name="Picture 4"/>
          <p:cNvPicPr>
            <a:picLocks noChangeAspect="1"/>
          </p:cNvPicPr>
          <p:nvPr/>
        </p:nvPicPr>
        <p:blipFill>
          <a:blip r:embed="rId2"/>
          <a:stretch>
            <a:fillRect/>
          </a:stretch>
        </p:blipFill>
        <p:spPr>
          <a:xfrm>
            <a:off x="8812529" y="3002280"/>
            <a:ext cx="2755323" cy="2819400"/>
          </a:xfrm>
          <a:prstGeom prst="rect">
            <a:avLst/>
          </a:prstGeom>
        </p:spPr>
      </p:pic>
    </p:spTree>
    <p:extLst>
      <p:ext uri="{BB962C8B-B14F-4D97-AF65-F5344CB8AC3E}">
        <p14:creationId xmlns:p14="http://schemas.microsoft.com/office/powerpoint/2010/main" val="110589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GB" dirty="0"/>
              <a:t/>
            </a:r>
            <a:br>
              <a:rPr lang="en-GB" dirty="0"/>
            </a:br>
            <a:endParaRPr lang="en-GB" dirty="0"/>
          </a:p>
        </p:txBody>
      </p:sp>
      <p:sp>
        <p:nvSpPr>
          <p:cNvPr id="3" name="Content Placeholder 2"/>
          <p:cNvSpPr>
            <a:spLocks noGrp="1"/>
          </p:cNvSpPr>
          <p:nvPr>
            <p:ph idx="1"/>
          </p:nvPr>
        </p:nvSpPr>
        <p:spPr/>
        <p:txBody>
          <a:bodyPr/>
          <a:lstStyle/>
          <a:p>
            <a:pPr marL="0" indent="0">
              <a:spcBef>
                <a:spcPct val="0"/>
              </a:spcBef>
            </a:pPr>
            <a:r>
              <a:rPr lang="en-US" b="1" dirty="0">
                <a:solidFill>
                  <a:srgbClr val="00FFFF"/>
                </a:solidFill>
                <a:sym typeface="Symbol" panose="05050102010706020507" pitchFamily="18" charset="2"/>
              </a:rPr>
              <a:t>Task 2:</a:t>
            </a:r>
            <a:r>
              <a:rPr lang="en-US" dirty="0">
                <a:sym typeface="Symbol" panose="05050102010706020507" pitchFamily="18" charset="2"/>
              </a:rPr>
              <a:t> Construct a string of length 8 that ends with 00.</a:t>
            </a:r>
          </a:p>
          <a:p>
            <a:pPr marL="0" indent="0">
              <a:spcBef>
                <a:spcPct val="0"/>
              </a:spcBef>
            </a:pPr>
            <a:endParaRPr lang="en-US" sz="900" dirty="0">
              <a:sym typeface="Symbol" panose="05050102010706020507" pitchFamily="18" charset="2"/>
            </a:endParaRPr>
          </a:p>
          <a:p>
            <a:pPr marL="0" indent="0">
              <a:spcBef>
                <a:spcPct val="0"/>
              </a:spcBef>
            </a:pPr>
            <a:r>
              <a:rPr lang="en-US" dirty="0">
                <a:sym typeface="Symbol" panose="05050102010706020507" pitchFamily="18" charset="2"/>
              </a:rPr>
              <a:t>There are two ways to pick the first bit (0 or 1), </a:t>
            </a:r>
          </a:p>
          <a:p>
            <a:pPr marL="0" indent="0">
              <a:spcBef>
                <a:spcPct val="0"/>
              </a:spcBef>
            </a:pPr>
            <a:r>
              <a:rPr lang="en-US" dirty="0">
                <a:sym typeface="Symbol" panose="05050102010706020507" pitchFamily="18" charset="2"/>
              </a:rPr>
              <a:t>two ways to pick the second bit (0 or 1),</a:t>
            </a:r>
          </a:p>
          <a:p>
            <a:pPr marL="0" indent="0">
              <a:lnSpc>
                <a:spcPct val="60000"/>
              </a:lnSpc>
              <a:spcBef>
                <a:spcPct val="0"/>
              </a:spcBef>
              <a:buNone/>
            </a:pPr>
            <a:r>
              <a:rPr lang="en-US" dirty="0">
                <a:sym typeface="Symbol" panose="05050102010706020507" pitchFamily="18" charset="2"/>
              </a:rPr>
              <a:t>                     .</a:t>
            </a:r>
          </a:p>
          <a:p>
            <a:pPr marL="0" indent="0">
              <a:lnSpc>
                <a:spcPct val="60000"/>
              </a:lnSpc>
              <a:spcBef>
                <a:spcPct val="0"/>
              </a:spcBef>
              <a:buNone/>
            </a:pPr>
            <a:r>
              <a:rPr lang="en-US" dirty="0">
                <a:sym typeface="Symbol" panose="05050102010706020507" pitchFamily="18" charset="2"/>
              </a:rPr>
              <a:t>                     .</a:t>
            </a:r>
          </a:p>
          <a:p>
            <a:pPr marL="0" indent="0">
              <a:lnSpc>
                <a:spcPct val="60000"/>
              </a:lnSpc>
              <a:spcBef>
                <a:spcPct val="0"/>
              </a:spcBef>
              <a:buNone/>
            </a:pPr>
            <a:r>
              <a:rPr lang="en-US" dirty="0">
                <a:sym typeface="Symbol" panose="05050102010706020507" pitchFamily="18" charset="2"/>
              </a:rPr>
              <a:t>                     .</a:t>
            </a:r>
          </a:p>
          <a:p>
            <a:pPr marL="0" indent="0">
              <a:spcBef>
                <a:spcPct val="0"/>
              </a:spcBef>
            </a:pPr>
            <a:r>
              <a:rPr lang="en-US" dirty="0">
                <a:sym typeface="Symbol" panose="05050102010706020507" pitchFamily="18" charset="2"/>
              </a:rPr>
              <a:t>two ways to pick the sixth bit (0 or 1),</a:t>
            </a:r>
          </a:p>
          <a:p>
            <a:pPr marL="0" indent="0">
              <a:spcBef>
                <a:spcPct val="0"/>
              </a:spcBef>
            </a:pPr>
            <a:r>
              <a:rPr lang="en-US" dirty="0">
                <a:sym typeface="Symbol" panose="05050102010706020507" pitchFamily="18" charset="2"/>
              </a:rPr>
              <a:t>one way to pick the seventh bit (0), and</a:t>
            </a:r>
          </a:p>
          <a:p>
            <a:pPr marL="0" indent="0">
              <a:spcBef>
                <a:spcPct val="0"/>
              </a:spcBef>
            </a:pPr>
            <a:r>
              <a:rPr lang="en-US" dirty="0">
                <a:sym typeface="Symbol" panose="05050102010706020507" pitchFamily="18" charset="2"/>
              </a:rPr>
              <a:t>one way to pick the eighth bit (0).</a:t>
            </a:r>
          </a:p>
          <a:p>
            <a:pPr marL="0" indent="0">
              <a:spcBef>
                <a:spcPct val="0"/>
              </a:spcBef>
            </a:pPr>
            <a:endParaRPr lang="en-US" sz="900" dirty="0">
              <a:sym typeface="Symbol" panose="05050102010706020507" pitchFamily="18" charset="2"/>
            </a:endParaRPr>
          </a:p>
          <a:p>
            <a:pPr marL="0" indent="0">
              <a:spcBef>
                <a:spcPct val="0"/>
              </a:spcBef>
            </a:pPr>
            <a:r>
              <a:rPr lang="en-US" b="1" dirty="0">
                <a:solidFill>
                  <a:srgbClr val="00FFFF"/>
                </a:solidFill>
                <a:sym typeface="Symbol" panose="05050102010706020507" pitchFamily="18" charset="2"/>
              </a:rPr>
              <a:t>Product rule:</a:t>
            </a:r>
            <a:r>
              <a:rPr lang="en-US" dirty="0">
                <a:sym typeface="Symbol" panose="05050102010706020507" pitchFamily="18" charset="2"/>
              </a:rPr>
              <a:t> Task 2 can be done in 2</a:t>
            </a:r>
            <a:r>
              <a:rPr lang="en-US" baseline="30000" dirty="0">
                <a:sym typeface="Symbol" panose="05050102010706020507" pitchFamily="18" charset="2"/>
              </a:rPr>
              <a:t>6</a:t>
            </a:r>
            <a:r>
              <a:rPr lang="en-US" dirty="0">
                <a:sym typeface="Symbol" panose="05050102010706020507" pitchFamily="18" charset="2"/>
              </a:rPr>
              <a:t> = 64 ways.</a:t>
            </a:r>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13</a:t>
            </a:fld>
            <a:endParaRPr lang="en-GB"/>
          </a:p>
        </p:txBody>
      </p:sp>
    </p:spTree>
    <p:extLst>
      <p:ext uri="{BB962C8B-B14F-4D97-AF65-F5344CB8AC3E}">
        <p14:creationId xmlns:p14="http://schemas.microsoft.com/office/powerpoint/2010/main" val="91991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GB" dirty="0"/>
              <a:t/>
            </a:r>
            <a:br>
              <a:rPr lang="en-GB" dirty="0"/>
            </a:br>
            <a:endParaRPr lang="en-GB" dirty="0"/>
          </a:p>
        </p:txBody>
      </p:sp>
      <p:sp>
        <p:nvSpPr>
          <p:cNvPr id="3" name="Content Placeholder 2"/>
          <p:cNvSpPr>
            <a:spLocks noGrp="1"/>
          </p:cNvSpPr>
          <p:nvPr>
            <p:ph idx="1"/>
          </p:nvPr>
        </p:nvSpPr>
        <p:spPr/>
        <p:txBody>
          <a:bodyPr/>
          <a:lstStyle/>
          <a:p>
            <a:pPr marL="0" indent="0">
              <a:spcBef>
                <a:spcPct val="0"/>
              </a:spcBef>
            </a:pPr>
            <a:r>
              <a:rPr lang="en-US" dirty="0">
                <a:sym typeface="Symbol" panose="05050102010706020507" pitchFamily="18" charset="2"/>
              </a:rPr>
              <a:t>Since there are 128 ways to do Task 1 and 64 ways to do Task 2, does this mean that there are 192 bit strings either starting with 1 or ending with 00 ?</a:t>
            </a:r>
          </a:p>
          <a:p>
            <a:pPr marL="0" indent="0">
              <a:spcBef>
                <a:spcPct val="0"/>
              </a:spcBef>
            </a:pPr>
            <a:endParaRPr lang="en-US" sz="1600" dirty="0">
              <a:solidFill>
                <a:srgbClr val="66FF33"/>
              </a:solidFill>
              <a:sym typeface="Symbol" panose="05050102010706020507" pitchFamily="18" charset="2"/>
            </a:endParaRPr>
          </a:p>
          <a:p>
            <a:pPr marL="0" indent="0">
              <a:spcBef>
                <a:spcPct val="0"/>
              </a:spcBef>
            </a:pPr>
            <a:r>
              <a:rPr lang="en-US" dirty="0">
                <a:sym typeface="Symbol" panose="05050102010706020507" pitchFamily="18" charset="2"/>
              </a:rPr>
              <a:t>No, because here Task 1 and Task 2 can be done </a:t>
            </a:r>
            <a:r>
              <a:rPr lang="en-US" b="1" dirty="0">
                <a:solidFill>
                  <a:srgbClr val="00FFFF"/>
                </a:solidFill>
                <a:sym typeface="Symbol" panose="05050102010706020507" pitchFamily="18" charset="2"/>
              </a:rPr>
              <a:t>at the same time</a:t>
            </a:r>
            <a:r>
              <a:rPr lang="en-US" dirty="0">
                <a:sym typeface="Symbol" panose="05050102010706020507" pitchFamily="18" charset="2"/>
              </a:rPr>
              <a:t>.</a:t>
            </a:r>
          </a:p>
          <a:p>
            <a:pPr marL="0" indent="0">
              <a:spcBef>
                <a:spcPct val="0"/>
              </a:spcBef>
            </a:pPr>
            <a:endParaRPr lang="en-US" sz="1600" dirty="0">
              <a:sym typeface="Symbol" panose="05050102010706020507" pitchFamily="18" charset="2"/>
            </a:endParaRPr>
          </a:p>
          <a:p>
            <a:pPr marL="0" indent="0">
              <a:spcBef>
                <a:spcPct val="0"/>
              </a:spcBef>
            </a:pPr>
            <a:r>
              <a:rPr lang="en-US" dirty="0">
                <a:sym typeface="Symbol" panose="05050102010706020507" pitchFamily="18" charset="2"/>
              </a:rPr>
              <a:t>When we carry out Task 1 and create strings starting with 1, some of these strings end with 00.</a:t>
            </a:r>
          </a:p>
          <a:p>
            <a:pPr marL="0" indent="0">
              <a:spcBef>
                <a:spcPct val="0"/>
              </a:spcBef>
            </a:pPr>
            <a:endParaRPr lang="en-US" sz="1600" dirty="0">
              <a:sym typeface="Symbol" panose="05050102010706020507" pitchFamily="18" charset="2"/>
            </a:endParaRPr>
          </a:p>
          <a:p>
            <a:pPr marL="0" indent="0">
              <a:spcBef>
                <a:spcPct val="0"/>
              </a:spcBef>
            </a:pPr>
            <a:r>
              <a:rPr lang="en-US" dirty="0">
                <a:sym typeface="Symbol" panose="05050102010706020507" pitchFamily="18" charset="2"/>
              </a:rPr>
              <a:t>Therefore, we sometimes do Tasks 1 and 2 at the same time, so </a:t>
            </a:r>
            <a:r>
              <a:rPr lang="en-US" b="1" dirty="0">
                <a:solidFill>
                  <a:srgbClr val="00FFFF"/>
                </a:solidFill>
                <a:sym typeface="Symbol" panose="05050102010706020507" pitchFamily="18" charset="2"/>
              </a:rPr>
              <a:t>the sum rule does not apply</a:t>
            </a:r>
            <a:r>
              <a:rPr lang="en-US" dirty="0">
                <a:sym typeface="Symbol" panose="05050102010706020507" pitchFamily="18" charset="2"/>
              </a:rPr>
              <a:t>.</a:t>
            </a:r>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14</a:t>
            </a:fld>
            <a:endParaRPr lang="en-GB"/>
          </a:p>
        </p:txBody>
      </p:sp>
    </p:spTree>
    <p:extLst>
      <p:ext uri="{BB962C8B-B14F-4D97-AF65-F5344CB8AC3E}">
        <p14:creationId xmlns:p14="http://schemas.microsoft.com/office/powerpoint/2010/main" val="61351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endParaRPr lang="en-GB" dirty="0"/>
          </a:p>
        </p:txBody>
      </p:sp>
      <p:sp>
        <p:nvSpPr>
          <p:cNvPr id="3" name="Content Placeholder 2"/>
          <p:cNvSpPr>
            <a:spLocks noGrp="1"/>
          </p:cNvSpPr>
          <p:nvPr>
            <p:ph idx="1"/>
          </p:nvPr>
        </p:nvSpPr>
        <p:spPr/>
        <p:txBody>
          <a:bodyPr/>
          <a:lstStyle/>
          <a:p>
            <a:pPr marL="0" indent="0">
              <a:spcBef>
                <a:spcPct val="0"/>
              </a:spcBef>
            </a:pPr>
            <a:r>
              <a:rPr lang="en-US" dirty="0">
                <a:sym typeface="Symbol" panose="05050102010706020507" pitchFamily="18" charset="2"/>
              </a:rPr>
              <a:t>If we want to use the sum rule in such a case, we have to subtract the cases when Tasks 1 and 2 are done at the same time.</a:t>
            </a:r>
          </a:p>
          <a:p>
            <a:pPr marL="0" indent="0">
              <a:spcBef>
                <a:spcPct val="0"/>
              </a:spcBef>
            </a:pPr>
            <a:endParaRPr lang="en-US" sz="900" dirty="0">
              <a:sym typeface="Symbol" panose="05050102010706020507" pitchFamily="18" charset="2"/>
            </a:endParaRPr>
          </a:p>
          <a:p>
            <a:pPr marL="0" indent="0">
              <a:spcBef>
                <a:spcPct val="0"/>
              </a:spcBef>
            </a:pPr>
            <a:r>
              <a:rPr lang="en-US" dirty="0">
                <a:sym typeface="Symbol" panose="05050102010706020507" pitchFamily="18" charset="2"/>
              </a:rPr>
              <a:t>How many cases are there, that is, how many strings start with 1 </a:t>
            </a:r>
            <a:r>
              <a:rPr lang="en-US" b="1" dirty="0">
                <a:solidFill>
                  <a:srgbClr val="00FFFF"/>
                </a:solidFill>
                <a:sym typeface="Symbol" panose="05050102010706020507" pitchFamily="18" charset="2"/>
              </a:rPr>
              <a:t>and</a:t>
            </a:r>
            <a:r>
              <a:rPr lang="en-US" dirty="0">
                <a:sym typeface="Symbol" panose="05050102010706020507" pitchFamily="18" charset="2"/>
              </a:rPr>
              <a:t> end with 00?</a:t>
            </a:r>
          </a:p>
          <a:p>
            <a:pPr marL="0" indent="0">
              <a:spcBef>
                <a:spcPct val="0"/>
              </a:spcBef>
            </a:pPr>
            <a:endParaRPr lang="en-US" sz="800" dirty="0">
              <a:sym typeface="Symbol" panose="05050102010706020507" pitchFamily="18" charset="2"/>
            </a:endParaRPr>
          </a:p>
          <a:p>
            <a:pPr marL="0" indent="0">
              <a:spcBef>
                <a:spcPct val="0"/>
              </a:spcBef>
            </a:pPr>
            <a:r>
              <a:rPr lang="en-US" dirty="0">
                <a:sym typeface="Symbol" panose="05050102010706020507" pitchFamily="18" charset="2"/>
              </a:rPr>
              <a:t>There is one way to pick the first bit (1), </a:t>
            </a:r>
          </a:p>
          <a:p>
            <a:pPr marL="0" indent="0">
              <a:spcBef>
                <a:spcPct val="0"/>
              </a:spcBef>
            </a:pPr>
            <a:r>
              <a:rPr lang="en-US" dirty="0">
                <a:sym typeface="Symbol" panose="05050102010706020507" pitchFamily="18" charset="2"/>
              </a:rPr>
              <a:t>two ways for the second, …, sixth bit (0 or 1),</a:t>
            </a:r>
          </a:p>
          <a:p>
            <a:pPr marL="0" indent="0">
              <a:spcBef>
                <a:spcPct val="0"/>
              </a:spcBef>
            </a:pPr>
            <a:r>
              <a:rPr lang="en-US" dirty="0">
                <a:sym typeface="Symbol" panose="05050102010706020507" pitchFamily="18" charset="2"/>
              </a:rPr>
              <a:t>one way for the seventh, eighth bit (0).</a:t>
            </a:r>
          </a:p>
          <a:p>
            <a:pPr marL="0" indent="0">
              <a:spcBef>
                <a:spcPct val="0"/>
              </a:spcBef>
            </a:pPr>
            <a:endParaRPr lang="en-US" sz="900" dirty="0">
              <a:sym typeface="Symbol" panose="05050102010706020507" pitchFamily="18" charset="2"/>
            </a:endParaRPr>
          </a:p>
          <a:p>
            <a:pPr marL="0" indent="0">
              <a:spcBef>
                <a:spcPct val="0"/>
              </a:spcBef>
            </a:pPr>
            <a:r>
              <a:rPr lang="en-US" b="1" dirty="0">
                <a:solidFill>
                  <a:srgbClr val="00FFFF"/>
                </a:solidFill>
                <a:sym typeface="Symbol" panose="05050102010706020507" pitchFamily="18" charset="2"/>
              </a:rPr>
              <a:t>Product rule:</a:t>
            </a:r>
            <a:r>
              <a:rPr lang="en-US" dirty="0">
                <a:sym typeface="Symbol" panose="05050102010706020507" pitchFamily="18" charset="2"/>
              </a:rPr>
              <a:t> In 2</a:t>
            </a:r>
            <a:r>
              <a:rPr lang="en-US" baseline="30000" dirty="0">
                <a:sym typeface="Symbol" panose="05050102010706020507" pitchFamily="18" charset="2"/>
              </a:rPr>
              <a:t>5</a:t>
            </a:r>
            <a:r>
              <a:rPr lang="en-US" dirty="0">
                <a:sym typeface="Symbol" panose="05050102010706020507" pitchFamily="18" charset="2"/>
              </a:rPr>
              <a:t> = 32 cases, Tasks 1 and 2 are carried out at the same time.</a:t>
            </a:r>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15</a:t>
            </a:fld>
            <a:endParaRPr lang="en-GB"/>
          </a:p>
        </p:txBody>
      </p:sp>
    </p:spTree>
    <p:extLst>
      <p:ext uri="{BB962C8B-B14F-4D97-AF65-F5344CB8AC3E}">
        <p14:creationId xmlns:p14="http://schemas.microsoft.com/office/powerpoint/2010/main" val="62774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endParaRPr lang="en-GB" dirty="0"/>
          </a:p>
        </p:txBody>
      </p:sp>
      <p:sp>
        <p:nvSpPr>
          <p:cNvPr id="3" name="Content Placeholder 2"/>
          <p:cNvSpPr>
            <a:spLocks noGrp="1"/>
          </p:cNvSpPr>
          <p:nvPr>
            <p:ph idx="1"/>
          </p:nvPr>
        </p:nvSpPr>
        <p:spPr>
          <a:xfrm>
            <a:off x="472440" y="1341120"/>
            <a:ext cx="10881360" cy="5151119"/>
          </a:xfrm>
        </p:spPr>
        <p:txBody>
          <a:bodyPr>
            <a:normAutofit/>
          </a:bodyPr>
          <a:lstStyle/>
          <a:p>
            <a:pPr marL="0" indent="0">
              <a:spcBef>
                <a:spcPct val="0"/>
              </a:spcBef>
            </a:pPr>
            <a:r>
              <a:rPr lang="en-US" dirty="0">
                <a:sym typeface="Symbol" panose="05050102010706020507" pitchFamily="18" charset="2"/>
              </a:rPr>
              <a:t>Since there are 128 ways to complete Task 1 and 64 ways to complete Task 2, and in 32 of these cases Tasks 1 and 2 are completed at the same time, there are</a:t>
            </a:r>
          </a:p>
          <a:p>
            <a:pPr marL="0" indent="0">
              <a:spcBef>
                <a:spcPct val="0"/>
              </a:spcBef>
            </a:pPr>
            <a:endParaRPr lang="en-US" sz="800" dirty="0">
              <a:sym typeface="Symbol" panose="05050102010706020507" pitchFamily="18" charset="2"/>
            </a:endParaRPr>
          </a:p>
          <a:p>
            <a:pPr marL="0" indent="0">
              <a:spcBef>
                <a:spcPct val="0"/>
              </a:spcBef>
              <a:buNone/>
            </a:pPr>
            <a:r>
              <a:rPr lang="en-US" dirty="0">
                <a:sym typeface="Symbol" panose="05050102010706020507" pitchFamily="18" charset="2"/>
              </a:rPr>
              <a:t>                         128 + 64 – 32 = 160 ways to do either task.</a:t>
            </a:r>
          </a:p>
          <a:p>
            <a:pPr marL="0" indent="0">
              <a:spcBef>
                <a:spcPct val="0"/>
              </a:spcBef>
            </a:pPr>
            <a:endParaRPr lang="en-US" dirty="0">
              <a:sym typeface="Symbol" panose="05050102010706020507" pitchFamily="18" charset="2"/>
            </a:endParaRPr>
          </a:p>
          <a:p>
            <a:pPr marL="0" indent="0">
              <a:spcBef>
                <a:spcPct val="0"/>
              </a:spcBef>
            </a:pPr>
            <a:r>
              <a:rPr lang="en-US" dirty="0">
                <a:sym typeface="Symbol" panose="05050102010706020507" pitchFamily="18" charset="2"/>
              </a:rPr>
              <a:t>In set theory, this corresponds to sets A</a:t>
            </a:r>
            <a:r>
              <a:rPr lang="en-US" baseline="-25000" dirty="0">
                <a:sym typeface="Symbol" panose="05050102010706020507" pitchFamily="18" charset="2"/>
              </a:rPr>
              <a:t>1</a:t>
            </a:r>
            <a:r>
              <a:rPr lang="en-US" dirty="0">
                <a:sym typeface="Symbol" panose="05050102010706020507" pitchFamily="18" charset="2"/>
              </a:rPr>
              <a:t> and A</a:t>
            </a:r>
            <a:r>
              <a:rPr lang="en-US" baseline="-25000" dirty="0">
                <a:sym typeface="Symbol" panose="05050102010706020507" pitchFamily="18" charset="2"/>
              </a:rPr>
              <a:t>2</a:t>
            </a:r>
            <a:r>
              <a:rPr lang="en-US" dirty="0">
                <a:sym typeface="Symbol" panose="05050102010706020507" pitchFamily="18" charset="2"/>
              </a:rPr>
              <a:t> that are </a:t>
            </a:r>
            <a:r>
              <a:rPr lang="en-US" b="1" dirty="0">
                <a:solidFill>
                  <a:srgbClr val="00FFFF"/>
                </a:solidFill>
                <a:sym typeface="Symbol" panose="05050102010706020507" pitchFamily="18" charset="2"/>
              </a:rPr>
              <a:t>not</a:t>
            </a:r>
            <a:r>
              <a:rPr lang="en-US" dirty="0">
                <a:sym typeface="Symbol" panose="05050102010706020507" pitchFamily="18" charset="2"/>
              </a:rPr>
              <a:t> disjoint. Then we have:</a:t>
            </a:r>
          </a:p>
          <a:p>
            <a:pPr marL="0" indent="0">
              <a:spcBef>
                <a:spcPct val="0"/>
              </a:spcBef>
            </a:pPr>
            <a:endParaRPr lang="en-US" sz="800" dirty="0">
              <a:sym typeface="Symbol" panose="05050102010706020507" pitchFamily="18" charset="2"/>
            </a:endParaRPr>
          </a:p>
          <a:p>
            <a:pPr marL="0" indent="0">
              <a:spcBef>
                <a:spcPct val="0"/>
              </a:spcBef>
              <a:buNone/>
            </a:pPr>
            <a:r>
              <a:rPr lang="en-US" dirty="0">
                <a:sym typeface="Symbol" panose="05050102010706020507" pitchFamily="18" charset="2"/>
              </a:rPr>
              <a:t>                  |A</a:t>
            </a:r>
            <a:r>
              <a:rPr lang="en-US" baseline="-25000" dirty="0">
                <a:sym typeface="Symbol" panose="05050102010706020507" pitchFamily="18" charset="2"/>
              </a:rPr>
              <a:t>1</a:t>
            </a:r>
            <a:r>
              <a:rPr lang="en-US" dirty="0">
                <a:sym typeface="Symbol" panose="05050102010706020507" pitchFamily="18" charset="2"/>
              </a:rPr>
              <a:t>  A</a:t>
            </a:r>
            <a:r>
              <a:rPr lang="en-US" baseline="-25000" dirty="0">
                <a:sym typeface="Symbol" panose="05050102010706020507" pitchFamily="18" charset="2"/>
              </a:rPr>
              <a:t>2</a:t>
            </a:r>
            <a:r>
              <a:rPr lang="en-US" dirty="0">
                <a:sym typeface="Symbol" panose="05050102010706020507" pitchFamily="18" charset="2"/>
              </a:rPr>
              <a:t>| = |A</a:t>
            </a:r>
            <a:r>
              <a:rPr lang="en-US" baseline="-25000" dirty="0">
                <a:sym typeface="Symbol" panose="05050102010706020507" pitchFamily="18" charset="2"/>
              </a:rPr>
              <a:t>1</a:t>
            </a:r>
            <a:r>
              <a:rPr lang="en-US" dirty="0">
                <a:sym typeface="Symbol" panose="05050102010706020507" pitchFamily="18" charset="2"/>
              </a:rPr>
              <a:t>| + |A</a:t>
            </a:r>
            <a:r>
              <a:rPr lang="en-US" baseline="-25000" dirty="0">
                <a:sym typeface="Symbol" panose="05050102010706020507" pitchFamily="18" charset="2"/>
              </a:rPr>
              <a:t>2</a:t>
            </a:r>
            <a:r>
              <a:rPr lang="en-US" dirty="0">
                <a:sym typeface="Symbol" panose="05050102010706020507" pitchFamily="18" charset="2"/>
              </a:rPr>
              <a:t>| - |A</a:t>
            </a:r>
            <a:r>
              <a:rPr lang="en-US" baseline="-25000" dirty="0">
                <a:sym typeface="Symbol" panose="05050102010706020507" pitchFamily="18" charset="2"/>
              </a:rPr>
              <a:t>1</a:t>
            </a:r>
            <a:r>
              <a:rPr lang="en-US" dirty="0">
                <a:sym typeface="Symbol" panose="05050102010706020507" pitchFamily="18" charset="2"/>
              </a:rPr>
              <a:t>  A</a:t>
            </a:r>
            <a:r>
              <a:rPr lang="en-US" baseline="-25000" dirty="0">
                <a:sym typeface="Symbol" panose="05050102010706020507" pitchFamily="18" charset="2"/>
              </a:rPr>
              <a:t>2</a:t>
            </a:r>
            <a:r>
              <a:rPr lang="en-US" dirty="0">
                <a:sym typeface="Symbol" panose="05050102010706020507" pitchFamily="18" charset="2"/>
              </a:rPr>
              <a:t>|</a:t>
            </a:r>
          </a:p>
          <a:p>
            <a:pPr marL="0" indent="0">
              <a:spcBef>
                <a:spcPct val="0"/>
              </a:spcBef>
            </a:pPr>
            <a:endParaRPr lang="en-US" dirty="0">
              <a:sym typeface="Symbol" panose="05050102010706020507" pitchFamily="18" charset="2"/>
            </a:endParaRPr>
          </a:p>
          <a:p>
            <a:pPr marL="0" indent="0">
              <a:spcBef>
                <a:spcPct val="0"/>
              </a:spcBef>
            </a:pPr>
            <a:r>
              <a:rPr lang="en-US" dirty="0">
                <a:sym typeface="Symbol" panose="05050102010706020507" pitchFamily="18" charset="2"/>
              </a:rPr>
              <a:t>This is called the </a:t>
            </a:r>
            <a:r>
              <a:rPr lang="en-US" b="1" dirty="0">
                <a:solidFill>
                  <a:srgbClr val="00FFFF"/>
                </a:solidFill>
                <a:sym typeface="Symbol" panose="05050102010706020507" pitchFamily="18" charset="2"/>
              </a:rPr>
              <a:t>principle of inclusion-exclusion.</a:t>
            </a:r>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16</a:t>
            </a:fld>
            <a:endParaRPr lang="en-GB"/>
          </a:p>
        </p:txBody>
      </p:sp>
    </p:spTree>
    <p:extLst>
      <p:ext uri="{BB962C8B-B14F-4D97-AF65-F5344CB8AC3E}">
        <p14:creationId xmlns:p14="http://schemas.microsoft.com/office/powerpoint/2010/main" val="388729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dirty="0"/>
              <a:t>The Principle of Inclusion-Exclusion</a:t>
            </a:r>
            <a:endParaRPr lang="en-GB" dirty="0"/>
          </a:p>
        </p:txBody>
      </p:sp>
      <p:sp>
        <p:nvSpPr>
          <p:cNvPr id="3" name="Content Placeholder 2"/>
          <p:cNvSpPr>
            <a:spLocks noGrp="1"/>
          </p:cNvSpPr>
          <p:nvPr>
            <p:ph idx="1"/>
          </p:nvPr>
        </p:nvSpPr>
        <p:spPr>
          <a:xfrm>
            <a:off x="838200" y="1306286"/>
            <a:ext cx="10515600" cy="4870677"/>
          </a:xfrm>
        </p:spPr>
        <p:txBody>
          <a:bodyPr>
            <a:normAutofit fontScale="92500" lnSpcReduction="20000"/>
          </a:bodyPr>
          <a:lstStyle/>
          <a:p>
            <a:pPr marL="0" indent="0">
              <a:buNone/>
            </a:pPr>
            <a:r>
              <a:rPr lang="en-US" dirty="0"/>
              <a:t>EXAMPLE </a:t>
            </a:r>
          </a:p>
          <a:p>
            <a:r>
              <a:rPr lang="en-US" dirty="0"/>
              <a:t> </a:t>
            </a:r>
            <a:r>
              <a:rPr lang="en-US" sz="4300" dirty="0"/>
              <a:t>In a discrete mathematics class every student is a major in computer science or mathematics, or both. The number of students having computer science as a major (possibly along with mathematics) is 25; the number of students having mathematics as a major (possibly along with computer science) is 13; and the number of students majoring in both computer science and mathematics is 8. How many students are in this class?</a:t>
            </a:r>
            <a:endParaRPr lang="en-GB" sz="4300" dirty="0"/>
          </a:p>
          <a:p>
            <a:endParaRPr lang="en-GB" sz="4300" dirty="0"/>
          </a:p>
        </p:txBody>
      </p:sp>
      <p:sp>
        <p:nvSpPr>
          <p:cNvPr id="4" name="Slide Number Placeholder 3"/>
          <p:cNvSpPr>
            <a:spLocks noGrp="1"/>
          </p:cNvSpPr>
          <p:nvPr>
            <p:ph type="sldNum" sz="quarter" idx="12"/>
          </p:nvPr>
        </p:nvSpPr>
        <p:spPr/>
        <p:txBody>
          <a:bodyPr/>
          <a:lstStyle/>
          <a:p>
            <a:fld id="{7CFA69CE-FC5D-4C46-AD03-CC9409C7A922}" type="slidenum">
              <a:rPr lang="en-GB" smtClean="0"/>
              <a:t>17</a:t>
            </a:fld>
            <a:endParaRPr lang="en-GB"/>
          </a:p>
        </p:txBody>
      </p:sp>
    </p:spTree>
    <p:extLst>
      <p:ext uri="{BB962C8B-B14F-4D97-AF65-F5344CB8AC3E}">
        <p14:creationId xmlns:p14="http://schemas.microsoft.com/office/powerpoint/2010/main" val="342016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02" y="365125"/>
            <a:ext cx="10344397" cy="798657"/>
          </a:xfrm>
        </p:spPr>
        <p:txBody>
          <a:bodyPr/>
          <a:lstStyle/>
          <a:p>
            <a:r>
              <a:rPr lang="en-US" dirty="0"/>
              <a:t>The Principle of Inclusion-Exclusion</a:t>
            </a:r>
            <a:endParaRPr lang="en-GB" dirty="0"/>
          </a:p>
        </p:txBody>
      </p:sp>
      <p:sp>
        <p:nvSpPr>
          <p:cNvPr id="3" name="Content Placeholder 2"/>
          <p:cNvSpPr>
            <a:spLocks noGrp="1"/>
          </p:cNvSpPr>
          <p:nvPr>
            <p:ph idx="1"/>
          </p:nvPr>
        </p:nvSpPr>
        <p:spPr>
          <a:xfrm>
            <a:off x="866899" y="1163782"/>
            <a:ext cx="10486901" cy="5438899"/>
          </a:xfrm>
        </p:spPr>
        <p:txBody>
          <a:bodyPr>
            <a:normAutofit fontScale="77500" lnSpcReduction="20000"/>
          </a:bodyPr>
          <a:lstStyle/>
          <a:p>
            <a:r>
              <a:rPr lang="en-US" sz="4200" dirty="0"/>
              <a:t>Solution: Let A be the set of students in the class majoring in computer science and B be the set of students in the class majoring in mathematics. Then A n B is the set of students in the class who are joint mathematics and computer science majors. Because every student in the class is majoring in either computer science or mathematics (or both), it follows that the number of students in the class is I A U B I . Therefore,</a:t>
            </a:r>
            <a:endParaRPr lang="en-GB" sz="4200" dirty="0"/>
          </a:p>
          <a:p>
            <a:endParaRPr lang="en-GB" sz="4200" dirty="0"/>
          </a:p>
          <a:p>
            <a:r>
              <a:rPr lang="en-US" sz="4200" dirty="0"/>
              <a:t>I A U B I = I A I + I B I - I A n B I</a:t>
            </a:r>
            <a:endParaRPr lang="en-GB" sz="4200" dirty="0"/>
          </a:p>
          <a:p>
            <a:r>
              <a:rPr lang="en-US" sz="4200" dirty="0"/>
              <a:t>             = 25 + 13 - 8</a:t>
            </a:r>
            <a:endParaRPr lang="en-GB" sz="4200" dirty="0"/>
          </a:p>
          <a:p>
            <a:r>
              <a:rPr lang="en-US" sz="4200" dirty="0"/>
              <a:t>             = 30.</a:t>
            </a:r>
            <a:endParaRPr lang="en-GB" sz="4200" dirty="0"/>
          </a:p>
          <a:p>
            <a:r>
              <a:rPr lang="en-US" sz="4200" dirty="0"/>
              <a:t>Therefore, there are 30 students in the class.</a:t>
            </a:r>
            <a:endParaRPr lang="en-GB" sz="4200" dirty="0"/>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18</a:t>
            </a:fld>
            <a:endParaRPr lang="en-GB"/>
          </a:p>
        </p:txBody>
      </p:sp>
    </p:spTree>
    <p:extLst>
      <p:ext uri="{BB962C8B-B14F-4D97-AF65-F5344CB8AC3E}">
        <p14:creationId xmlns:p14="http://schemas.microsoft.com/office/powerpoint/2010/main" val="344394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endParaRPr lang="en-GB" dirty="0"/>
          </a:p>
        </p:txBody>
      </p:sp>
      <p:sp>
        <p:nvSpPr>
          <p:cNvPr id="3" name="Content Placeholder 2"/>
          <p:cNvSpPr>
            <a:spLocks noGrp="1"/>
          </p:cNvSpPr>
          <p:nvPr>
            <p:ph idx="1"/>
          </p:nvPr>
        </p:nvSpPr>
        <p:spPr>
          <a:xfrm>
            <a:off x="570016" y="1690687"/>
            <a:ext cx="10783783" cy="4626985"/>
          </a:xfrm>
        </p:spPr>
        <p:txBody>
          <a:bodyPr/>
          <a:lstStyle/>
          <a:p>
            <a:r>
              <a:rPr lang="en-US" dirty="0"/>
              <a:t>How many positive integers not exceeding 1 000 are divisible by 7 or 11 ?</a:t>
            </a:r>
          </a:p>
          <a:p>
            <a:endParaRPr lang="en-US" dirty="0"/>
          </a:p>
          <a:p>
            <a:endParaRPr lang="en-GB" dirty="0"/>
          </a:p>
          <a:p>
            <a:endParaRPr lang="en-GB" dirty="0"/>
          </a:p>
        </p:txBody>
      </p:sp>
      <p:pic>
        <p:nvPicPr>
          <p:cNvPr id="4" name="Picture 3"/>
          <p:cNvPicPr>
            <a:picLocks noChangeAspect="1"/>
          </p:cNvPicPr>
          <p:nvPr/>
        </p:nvPicPr>
        <p:blipFill>
          <a:blip r:embed="rId2"/>
          <a:stretch>
            <a:fillRect/>
          </a:stretch>
        </p:blipFill>
        <p:spPr>
          <a:xfrm>
            <a:off x="733611" y="2660073"/>
            <a:ext cx="13276221" cy="3305359"/>
          </a:xfrm>
          <a:prstGeom prst="rect">
            <a:avLst/>
          </a:prstGeom>
        </p:spPr>
      </p:pic>
      <p:sp>
        <p:nvSpPr>
          <p:cNvPr id="5" name="Slide Number Placeholder 4"/>
          <p:cNvSpPr>
            <a:spLocks noGrp="1"/>
          </p:cNvSpPr>
          <p:nvPr>
            <p:ph type="sldNum" sz="quarter" idx="12"/>
          </p:nvPr>
        </p:nvSpPr>
        <p:spPr/>
        <p:txBody>
          <a:bodyPr/>
          <a:lstStyle/>
          <a:p>
            <a:fld id="{7CFA69CE-FC5D-4C46-AD03-CC9409C7A922}" type="slidenum">
              <a:rPr lang="en-GB" smtClean="0"/>
              <a:t>19</a:t>
            </a:fld>
            <a:endParaRPr lang="en-GB"/>
          </a:p>
        </p:txBody>
      </p:sp>
    </p:spTree>
    <p:extLst>
      <p:ext uri="{BB962C8B-B14F-4D97-AF65-F5344CB8AC3E}">
        <p14:creationId xmlns:p14="http://schemas.microsoft.com/office/powerpoint/2010/main" val="292896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 of Counting-Introduction</a:t>
            </a:r>
          </a:p>
        </p:txBody>
      </p:sp>
      <p:sp>
        <p:nvSpPr>
          <p:cNvPr id="3" name="Content Placeholder 2"/>
          <p:cNvSpPr>
            <a:spLocks noGrp="1"/>
          </p:cNvSpPr>
          <p:nvPr>
            <p:ph idx="1"/>
          </p:nvPr>
        </p:nvSpPr>
        <p:spPr/>
        <p:txBody>
          <a:bodyPr>
            <a:normAutofit fontScale="85000" lnSpcReduction="20000"/>
          </a:bodyPr>
          <a:lstStyle/>
          <a:p>
            <a:r>
              <a:rPr lang="en-US" dirty="0"/>
              <a:t>Suppose that a password on a computer system consists of six, seven, or eight characters. </a:t>
            </a:r>
            <a:endParaRPr lang="en-US" dirty="0" smtClean="0"/>
          </a:p>
          <a:p>
            <a:r>
              <a:rPr lang="en-US" dirty="0" smtClean="0"/>
              <a:t>Each of </a:t>
            </a:r>
            <a:r>
              <a:rPr lang="en-US" dirty="0"/>
              <a:t>these characters must be a digit or a letter of the alphabet. </a:t>
            </a:r>
            <a:endParaRPr lang="en-US" dirty="0" smtClean="0"/>
          </a:p>
          <a:p>
            <a:r>
              <a:rPr lang="en-US" dirty="0" smtClean="0"/>
              <a:t>Each </a:t>
            </a:r>
            <a:r>
              <a:rPr lang="en-US" dirty="0"/>
              <a:t>password must contain at </a:t>
            </a:r>
            <a:r>
              <a:rPr lang="en-US" dirty="0" smtClean="0"/>
              <a:t>least one </a:t>
            </a:r>
            <a:r>
              <a:rPr lang="en-US" dirty="0"/>
              <a:t>digit</a:t>
            </a:r>
            <a:r>
              <a:rPr lang="en-US" dirty="0" smtClean="0"/>
              <a:t>.</a:t>
            </a:r>
          </a:p>
          <a:p>
            <a:r>
              <a:rPr lang="en-US" dirty="0" smtClean="0"/>
              <a:t> </a:t>
            </a:r>
            <a:r>
              <a:rPr lang="en-US" dirty="0"/>
              <a:t>How many such passwords are there? The techniques needed to answer this </a:t>
            </a:r>
            <a:r>
              <a:rPr lang="en-US" dirty="0" smtClean="0"/>
              <a:t>question and </a:t>
            </a:r>
            <a:r>
              <a:rPr lang="en-US" dirty="0"/>
              <a:t>a wide variety of other counting problems will be introduced in this </a:t>
            </a:r>
            <a:r>
              <a:rPr lang="en-US" dirty="0" smtClean="0"/>
              <a:t>topic</a:t>
            </a:r>
            <a:endParaRPr lang="en-US" dirty="0"/>
          </a:p>
          <a:p>
            <a:r>
              <a:rPr lang="en-US" dirty="0"/>
              <a:t>Counting problems arise throughout mathematics and computer science. </a:t>
            </a:r>
            <a:endParaRPr lang="en-US" dirty="0" smtClean="0"/>
          </a:p>
          <a:p>
            <a:r>
              <a:rPr lang="en-US" dirty="0" smtClean="0"/>
              <a:t>For </a:t>
            </a:r>
            <a:r>
              <a:rPr lang="en-US" dirty="0"/>
              <a:t>example, </a:t>
            </a:r>
            <a:r>
              <a:rPr lang="en-US" dirty="0" smtClean="0"/>
              <a:t>we must </a:t>
            </a:r>
            <a:r>
              <a:rPr lang="en-US" dirty="0"/>
              <a:t>count the successful outcomes of experiments and all the possible outcomes of these </a:t>
            </a:r>
            <a:r>
              <a:rPr lang="en-US" dirty="0" smtClean="0"/>
              <a:t>experiments to </a:t>
            </a:r>
            <a:r>
              <a:rPr lang="en-US" dirty="0"/>
              <a:t>determine probabilities of discrete events</a:t>
            </a:r>
            <a:r>
              <a:rPr lang="en-US" dirty="0" smtClean="0"/>
              <a:t>. </a:t>
            </a:r>
          </a:p>
          <a:p>
            <a:r>
              <a:rPr lang="en-US" dirty="0" smtClean="0"/>
              <a:t>We </a:t>
            </a:r>
            <a:r>
              <a:rPr lang="en-US" dirty="0"/>
              <a:t>need to count the number of </a:t>
            </a:r>
            <a:r>
              <a:rPr lang="en-US" dirty="0" smtClean="0"/>
              <a:t>operations used </a:t>
            </a:r>
            <a:r>
              <a:rPr lang="en-US" dirty="0"/>
              <a:t>by an algorithm to study its time complexity.</a:t>
            </a:r>
          </a:p>
        </p:txBody>
      </p:sp>
      <p:sp>
        <p:nvSpPr>
          <p:cNvPr id="4" name="Slide Number Placeholder 3"/>
          <p:cNvSpPr>
            <a:spLocks noGrp="1"/>
          </p:cNvSpPr>
          <p:nvPr>
            <p:ph type="sldNum" sz="quarter" idx="12"/>
          </p:nvPr>
        </p:nvSpPr>
        <p:spPr/>
        <p:txBody>
          <a:bodyPr/>
          <a:lstStyle/>
          <a:p>
            <a:fld id="{7CFA69CE-FC5D-4C46-AD03-CC9409C7A922}" type="slidenum">
              <a:rPr lang="en-GB" smtClean="0"/>
              <a:t>2</a:t>
            </a:fld>
            <a:endParaRPr lang="en-GB"/>
          </a:p>
        </p:txBody>
      </p:sp>
    </p:spTree>
    <p:extLst>
      <p:ext uri="{BB962C8B-B14F-4D97-AF65-F5344CB8AC3E}">
        <p14:creationId xmlns:p14="http://schemas.microsoft.com/office/powerpoint/2010/main" val="199405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p:cNvPicPr>
          <p:nvPr>
            <p:ph idx="1"/>
          </p:nvPr>
        </p:nvPicPr>
        <p:blipFill>
          <a:blip r:embed="rId3"/>
          <a:srcRect/>
          <a:stretch>
            <a:fillRect/>
          </a:stretch>
        </p:blipFill>
        <p:spPr bwMode="auto">
          <a:xfrm>
            <a:off x="688768" y="1690688"/>
            <a:ext cx="10665031" cy="484074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CFA69CE-FC5D-4C46-AD03-CC9409C7A922}" type="slidenum">
              <a:rPr lang="en-GB" smtClean="0"/>
              <a:t>20</a:t>
            </a:fld>
            <a:endParaRPr lang="en-GB"/>
          </a:p>
        </p:txBody>
      </p:sp>
    </p:spTree>
    <p:extLst>
      <p:ext uri="{BB962C8B-B14F-4D97-AF65-F5344CB8AC3E}">
        <p14:creationId xmlns:p14="http://schemas.microsoft.com/office/powerpoint/2010/main" val="8929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744062" y="641268"/>
            <a:ext cx="11202515" cy="579081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CFA69CE-FC5D-4C46-AD03-CC9409C7A922}" type="slidenum">
              <a:rPr lang="en-GB" smtClean="0"/>
              <a:t>21</a:t>
            </a:fld>
            <a:endParaRPr lang="en-GB"/>
          </a:p>
        </p:txBody>
      </p:sp>
    </p:spTree>
    <p:extLst>
      <p:ext uri="{BB962C8B-B14F-4D97-AF65-F5344CB8AC3E}">
        <p14:creationId xmlns:p14="http://schemas.microsoft.com/office/powerpoint/2010/main" val="3599251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010" y="296883"/>
            <a:ext cx="10973790" cy="5880080"/>
          </a:xfrm>
        </p:spPr>
        <p:txBody>
          <a:bodyPr>
            <a:normAutofit fontScale="92500" lnSpcReduction="10000"/>
          </a:bodyPr>
          <a:lstStyle/>
          <a:p>
            <a:r>
              <a:rPr lang="en-US" sz="4200" dirty="0"/>
              <a:t>TRY</a:t>
            </a:r>
          </a:p>
          <a:p>
            <a:r>
              <a:rPr lang="en-US" sz="4200" dirty="0"/>
              <a:t>Example -A total of 1232 students have taken a course in Spanish, 879 have taken a course in French,</a:t>
            </a:r>
            <a:r>
              <a:rPr lang="en-GB" sz="4200" dirty="0"/>
              <a:t> </a:t>
            </a:r>
            <a:r>
              <a:rPr lang="en-US" sz="4200" dirty="0"/>
              <a:t>and 114 have taken a course in Russian. Further, 103 have taken courses in both Spanish and</a:t>
            </a:r>
            <a:r>
              <a:rPr lang="en-GB" sz="4200" dirty="0"/>
              <a:t> </a:t>
            </a:r>
            <a:r>
              <a:rPr lang="en-US" sz="4200" dirty="0"/>
              <a:t>French, 23 have taken courses in both Spanish and Russian, and 14 have taken courses in both</a:t>
            </a:r>
            <a:r>
              <a:rPr lang="en-GB" sz="4200" dirty="0"/>
              <a:t> </a:t>
            </a:r>
            <a:r>
              <a:rPr lang="en-US" sz="4200" dirty="0"/>
              <a:t>French and Russian. If 2092 students have taken at least one of Spanish, French, and Russian,</a:t>
            </a:r>
            <a:r>
              <a:rPr lang="en-GB" sz="4200" dirty="0"/>
              <a:t> </a:t>
            </a:r>
            <a:r>
              <a:rPr lang="en-US" sz="4200" dirty="0"/>
              <a:t>how many students have taken a course in all three languages?</a:t>
            </a:r>
            <a:endParaRPr lang="en-GB" sz="4200" dirty="0"/>
          </a:p>
          <a:p>
            <a:r>
              <a:rPr lang="en-US" sz="4200" dirty="0"/>
              <a:t> </a:t>
            </a:r>
            <a:endParaRPr lang="en-GB" sz="4200" dirty="0"/>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22</a:t>
            </a:fld>
            <a:endParaRPr lang="en-GB"/>
          </a:p>
        </p:txBody>
      </p:sp>
    </p:spTree>
    <p:extLst>
      <p:ext uri="{BB962C8B-B14F-4D97-AF65-F5344CB8AC3E}">
        <p14:creationId xmlns:p14="http://schemas.microsoft.com/office/powerpoint/2010/main" val="2241310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a:t>
            </a:r>
            <a:br>
              <a:rPr lang="en-US" dirty="0"/>
            </a:br>
            <a:endParaRPr lang="en-US" dirty="0"/>
          </a:p>
        </p:txBody>
      </p:sp>
      <p:sp>
        <p:nvSpPr>
          <p:cNvPr id="3" name="Content Placeholder 2"/>
          <p:cNvSpPr>
            <a:spLocks noGrp="1"/>
          </p:cNvSpPr>
          <p:nvPr>
            <p:ph idx="1"/>
          </p:nvPr>
        </p:nvSpPr>
        <p:spPr/>
        <p:txBody>
          <a:bodyPr/>
          <a:lstStyle/>
          <a:p>
            <a:r>
              <a:rPr lang="en-US" dirty="0"/>
              <a:t>A computer company receives 350 applications from college graduates for a job planning a </a:t>
            </a:r>
            <a:r>
              <a:rPr lang="en-US" dirty="0" smtClean="0"/>
              <a:t>line of </a:t>
            </a:r>
            <a:r>
              <a:rPr lang="en-US" dirty="0"/>
              <a:t>new web servers. Suppose that 220 of these applicants majored in computer science, </a:t>
            </a:r>
            <a:r>
              <a:rPr lang="en-US" dirty="0" smtClean="0"/>
              <a:t>147 </a:t>
            </a:r>
            <a:r>
              <a:rPr lang="en-US" dirty="0"/>
              <a:t>majored in business, and 51 majored both in computer science and in business. How many </a:t>
            </a:r>
            <a:r>
              <a:rPr lang="en-US" dirty="0" smtClean="0"/>
              <a:t>of these </a:t>
            </a:r>
            <a:r>
              <a:rPr lang="en-US" dirty="0"/>
              <a:t>applicants majored neither in computer science nor in business?</a:t>
            </a:r>
          </a:p>
        </p:txBody>
      </p:sp>
      <p:sp>
        <p:nvSpPr>
          <p:cNvPr id="4" name="Slide Number Placeholder 3"/>
          <p:cNvSpPr>
            <a:spLocks noGrp="1"/>
          </p:cNvSpPr>
          <p:nvPr>
            <p:ph type="sldNum" sz="quarter" idx="12"/>
          </p:nvPr>
        </p:nvSpPr>
        <p:spPr/>
        <p:txBody>
          <a:bodyPr/>
          <a:lstStyle/>
          <a:p>
            <a:fld id="{7CFA69CE-FC5D-4C46-AD03-CC9409C7A922}" type="slidenum">
              <a:rPr lang="en-GB" smtClean="0"/>
              <a:t>23</a:t>
            </a:fld>
            <a:endParaRPr lang="en-GB"/>
          </a:p>
        </p:txBody>
      </p:sp>
    </p:spTree>
    <p:extLst>
      <p:ext uri="{BB962C8B-B14F-4D97-AF65-F5344CB8AC3E}">
        <p14:creationId xmlns:p14="http://schemas.microsoft.com/office/powerpoint/2010/main" val="3244439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Division Rule</a:t>
            </a:r>
            <a:endParaRPr lang="en-US" dirty="0"/>
          </a:p>
        </p:txBody>
      </p:sp>
      <p:sp>
        <p:nvSpPr>
          <p:cNvPr id="3" name="Content Placeholder 2"/>
          <p:cNvSpPr>
            <a:spLocks noGrp="1"/>
          </p:cNvSpPr>
          <p:nvPr>
            <p:ph idx="1"/>
          </p:nvPr>
        </p:nvSpPr>
        <p:spPr/>
        <p:txBody>
          <a:bodyPr>
            <a:normAutofit/>
          </a:bodyPr>
          <a:lstStyle/>
          <a:p>
            <a:endParaRPr lang="en-US" dirty="0" smtClean="0"/>
          </a:p>
          <a:p>
            <a:pPr>
              <a:buFont typeface="Wingdings" panose="05000000000000000000" pitchFamily="2" charset="2"/>
              <a:buChar char="v"/>
            </a:pPr>
            <a:r>
              <a:rPr lang="en-US" dirty="0" smtClean="0"/>
              <a:t>THE </a:t>
            </a:r>
            <a:r>
              <a:rPr lang="en-US" dirty="0"/>
              <a:t>DIVISION RULE There are </a:t>
            </a:r>
            <a:r>
              <a:rPr lang="en-US" i="1" dirty="0"/>
              <a:t>n/d ways to do a task if it can be done using a </a:t>
            </a:r>
            <a:r>
              <a:rPr lang="en-US" i="1" dirty="0" smtClean="0"/>
              <a:t>procedure </a:t>
            </a:r>
            <a:r>
              <a:rPr lang="en-US" dirty="0" smtClean="0"/>
              <a:t>that </a:t>
            </a:r>
            <a:r>
              <a:rPr lang="en-US" dirty="0"/>
              <a:t>can be carried out in </a:t>
            </a:r>
            <a:r>
              <a:rPr lang="en-US" i="1" dirty="0"/>
              <a:t>n ways, and for every </a:t>
            </a:r>
            <a:r>
              <a:rPr lang="en-US" i="1" dirty="0" smtClean="0"/>
              <a:t>way </a:t>
            </a:r>
            <a:r>
              <a:rPr lang="en-US" i="1" dirty="0"/>
              <a:t>w, exactly d of the n ways correspond </a:t>
            </a:r>
            <a:r>
              <a:rPr lang="en-US" i="1" dirty="0" smtClean="0"/>
              <a:t>to </a:t>
            </a:r>
            <a:r>
              <a:rPr lang="en-US" dirty="0" smtClean="0"/>
              <a:t>way </a:t>
            </a:r>
            <a:r>
              <a:rPr lang="en-US" i="1" dirty="0" smtClean="0"/>
              <a:t>w</a:t>
            </a:r>
          </a:p>
          <a:p>
            <a:r>
              <a:rPr lang="en-US" dirty="0"/>
              <a:t>The division rule comes in handy when it appears that a task can be done in </a:t>
            </a:r>
            <a:r>
              <a:rPr lang="en-US" i="1" dirty="0"/>
              <a:t>n </a:t>
            </a:r>
            <a:r>
              <a:rPr lang="en-US" i="1" dirty="0" smtClean="0"/>
              <a:t>diﬀerent </a:t>
            </a:r>
            <a:r>
              <a:rPr lang="en-US" dirty="0" smtClean="0"/>
              <a:t>ways</a:t>
            </a:r>
            <a:r>
              <a:rPr lang="en-US" dirty="0"/>
              <a:t>, but it turns out that for each way of doing the task, there are </a:t>
            </a:r>
            <a:r>
              <a:rPr lang="en-US" i="1" dirty="0"/>
              <a:t>d equivalent ways of </a:t>
            </a:r>
            <a:r>
              <a:rPr lang="en-US" i="1" dirty="0" smtClean="0"/>
              <a:t>doing </a:t>
            </a:r>
            <a:r>
              <a:rPr lang="en-US" dirty="0" smtClean="0"/>
              <a:t>it</a:t>
            </a:r>
            <a:r>
              <a:rPr lang="en-US" dirty="0"/>
              <a:t>. </a:t>
            </a:r>
            <a:endParaRPr lang="en-US" dirty="0" smtClean="0"/>
          </a:p>
          <a:p>
            <a:r>
              <a:rPr lang="en-US" dirty="0" smtClean="0"/>
              <a:t>Under </a:t>
            </a:r>
            <a:r>
              <a:rPr lang="en-US" dirty="0"/>
              <a:t>these circumstances, we can conclude that there are </a:t>
            </a:r>
            <a:r>
              <a:rPr lang="en-US" i="1" dirty="0"/>
              <a:t>n/d inequivalent ways of </a:t>
            </a:r>
            <a:r>
              <a:rPr lang="en-US" i="1" dirty="0" smtClean="0"/>
              <a:t>doing </a:t>
            </a:r>
            <a:r>
              <a:rPr lang="en-US" dirty="0" smtClean="0"/>
              <a:t>the </a:t>
            </a:r>
            <a:r>
              <a:rPr lang="en-US" dirty="0"/>
              <a:t>task</a:t>
            </a:r>
          </a:p>
        </p:txBody>
      </p:sp>
      <p:sp>
        <p:nvSpPr>
          <p:cNvPr id="4" name="Slide Number Placeholder 3"/>
          <p:cNvSpPr>
            <a:spLocks noGrp="1"/>
          </p:cNvSpPr>
          <p:nvPr>
            <p:ph type="sldNum" sz="quarter" idx="12"/>
          </p:nvPr>
        </p:nvSpPr>
        <p:spPr/>
        <p:txBody>
          <a:bodyPr/>
          <a:lstStyle/>
          <a:p>
            <a:fld id="{7CFA69CE-FC5D-4C46-AD03-CC9409C7A922}" type="slidenum">
              <a:rPr lang="en-GB" smtClean="0"/>
              <a:t>24</a:t>
            </a:fld>
            <a:endParaRPr lang="en-GB"/>
          </a:p>
        </p:txBody>
      </p:sp>
    </p:spTree>
    <p:extLst>
      <p:ext uri="{BB962C8B-B14F-4D97-AF65-F5344CB8AC3E}">
        <p14:creationId xmlns:p14="http://schemas.microsoft.com/office/powerpoint/2010/main" val="2727028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endParaRPr lang="en-US" dirty="0"/>
          </a:p>
        </p:txBody>
      </p:sp>
      <p:sp>
        <p:nvSpPr>
          <p:cNvPr id="3" name="Content Placeholder 2"/>
          <p:cNvSpPr>
            <a:spLocks noGrp="1"/>
          </p:cNvSpPr>
          <p:nvPr>
            <p:ph idx="1"/>
          </p:nvPr>
        </p:nvSpPr>
        <p:spPr/>
        <p:txBody>
          <a:bodyPr/>
          <a:lstStyle/>
          <a:p>
            <a:r>
              <a:rPr lang="en-US" dirty="0"/>
              <a:t>Suppose that an automated system has been developed that counts the legs of cows in a </a:t>
            </a:r>
            <a:r>
              <a:rPr lang="en-US" dirty="0" smtClean="0"/>
              <a:t>pasture. Suppose </a:t>
            </a:r>
            <a:r>
              <a:rPr lang="en-US" dirty="0"/>
              <a:t>that this system has determined that in a farmer’s pasture there are exactly 572 legs.</a:t>
            </a:r>
          </a:p>
          <a:p>
            <a:r>
              <a:rPr lang="en-US" dirty="0"/>
              <a:t>How many cows are there is this pasture, assuming that each cow has four legs and that </a:t>
            </a:r>
            <a:r>
              <a:rPr lang="en-US" dirty="0" smtClean="0"/>
              <a:t>there are </a:t>
            </a:r>
            <a:r>
              <a:rPr lang="en-US" dirty="0"/>
              <a:t>no other animals present?</a:t>
            </a:r>
          </a:p>
        </p:txBody>
      </p:sp>
      <p:sp>
        <p:nvSpPr>
          <p:cNvPr id="4" name="Slide Number Placeholder 3"/>
          <p:cNvSpPr>
            <a:spLocks noGrp="1"/>
          </p:cNvSpPr>
          <p:nvPr>
            <p:ph type="sldNum" sz="quarter" idx="12"/>
          </p:nvPr>
        </p:nvSpPr>
        <p:spPr/>
        <p:txBody>
          <a:bodyPr/>
          <a:lstStyle/>
          <a:p>
            <a:fld id="{7CFA69CE-FC5D-4C46-AD03-CC9409C7A922}" type="slidenum">
              <a:rPr lang="en-GB" smtClean="0"/>
              <a:t>25</a:t>
            </a:fld>
            <a:endParaRPr lang="en-GB"/>
          </a:p>
        </p:txBody>
      </p:sp>
    </p:spTree>
    <p:extLst>
      <p:ext uri="{BB962C8B-B14F-4D97-AF65-F5344CB8AC3E}">
        <p14:creationId xmlns:p14="http://schemas.microsoft.com/office/powerpoint/2010/main" val="92309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 y="396240"/>
            <a:ext cx="10911840" cy="5780723"/>
          </a:xfrm>
        </p:spPr>
        <p:txBody>
          <a:bodyPr/>
          <a:lstStyle/>
          <a:p>
            <a:r>
              <a:rPr lang="en-US" i="1" dirty="0"/>
              <a:t>Solution: </a:t>
            </a:r>
            <a:endParaRPr lang="en-US" i="1" dirty="0" smtClean="0"/>
          </a:p>
          <a:p>
            <a:r>
              <a:rPr lang="en-US" sz="4000" i="1" dirty="0" smtClean="0"/>
              <a:t>Let </a:t>
            </a:r>
            <a:r>
              <a:rPr lang="en-US" sz="4000" i="1" dirty="0"/>
              <a:t>n be the number of cow legs counted in a pasture. Because each cow has four </a:t>
            </a:r>
            <a:r>
              <a:rPr lang="en-US" sz="4000" i="1" dirty="0" smtClean="0"/>
              <a:t>legs, </a:t>
            </a:r>
            <a:r>
              <a:rPr lang="en-US" sz="4000" dirty="0" smtClean="0"/>
              <a:t>by </a:t>
            </a:r>
            <a:r>
              <a:rPr lang="en-US" sz="4000" dirty="0"/>
              <a:t>the division rule we know that the pasture contains </a:t>
            </a:r>
            <a:r>
              <a:rPr lang="en-US" sz="4000" i="1" dirty="0"/>
              <a:t>n/4 cows</a:t>
            </a:r>
            <a:r>
              <a:rPr lang="en-US" sz="4000" i="1" dirty="0" smtClean="0"/>
              <a:t>.</a:t>
            </a:r>
          </a:p>
          <a:p>
            <a:r>
              <a:rPr lang="en-US" sz="4000" i="1" dirty="0" smtClean="0"/>
              <a:t> </a:t>
            </a:r>
            <a:r>
              <a:rPr lang="en-US" sz="4000" i="1" dirty="0"/>
              <a:t>Consequently, the pasture </a:t>
            </a:r>
            <a:r>
              <a:rPr lang="en-US" sz="4000" i="1" dirty="0" smtClean="0"/>
              <a:t>with </a:t>
            </a:r>
            <a:r>
              <a:rPr lang="en-US" sz="4000" dirty="0" smtClean="0"/>
              <a:t>572 </a:t>
            </a:r>
            <a:r>
              <a:rPr lang="en-US" sz="4000" dirty="0"/>
              <a:t>cow legs has 572/4 = 143 cows in it.</a:t>
            </a:r>
          </a:p>
          <a:p>
            <a:endParaRPr lang="en-US" dirty="0"/>
          </a:p>
        </p:txBody>
      </p:sp>
      <p:sp>
        <p:nvSpPr>
          <p:cNvPr id="4" name="Slide Number Placeholder 3"/>
          <p:cNvSpPr>
            <a:spLocks noGrp="1"/>
          </p:cNvSpPr>
          <p:nvPr>
            <p:ph type="sldNum" sz="quarter" idx="12"/>
          </p:nvPr>
        </p:nvSpPr>
        <p:spPr/>
        <p:txBody>
          <a:bodyPr/>
          <a:lstStyle/>
          <a:p>
            <a:fld id="{7CFA69CE-FC5D-4C46-AD03-CC9409C7A922}" type="slidenum">
              <a:rPr lang="en-GB" smtClean="0"/>
              <a:t>26</a:t>
            </a:fld>
            <a:endParaRPr lang="en-GB"/>
          </a:p>
        </p:txBody>
      </p:sp>
    </p:spTree>
    <p:extLst>
      <p:ext uri="{BB962C8B-B14F-4D97-AF65-F5344CB8AC3E}">
        <p14:creationId xmlns:p14="http://schemas.microsoft.com/office/powerpoint/2010/main" val="389156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a:t>
            </a:r>
            <a:endParaRPr lang="en-US" dirty="0"/>
          </a:p>
        </p:txBody>
      </p:sp>
      <p:sp>
        <p:nvSpPr>
          <p:cNvPr id="3" name="Content Placeholder 2"/>
          <p:cNvSpPr>
            <a:spLocks noGrp="1"/>
          </p:cNvSpPr>
          <p:nvPr>
            <p:ph idx="1"/>
          </p:nvPr>
        </p:nvSpPr>
        <p:spPr/>
        <p:txBody>
          <a:bodyPr/>
          <a:lstStyle/>
          <a:p>
            <a:r>
              <a:rPr lang="en-US" dirty="0"/>
              <a:t>How many diﬀerent ways are there to seat four people around a circular table, where two </a:t>
            </a:r>
            <a:r>
              <a:rPr lang="en-US" dirty="0" smtClean="0"/>
              <a:t>seat-</a:t>
            </a:r>
            <a:r>
              <a:rPr lang="en-US" dirty="0" err="1" smtClean="0"/>
              <a:t>ings</a:t>
            </a:r>
            <a:r>
              <a:rPr lang="en-US" dirty="0" smtClean="0"/>
              <a:t> are </a:t>
            </a:r>
            <a:r>
              <a:rPr lang="en-US" dirty="0"/>
              <a:t>considered the same when each person has the same left neighbor and the same </a:t>
            </a:r>
            <a:r>
              <a:rPr lang="en-US" dirty="0" smtClean="0"/>
              <a:t>right </a:t>
            </a:r>
            <a:r>
              <a:rPr lang="en-US" dirty="0"/>
              <a:t>neighbor?</a:t>
            </a:r>
          </a:p>
          <a:p>
            <a:endParaRPr lang="en-US" dirty="0"/>
          </a:p>
        </p:txBody>
      </p:sp>
      <p:sp>
        <p:nvSpPr>
          <p:cNvPr id="4" name="Slide Number Placeholder 3"/>
          <p:cNvSpPr>
            <a:spLocks noGrp="1"/>
          </p:cNvSpPr>
          <p:nvPr>
            <p:ph type="sldNum" sz="quarter" idx="12"/>
          </p:nvPr>
        </p:nvSpPr>
        <p:spPr/>
        <p:txBody>
          <a:bodyPr/>
          <a:lstStyle/>
          <a:p>
            <a:fld id="{7CFA69CE-FC5D-4C46-AD03-CC9409C7A922}" type="slidenum">
              <a:rPr lang="en-GB" smtClean="0"/>
              <a:t>27</a:t>
            </a:fld>
            <a:endParaRPr lang="en-GB"/>
          </a:p>
        </p:txBody>
      </p:sp>
    </p:spTree>
    <p:extLst>
      <p:ext uri="{BB962C8B-B14F-4D97-AF65-F5344CB8AC3E}">
        <p14:creationId xmlns:p14="http://schemas.microsoft.com/office/powerpoint/2010/main" val="2149776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a:t>
            </a:r>
            <a:endParaRPr lang="en-GB" dirty="0"/>
          </a:p>
        </p:txBody>
      </p:sp>
      <p:pic>
        <p:nvPicPr>
          <p:cNvPr id="4" name="Content Placeholder 3"/>
          <p:cNvPicPr>
            <a:picLocks noGrp="1" noChangeAspect="1"/>
          </p:cNvPicPr>
          <p:nvPr>
            <p:ph idx="1"/>
          </p:nvPr>
        </p:nvPicPr>
        <p:blipFill>
          <a:blip r:embed="rId2"/>
          <a:stretch>
            <a:fillRect/>
          </a:stretch>
        </p:blipFill>
        <p:spPr>
          <a:xfrm>
            <a:off x="1051640" y="1595685"/>
            <a:ext cx="9244266" cy="5135704"/>
          </a:xfrm>
          <a:prstGeom prst="rect">
            <a:avLst/>
          </a:prstGeom>
        </p:spPr>
      </p:pic>
      <p:sp>
        <p:nvSpPr>
          <p:cNvPr id="5" name="Slide Number Placeholder 4"/>
          <p:cNvSpPr>
            <a:spLocks noGrp="1"/>
          </p:cNvSpPr>
          <p:nvPr>
            <p:ph type="sldNum" sz="quarter" idx="12"/>
          </p:nvPr>
        </p:nvSpPr>
        <p:spPr/>
        <p:txBody>
          <a:bodyPr/>
          <a:lstStyle/>
          <a:p>
            <a:fld id="{7CFA69CE-FC5D-4C46-AD03-CC9409C7A922}" type="slidenum">
              <a:rPr lang="en-GB" smtClean="0"/>
              <a:t>28</a:t>
            </a:fld>
            <a:endParaRPr lang="en-GB"/>
          </a:p>
        </p:txBody>
      </p:sp>
    </p:spTree>
    <p:extLst>
      <p:ext uri="{BB962C8B-B14F-4D97-AF65-F5344CB8AC3E}">
        <p14:creationId xmlns:p14="http://schemas.microsoft.com/office/powerpoint/2010/main" val="2403629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a:t>
            </a:r>
            <a:endParaRPr lang="en-GB" dirty="0"/>
          </a:p>
        </p:txBody>
      </p:sp>
      <p:sp>
        <p:nvSpPr>
          <p:cNvPr id="3" name="Content Placeholder 2"/>
          <p:cNvSpPr>
            <a:spLocks noGrp="1"/>
          </p:cNvSpPr>
          <p:nvPr>
            <p:ph idx="1"/>
          </p:nvPr>
        </p:nvSpPr>
        <p:spPr/>
        <p:txBody>
          <a:bodyPr/>
          <a:lstStyle/>
          <a:p>
            <a:r>
              <a:rPr lang="en-US" dirty="0"/>
              <a:t>Example -A school musical director can select 2 musical plays to present next year. One will be presented in the fall, and one will be presented in the spring. If she has 9 to pick from, how many different possibilities are there?</a:t>
            </a:r>
            <a:endParaRPr lang="en-GB" dirty="0"/>
          </a:p>
          <a:p>
            <a:endParaRPr lang="en-GB" dirty="0"/>
          </a:p>
        </p:txBody>
      </p:sp>
      <p:pic>
        <p:nvPicPr>
          <p:cNvPr id="4" name="Picture 3"/>
          <p:cNvPicPr/>
          <p:nvPr/>
        </p:nvPicPr>
        <p:blipFill>
          <a:blip r:embed="rId2"/>
          <a:srcRect/>
          <a:stretch>
            <a:fillRect/>
          </a:stretch>
        </p:blipFill>
        <p:spPr bwMode="auto">
          <a:xfrm>
            <a:off x="1235960" y="3610098"/>
            <a:ext cx="10117839" cy="313508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CFA69CE-FC5D-4C46-AD03-CC9409C7A922}" type="slidenum">
              <a:rPr lang="en-GB" smtClean="0"/>
              <a:t>29</a:t>
            </a:fld>
            <a:endParaRPr lang="en-GB"/>
          </a:p>
        </p:txBody>
      </p:sp>
    </p:spTree>
    <p:extLst>
      <p:ext uri="{BB962C8B-B14F-4D97-AF65-F5344CB8AC3E}">
        <p14:creationId xmlns:p14="http://schemas.microsoft.com/office/powerpoint/2010/main" val="202865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265" y="0"/>
            <a:ext cx="11424062" cy="6578930"/>
          </a:xfrm>
        </p:spPr>
        <p:txBody>
          <a:bodyPr>
            <a:noAutofit/>
          </a:bodyPr>
          <a:lstStyle/>
          <a:p>
            <a:pPr>
              <a:spcBef>
                <a:spcPct val="0"/>
              </a:spcBef>
              <a:buFont typeface="Wingdings" panose="05000000000000000000" pitchFamily="2" charset="2"/>
              <a:buChar char="v"/>
            </a:pPr>
            <a:r>
              <a:rPr lang="en-US" sz="4000" b="1" dirty="0">
                <a:sym typeface="Symbol" panose="05050102010706020507" pitchFamily="18" charset="2"/>
              </a:rPr>
              <a:t>The sum rule:</a:t>
            </a:r>
          </a:p>
          <a:p>
            <a:pPr marL="0" indent="0">
              <a:spcBef>
                <a:spcPct val="0"/>
              </a:spcBef>
            </a:pPr>
            <a:r>
              <a:rPr lang="en-US" sz="4000" dirty="0">
                <a:sym typeface="Symbol" panose="05050102010706020507" pitchFamily="18" charset="2"/>
              </a:rPr>
              <a:t>If a task can be done in n</a:t>
            </a:r>
            <a:r>
              <a:rPr lang="en-US" sz="4000" baseline="-25000" dirty="0">
                <a:sym typeface="Symbol" panose="05050102010706020507" pitchFamily="18" charset="2"/>
              </a:rPr>
              <a:t>1</a:t>
            </a:r>
            <a:r>
              <a:rPr lang="en-US" sz="4000" dirty="0">
                <a:sym typeface="Symbol" panose="05050102010706020507" pitchFamily="18" charset="2"/>
              </a:rPr>
              <a:t> ways and a second task in n</a:t>
            </a:r>
            <a:r>
              <a:rPr lang="en-US" sz="4000" baseline="-25000" dirty="0">
                <a:sym typeface="Symbol" panose="05050102010706020507" pitchFamily="18" charset="2"/>
              </a:rPr>
              <a:t>2</a:t>
            </a:r>
            <a:r>
              <a:rPr lang="en-US" sz="4000" dirty="0">
                <a:sym typeface="Symbol" panose="05050102010706020507" pitchFamily="18" charset="2"/>
              </a:rPr>
              <a:t> ways, and if these two tasks cannot be done at the same time, then there are n</a:t>
            </a:r>
            <a:r>
              <a:rPr lang="en-US" sz="4000" baseline="-25000" dirty="0">
                <a:sym typeface="Symbol" panose="05050102010706020507" pitchFamily="18" charset="2"/>
              </a:rPr>
              <a:t>1</a:t>
            </a:r>
            <a:r>
              <a:rPr lang="en-US" sz="4000" dirty="0">
                <a:sym typeface="Symbol" panose="05050102010706020507" pitchFamily="18" charset="2"/>
              </a:rPr>
              <a:t> + n</a:t>
            </a:r>
            <a:r>
              <a:rPr lang="en-US" sz="4000" baseline="-25000" dirty="0">
                <a:sym typeface="Symbol" panose="05050102010706020507" pitchFamily="18" charset="2"/>
              </a:rPr>
              <a:t>2</a:t>
            </a:r>
            <a:r>
              <a:rPr lang="en-US" sz="4000" dirty="0">
                <a:sym typeface="Symbol" panose="05050102010706020507" pitchFamily="18" charset="2"/>
              </a:rPr>
              <a:t> ways to do either task.</a:t>
            </a:r>
          </a:p>
          <a:p>
            <a:pPr>
              <a:spcBef>
                <a:spcPct val="0"/>
              </a:spcBef>
              <a:buFont typeface="Wingdings" panose="05000000000000000000" pitchFamily="2" charset="2"/>
              <a:buChar char="v"/>
            </a:pPr>
            <a:r>
              <a:rPr lang="en-US" sz="4000" b="1" dirty="0">
                <a:sym typeface="Symbol" panose="05050102010706020507" pitchFamily="18" charset="2"/>
              </a:rPr>
              <a:t>Example:</a:t>
            </a:r>
            <a:r>
              <a:rPr lang="en-US" sz="4000" dirty="0">
                <a:sym typeface="Symbol" panose="05050102010706020507" pitchFamily="18" charset="2"/>
              </a:rPr>
              <a:t> </a:t>
            </a:r>
          </a:p>
          <a:p>
            <a:pPr marL="0" indent="0">
              <a:spcBef>
                <a:spcPct val="0"/>
              </a:spcBef>
            </a:pPr>
            <a:r>
              <a:rPr lang="en-US" sz="4000" dirty="0">
                <a:sym typeface="Symbol" panose="05050102010706020507" pitchFamily="18" charset="2"/>
              </a:rPr>
              <a:t>The department will award a free computer to either a CS student or a CS professor. How many different choices are there, if there are 530 students and 15 professors?</a:t>
            </a:r>
          </a:p>
          <a:p>
            <a:pPr marL="0" indent="0">
              <a:spcBef>
                <a:spcPct val="0"/>
              </a:spcBef>
            </a:pPr>
            <a:endParaRPr lang="en-US" dirty="0">
              <a:sym typeface="Symbol" panose="05050102010706020507" pitchFamily="18" charset="2"/>
            </a:endParaRPr>
          </a:p>
          <a:p>
            <a:pPr marL="0" indent="0">
              <a:spcBef>
                <a:spcPct val="0"/>
              </a:spcBef>
            </a:pPr>
            <a:r>
              <a:rPr lang="en-US" sz="4000" dirty="0">
                <a:sym typeface="Symbol" panose="05050102010706020507" pitchFamily="18" charset="2"/>
              </a:rPr>
              <a:t>There are 530 + 15 = 545 choices.</a:t>
            </a:r>
          </a:p>
          <a:p>
            <a:endParaRPr lang="en-GB" sz="4000" dirty="0"/>
          </a:p>
        </p:txBody>
      </p:sp>
      <p:sp>
        <p:nvSpPr>
          <p:cNvPr id="4" name="Slide Number Placeholder 3"/>
          <p:cNvSpPr>
            <a:spLocks noGrp="1"/>
          </p:cNvSpPr>
          <p:nvPr>
            <p:ph type="sldNum" sz="quarter" idx="12"/>
          </p:nvPr>
        </p:nvSpPr>
        <p:spPr/>
        <p:txBody>
          <a:bodyPr/>
          <a:lstStyle/>
          <a:p>
            <a:fld id="{7CFA69CE-FC5D-4C46-AD03-CC9409C7A922}" type="slidenum">
              <a:rPr lang="en-GB" smtClean="0"/>
              <a:t>3</a:t>
            </a:fld>
            <a:endParaRPr lang="en-GB" dirty="0"/>
          </a:p>
        </p:txBody>
      </p:sp>
    </p:spTree>
    <p:extLst>
      <p:ext uri="{BB962C8B-B14F-4D97-AF65-F5344CB8AC3E}">
        <p14:creationId xmlns:p14="http://schemas.microsoft.com/office/powerpoint/2010/main" val="126650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a:t>
            </a:r>
            <a:endParaRPr lang="en-GB" dirty="0"/>
          </a:p>
        </p:txBody>
      </p:sp>
      <p:sp>
        <p:nvSpPr>
          <p:cNvPr id="3" name="Content Placeholder 2"/>
          <p:cNvSpPr>
            <a:spLocks noGrp="1"/>
          </p:cNvSpPr>
          <p:nvPr>
            <p:ph idx="1"/>
          </p:nvPr>
        </p:nvSpPr>
        <p:spPr/>
        <p:txBody>
          <a:bodyPr>
            <a:normAutofit lnSpcReduction="10000"/>
          </a:bodyPr>
          <a:lstStyle/>
          <a:p>
            <a:r>
              <a:rPr lang="en-US" sz="4400" dirty="0"/>
              <a:t>TRY </a:t>
            </a:r>
          </a:p>
          <a:p>
            <a:pPr marL="0" indent="0">
              <a:buNone/>
            </a:pPr>
            <a:r>
              <a:rPr lang="en-US" sz="4400" dirty="0"/>
              <a:t>How many ways are there to select a first-prize winner, a second-prize winner, and a third-prize</a:t>
            </a:r>
            <a:r>
              <a:rPr lang="en-GB" sz="4400" dirty="0"/>
              <a:t> </a:t>
            </a:r>
            <a:r>
              <a:rPr lang="en-US" sz="4400" dirty="0"/>
              <a:t>winner from 100 different people who have entered a contest?</a:t>
            </a:r>
          </a:p>
          <a:p>
            <a:pPr marL="0" indent="0">
              <a:buNone/>
            </a:pPr>
            <a:r>
              <a:rPr lang="en-GB" sz="4400" dirty="0"/>
              <a:t>2. In how many ways can  4 people be arranged in a row for a photo? </a:t>
            </a:r>
          </a:p>
          <a:p>
            <a:endParaRPr lang="en-GB" sz="4400" dirty="0"/>
          </a:p>
          <a:p>
            <a:endParaRPr lang="en-GB" sz="4400" dirty="0"/>
          </a:p>
        </p:txBody>
      </p:sp>
      <p:sp>
        <p:nvSpPr>
          <p:cNvPr id="4" name="Slide Number Placeholder 3"/>
          <p:cNvSpPr>
            <a:spLocks noGrp="1"/>
          </p:cNvSpPr>
          <p:nvPr>
            <p:ph type="sldNum" sz="quarter" idx="12"/>
          </p:nvPr>
        </p:nvSpPr>
        <p:spPr/>
        <p:txBody>
          <a:bodyPr/>
          <a:lstStyle/>
          <a:p>
            <a:fld id="{7CFA69CE-FC5D-4C46-AD03-CC9409C7A922}" type="slidenum">
              <a:rPr lang="en-GB" smtClean="0"/>
              <a:t>30</a:t>
            </a:fld>
            <a:endParaRPr lang="en-GB"/>
          </a:p>
        </p:txBody>
      </p:sp>
    </p:spTree>
    <p:extLst>
      <p:ext uri="{BB962C8B-B14F-4D97-AF65-F5344CB8AC3E}">
        <p14:creationId xmlns:p14="http://schemas.microsoft.com/office/powerpoint/2010/main" val="354030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Arrangements with Repetitions</a:t>
            </a:r>
          </a:p>
        </p:txBody>
      </p:sp>
      <p:sp>
        <p:nvSpPr>
          <p:cNvPr id="3" name="Content Placeholder 2"/>
          <p:cNvSpPr>
            <a:spLocks noGrp="1"/>
          </p:cNvSpPr>
          <p:nvPr>
            <p:ph idx="1"/>
          </p:nvPr>
        </p:nvSpPr>
        <p:spPr/>
        <p:txBody>
          <a:bodyPr>
            <a:normAutofit/>
          </a:bodyPr>
          <a:lstStyle/>
          <a:p>
            <a:r>
              <a:rPr lang="en-GB" dirty="0"/>
              <a:t>If we have  n elements of which  x are alike of one  kind,  y are alike of another kind,  z are alike of another  kind, ............ then the number of ordered selections or  permutations is given by:</a:t>
            </a:r>
          </a:p>
          <a:p>
            <a:endParaRPr lang="en-GB" dirty="0"/>
          </a:p>
        </p:txBody>
      </p:sp>
      <p:pic>
        <p:nvPicPr>
          <p:cNvPr id="4" name="Picture 3"/>
          <p:cNvPicPr>
            <a:picLocks noChangeAspect="1"/>
          </p:cNvPicPr>
          <p:nvPr/>
        </p:nvPicPr>
        <p:blipFill>
          <a:blip r:embed="rId2"/>
          <a:stretch>
            <a:fillRect/>
          </a:stretch>
        </p:blipFill>
        <p:spPr>
          <a:xfrm>
            <a:off x="1306842" y="3044031"/>
            <a:ext cx="2619375" cy="1914525"/>
          </a:xfrm>
          <a:prstGeom prst="rect">
            <a:avLst/>
          </a:prstGeom>
        </p:spPr>
      </p:pic>
      <p:sp>
        <p:nvSpPr>
          <p:cNvPr id="5" name="Slide Number Placeholder 4"/>
          <p:cNvSpPr>
            <a:spLocks noGrp="1"/>
          </p:cNvSpPr>
          <p:nvPr>
            <p:ph type="sldNum" sz="quarter" idx="12"/>
          </p:nvPr>
        </p:nvSpPr>
        <p:spPr/>
        <p:txBody>
          <a:bodyPr/>
          <a:lstStyle/>
          <a:p>
            <a:fld id="{7CFA69CE-FC5D-4C46-AD03-CC9409C7A922}" type="slidenum">
              <a:rPr lang="en-GB" smtClean="0"/>
              <a:t>31</a:t>
            </a:fld>
            <a:endParaRPr lang="en-GB"/>
          </a:p>
        </p:txBody>
      </p:sp>
    </p:spTree>
    <p:extLst>
      <p:ext uri="{BB962C8B-B14F-4D97-AF65-F5344CB8AC3E}">
        <p14:creationId xmlns:p14="http://schemas.microsoft.com/office/powerpoint/2010/main" val="2689914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Example </a:t>
            </a:r>
          </a:p>
          <a:p>
            <a:r>
              <a:rPr lang="en-GB" dirty="0"/>
              <a:t>How many different arrangements of the word  PARRAMATTA are possible?</a:t>
            </a:r>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32</a:t>
            </a:fld>
            <a:endParaRPr lang="en-GB"/>
          </a:p>
        </p:txBody>
      </p:sp>
    </p:spTree>
    <p:extLst>
      <p:ext uri="{BB962C8B-B14F-4D97-AF65-F5344CB8AC3E}">
        <p14:creationId xmlns:p14="http://schemas.microsoft.com/office/powerpoint/2010/main" val="197115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909"/>
          </a:xfrm>
        </p:spPr>
        <p:txBody>
          <a:bodyPr>
            <a:normAutofit fontScale="90000"/>
          </a:bodyPr>
          <a:lstStyle/>
          <a:p>
            <a:r>
              <a:rPr lang="en-US" b="1" dirty="0"/>
              <a:t>          </a:t>
            </a:r>
            <a:br>
              <a:rPr lang="en-US" b="1" dirty="0"/>
            </a:br>
            <a:r>
              <a:rPr lang="en-US" b="1" dirty="0"/>
              <a:t>                  Combinations</a:t>
            </a:r>
            <a:r>
              <a:rPr lang="en-GB" dirty="0"/>
              <a:t/>
            </a:r>
            <a:br>
              <a:rPr lang="en-GB" dirty="0"/>
            </a:br>
            <a:endParaRPr lang="en-GB" dirty="0"/>
          </a:p>
        </p:txBody>
      </p:sp>
      <p:sp>
        <p:nvSpPr>
          <p:cNvPr id="3" name="Content Placeholder 2"/>
          <p:cNvSpPr>
            <a:spLocks noGrp="1"/>
          </p:cNvSpPr>
          <p:nvPr>
            <p:ph idx="1"/>
          </p:nvPr>
        </p:nvSpPr>
        <p:spPr>
          <a:xfrm>
            <a:off x="838200" y="1353787"/>
            <a:ext cx="10515600" cy="5106390"/>
          </a:xfrm>
        </p:spPr>
        <p:txBody>
          <a:bodyPr>
            <a:noAutofit/>
          </a:bodyPr>
          <a:lstStyle/>
          <a:p>
            <a:r>
              <a:rPr lang="en-US" dirty="0"/>
              <a:t>A selection of distinct objects without regard to order is called a </a:t>
            </a:r>
            <a:r>
              <a:rPr lang="en-US" b="1" dirty="0"/>
              <a:t>combination.</a:t>
            </a:r>
          </a:p>
          <a:p>
            <a:endParaRPr lang="en-US" b="1" dirty="0"/>
          </a:p>
          <a:p>
            <a:r>
              <a:rPr lang="en-US" dirty="0"/>
              <a:t>The difference between a permutation and a combination is that in a combination, the order or arrangement of the objects is not important; by contrast, order </a:t>
            </a:r>
            <a:r>
              <a:rPr lang="en-US" i="1" dirty="0"/>
              <a:t>is </a:t>
            </a:r>
            <a:r>
              <a:rPr lang="en-US" dirty="0"/>
              <a:t>important in a permutation.</a:t>
            </a:r>
          </a:p>
          <a:p>
            <a:r>
              <a:rPr lang="en-GB" b="1" dirty="0"/>
              <a:t>Permutations</a:t>
            </a:r>
            <a:r>
              <a:rPr lang="en-GB" dirty="0"/>
              <a:t> are for lists (order matters) and </a:t>
            </a:r>
            <a:r>
              <a:rPr lang="en-GB" b="1" dirty="0"/>
              <a:t>combinations</a:t>
            </a:r>
            <a:r>
              <a:rPr lang="en-GB" dirty="0"/>
              <a:t> are for groups (order doesn't matter).</a:t>
            </a:r>
            <a:endParaRPr lang="en-US" sz="5400" dirty="0"/>
          </a:p>
          <a:p>
            <a:endParaRPr lang="en-GB" dirty="0"/>
          </a:p>
          <a:p>
            <a:r>
              <a:rPr lang="en-US" dirty="0"/>
              <a:t>How many different committees of three students can be formed from a group of four students?</a:t>
            </a:r>
            <a:endParaRPr lang="en-GB" dirty="0"/>
          </a:p>
          <a:p>
            <a:r>
              <a:rPr lang="en-US" dirty="0"/>
              <a:t> </a:t>
            </a:r>
            <a:endParaRPr lang="en-GB" dirty="0"/>
          </a:p>
          <a:p>
            <a:endParaRPr lang="en-GB" sz="800" dirty="0"/>
          </a:p>
        </p:txBody>
      </p:sp>
      <p:sp>
        <p:nvSpPr>
          <p:cNvPr id="4" name="Slide Number Placeholder 3"/>
          <p:cNvSpPr>
            <a:spLocks noGrp="1"/>
          </p:cNvSpPr>
          <p:nvPr>
            <p:ph type="sldNum" sz="quarter" idx="12"/>
          </p:nvPr>
        </p:nvSpPr>
        <p:spPr/>
        <p:txBody>
          <a:bodyPr/>
          <a:lstStyle/>
          <a:p>
            <a:fld id="{7CFA69CE-FC5D-4C46-AD03-CC9409C7A922}" type="slidenum">
              <a:rPr lang="en-GB" smtClean="0"/>
              <a:t>33</a:t>
            </a:fld>
            <a:endParaRPr lang="en-GB"/>
          </a:p>
        </p:txBody>
      </p:sp>
    </p:spTree>
    <p:extLst>
      <p:ext uri="{BB962C8B-B14F-4D97-AF65-F5344CB8AC3E}">
        <p14:creationId xmlns:p14="http://schemas.microsoft.com/office/powerpoint/2010/main" val="1850008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819398" y="536049"/>
            <a:ext cx="10711542" cy="563912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CFA69CE-FC5D-4C46-AD03-CC9409C7A922}" type="slidenum">
              <a:rPr lang="en-GB" smtClean="0"/>
              <a:t>34</a:t>
            </a:fld>
            <a:endParaRPr lang="en-GB"/>
          </a:p>
        </p:txBody>
      </p:sp>
    </p:spTree>
    <p:extLst>
      <p:ext uri="{BB962C8B-B14F-4D97-AF65-F5344CB8AC3E}">
        <p14:creationId xmlns:p14="http://schemas.microsoft.com/office/powerpoint/2010/main" val="1901440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838199" y="617517"/>
            <a:ext cx="10609613" cy="3336966"/>
          </a:xfrm>
          <a:prstGeom prst="rect">
            <a:avLst/>
          </a:prstGeom>
          <a:noFill/>
          <a:ln w="9525">
            <a:noFill/>
            <a:miter lim="800000"/>
            <a:headEnd/>
            <a:tailEnd/>
          </a:ln>
        </p:spPr>
      </p:pic>
      <p:sp>
        <p:nvSpPr>
          <p:cNvPr id="5" name="Rectangle 4"/>
          <p:cNvSpPr/>
          <p:nvPr/>
        </p:nvSpPr>
        <p:spPr>
          <a:xfrm>
            <a:off x="838201" y="4239217"/>
            <a:ext cx="10716490" cy="2286780"/>
          </a:xfrm>
          <a:prstGeom prst="rect">
            <a:avLst/>
          </a:prstGeom>
        </p:spPr>
        <p:txBody>
          <a:bodyPr wrap="square">
            <a:spAutoFit/>
          </a:bodyPr>
          <a:lstStyle/>
          <a:p>
            <a:pP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see that </a:t>
            </a:r>
            <a:r>
              <a:rPr lang="en-US" sz="2400" i="1" dirty="0">
                <a:effectLst/>
                <a:latin typeface="MTMI"/>
                <a:ea typeface="Calibri" panose="020F0502020204030204" pitchFamily="34" charset="0"/>
                <a:cs typeface="MTMI"/>
              </a:rPr>
              <a:t>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i="1" dirty="0">
                <a:effectLst/>
                <a:latin typeface="MTMI"/>
                <a:ea typeface="Calibri" panose="020F0502020204030204" pitchFamily="34" charset="0"/>
                <a:cs typeface="MTMI"/>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i="1" dirty="0">
                <a:effectLst/>
                <a:latin typeface="MTMI"/>
                <a:ea typeface="Calibri" panose="020F0502020204030204" pitchFamily="34" charset="0"/>
                <a:cs typeface="MTMI"/>
              </a:rPr>
              <a:t>) </a:t>
            </a:r>
            <a:r>
              <a:rPr lang="en-US" sz="2400" dirty="0">
                <a:effectLst/>
                <a:latin typeface="MTSYN"/>
                <a:ea typeface="Calibri" panose="020F0502020204030204" pitchFamily="34" charset="0"/>
                <a:cs typeface="MTSYN"/>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6, because the 2-combinations of </a:t>
            </a:r>
            <a:r>
              <a:rPr lang="en-US" sz="2400" dirty="0">
                <a:effectLst/>
                <a:latin typeface="MTSYN"/>
                <a:ea typeface="Calibri" panose="020F0502020204030204" pitchFamily="34" charset="0"/>
                <a:cs typeface="MTSYN"/>
              </a:rPr>
              <a:t>{</a:t>
            </a:r>
            <a:r>
              <a:rPr lang="en-US" sz="2400" i="1" dirty="0">
                <a:effectLst/>
                <a:latin typeface="MTMI"/>
                <a:ea typeface="Calibri" panose="020F0502020204030204" pitchFamily="34" charset="0"/>
                <a:cs typeface="MTMI"/>
              </a:rPr>
              <a:t>a, b, c, d</a:t>
            </a:r>
            <a:r>
              <a:rPr lang="en-US" sz="2400" dirty="0">
                <a:effectLst/>
                <a:latin typeface="MTSYN"/>
                <a:ea typeface="Calibri" panose="020F0502020204030204" pitchFamily="34" charset="0"/>
                <a:cs typeface="MTSYN"/>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are the six subsets </a:t>
            </a:r>
            <a:r>
              <a:rPr lang="en-US" sz="2400" dirty="0">
                <a:effectLst/>
                <a:latin typeface="MTSYN"/>
                <a:ea typeface="Calibri" panose="020F0502020204030204" pitchFamily="34" charset="0"/>
                <a:cs typeface="MTSYN"/>
              </a:rPr>
              <a:t>{</a:t>
            </a:r>
            <a:r>
              <a:rPr lang="en-US" sz="2400" i="1" dirty="0">
                <a:effectLst/>
                <a:latin typeface="MTMI"/>
                <a:ea typeface="Calibri" panose="020F0502020204030204" pitchFamily="34" charset="0"/>
                <a:cs typeface="MTMI"/>
              </a:rPr>
              <a:t>a, b</a:t>
            </a:r>
            <a:r>
              <a:rPr lang="en-US" sz="2400" dirty="0">
                <a:effectLst/>
                <a:latin typeface="MTSYN"/>
                <a:ea typeface="Calibri" panose="020F0502020204030204" pitchFamily="34" charset="0"/>
                <a:cs typeface="MTSYN"/>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MTSYN"/>
                <a:ea typeface="Calibri" panose="020F0502020204030204" pitchFamily="34" charset="0"/>
                <a:cs typeface="MTSYN"/>
              </a:rPr>
              <a:t>{</a:t>
            </a:r>
            <a:r>
              <a:rPr lang="en-US" sz="2400" i="1" dirty="0">
                <a:effectLst/>
                <a:latin typeface="MTMI"/>
                <a:ea typeface="Calibri" panose="020F0502020204030204" pitchFamily="34" charset="0"/>
                <a:cs typeface="MTMI"/>
              </a:rPr>
              <a:t>a, c</a:t>
            </a:r>
            <a:r>
              <a:rPr lang="en-US" sz="2400" dirty="0">
                <a:effectLst/>
                <a:latin typeface="MTSYN"/>
                <a:ea typeface="Calibri" panose="020F0502020204030204" pitchFamily="34" charset="0"/>
                <a:cs typeface="MTSYN"/>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MTSYN"/>
                <a:ea typeface="Calibri" panose="020F0502020204030204" pitchFamily="34" charset="0"/>
                <a:cs typeface="MTSYN"/>
              </a:rPr>
              <a:t>{</a:t>
            </a:r>
            <a:r>
              <a:rPr lang="en-US" sz="2400" i="1" dirty="0">
                <a:effectLst/>
                <a:latin typeface="MTMI"/>
                <a:ea typeface="Calibri" panose="020F0502020204030204" pitchFamily="34" charset="0"/>
                <a:cs typeface="MTMI"/>
              </a:rPr>
              <a:t>a, d</a:t>
            </a:r>
            <a:r>
              <a:rPr lang="en-US" sz="2400" dirty="0">
                <a:effectLst/>
                <a:latin typeface="MTSYN"/>
                <a:ea typeface="Calibri" panose="020F0502020204030204" pitchFamily="34" charset="0"/>
                <a:cs typeface="MTSYN"/>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MTSYN"/>
                <a:ea typeface="Calibri" panose="020F0502020204030204" pitchFamily="34" charset="0"/>
                <a:cs typeface="MTSYN"/>
              </a:rPr>
              <a:t>{</a:t>
            </a:r>
            <a:r>
              <a:rPr lang="en-US" sz="2400" i="1" dirty="0">
                <a:effectLst/>
                <a:latin typeface="MTMI"/>
                <a:ea typeface="Calibri" panose="020F0502020204030204" pitchFamily="34" charset="0"/>
                <a:cs typeface="MTMI"/>
              </a:rPr>
              <a:t>b, c</a:t>
            </a:r>
            <a:r>
              <a:rPr lang="en-US" sz="2400" dirty="0">
                <a:effectLst/>
                <a:latin typeface="MTSYN"/>
                <a:ea typeface="Calibri" panose="020F0502020204030204" pitchFamily="34" charset="0"/>
                <a:cs typeface="MTSYN"/>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MTSYN"/>
                <a:ea typeface="Calibri" panose="020F0502020204030204" pitchFamily="34" charset="0"/>
                <a:cs typeface="MTSYN"/>
              </a:rPr>
              <a:t>{</a:t>
            </a:r>
            <a:r>
              <a:rPr lang="en-US" sz="2400" i="1" dirty="0">
                <a:effectLst/>
                <a:latin typeface="MTMI"/>
                <a:ea typeface="Calibri" panose="020F0502020204030204" pitchFamily="34" charset="0"/>
                <a:cs typeface="MTMI"/>
              </a:rPr>
              <a:t>b, d</a:t>
            </a:r>
            <a:r>
              <a:rPr lang="en-US" sz="2400" dirty="0">
                <a:effectLst/>
                <a:latin typeface="MTSYN"/>
                <a:ea typeface="Calibri" panose="020F0502020204030204" pitchFamily="34" charset="0"/>
                <a:cs typeface="MTSYN"/>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effectLst/>
                <a:latin typeface="MTSYN"/>
                <a:ea typeface="Calibri" panose="020F0502020204030204" pitchFamily="34" charset="0"/>
                <a:cs typeface="MTSYN"/>
              </a:rPr>
              <a:t>{</a:t>
            </a:r>
            <a:r>
              <a:rPr lang="en-US" sz="2400" i="1" dirty="0">
                <a:effectLst/>
                <a:latin typeface="MTMI"/>
                <a:ea typeface="Calibri" panose="020F0502020204030204" pitchFamily="34" charset="0"/>
                <a:cs typeface="MTMI"/>
              </a:rPr>
              <a:t>c, d</a:t>
            </a:r>
            <a:r>
              <a:rPr lang="en-US" sz="2400" dirty="0">
                <a:effectLst/>
                <a:latin typeface="MTSYN"/>
                <a:ea typeface="Calibri" panose="020F0502020204030204" pitchFamily="34" charset="0"/>
                <a:cs typeface="MTSYN"/>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How many ways are there to select five players from a 10-member tennis team to make a trip to</a:t>
            </a:r>
            <a:r>
              <a:rPr lang="en-GB" sz="28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match at another school?</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CFA69CE-FC5D-4C46-AD03-CC9409C7A922}" type="slidenum">
              <a:rPr lang="en-GB" smtClean="0"/>
              <a:t>35</a:t>
            </a:fld>
            <a:endParaRPr lang="en-GB"/>
          </a:p>
        </p:txBody>
      </p:sp>
    </p:spTree>
    <p:extLst>
      <p:ext uri="{BB962C8B-B14F-4D97-AF65-F5344CB8AC3E}">
        <p14:creationId xmlns:p14="http://schemas.microsoft.com/office/powerpoint/2010/main" val="2859379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1825625"/>
            <a:ext cx="10515600" cy="4492048"/>
          </a:xfrm>
        </p:spPr>
        <p:txBody>
          <a:bodyPr>
            <a:noAutofit/>
          </a:bodyPr>
          <a:lstStyle/>
          <a:p>
            <a:pPr marL="0" indent="0" eaLnBrk="0" hangingPunct="0">
              <a:spcBef>
                <a:spcPct val="0"/>
              </a:spcBef>
            </a:pPr>
            <a:r>
              <a:rPr lang="en-US" sz="3600" b="1" dirty="0">
                <a:solidFill>
                  <a:srgbClr val="00FFFF"/>
                </a:solidFill>
                <a:sym typeface="Symbol" panose="05050102010706020507" pitchFamily="18" charset="2"/>
              </a:rPr>
              <a:t>Example:</a:t>
            </a:r>
          </a:p>
          <a:p>
            <a:pPr marL="0" indent="0" eaLnBrk="0" hangingPunct="0">
              <a:spcBef>
                <a:spcPct val="0"/>
              </a:spcBef>
            </a:pPr>
            <a:r>
              <a:rPr lang="en-US" sz="3600" dirty="0">
                <a:sym typeface="Symbol" panose="05050102010706020507" pitchFamily="18" charset="2"/>
              </a:rPr>
              <a:t>A soccer club has 8 female and 7 male members. For today’s match, the coach wants to have 6 female and 5 male players on the grass. How many possible configurations are there?</a:t>
            </a:r>
          </a:p>
          <a:p>
            <a:pPr marL="0" indent="0" eaLnBrk="0" hangingPunct="0">
              <a:spcBef>
                <a:spcPct val="0"/>
              </a:spcBef>
            </a:pPr>
            <a:endParaRPr lang="en-US" sz="3600" dirty="0">
              <a:sym typeface="Symbol" panose="05050102010706020507" pitchFamily="18" charset="2"/>
            </a:endParaRPr>
          </a:p>
          <a:p>
            <a:pPr marL="0" indent="0" eaLnBrk="0" hangingPunct="0">
              <a:spcBef>
                <a:spcPct val="0"/>
              </a:spcBef>
            </a:pPr>
            <a:r>
              <a:rPr lang="en-US" sz="3600" dirty="0">
                <a:sym typeface="Symbol" panose="05050102010706020507" pitchFamily="18" charset="2"/>
              </a:rPr>
              <a:t>C(8, 6)  C(7, 5) = 8!/(6!2!)  7!/(5!2!)</a:t>
            </a:r>
          </a:p>
          <a:p>
            <a:pPr marL="0" indent="0" eaLnBrk="0" hangingPunct="0">
              <a:spcBef>
                <a:spcPct val="0"/>
              </a:spcBef>
            </a:pPr>
            <a:r>
              <a:rPr lang="en-US" sz="3600" dirty="0">
                <a:sym typeface="Symbol" panose="05050102010706020507" pitchFamily="18" charset="2"/>
              </a:rPr>
              <a:t>		        = 2821 </a:t>
            </a:r>
          </a:p>
          <a:p>
            <a:pPr marL="0" indent="0" eaLnBrk="0" hangingPunct="0">
              <a:spcBef>
                <a:spcPct val="0"/>
              </a:spcBef>
            </a:pPr>
            <a:r>
              <a:rPr lang="en-US" sz="3600" dirty="0">
                <a:sym typeface="Symbol" panose="05050102010706020507" pitchFamily="18" charset="2"/>
              </a:rPr>
              <a:t>		        = 588</a:t>
            </a:r>
          </a:p>
          <a:p>
            <a:endParaRPr lang="en-GB" sz="3600" dirty="0"/>
          </a:p>
        </p:txBody>
      </p:sp>
      <p:sp>
        <p:nvSpPr>
          <p:cNvPr id="4" name="Slide Number Placeholder 3"/>
          <p:cNvSpPr>
            <a:spLocks noGrp="1"/>
          </p:cNvSpPr>
          <p:nvPr>
            <p:ph type="sldNum" sz="quarter" idx="12"/>
          </p:nvPr>
        </p:nvSpPr>
        <p:spPr/>
        <p:txBody>
          <a:bodyPr/>
          <a:lstStyle/>
          <a:p>
            <a:fld id="{7CFA69CE-FC5D-4C46-AD03-CC9409C7A922}" type="slidenum">
              <a:rPr lang="en-GB" smtClean="0"/>
              <a:t>36</a:t>
            </a:fld>
            <a:endParaRPr lang="en-GB"/>
          </a:p>
        </p:txBody>
      </p:sp>
    </p:spTree>
    <p:extLst>
      <p:ext uri="{BB962C8B-B14F-4D97-AF65-F5344CB8AC3E}">
        <p14:creationId xmlns:p14="http://schemas.microsoft.com/office/powerpoint/2010/main" val="2176057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a:p>
            <a:pPr marL="0" indent="0">
              <a:buNone/>
            </a:pPr>
            <a:r>
              <a:rPr lang="en-US" dirty="0"/>
              <a:t>                  </a:t>
            </a:r>
          </a:p>
          <a:p>
            <a:endParaRPr lang="en-US" dirty="0"/>
          </a:p>
          <a:p>
            <a:r>
              <a:rPr lang="en-US" dirty="0"/>
              <a:t>                                               END</a:t>
            </a:r>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37</a:t>
            </a:fld>
            <a:endParaRPr lang="en-GB"/>
          </a:p>
        </p:txBody>
      </p:sp>
    </p:spTree>
    <p:extLst>
      <p:ext uri="{BB962C8B-B14F-4D97-AF65-F5344CB8AC3E}">
        <p14:creationId xmlns:p14="http://schemas.microsoft.com/office/powerpoint/2010/main" val="324017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3" y="890649"/>
            <a:ext cx="10996551" cy="5450774"/>
          </a:xfrm>
        </p:spPr>
        <p:txBody>
          <a:bodyPr>
            <a:noAutofit/>
          </a:bodyPr>
          <a:lstStyle/>
          <a:p>
            <a:pPr marL="0" indent="0">
              <a:spcBef>
                <a:spcPct val="0"/>
              </a:spcBef>
            </a:pPr>
            <a:r>
              <a:rPr lang="en-US" sz="5400" b="1" dirty="0">
                <a:sym typeface="Symbol" panose="05050102010706020507" pitchFamily="18" charset="2"/>
              </a:rPr>
              <a:t>Generalized sum rule:</a:t>
            </a:r>
          </a:p>
          <a:p>
            <a:pPr marL="0" indent="0">
              <a:spcBef>
                <a:spcPct val="0"/>
              </a:spcBef>
            </a:pPr>
            <a:endParaRPr lang="en-US" sz="1400" b="1" dirty="0">
              <a:solidFill>
                <a:srgbClr val="00FFFF"/>
              </a:solidFill>
              <a:sym typeface="Symbol" panose="05050102010706020507" pitchFamily="18" charset="2"/>
            </a:endParaRPr>
          </a:p>
          <a:p>
            <a:pPr marL="0" indent="0">
              <a:spcBef>
                <a:spcPct val="0"/>
              </a:spcBef>
            </a:pPr>
            <a:r>
              <a:rPr lang="en-US" sz="5400" dirty="0">
                <a:sym typeface="Symbol" panose="05050102010706020507" pitchFamily="18" charset="2"/>
              </a:rPr>
              <a:t> If we have tasks T</a:t>
            </a:r>
            <a:r>
              <a:rPr lang="en-US" sz="5400" baseline="-25000" dirty="0">
                <a:sym typeface="Symbol" panose="05050102010706020507" pitchFamily="18" charset="2"/>
              </a:rPr>
              <a:t>1</a:t>
            </a:r>
            <a:r>
              <a:rPr lang="en-US" sz="5400" dirty="0">
                <a:sym typeface="Symbol" panose="05050102010706020507" pitchFamily="18" charset="2"/>
              </a:rPr>
              <a:t>, T</a:t>
            </a:r>
            <a:r>
              <a:rPr lang="en-US" sz="5400" baseline="-25000" dirty="0">
                <a:sym typeface="Symbol" panose="05050102010706020507" pitchFamily="18" charset="2"/>
              </a:rPr>
              <a:t>2</a:t>
            </a:r>
            <a:r>
              <a:rPr lang="en-US" sz="5400" dirty="0">
                <a:sym typeface="Symbol" panose="05050102010706020507" pitchFamily="18" charset="2"/>
              </a:rPr>
              <a:t>, …, T</a:t>
            </a:r>
            <a:r>
              <a:rPr lang="en-US" sz="5400" baseline="-25000" dirty="0">
                <a:sym typeface="Symbol" panose="05050102010706020507" pitchFamily="18" charset="2"/>
              </a:rPr>
              <a:t>m</a:t>
            </a:r>
            <a:r>
              <a:rPr lang="en-US" sz="5400" dirty="0">
                <a:sym typeface="Symbol" panose="05050102010706020507" pitchFamily="18" charset="2"/>
              </a:rPr>
              <a:t> that can be done in n</a:t>
            </a:r>
            <a:r>
              <a:rPr lang="en-US" sz="5400" baseline="-25000" dirty="0">
                <a:sym typeface="Symbol" panose="05050102010706020507" pitchFamily="18" charset="2"/>
              </a:rPr>
              <a:t>1</a:t>
            </a:r>
            <a:r>
              <a:rPr lang="en-US" sz="5400" dirty="0">
                <a:sym typeface="Symbol" panose="05050102010706020507" pitchFamily="18" charset="2"/>
              </a:rPr>
              <a:t>, n</a:t>
            </a:r>
            <a:r>
              <a:rPr lang="en-US" sz="5400" baseline="-25000" dirty="0">
                <a:sym typeface="Symbol" panose="05050102010706020507" pitchFamily="18" charset="2"/>
              </a:rPr>
              <a:t>2</a:t>
            </a:r>
            <a:r>
              <a:rPr lang="en-US" sz="5400" dirty="0">
                <a:sym typeface="Symbol" panose="05050102010706020507" pitchFamily="18" charset="2"/>
              </a:rPr>
              <a:t>, …, n</a:t>
            </a:r>
            <a:r>
              <a:rPr lang="en-US" sz="5400" baseline="-25000" dirty="0">
                <a:sym typeface="Symbol" panose="05050102010706020507" pitchFamily="18" charset="2"/>
              </a:rPr>
              <a:t>m</a:t>
            </a:r>
            <a:r>
              <a:rPr lang="en-US" sz="5400" dirty="0">
                <a:sym typeface="Symbol" panose="05050102010706020507" pitchFamily="18" charset="2"/>
              </a:rPr>
              <a:t> ways, respectively, and no two of these tasks can be done at the same time, then there are n</a:t>
            </a:r>
            <a:r>
              <a:rPr lang="en-US" sz="5400" baseline="-25000" dirty="0">
                <a:sym typeface="Symbol" panose="05050102010706020507" pitchFamily="18" charset="2"/>
              </a:rPr>
              <a:t>1</a:t>
            </a:r>
            <a:r>
              <a:rPr lang="en-US" sz="5400" dirty="0">
                <a:sym typeface="Symbol" panose="05050102010706020507" pitchFamily="18" charset="2"/>
              </a:rPr>
              <a:t> + n</a:t>
            </a:r>
            <a:r>
              <a:rPr lang="en-US" sz="5400" baseline="-25000" dirty="0">
                <a:sym typeface="Symbol" panose="05050102010706020507" pitchFamily="18" charset="2"/>
              </a:rPr>
              <a:t>2</a:t>
            </a:r>
            <a:r>
              <a:rPr lang="en-US" sz="5400" dirty="0">
                <a:sym typeface="Symbol" panose="05050102010706020507" pitchFamily="18" charset="2"/>
              </a:rPr>
              <a:t> + … + n</a:t>
            </a:r>
            <a:r>
              <a:rPr lang="en-US" sz="5400" baseline="-25000" dirty="0">
                <a:sym typeface="Symbol" panose="05050102010706020507" pitchFamily="18" charset="2"/>
              </a:rPr>
              <a:t>m</a:t>
            </a:r>
            <a:r>
              <a:rPr lang="en-US" sz="5400" dirty="0">
                <a:sym typeface="Symbol" panose="05050102010706020507" pitchFamily="18" charset="2"/>
              </a:rPr>
              <a:t> ways to do one of these tasks.</a:t>
            </a:r>
          </a:p>
          <a:p>
            <a:endParaRPr lang="en-GB" sz="5400" dirty="0"/>
          </a:p>
        </p:txBody>
      </p:sp>
      <p:sp>
        <p:nvSpPr>
          <p:cNvPr id="4" name="Slide Number Placeholder 3"/>
          <p:cNvSpPr>
            <a:spLocks noGrp="1"/>
          </p:cNvSpPr>
          <p:nvPr>
            <p:ph type="sldNum" sz="quarter" idx="12"/>
          </p:nvPr>
        </p:nvSpPr>
        <p:spPr/>
        <p:txBody>
          <a:bodyPr/>
          <a:lstStyle/>
          <a:p>
            <a:fld id="{7CFA69CE-FC5D-4C46-AD03-CC9409C7A922}" type="slidenum">
              <a:rPr lang="en-GB" smtClean="0"/>
              <a:t>4</a:t>
            </a:fld>
            <a:endParaRPr lang="en-GB"/>
          </a:p>
        </p:txBody>
      </p:sp>
    </p:spTree>
    <p:extLst>
      <p:ext uri="{BB962C8B-B14F-4D97-AF65-F5344CB8AC3E}">
        <p14:creationId xmlns:p14="http://schemas.microsoft.com/office/powerpoint/2010/main" val="871113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140" y="403761"/>
            <a:ext cx="10795660" cy="5773202"/>
          </a:xfrm>
        </p:spPr>
        <p:txBody>
          <a:bodyPr>
            <a:noAutofit/>
          </a:bodyPr>
          <a:lstStyle/>
          <a:p>
            <a:pPr marL="0" indent="0">
              <a:spcBef>
                <a:spcPct val="0"/>
              </a:spcBef>
            </a:pPr>
            <a:r>
              <a:rPr lang="en-US" sz="4800" b="1" dirty="0">
                <a:sym typeface="Symbol" panose="05050102010706020507" pitchFamily="18" charset="2"/>
              </a:rPr>
              <a:t>The product rule:</a:t>
            </a:r>
          </a:p>
          <a:p>
            <a:pPr marL="0" indent="0">
              <a:spcBef>
                <a:spcPct val="0"/>
              </a:spcBef>
            </a:pPr>
            <a:endParaRPr lang="en-US" sz="1200" b="1" dirty="0">
              <a:solidFill>
                <a:srgbClr val="00FFFF"/>
              </a:solidFill>
              <a:sym typeface="Symbol" panose="05050102010706020507" pitchFamily="18" charset="2"/>
            </a:endParaRPr>
          </a:p>
          <a:p>
            <a:pPr marL="0" indent="0">
              <a:spcBef>
                <a:spcPct val="0"/>
              </a:spcBef>
            </a:pPr>
            <a:r>
              <a:rPr lang="en-US" sz="4800" dirty="0">
                <a:sym typeface="Symbol" panose="05050102010706020507" pitchFamily="18" charset="2"/>
              </a:rPr>
              <a:t>Suppose that a procedure can be broken down into two successive tasks. If there are n</a:t>
            </a:r>
            <a:r>
              <a:rPr lang="en-US" sz="4800" baseline="-25000" dirty="0">
                <a:sym typeface="Symbol" panose="05050102010706020507" pitchFamily="18" charset="2"/>
              </a:rPr>
              <a:t>1</a:t>
            </a:r>
            <a:r>
              <a:rPr lang="en-US" sz="4800" dirty="0">
                <a:sym typeface="Symbol" panose="05050102010706020507" pitchFamily="18" charset="2"/>
              </a:rPr>
              <a:t> ways to do the first task and n</a:t>
            </a:r>
            <a:r>
              <a:rPr lang="en-US" sz="4800" baseline="-25000" dirty="0">
                <a:sym typeface="Symbol" panose="05050102010706020507" pitchFamily="18" charset="2"/>
              </a:rPr>
              <a:t>2</a:t>
            </a:r>
            <a:r>
              <a:rPr lang="en-US" sz="4800" dirty="0">
                <a:sym typeface="Symbol" panose="05050102010706020507" pitchFamily="18" charset="2"/>
              </a:rPr>
              <a:t> ways to do the second task after the first task has been done, then there are n</a:t>
            </a:r>
            <a:r>
              <a:rPr lang="en-US" sz="4800" baseline="-25000" dirty="0">
                <a:sym typeface="Symbol" panose="05050102010706020507" pitchFamily="18" charset="2"/>
              </a:rPr>
              <a:t>1</a:t>
            </a:r>
            <a:r>
              <a:rPr lang="en-US" sz="4800" dirty="0">
                <a:sym typeface="Symbol" panose="05050102010706020507" pitchFamily="18" charset="2"/>
              </a:rPr>
              <a:t>n</a:t>
            </a:r>
            <a:r>
              <a:rPr lang="en-US" sz="4800" baseline="-25000" dirty="0">
                <a:sym typeface="Symbol" panose="05050102010706020507" pitchFamily="18" charset="2"/>
              </a:rPr>
              <a:t>2</a:t>
            </a:r>
            <a:r>
              <a:rPr lang="en-US" sz="4800" dirty="0">
                <a:sym typeface="Symbol" panose="05050102010706020507" pitchFamily="18" charset="2"/>
              </a:rPr>
              <a:t> ways to do the procedure.</a:t>
            </a:r>
          </a:p>
          <a:p>
            <a:pPr marL="0" indent="0">
              <a:spcBef>
                <a:spcPct val="0"/>
              </a:spcBef>
            </a:pPr>
            <a:endParaRPr lang="en-US" sz="3600" dirty="0">
              <a:sym typeface="Symbol" panose="05050102010706020507" pitchFamily="18" charset="2"/>
            </a:endParaRPr>
          </a:p>
          <a:p>
            <a:endParaRPr lang="en-GB" sz="4400" dirty="0"/>
          </a:p>
        </p:txBody>
      </p:sp>
      <p:sp>
        <p:nvSpPr>
          <p:cNvPr id="4" name="Slide Number Placeholder 3"/>
          <p:cNvSpPr>
            <a:spLocks noGrp="1"/>
          </p:cNvSpPr>
          <p:nvPr>
            <p:ph type="sldNum" sz="quarter" idx="12"/>
          </p:nvPr>
        </p:nvSpPr>
        <p:spPr/>
        <p:txBody>
          <a:bodyPr/>
          <a:lstStyle/>
          <a:p>
            <a:fld id="{7CFA69CE-FC5D-4C46-AD03-CC9409C7A922}" type="slidenum">
              <a:rPr lang="en-GB" smtClean="0"/>
              <a:t>5</a:t>
            </a:fld>
            <a:endParaRPr lang="en-GB"/>
          </a:p>
        </p:txBody>
      </p:sp>
    </p:spTree>
    <p:extLst>
      <p:ext uri="{BB962C8B-B14F-4D97-AF65-F5344CB8AC3E}">
        <p14:creationId xmlns:p14="http://schemas.microsoft.com/office/powerpoint/2010/main" val="1806876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380010"/>
            <a:ext cx="11459688" cy="6246421"/>
          </a:xfrm>
        </p:spPr>
        <p:txBody>
          <a:bodyPr>
            <a:normAutofit/>
          </a:bodyPr>
          <a:lstStyle/>
          <a:p>
            <a:pPr>
              <a:spcBef>
                <a:spcPct val="0"/>
              </a:spcBef>
              <a:buFont typeface="Wingdings" panose="05000000000000000000" pitchFamily="2" charset="2"/>
              <a:buChar char="v"/>
            </a:pPr>
            <a:r>
              <a:rPr lang="en-US" sz="4000" b="1" dirty="0">
                <a:sym typeface="Symbol" panose="05050102010706020507" pitchFamily="18" charset="2"/>
              </a:rPr>
              <a:t>Example:</a:t>
            </a:r>
          </a:p>
          <a:p>
            <a:pPr marL="0" indent="0">
              <a:spcBef>
                <a:spcPct val="0"/>
              </a:spcBef>
            </a:pPr>
            <a:endParaRPr lang="en-US" sz="1050" b="1" dirty="0">
              <a:solidFill>
                <a:srgbClr val="00FFFF"/>
              </a:solidFill>
              <a:sym typeface="Symbol" panose="05050102010706020507" pitchFamily="18" charset="2"/>
            </a:endParaRPr>
          </a:p>
          <a:p>
            <a:pPr marL="0" indent="0">
              <a:spcBef>
                <a:spcPct val="0"/>
              </a:spcBef>
            </a:pPr>
            <a:r>
              <a:rPr lang="en-US" sz="4000" dirty="0">
                <a:sym typeface="Symbol" panose="05050102010706020507" pitchFamily="18" charset="2"/>
              </a:rPr>
              <a:t>How many different license plates are there that containing exactly three English letters ?</a:t>
            </a:r>
          </a:p>
          <a:p>
            <a:pPr marL="0" indent="0">
              <a:spcBef>
                <a:spcPct val="0"/>
              </a:spcBef>
            </a:pPr>
            <a:endParaRPr lang="en-US" dirty="0">
              <a:sym typeface="Symbol" panose="05050102010706020507" pitchFamily="18" charset="2"/>
            </a:endParaRPr>
          </a:p>
          <a:p>
            <a:pPr marL="0" indent="0">
              <a:spcBef>
                <a:spcPct val="0"/>
              </a:spcBef>
              <a:buNone/>
            </a:pPr>
            <a:r>
              <a:rPr lang="en-US" sz="4000" b="1" dirty="0">
                <a:sym typeface="Symbol" panose="05050102010706020507" pitchFamily="18" charset="2"/>
              </a:rPr>
              <a:t>Solution</a:t>
            </a:r>
            <a:r>
              <a:rPr lang="en-US" sz="4000" b="1" dirty="0">
                <a:solidFill>
                  <a:srgbClr val="00FFFF"/>
                </a:solidFill>
                <a:sym typeface="Symbol" panose="05050102010706020507" pitchFamily="18" charset="2"/>
              </a:rPr>
              <a:t>:</a:t>
            </a:r>
          </a:p>
          <a:p>
            <a:pPr marL="0" indent="0">
              <a:spcBef>
                <a:spcPct val="0"/>
              </a:spcBef>
            </a:pPr>
            <a:endParaRPr lang="en-US" sz="2400" b="1" dirty="0">
              <a:solidFill>
                <a:srgbClr val="00FFFF"/>
              </a:solidFill>
              <a:sym typeface="Symbol" panose="05050102010706020507" pitchFamily="18" charset="2"/>
            </a:endParaRPr>
          </a:p>
          <a:p>
            <a:pPr marL="0" indent="0">
              <a:spcBef>
                <a:spcPct val="0"/>
              </a:spcBef>
            </a:pPr>
            <a:r>
              <a:rPr lang="en-US" sz="4000" dirty="0">
                <a:sym typeface="Symbol" panose="05050102010706020507" pitchFamily="18" charset="2"/>
              </a:rPr>
              <a:t>There are 26 possibilities to pick the first letter, then 26 possibilities for the second one, and 26 for the last one. </a:t>
            </a:r>
          </a:p>
          <a:p>
            <a:pPr marL="0" indent="0">
              <a:spcBef>
                <a:spcPct val="0"/>
              </a:spcBef>
            </a:pPr>
            <a:endParaRPr lang="en-US" sz="4000" dirty="0">
              <a:sym typeface="Symbol" panose="05050102010706020507" pitchFamily="18" charset="2"/>
            </a:endParaRPr>
          </a:p>
          <a:p>
            <a:pPr marL="0" indent="0">
              <a:spcBef>
                <a:spcPct val="0"/>
              </a:spcBef>
            </a:pPr>
            <a:r>
              <a:rPr lang="en-US" sz="4000" dirty="0">
                <a:sym typeface="Symbol" panose="05050102010706020507" pitchFamily="18" charset="2"/>
              </a:rPr>
              <a:t>So there are 262626 = 17576 different license plates.</a:t>
            </a:r>
          </a:p>
          <a:p>
            <a:endParaRPr lang="en-GB" sz="3600" dirty="0"/>
          </a:p>
        </p:txBody>
      </p:sp>
      <p:sp>
        <p:nvSpPr>
          <p:cNvPr id="4" name="Slide Number Placeholder 3"/>
          <p:cNvSpPr>
            <a:spLocks noGrp="1"/>
          </p:cNvSpPr>
          <p:nvPr>
            <p:ph type="sldNum" sz="quarter" idx="12"/>
          </p:nvPr>
        </p:nvSpPr>
        <p:spPr/>
        <p:txBody>
          <a:bodyPr/>
          <a:lstStyle/>
          <a:p>
            <a:fld id="{7CFA69CE-FC5D-4C46-AD03-CC9409C7A922}" type="slidenum">
              <a:rPr lang="en-GB" smtClean="0"/>
              <a:t>6</a:t>
            </a:fld>
            <a:endParaRPr lang="en-GB"/>
          </a:p>
        </p:txBody>
      </p:sp>
    </p:spTree>
    <p:extLst>
      <p:ext uri="{BB962C8B-B14F-4D97-AF65-F5344CB8AC3E}">
        <p14:creationId xmlns:p14="http://schemas.microsoft.com/office/powerpoint/2010/main" val="3698265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512" y="201881"/>
            <a:ext cx="10926288" cy="6495802"/>
          </a:xfrm>
        </p:spPr>
        <p:txBody>
          <a:bodyPr>
            <a:normAutofit fontScale="85000" lnSpcReduction="20000"/>
          </a:bodyPr>
          <a:lstStyle/>
          <a:p>
            <a:r>
              <a:rPr lang="en-US" b="1" dirty="0"/>
              <a:t>Try</a:t>
            </a:r>
          </a:p>
          <a:p>
            <a:pPr marL="0" indent="0">
              <a:buNone/>
            </a:pPr>
            <a:r>
              <a:rPr lang="en-US" dirty="0"/>
              <a:t>1. How many different license plates can be made if each plate contains a sequence of three uppercase English letters followed by three digits (and no sequences of letters are prohibited, even if they are obscene)?</a:t>
            </a:r>
            <a:endParaRPr lang="en-GB" dirty="0"/>
          </a:p>
          <a:p>
            <a:pPr marL="0" indent="0">
              <a:buNone/>
            </a:pPr>
            <a:r>
              <a:rPr lang="en-US" b="1" dirty="0"/>
              <a:t>2 The Telephone Numbering Plan </a:t>
            </a:r>
            <a:r>
              <a:rPr lang="en-US" dirty="0"/>
              <a:t>The </a:t>
            </a:r>
            <a:r>
              <a:rPr lang="en-US" i="1" dirty="0"/>
              <a:t>North American numbering plan (NANP) </a:t>
            </a:r>
            <a:r>
              <a:rPr lang="en-US" dirty="0"/>
              <a:t>specifies the format of telephone numbers in the U.S., Canada, and many other parts of North America. A telephone number in this plan consists of 10 digits, which are split into a three-digit area code, a three-digit office code, and a four-digit station code. Because of signaling considerations, there are certain restrictions on some of these digits. To specify the allowable format, let </a:t>
            </a:r>
            <a:r>
              <a:rPr lang="en-US" i="1" dirty="0"/>
              <a:t>X </a:t>
            </a:r>
            <a:r>
              <a:rPr lang="en-US" dirty="0"/>
              <a:t>denote a digit that can take any of the values 0 through 9, let </a:t>
            </a:r>
            <a:r>
              <a:rPr lang="en-US" i="1" dirty="0"/>
              <a:t>N </a:t>
            </a:r>
            <a:r>
              <a:rPr lang="en-US" dirty="0"/>
              <a:t>denote a digit that can take any of the values 2 through 9, and let </a:t>
            </a:r>
            <a:r>
              <a:rPr lang="en-US" i="1" dirty="0"/>
              <a:t>Y </a:t>
            </a:r>
            <a:r>
              <a:rPr lang="en-US" dirty="0"/>
              <a:t>denote a digit that must be a 0 or a 1. Two numbering plans, which will be called the old plan, and the new plan, will be discussed. (The old plan, in use in the 1960s, has been replaced by the new plan, but the recent rapid growth in demand for new numbers for mobile phones and devices will eventually make even this new plan obsolete. In this example, the letters used to represent digits follow the conventions of the </a:t>
            </a:r>
            <a:r>
              <a:rPr lang="en-US" i="1" dirty="0"/>
              <a:t>North American Numbering Plan</a:t>
            </a:r>
            <a:r>
              <a:rPr lang="en-US" dirty="0"/>
              <a:t>.) As will be shown, the new plan allows the use of more numbers.</a:t>
            </a:r>
            <a:r>
              <a:rPr lang="en-GB" dirty="0"/>
              <a:t> </a:t>
            </a:r>
            <a:r>
              <a:rPr lang="en-US" dirty="0"/>
              <a:t>In the old plan, the formats of the area code, office code, and station code are </a:t>
            </a:r>
            <a:r>
              <a:rPr lang="en-US" i="1" dirty="0"/>
              <a:t>NYX</a:t>
            </a:r>
            <a:r>
              <a:rPr lang="en-US" dirty="0"/>
              <a:t>, </a:t>
            </a:r>
            <a:r>
              <a:rPr lang="en-US" i="1" dirty="0"/>
              <a:t>NNX</a:t>
            </a:r>
            <a:r>
              <a:rPr lang="en-US" dirty="0"/>
              <a:t>, and </a:t>
            </a:r>
            <a:r>
              <a:rPr lang="en-US" i="1" dirty="0"/>
              <a:t>XXXX</a:t>
            </a:r>
            <a:r>
              <a:rPr lang="en-US" dirty="0"/>
              <a:t>, respectively, so that telephone numbers had the form </a:t>
            </a:r>
            <a:r>
              <a:rPr lang="en-US" i="1" dirty="0"/>
              <a:t>NYX</a:t>
            </a:r>
            <a:r>
              <a:rPr lang="en-US" dirty="0"/>
              <a:t>-</a:t>
            </a:r>
            <a:r>
              <a:rPr lang="en-US" i="1" dirty="0"/>
              <a:t>NNX</a:t>
            </a:r>
            <a:r>
              <a:rPr lang="en-US" dirty="0"/>
              <a:t>-</a:t>
            </a:r>
            <a:r>
              <a:rPr lang="en-US" i="1" dirty="0"/>
              <a:t>XXXX</a:t>
            </a:r>
            <a:r>
              <a:rPr lang="en-US" dirty="0"/>
              <a:t>. In the new plan, the formats of these codes are </a:t>
            </a:r>
            <a:r>
              <a:rPr lang="en-US" i="1" dirty="0"/>
              <a:t>NXX</a:t>
            </a:r>
            <a:r>
              <a:rPr lang="en-US" dirty="0"/>
              <a:t>, </a:t>
            </a:r>
            <a:r>
              <a:rPr lang="en-US" i="1" dirty="0"/>
              <a:t>NXX</a:t>
            </a:r>
            <a:r>
              <a:rPr lang="en-US" dirty="0"/>
              <a:t>, and </a:t>
            </a:r>
            <a:r>
              <a:rPr lang="en-US" i="1" dirty="0"/>
              <a:t>XXXX</a:t>
            </a:r>
            <a:r>
              <a:rPr lang="en-US" dirty="0"/>
              <a:t>, respectively, so that telephone numbers have the form </a:t>
            </a:r>
            <a:r>
              <a:rPr lang="en-US" i="1" dirty="0"/>
              <a:t>NXX</a:t>
            </a:r>
            <a:r>
              <a:rPr lang="en-US" dirty="0"/>
              <a:t>-</a:t>
            </a:r>
            <a:r>
              <a:rPr lang="en-US" i="1" dirty="0"/>
              <a:t>NXX</a:t>
            </a:r>
            <a:r>
              <a:rPr lang="en-US" dirty="0"/>
              <a:t>-</a:t>
            </a:r>
            <a:r>
              <a:rPr lang="en-US" i="1" dirty="0"/>
              <a:t>XXXX</a:t>
            </a:r>
            <a:r>
              <a:rPr lang="en-US" dirty="0"/>
              <a:t>. How many different North American telephone numbers are possible under the old plan and under the new plan?</a:t>
            </a:r>
            <a:endParaRPr lang="en-GB" dirty="0"/>
          </a:p>
          <a:p>
            <a:endParaRPr lang="en-GB" dirty="0"/>
          </a:p>
        </p:txBody>
      </p:sp>
      <p:sp>
        <p:nvSpPr>
          <p:cNvPr id="4" name="Slide Number Placeholder 3"/>
          <p:cNvSpPr>
            <a:spLocks noGrp="1"/>
          </p:cNvSpPr>
          <p:nvPr>
            <p:ph type="sldNum" sz="quarter" idx="12"/>
          </p:nvPr>
        </p:nvSpPr>
        <p:spPr/>
        <p:txBody>
          <a:bodyPr/>
          <a:lstStyle/>
          <a:p>
            <a:fld id="{7CFA69CE-FC5D-4C46-AD03-CC9409C7A922}" type="slidenum">
              <a:rPr lang="en-GB" smtClean="0"/>
              <a:t>7</a:t>
            </a:fld>
            <a:endParaRPr lang="en-GB"/>
          </a:p>
        </p:txBody>
      </p:sp>
    </p:spTree>
    <p:extLst>
      <p:ext uri="{BB962C8B-B14F-4D97-AF65-F5344CB8AC3E}">
        <p14:creationId xmlns:p14="http://schemas.microsoft.com/office/powerpoint/2010/main" val="128512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spcBef>
                <a:spcPct val="0"/>
              </a:spcBef>
            </a:pPr>
            <a:r>
              <a:rPr lang="en-US" sz="4400" b="1" dirty="0">
                <a:sym typeface="Symbol" panose="05050102010706020507" pitchFamily="18" charset="2"/>
              </a:rPr>
              <a:t>Generalized product rule:</a:t>
            </a:r>
          </a:p>
          <a:p>
            <a:pPr marL="0" indent="0">
              <a:spcBef>
                <a:spcPct val="0"/>
              </a:spcBef>
            </a:pPr>
            <a:endParaRPr lang="en-US" sz="1100" b="1" dirty="0">
              <a:solidFill>
                <a:srgbClr val="00FFFF"/>
              </a:solidFill>
              <a:sym typeface="Symbol" panose="05050102010706020507" pitchFamily="18" charset="2"/>
            </a:endParaRPr>
          </a:p>
          <a:p>
            <a:pPr marL="0" indent="0">
              <a:spcBef>
                <a:spcPct val="0"/>
              </a:spcBef>
            </a:pPr>
            <a:r>
              <a:rPr lang="en-US" sz="4400" dirty="0">
                <a:sym typeface="Symbol" panose="05050102010706020507" pitchFamily="18" charset="2"/>
              </a:rPr>
              <a:t>If we have a procedure consisting of sequential tasks T</a:t>
            </a:r>
            <a:r>
              <a:rPr lang="en-US" sz="4400" baseline="-25000" dirty="0">
                <a:sym typeface="Symbol" panose="05050102010706020507" pitchFamily="18" charset="2"/>
              </a:rPr>
              <a:t>1</a:t>
            </a:r>
            <a:r>
              <a:rPr lang="en-US" sz="4400" dirty="0">
                <a:sym typeface="Symbol" panose="05050102010706020507" pitchFamily="18" charset="2"/>
              </a:rPr>
              <a:t>, T</a:t>
            </a:r>
            <a:r>
              <a:rPr lang="en-US" sz="4400" baseline="-25000" dirty="0">
                <a:sym typeface="Symbol" panose="05050102010706020507" pitchFamily="18" charset="2"/>
              </a:rPr>
              <a:t>2</a:t>
            </a:r>
            <a:r>
              <a:rPr lang="en-US" sz="4400" dirty="0">
                <a:sym typeface="Symbol" panose="05050102010706020507" pitchFamily="18" charset="2"/>
              </a:rPr>
              <a:t>, …, T</a:t>
            </a:r>
            <a:r>
              <a:rPr lang="en-US" sz="4400" baseline="-25000" dirty="0">
                <a:sym typeface="Symbol" panose="05050102010706020507" pitchFamily="18" charset="2"/>
              </a:rPr>
              <a:t>m</a:t>
            </a:r>
            <a:r>
              <a:rPr lang="en-US" sz="4400" dirty="0">
                <a:sym typeface="Symbol" panose="05050102010706020507" pitchFamily="18" charset="2"/>
              </a:rPr>
              <a:t> that can be done in n</a:t>
            </a:r>
            <a:r>
              <a:rPr lang="en-US" sz="4400" baseline="-25000" dirty="0">
                <a:sym typeface="Symbol" panose="05050102010706020507" pitchFamily="18" charset="2"/>
              </a:rPr>
              <a:t>1</a:t>
            </a:r>
            <a:r>
              <a:rPr lang="en-US" sz="4400" dirty="0">
                <a:sym typeface="Symbol" panose="05050102010706020507" pitchFamily="18" charset="2"/>
              </a:rPr>
              <a:t>, n</a:t>
            </a:r>
            <a:r>
              <a:rPr lang="en-US" sz="4400" baseline="-25000" dirty="0">
                <a:sym typeface="Symbol" panose="05050102010706020507" pitchFamily="18" charset="2"/>
              </a:rPr>
              <a:t>2</a:t>
            </a:r>
            <a:r>
              <a:rPr lang="en-US" sz="4400" dirty="0">
                <a:sym typeface="Symbol" panose="05050102010706020507" pitchFamily="18" charset="2"/>
              </a:rPr>
              <a:t>, …, n</a:t>
            </a:r>
            <a:r>
              <a:rPr lang="en-US" sz="4400" baseline="-25000" dirty="0">
                <a:sym typeface="Symbol" panose="05050102010706020507" pitchFamily="18" charset="2"/>
              </a:rPr>
              <a:t>m</a:t>
            </a:r>
            <a:r>
              <a:rPr lang="en-US" sz="4400" dirty="0">
                <a:sym typeface="Symbol" panose="05050102010706020507" pitchFamily="18" charset="2"/>
              </a:rPr>
              <a:t> ways, respectively, then there are n</a:t>
            </a:r>
            <a:r>
              <a:rPr lang="en-US" sz="4400" baseline="-25000" dirty="0">
                <a:sym typeface="Symbol" panose="05050102010706020507" pitchFamily="18" charset="2"/>
              </a:rPr>
              <a:t>1</a:t>
            </a:r>
            <a:r>
              <a:rPr lang="en-US" sz="4400" dirty="0">
                <a:sym typeface="Symbol" panose="05050102010706020507" pitchFamily="18" charset="2"/>
              </a:rPr>
              <a:t>  n</a:t>
            </a:r>
            <a:r>
              <a:rPr lang="en-US" sz="4400" baseline="-25000" dirty="0">
                <a:sym typeface="Symbol" panose="05050102010706020507" pitchFamily="18" charset="2"/>
              </a:rPr>
              <a:t>2</a:t>
            </a:r>
            <a:r>
              <a:rPr lang="en-US" sz="4400" dirty="0">
                <a:sym typeface="Symbol" panose="05050102010706020507" pitchFamily="18" charset="2"/>
              </a:rPr>
              <a:t>  …  n</a:t>
            </a:r>
            <a:r>
              <a:rPr lang="en-US" sz="4400" baseline="-25000" dirty="0">
                <a:sym typeface="Symbol" panose="05050102010706020507" pitchFamily="18" charset="2"/>
              </a:rPr>
              <a:t>m</a:t>
            </a:r>
            <a:r>
              <a:rPr lang="en-US" sz="4400" dirty="0">
                <a:sym typeface="Symbol" panose="05050102010706020507" pitchFamily="18" charset="2"/>
              </a:rPr>
              <a:t> ways to carry out the procedure.</a:t>
            </a:r>
          </a:p>
          <a:p>
            <a:endParaRPr lang="en-GB" sz="4400" dirty="0"/>
          </a:p>
        </p:txBody>
      </p:sp>
      <p:sp>
        <p:nvSpPr>
          <p:cNvPr id="4" name="Slide Number Placeholder 3"/>
          <p:cNvSpPr>
            <a:spLocks noGrp="1"/>
          </p:cNvSpPr>
          <p:nvPr>
            <p:ph type="sldNum" sz="quarter" idx="12"/>
          </p:nvPr>
        </p:nvSpPr>
        <p:spPr/>
        <p:txBody>
          <a:bodyPr/>
          <a:lstStyle/>
          <a:p>
            <a:fld id="{7CFA69CE-FC5D-4C46-AD03-CC9409C7A922}" type="slidenum">
              <a:rPr lang="en-GB" smtClean="0"/>
              <a:t>8</a:t>
            </a:fld>
            <a:endParaRPr lang="en-GB"/>
          </a:p>
        </p:txBody>
      </p:sp>
    </p:spTree>
    <p:extLst>
      <p:ext uri="{BB962C8B-B14F-4D97-AF65-F5344CB8AC3E}">
        <p14:creationId xmlns:p14="http://schemas.microsoft.com/office/powerpoint/2010/main" val="425075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Each user on a computer system has a password, which is six to eight characters long, </a:t>
            </a:r>
            <a:r>
              <a:rPr lang="en-US" dirty="0" smtClean="0"/>
              <a:t>where each </a:t>
            </a:r>
            <a:r>
              <a:rPr lang="en-US" dirty="0"/>
              <a:t>character is an uppercase letter or a digit. Each password must contain at least one </a:t>
            </a:r>
            <a:r>
              <a:rPr lang="en-US" dirty="0" smtClean="0"/>
              <a:t>digit. How </a:t>
            </a:r>
            <a:r>
              <a:rPr lang="en-US" dirty="0"/>
              <a:t>many possible passwords are </a:t>
            </a:r>
            <a:r>
              <a:rPr lang="en-US" dirty="0" smtClean="0"/>
              <a:t>there?</a:t>
            </a:r>
          </a:p>
          <a:p>
            <a:pPr marL="514350" indent="-514350">
              <a:buFont typeface="+mj-lt"/>
              <a:buAutoNum type="arabicPeriod"/>
            </a:pPr>
            <a:r>
              <a:rPr lang="en-US" dirty="0" smtClean="0"/>
              <a:t>How </a:t>
            </a:r>
            <a:r>
              <a:rPr lang="en-US" dirty="0"/>
              <a:t>many bit strings of length ten both begin and end with a 1?</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CFA69CE-FC5D-4C46-AD03-CC9409C7A922}" type="slidenum">
              <a:rPr lang="en-GB" smtClean="0"/>
              <a:t>9</a:t>
            </a:fld>
            <a:endParaRPr lang="en-GB"/>
          </a:p>
        </p:txBody>
      </p:sp>
    </p:spTree>
    <p:extLst>
      <p:ext uri="{BB962C8B-B14F-4D97-AF65-F5344CB8AC3E}">
        <p14:creationId xmlns:p14="http://schemas.microsoft.com/office/powerpoint/2010/main" val="2602436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2578</Words>
  <Application>Microsoft Office PowerPoint</Application>
  <PresentationFormat>Widescreen</PresentationFormat>
  <Paragraphs>205</Paragraphs>
  <Slides>37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Cambria Math</vt:lpstr>
      <vt:lpstr>MTMI</vt:lpstr>
      <vt:lpstr>MTSYN</vt:lpstr>
      <vt:lpstr>Symbol</vt:lpstr>
      <vt:lpstr>Times New Roman</vt:lpstr>
      <vt:lpstr>Wingdings</vt:lpstr>
      <vt:lpstr>Office Theme</vt:lpstr>
      <vt:lpstr>Counting principle</vt:lpstr>
      <vt:lpstr>The Basics of Counting-Introduction</vt:lpstr>
      <vt:lpstr>PowerPoint Presentation</vt:lpstr>
      <vt:lpstr>PowerPoint Presentation</vt:lpstr>
      <vt:lpstr>PowerPoint Presentation</vt:lpstr>
      <vt:lpstr>PowerPoint Presentation</vt:lpstr>
      <vt:lpstr>PowerPoint Presentation</vt:lpstr>
      <vt:lpstr>PowerPoint Presentation</vt:lpstr>
      <vt:lpstr>Try</vt:lpstr>
      <vt:lpstr>The Subtraction Rule -The Principle of Inclusion-Exclusion</vt:lpstr>
      <vt:lpstr>PowerPoint Presentation</vt:lpstr>
      <vt:lpstr>The Principle of Inclusion-Exclusion</vt:lpstr>
      <vt:lpstr>The Principle of Inclusion-Exclusion </vt:lpstr>
      <vt:lpstr>The Principle of Inclusion-Exclusion </vt:lpstr>
      <vt:lpstr>The Principle of Inclusion-Exclusion</vt:lpstr>
      <vt:lpstr>The Principle of Inclusion-Exclusion</vt:lpstr>
      <vt:lpstr>The Principle of Inclusion-Exclusion</vt:lpstr>
      <vt:lpstr>The Principle of Inclusion-Exclusion</vt:lpstr>
      <vt:lpstr>The Principle of Inclusion-Exclusion</vt:lpstr>
      <vt:lpstr>PowerPoint Presentation</vt:lpstr>
      <vt:lpstr>PowerPoint Presentation</vt:lpstr>
      <vt:lpstr>PowerPoint Presentation</vt:lpstr>
      <vt:lpstr>TRY </vt:lpstr>
      <vt:lpstr>The Division Rule</vt:lpstr>
      <vt:lpstr>EXAMPLE </vt:lpstr>
      <vt:lpstr>PowerPoint Presentation</vt:lpstr>
      <vt:lpstr>Try</vt:lpstr>
      <vt:lpstr>Permutation</vt:lpstr>
      <vt:lpstr>Permutation</vt:lpstr>
      <vt:lpstr>Permutation</vt:lpstr>
      <vt:lpstr>Arrangements with Repetitions</vt:lpstr>
      <vt:lpstr>PowerPoint Presentation</vt:lpstr>
      <vt:lpstr>                             Combinations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room41</dc:creator>
  <cp:lastModifiedBy>BM</cp:lastModifiedBy>
  <cp:revision>40</cp:revision>
  <dcterms:created xsi:type="dcterms:W3CDTF">2017-01-13T08:20:35Z</dcterms:created>
  <dcterms:modified xsi:type="dcterms:W3CDTF">2022-01-18T14:56:56Z</dcterms:modified>
</cp:coreProperties>
</file>