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51"/>
  </p:notesMasterIdLst>
  <p:sldIdLst>
    <p:sldId id="256" r:id="rId4"/>
    <p:sldId id="291" r:id="rId5"/>
    <p:sldId id="292" r:id="rId6"/>
    <p:sldId id="257" r:id="rId7"/>
    <p:sldId id="258" r:id="rId8"/>
    <p:sldId id="259" r:id="rId9"/>
    <p:sldId id="260" r:id="rId10"/>
    <p:sldId id="29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3" r:id="rId22"/>
    <p:sldId id="293" r:id="rId23"/>
    <p:sldId id="294" r:id="rId24"/>
    <p:sldId id="295" r:id="rId25"/>
    <p:sldId id="272" r:id="rId26"/>
    <p:sldId id="274" r:id="rId27"/>
    <p:sldId id="275" r:id="rId28"/>
    <p:sldId id="276" r:id="rId29"/>
    <p:sldId id="301" r:id="rId30"/>
    <p:sldId id="302" r:id="rId31"/>
    <p:sldId id="297" r:id="rId32"/>
    <p:sldId id="298" r:id="rId33"/>
    <p:sldId id="299" r:id="rId34"/>
    <p:sldId id="300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9E22-722B-482B-BC5B-45921C90A18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6C3BD-0A55-4127-A7C8-E8448031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6C3BD-0A55-4127-A7C8-E84480310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6C3BD-0A55-4127-A7C8-E844803106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6C3BD-0A55-4127-A7C8-E844803106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528D-866E-4723-9E2D-6D5B49321038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6ADD-1D47-47E8-B627-A81FB020DE11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DF7F-C148-40EE-9414-1A45B0EA2B71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2766-20C0-4E75-A05C-D28CE75BE5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0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2833E-35FA-4064-84F5-1BE17099C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1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A6D88-7CF8-4893-A365-8F6105F5C9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9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B75B5-AE74-4D8D-9B1D-AA030FB1CE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2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A1BD-40F7-4E0B-B3D8-3D3D5EDF5C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8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38F3F-1672-4402-9D3B-1160C2B24C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9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F89B9-9A46-4F15-B426-4496C8E289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6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F786-878D-4843-AC0C-8B543E187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50D-57E4-43C7-960A-A32FBE406149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11012-22DE-4D1E-A38C-44AAEF865F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70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F5C7-62EB-4E2C-9F7C-577167DC62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57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BA6A1-55C4-4E7D-AE4F-41C1BADB30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8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B306E-34F6-420F-B601-DD5BC58554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33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EB415-EAF2-4875-AF07-A08B3CBC7A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50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B9D29-3B18-4F28-9210-8A88E8FF44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9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2766-20C0-4E75-A05C-D28CE75BE5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72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2833E-35FA-4064-84F5-1BE17099C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2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A6D88-7CF8-4893-A365-8F6105F5C9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37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B75B5-AE74-4D8D-9B1D-AA030FB1CE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5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A143-BD20-4D0A-8C02-F8BE522C6029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6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A1BD-40F7-4E0B-B3D8-3D3D5EDF5C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40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38F3F-1672-4402-9D3B-1160C2B24C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38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F89B9-9A46-4F15-B426-4496C8E289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F786-878D-4843-AC0C-8B543E187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75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11012-22DE-4D1E-A38C-44AAEF865F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45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F5C7-62EB-4E2C-9F7C-577167DC62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BA6A1-55C4-4E7D-AE4F-41C1BADB30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36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B306E-34F6-420F-B601-DD5BC58554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09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EB415-EAF2-4875-AF07-A08B3CBC7A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42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B9D29-3B18-4F28-9210-8A88E8FF44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75FF-0C74-4246-B66E-24892989C6DE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EF2C-060E-42E9-BE8D-F29C0076FE51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7CEC-E8F4-4294-B3D2-CA12AE80C426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1F7F-F0BD-451E-90B1-49C967A8A644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6E-C2EA-48D4-9E0F-F4E734CBDA31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20A6-1D84-44A5-971C-673A97273F22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2BF9-8E38-44C7-9E8F-A11A7839ACA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3A6B-E418-433D-80B5-1F731193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AF6C92-E60D-419E-A97E-DBE374590AD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AF6C92-E60D-419E-A97E-DBE374590AD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0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ALGORITHMS, </a:t>
            </a:r>
            <a:r>
              <a:rPr lang="en-US"/>
              <a:t>FLOWCHARTS,</a:t>
            </a:r>
            <a:br>
              <a:rPr lang="en-US" dirty="0"/>
            </a:br>
            <a:r>
              <a:rPr lang="en-US" dirty="0"/>
              <a:t>AND PSEUDOCODE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91" y="1419371"/>
            <a:ext cx="12068108" cy="50348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7"/>
            <a:ext cx="10515600" cy="1296537"/>
          </a:xfrm>
        </p:spPr>
        <p:txBody>
          <a:bodyPr/>
          <a:lstStyle/>
          <a:p>
            <a:pPr algn="ctr"/>
            <a:r>
              <a:rPr lang="en-US" dirty="0"/>
              <a:t>General Rules for 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5" y="1460314"/>
            <a:ext cx="10944367" cy="5213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3400" dirty="0"/>
              <a:t>All boxes of the flowchart are connected with Arrows. (Not lines)</a:t>
            </a:r>
          </a:p>
          <a:p>
            <a:pPr marL="0" indent="0">
              <a:buNone/>
            </a:pPr>
            <a:r>
              <a:rPr lang="en-US" sz="3400" dirty="0"/>
              <a:t>2. Flowchart symbols have an entry point on the top of the symbol with no other entry points. </a:t>
            </a:r>
          </a:p>
          <a:p>
            <a:pPr marL="457200" lvl="1" indent="0">
              <a:buNone/>
            </a:pPr>
            <a:r>
              <a:rPr lang="en-US" sz="2600" dirty="0"/>
              <a:t>The exit point for all flowchart symbols is on the bottom except for the Decision symbol.</a:t>
            </a:r>
          </a:p>
          <a:p>
            <a:pPr marL="0" indent="0">
              <a:buNone/>
            </a:pPr>
            <a:r>
              <a:rPr lang="en-US" sz="3400" dirty="0"/>
              <a:t>3. The Decision symbol has two exit points; these can be on the sides or the bottom and one side.</a:t>
            </a:r>
          </a:p>
          <a:p>
            <a:pPr marL="0" indent="0">
              <a:buNone/>
            </a:pPr>
            <a:r>
              <a:rPr lang="en-US" sz="3400" dirty="0"/>
              <a:t>4. Generally a flowchart will flow from top to bottom. </a:t>
            </a:r>
          </a:p>
          <a:p>
            <a:pPr marL="457200" lvl="1" indent="0">
              <a:buNone/>
            </a:pPr>
            <a:r>
              <a:rPr lang="en-US" sz="2600" dirty="0"/>
              <a:t>However, an upward flow can be shown as long as it does not exceed 3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6" y="300251"/>
            <a:ext cx="11300347" cy="6168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/>
              <a:t>5. </a:t>
            </a:r>
            <a:r>
              <a:rPr lang="en-US" sz="4000" dirty="0"/>
              <a:t>Connectors are used to connect breaks in the flowchart. Examples are:</a:t>
            </a:r>
          </a:p>
          <a:p>
            <a:pPr marL="457200" lvl="1" indent="0">
              <a:buNone/>
            </a:pPr>
            <a:r>
              <a:rPr lang="en-US" sz="3200" dirty="0"/>
              <a:t>• From one page to another page.</a:t>
            </a:r>
          </a:p>
          <a:p>
            <a:pPr marL="457200" lvl="1" indent="0">
              <a:buNone/>
            </a:pPr>
            <a:r>
              <a:rPr lang="en-US" sz="3200" dirty="0"/>
              <a:t>• From the bottom of the page to the top of the same page.</a:t>
            </a:r>
          </a:p>
          <a:p>
            <a:pPr marL="457200" lvl="1" indent="0">
              <a:buNone/>
            </a:pPr>
            <a:r>
              <a:rPr lang="en-US" sz="3200" dirty="0"/>
              <a:t>• An upward flow of more than 3 symbols</a:t>
            </a:r>
          </a:p>
          <a:p>
            <a:pPr marL="0" indent="0">
              <a:buNone/>
            </a:pPr>
            <a:r>
              <a:rPr lang="en-US" sz="4000" dirty="0"/>
              <a:t>6. Subroutines and Interrupt programs have their own and independent flowcharts.</a:t>
            </a:r>
          </a:p>
          <a:p>
            <a:pPr marL="0" indent="0">
              <a:buNone/>
            </a:pPr>
            <a:r>
              <a:rPr lang="en-US" sz="4000" dirty="0"/>
              <a:t>7. All flow charts start with a Terminal or Predefined Process (for interrupt programs or subroutines) symbol.</a:t>
            </a:r>
          </a:p>
          <a:p>
            <a:pPr marL="0" indent="0">
              <a:buNone/>
            </a:pPr>
            <a:r>
              <a:rPr lang="en-US" sz="4000" dirty="0"/>
              <a:t>8. All flowcharts end with a terminal or a contentious loop.</a:t>
            </a: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Algorithms and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Design an algorithm and the corresponding flowchart for adding the test scores as given below:</a:t>
            </a:r>
          </a:p>
          <a:p>
            <a:pPr marL="0" indent="0">
              <a:buNone/>
            </a:pPr>
            <a:r>
              <a:rPr lang="en-US" dirty="0"/>
              <a:t>          26, 49, 98, 87, 62, 75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0"/>
            <a:ext cx="119326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a) Algorithm</a:t>
            </a:r>
          </a:p>
          <a:p>
            <a:pPr marL="457200" lvl="1" indent="0">
              <a:buNone/>
            </a:pPr>
            <a:r>
              <a:rPr lang="en-US" dirty="0"/>
              <a:t>1. Start</a:t>
            </a:r>
          </a:p>
          <a:p>
            <a:pPr marL="457200" lvl="1" indent="0">
              <a:buNone/>
            </a:pPr>
            <a:r>
              <a:rPr lang="en-US" dirty="0"/>
              <a:t>2. Sum = 0</a:t>
            </a:r>
          </a:p>
          <a:p>
            <a:pPr marL="457200" lvl="1" indent="0">
              <a:buNone/>
            </a:pPr>
            <a:r>
              <a:rPr lang="en-US" dirty="0"/>
              <a:t>3. Get the first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4. Add first </a:t>
            </a:r>
            <a:r>
              <a:rPr lang="en-US" dirty="0" err="1"/>
              <a:t>testscore</a:t>
            </a:r>
            <a:r>
              <a:rPr lang="en-US" dirty="0"/>
              <a:t> to sum</a:t>
            </a:r>
          </a:p>
          <a:p>
            <a:pPr marL="457200" lvl="1" indent="0">
              <a:buNone/>
            </a:pPr>
            <a:r>
              <a:rPr lang="en-US" dirty="0"/>
              <a:t>5. Get the second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6. Add to sum</a:t>
            </a:r>
          </a:p>
          <a:p>
            <a:pPr marL="457200" lvl="1" indent="0">
              <a:buNone/>
            </a:pPr>
            <a:r>
              <a:rPr lang="en-US" dirty="0"/>
              <a:t>7. Get the third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8. Add to sum</a:t>
            </a:r>
          </a:p>
          <a:p>
            <a:pPr marL="457200" lvl="1" indent="0">
              <a:buNone/>
            </a:pPr>
            <a:r>
              <a:rPr lang="en-US" dirty="0"/>
              <a:t>9. Get the Forth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10. Add to sum</a:t>
            </a:r>
          </a:p>
          <a:p>
            <a:pPr marL="457200" lvl="1" indent="0">
              <a:buNone/>
            </a:pPr>
            <a:r>
              <a:rPr lang="en-US" dirty="0"/>
              <a:t>11. Get the fifth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12. Add to sum</a:t>
            </a:r>
          </a:p>
          <a:p>
            <a:pPr marL="457200" lvl="1" indent="0">
              <a:buNone/>
            </a:pPr>
            <a:r>
              <a:rPr lang="en-US" dirty="0"/>
              <a:t>13. Get the sixth </a:t>
            </a:r>
            <a:r>
              <a:rPr lang="en-US" dirty="0" err="1"/>
              <a:t>testscore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14. Add to sum</a:t>
            </a:r>
          </a:p>
          <a:p>
            <a:pPr marL="457200" lvl="1" indent="0">
              <a:buNone/>
            </a:pPr>
            <a:r>
              <a:rPr lang="en-US" dirty="0"/>
              <a:t>15. Output the sum</a:t>
            </a:r>
          </a:p>
          <a:p>
            <a:pPr marL="457200" lvl="1" indent="0">
              <a:buNone/>
            </a:pPr>
            <a:r>
              <a:rPr lang="en-US" dirty="0"/>
              <a:t>16. Stop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7" y="218364"/>
            <a:ext cx="11864455" cy="6428096"/>
          </a:xfrm>
        </p:spPr>
        <p:txBody>
          <a:bodyPr/>
          <a:lstStyle/>
          <a:p>
            <a:r>
              <a:rPr lang="en-US" dirty="0"/>
              <a:t>The corresponding flowchart is as follows: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285" y="0"/>
            <a:ext cx="4992451" cy="66464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9" y="-143316"/>
            <a:ext cx="3229047" cy="68484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could shorten the algorithm or flowchart as follows:</a:t>
            </a:r>
          </a:p>
          <a:p>
            <a:pPr marL="457200" lvl="1" indent="0">
              <a:buNone/>
            </a:pPr>
            <a:r>
              <a:rPr lang="en-US" sz="3600" dirty="0"/>
              <a:t>1. Start</a:t>
            </a:r>
          </a:p>
          <a:p>
            <a:pPr marL="457200" lvl="1" indent="0">
              <a:buNone/>
            </a:pPr>
            <a:r>
              <a:rPr lang="en-US" sz="3600" dirty="0"/>
              <a:t>2. Sum = 0</a:t>
            </a:r>
          </a:p>
          <a:p>
            <a:pPr marL="457200" lvl="1" indent="0">
              <a:buNone/>
            </a:pPr>
            <a:r>
              <a:rPr lang="en-US" sz="3600" dirty="0"/>
              <a:t>3. Get a value</a:t>
            </a:r>
          </a:p>
          <a:p>
            <a:pPr marL="457200" lvl="1" indent="0">
              <a:buNone/>
            </a:pPr>
            <a:r>
              <a:rPr lang="en-US" sz="3600" dirty="0"/>
              <a:t>4. sum = sum + value</a:t>
            </a:r>
          </a:p>
          <a:p>
            <a:pPr marL="457200" lvl="1" indent="0">
              <a:buNone/>
            </a:pPr>
            <a:r>
              <a:rPr lang="en-US" sz="3600" dirty="0"/>
              <a:t>5. Go to step 3 to get </a:t>
            </a:r>
            <a:r>
              <a:rPr lang="en-US" sz="3600"/>
              <a:t>next Value, until all no are done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6. Output the sum</a:t>
            </a:r>
          </a:p>
          <a:p>
            <a:pPr marL="457200" lvl="1" indent="0">
              <a:buNone/>
            </a:pPr>
            <a:r>
              <a:rPr lang="en-US" sz="3600" dirty="0"/>
              <a:t>7.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is one of the tools that can be used to write a preliminary plan that can be developed into a computer program.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r>
              <a:rPr lang="en-US" dirty="0"/>
              <a:t> </a:t>
            </a:r>
            <a:r>
              <a:rPr lang="en-US" dirty="0" err="1"/>
              <a:t>Pseudocode</a:t>
            </a:r>
            <a:r>
              <a:rPr lang="en-US" dirty="0"/>
              <a:t> is a generic way of describing an algorithm without use of any specific programming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pseudo-code required to input three numbers from the keyboard output the result. </a:t>
            </a:r>
          </a:p>
          <a:p>
            <a:r>
              <a:rPr lang="en-US" dirty="0"/>
              <a:t>Use variables: sum, number1, number2, number3 of type integer</a:t>
            </a:r>
          </a:p>
          <a:p>
            <a:pPr marL="0" indent="0">
              <a:buNone/>
            </a:pPr>
            <a:r>
              <a:rPr lang="en-US" dirty="0"/>
              <a:t>Accept number1, number2, number3</a:t>
            </a:r>
          </a:p>
          <a:p>
            <a:pPr marL="0" indent="0">
              <a:buNone/>
            </a:pPr>
            <a:r>
              <a:rPr lang="en-US" dirty="0"/>
              <a:t>Sum = number1 + number2 + number3</a:t>
            </a:r>
          </a:p>
          <a:p>
            <a:pPr marL="0" indent="0">
              <a:buNone/>
            </a:pPr>
            <a:r>
              <a:rPr lang="en-US" dirty="0"/>
              <a:t>Print sum</a:t>
            </a:r>
          </a:p>
          <a:p>
            <a:pPr marL="0" indent="0">
              <a:buNone/>
            </a:pPr>
            <a:r>
              <a:rPr lang="en-US" dirty="0"/>
              <a:t>End program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/>
              <a:t>ALGORITHMS AND FLOWCHARTS</a:t>
            </a:r>
            <a:r>
              <a:rPr lang="en-US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10972800" cy="4038600"/>
          </a:xfrm>
        </p:spPr>
        <p:txBody>
          <a:bodyPr/>
          <a:lstStyle/>
          <a:p>
            <a:pPr eaLnBrk="1" hangingPunct="1"/>
            <a:r>
              <a:rPr lang="en-US" sz="2800" dirty="0"/>
              <a:t>A typical programming task can be divided into two phases:</a:t>
            </a:r>
            <a:endParaRPr lang="en-US" sz="2800" b="1" i="1" dirty="0"/>
          </a:p>
          <a:p>
            <a:pPr eaLnBrk="1" hangingPunct="1"/>
            <a:r>
              <a:rPr lang="en-US" sz="2800" b="1" i="1" dirty="0"/>
              <a:t>Problem solving phase</a:t>
            </a:r>
            <a:endParaRPr lang="en-US" sz="2800" dirty="0"/>
          </a:p>
          <a:p>
            <a:pPr lvl="1" eaLnBrk="1" hangingPunct="1"/>
            <a:r>
              <a:rPr lang="en-US" sz="2400" dirty="0"/>
              <a:t>produce an ordered sequence of steps that describe solution of problem</a:t>
            </a:r>
          </a:p>
          <a:p>
            <a:pPr lvl="1" eaLnBrk="1" hangingPunct="1"/>
            <a:r>
              <a:rPr lang="en-US" sz="2400" dirty="0"/>
              <a:t>this sequence of steps is called an </a:t>
            </a:r>
            <a:r>
              <a:rPr lang="en-US" sz="2400" b="1" i="1" dirty="0"/>
              <a:t>algorithm</a:t>
            </a:r>
            <a:endParaRPr lang="en-US" sz="2400" dirty="0"/>
          </a:p>
          <a:p>
            <a:pPr eaLnBrk="1" hangingPunct="1"/>
            <a:r>
              <a:rPr lang="en-US" sz="2800" b="1" i="1" dirty="0"/>
              <a:t>Implementation phase</a:t>
            </a:r>
            <a:r>
              <a:rPr lang="en-US" sz="2800" dirty="0"/>
              <a:t> </a:t>
            </a:r>
          </a:p>
          <a:p>
            <a:pPr lvl="1" eaLnBrk="1" hangingPunct="1"/>
            <a:r>
              <a:rPr lang="en-US" sz="2400" dirty="0"/>
              <a:t>implement the program in some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459919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/>
              <a:t>Example 2:</a:t>
            </a:r>
            <a:r>
              <a:rPr lang="en-US" sz="4800" dirty="0"/>
              <a:t> Write an algorithm to determine a student’s final grade and indicate whether it is passing or failing. The final grade is calculated as the average of four marks.</a:t>
            </a:r>
          </a:p>
        </p:txBody>
      </p:sp>
    </p:spTree>
    <p:extLst>
      <p:ext uri="{BB962C8B-B14F-4D97-AF65-F5344CB8AC3E}">
        <p14:creationId xmlns:p14="http://schemas.microsoft.com/office/powerpoint/2010/main" val="285572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 err="1"/>
              <a:t>Pseudocode</a:t>
            </a:r>
            <a:r>
              <a:rPr lang="en-US" sz="36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i="1" dirty="0"/>
              <a:t>Input a set of 4 marks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i="1" dirty="0"/>
              <a:t>Calculate</a:t>
            </a:r>
            <a:r>
              <a:rPr lang="en-US" sz="3600" i="1" dirty="0"/>
              <a:t> their average by summing and dividing by 4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i="1" dirty="0"/>
              <a:t>if average is below 50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i="1" dirty="0"/>
              <a:t>		Print “</a:t>
            </a:r>
            <a:r>
              <a:rPr lang="en-US" sz="4400" i="1" dirty="0"/>
              <a:t>FAIL</a:t>
            </a:r>
            <a:r>
              <a:rPr lang="en-US" sz="3600" i="1" dirty="0"/>
              <a:t>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i="1" dirty="0"/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i="1" dirty="0"/>
              <a:t>		Print “PASS”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531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Detailed Algorithm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	Step 1:  	Input M1,M2,M3,M4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Step 2: 	GRADE </a:t>
            </a:r>
            <a:r>
              <a:rPr lang="en-US" sz="2800">
                <a:sym typeface="Symbol" pitchFamily="18" charset="2"/>
              </a:rPr>
              <a:t></a:t>
            </a:r>
            <a:r>
              <a:rPr lang="en-US" sz="2800"/>
              <a:t> (M1+M2+M3+M4)/4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Step 3: 	if (GRADE &lt; 50)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	Print “FAIL”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			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	Print “PASS”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endif</a:t>
            </a:r>
          </a:p>
        </p:txBody>
      </p:sp>
    </p:spTree>
    <p:extLst>
      <p:ext uri="{BB962C8B-B14F-4D97-AF65-F5344CB8AC3E}">
        <p14:creationId xmlns:p14="http://schemas.microsoft.com/office/powerpoint/2010/main" val="135460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OR LOGICAL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825625"/>
            <a:ext cx="10753299" cy="4629766"/>
          </a:xfrm>
        </p:spPr>
        <p:txBody>
          <a:bodyPr>
            <a:normAutofit/>
          </a:bodyPr>
          <a:lstStyle/>
          <a:p>
            <a:r>
              <a:rPr lang="en-US" dirty="0"/>
              <a:t>The key to better algorithm design and thus to programming lies in limiting the control structure to only three constructs. These are illustrated below: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sequence structure</a:t>
            </a:r>
            <a:r>
              <a:rPr lang="en-US" dirty="0"/>
              <a:t>(The sequence structure is a case where the steps in an algorithm are constructed in such a way that, no condition step is required.)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Decision Structure or Selection Structure</a:t>
            </a:r>
            <a:r>
              <a:rPr lang="en-US" dirty="0"/>
              <a:t>(one has to make a choice of two alternatives by making decision depending on a given condition.)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Repetition or Iteration Structure</a:t>
            </a:r>
            <a:r>
              <a:rPr lang="en-US" dirty="0"/>
              <a:t>; causes the certain steps to be repeated.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you are required to design an algorithm for finding the average of six numbers, and the sum of the numbers is given. </a:t>
            </a:r>
          </a:p>
          <a:p>
            <a:r>
              <a:rPr lang="en-US" dirty="0"/>
              <a:t>The </a:t>
            </a:r>
            <a:r>
              <a:rPr lang="en-US" dirty="0" err="1"/>
              <a:t>pseudocode</a:t>
            </a:r>
            <a:r>
              <a:rPr lang="en-US" dirty="0"/>
              <a:t> will be as follows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Get the sum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Average = sum / 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Output the average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72"/>
            <a:ext cx="10515600" cy="5431809"/>
          </a:xfrm>
        </p:spPr>
        <p:txBody>
          <a:bodyPr/>
          <a:lstStyle/>
          <a:p>
            <a:r>
              <a:rPr lang="en-US" dirty="0"/>
              <a:t>The corresponding </a:t>
            </a:r>
          </a:p>
          <a:p>
            <a:pPr marL="0" indent="0">
              <a:buNone/>
            </a:pPr>
            <a:r>
              <a:rPr lang="en-US" dirty="0"/>
              <a:t>flowchart will appear as follows: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66" y="364853"/>
            <a:ext cx="4080681" cy="63076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Structure or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structures are also called case selection structures when there are two or more alternatives to choose from.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5" y="2807027"/>
            <a:ext cx="6610421" cy="387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4131" y="3493826"/>
            <a:ext cx="48040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pseudocode</a:t>
            </a:r>
            <a:r>
              <a:rPr lang="en-US" dirty="0"/>
              <a:t> form we get</a:t>
            </a:r>
          </a:p>
          <a:p>
            <a:endParaRPr lang="en-US" dirty="0"/>
          </a:p>
          <a:p>
            <a:r>
              <a:rPr lang="en-US" dirty="0"/>
              <a:t>If condition is true</a:t>
            </a:r>
          </a:p>
          <a:p>
            <a:endParaRPr lang="en-US" dirty="0"/>
          </a:p>
          <a:p>
            <a:r>
              <a:rPr lang="en-US" dirty="0"/>
              <a:t>Then do task A</a:t>
            </a:r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endParaRPr lang="en-US" dirty="0"/>
          </a:p>
          <a:p>
            <a:r>
              <a:rPr lang="en-US" dirty="0"/>
              <a:t>Do Task-B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Write an algorithm that reads two values, determines the largest value and prints the largest value with an identifying message.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Step 1:  	</a:t>
            </a:r>
            <a:r>
              <a:rPr lang="en-US" sz="2400" i="1" dirty="0"/>
              <a:t>Input</a:t>
            </a:r>
            <a:r>
              <a:rPr lang="en-US" sz="2400" dirty="0"/>
              <a:t> VALUE1, VALUE2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Step 2: 	</a:t>
            </a:r>
            <a:r>
              <a:rPr lang="en-US" sz="2400" i="1" dirty="0"/>
              <a:t>if (</a:t>
            </a:r>
            <a:r>
              <a:rPr lang="en-US" sz="2400" dirty="0"/>
              <a:t>VALUE1 &gt; VALUE2) </a:t>
            </a:r>
            <a:r>
              <a:rPr lang="en-US" sz="2400" i="1" dirty="0"/>
              <a:t>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	MAX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dirty="0"/>
              <a:t> VALUE1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</a:t>
            </a:r>
            <a:r>
              <a:rPr lang="en-US" sz="2400" i="1" dirty="0"/>
              <a:t>else</a:t>
            </a:r>
            <a:r>
              <a:rPr lang="en-US" sz="24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	MAX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dirty="0"/>
              <a:t> VALUE2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/>
              <a:t>			</a:t>
            </a:r>
            <a:r>
              <a:rPr lang="en-US" sz="2400" i="1" dirty="0" err="1"/>
              <a:t>endif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Step 3: 	</a:t>
            </a:r>
            <a:r>
              <a:rPr lang="en-US" sz="2400" i="1" dirty="0"/>
              <a:t>Print “The largest value is”, MAX</a:t>
            </a:r>
          </a:p>
        </p:txBody>
      </p:sp>
    </p:spTree>
    <p:extLst>
      <p:ext uri="{BB962C8B-B14F-4D97-AF65-F5344CB8AC3E}">
        <p14:creationId xmlns:p14="http://schemas.microsoft.com/office/powerpoint/2010/main" val="394415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22237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Example. flowchart </a:t>
            </a:r>
          </a:p>
        </p:txBody>
      </p:sp>
      <p:grpSp>
        <p:nvGrpSpPr>
          <p:cNvPr id="26627" name="Group 26"/>
          <p:cNvGrpSpPr>
            <a:grpSpLocks/>
          </p:cNvGrpSpPr>
          <p:nvPr/>
        </p:nvGrpSpPr>
        <p:grpSpPr bwMode="auto">
          <a:xfrm>
            <a:off x="3352800" y="1447800"/>
            <a:ext cx="5892800" cy="5257800"/>
            <a:chOff x="2688" y="720"/>
            <a:chExt cx="2784" cy="3312"/>
          </a:xfrm>
        </p:grpSpPr>
        <p:sp>
          <p:nvSpPr>
            <p:cNvPr id="26628" name="AutoShape 5"/>
            <p:cNvSpPr>
              <a:spLocks noChangeArrowheads="1"/>
            </p:cNvSpPr>
            <p:nvPr/>
          </p:nvSpPr>
          <p:spPr bwMode="auto">
            <a:xfrm>
              <a:off x="2688" y="2464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VALUE1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6629" name="AutoShape 6"/>
            <p:cNvSpPr>
              <a:spLocks noChangeArrowheads="1"/>
            </p:cNvSpPr>
            <p:nvPr/>
          </p:nvSpPr>
          <p:spPr bwMode="auto">
            <a:xfrm>
              <a:off x="2797" y="3133"/>
              <a:ext cx="2356" cy="426"/>
            </a:xfrm>
            <a:prstGeom prst="flowChartDisplay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</a:p>
            <a:p>
              <a:pPr algn="ctr"/>
              <a:r>
                <a:rPr lang="en-US" sz="1400" b="1" i="1"/>
                <a:t>“The largest value is”, MAX</a:t>
              </a:r>
              <a:r>
                <a:rPr lang="en-US" sz="1400" b="1"/>
                <a:t> </a:t>
              </a:r>
              <a:endParaRPr lang="en-US" sz="1400"/>
            </a:p>
          </p:txBody>
        </p:sp>
        <p:sp>
          <p:nvSpPr>
            <p:cNvPr id="26630" name="AutoShape 7"/>
            <p:cNvSpPr>
              <a:spLocks noChangeArrowheads="1"/>
            </p:cNvSpPr>
            <p:nvPr/>
          </p:nvSpPr>
          <p:spPr bwMode="auto">
            <a:xfrm>
              <a:off x="3644" y="3729"/>
              <a:ext cx="714" cy="30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26631" name="Line 8"/>
            <p:cNvSpPr>
              <a:spLocks noChangeShapeType="1"/>
            </p:cNvSpPr>
            <p:nvPr/>
          </p:nvSpPr>
          <p:spPr bwMode="auto">
            <a:xfrm>
              <a:off x="4005" y="3556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AutoShape 9"/>
            <p:cNvSpPr>
              <a:spLocks noChangeArrowheads="1"/>
            </p:cNvSpPr>
            <p:nvPr/>
          </p:nvSpPr>
          <p:spPr bwMode="auto">
            <a:xfrm>
              <a:off x="3654" y="1731"/>
              <a:ext cx="906" cy="669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26633" name="Line 10"/>
            <p:cNvSpPr>
              <a:spLocks noChangeShapeType="1"/>
            </p:cNvSpPr>
            <p:nvPr/>
          </p:nvSpPr>
          <p:spPr bwMode="auto">
            <a:xfrm>
              <a:off x="4510" y="2024"/>
              <a:ext cx="4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1"/>
            <p:cNvSpPr>
              <a:spLocks noChangeShapeType="1"/>
            </p:cNvSpPr>
            <p:nvPr/>
          </p:nvSpPr>
          <p:spPr bwMode="auto">
            <a:xfrm>
              <a:off x="4939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2"/>
            <p:cNvSpPr>
              <a:spLocks noChangeShapeType="1"/>
            </p:cNvSpPr>
            <p:nvPr/>
          </p:nvSpPr>
          <p:spPr bwMode="auto">
            <a:xfrm>
              <a:off x="3235" y="2024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13"/>
            <p:cNvSpPr>
              <a:spLocks noChangeShapeType="1"/>
            </p:cNvSpPr>
            <p:nvPr/>
          </p:nvSpPr>
          <p:spPr bwMode="auto">
            <a:xfrm>
              <a:off x="3235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>
              <a:off x="3225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>
              <a:off x="3225" y="2904"/>
              <a:ext cx="17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 flipV="1">
              <a:off x="4939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7"/>
            <p:cNvSpPr>
              <a:spLocks noChangeShapeType="1"/>
            </p:cNvSpPr>
            <p:nvPr/>
          </p:nvSpPr>
          <p:spPr bwMode="auto">
            <a:xfrm>
              <a:off x="4011" y="2904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18"/>
            <p:cNvSpPr txBox="1">
              <a:spLocks noChangeArrowheads="1"/>
            </p:cNvSpPr>
            <p:nvPr/>
          </p:nvSpPr>
          <p:spPr bwMode="auto">
            <a:xfrm>
              <a:off x="3154" y="1804"/>
              <a:ext cx="42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400" b="1"/>
                <a:t>Y</a:t>
              </a:r>
              <a:endParaRPr lang="en-US" sz="1400"/>
            </a:p>
          </p:txBody>
        </p:sp>
        <p:sp>
          <p:nvSpPr>
            <p:cNvPr id="26642" name="Text Box 19"/>
            <p:cNvSpPr txBox="1">
              <a:spLocks noChangeArrowheads="1"/>
            </p:cNvSpPr>
            <p:nvPr/>
          </p:nvSpPr>
          <p:spPr bwMode="auto">
            <a:xfrm>
              <a:off x="4724" y="1804"/>
              <a:ext cx="4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400" b="1"/>
                <a:t>N</a:t>
              </a:r>
              <a:endParaRPr lang="en-US" sz="1400"/>
            </a:p>
          </p:txBody>
        </p:sp>
        <p:sp>
          <p:nvSpPr>
            <p:cNvPr id="26643" name="AutoShape 20"/>
            <p:cNvSpPr>
              <a:spLocks noChangeArrowheads="1"/>
            </p:cNvSpPr>
            <p:nvPr/>
          </p:nvSpPr>
          <p:spPr bwMode="auto">
            <a:xfrm>
              <a:off x="3737" y="720"/>
              <a:ext cx="714" cy="29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26644" name="Line 21"/>
            <p:cNvSpPr>
              <a:spLocks noChangeShapeType="1"/>
            </p:cNvSpPr>
            <p:nvPr/>
          </p:nvSpPr>
          <p:spPr bwMode="auto">
            <a:xfrm>
              <a:off x="4094" y="1013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AutoShape 22"/>
            <p:cNvSpPr>
              <a:spLocks noChangeArrowheads="1"/>
            </p:cNvSpPr>
            <p:nvPr/>
          </p:nvSpPr>
          <p:spPr bwMode="auto">
            <a:xfrm>
              <a:off x="3154" y="1214"/>
              <a:ext cx="1847" cy="348"/>
            </a:xfrm>
            <a:prstGeom prst="flowChartInputOutpu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</a:p>
            <a:p>
              <a:pPr algn="ctr"/>
              <a:r>
                <a:rPr lang="en-US" sz="1400" b="1"/>
                <a:t>VALUE1,VALUE2</a:t>
              </a:r>
              <a:endParaRPr lang="en-US" sz="1400"/>
            </a:p>
          </p:txBody>
        </p:sp>
        <p:sp>
          <p:nvSpPr>
            <p:cNvPr id="26646" name="Line 23"/>
            <p:cNvSpPr>
              <a:spLocks noChangeShapeType="1"/>
            </p:cNvSpPr>
            <p:nvPr/>
          </p:nvSpPr>
          <p:spPr bwMode="auto">
            <a:xfrm>
              <a:off x="4082" y="1562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AutoShape 24"/>
            <p:cNvSpPr>
              <a:spLocks noChangeArrowheads="1"/>
            </p:cNvSpPr>
            <p:nvPr/>
          </p:nvSpPr>
          <p:spPr bwMode="auto">
            <a:xfrm>
              <a:off x="4401" y="2473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VALUE2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6648" name="Text Box 25"/>
            <p:cNvSpPr txBox="1">
              <a:spLocks noChangeArrowheads="1"/>
            </p:cNvSpPr>
            <p:nvPr/>
          </p:nvSpPr>
          <p:spPr bwMode="auto">
            <a:xfrm>
              <a:off x="3443" y="1872"/>
              <a:ext cx="135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100" b="1"/>
                <a:t>is</a:t>
              </a:r>
            </a:p>
            <a:p>
              <a:pPr algn="ctr"/>
              <a:r>
                <a:rPr lang="en-US" sz="1100" b="1"/>
                <a:t>VALUE1&gt;VALUE2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88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NESTED IFS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of the alternatives within an IF–THEN–ELSE statement</a:t>
            </a:r>
          </a:p>
          <a:p>
            <a:pPr lvl="1" eaLnBrk="1" hangingPunct="1"/>
            <a:r>
              <a:rPr lang="en-US"/>
              <a:t>may involve further</a:t>
            </a:r>
            <a:r>
              <a:rPr lang="en-US" b="1" i="1"/>
              <a:t> </a:t>
            </a:r>
            <a:r>
              <a:rPr lang="en-US"/>
              <a:t>IF–THEN–ELSE statement </a:t>
            </a:r>
          </a:p>
        </p:txBody>
      </p:sp>
    </p:spTree>
    <p:extLst>
      <p:ext uri="{BB962C8B-B14F-4D97-AF65-F5344CB8AC3E}">
        <p14:creationId xmlns:p14="http://schemas.microsoft.com/office/powerpoint/2010/main" val="1147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Steps in Problem Solving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164" y="1981199"/>
            <a:ext cx="10931235" cy="4197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First produce a general algorithm (one can use </a:t>
            </a:r>
            <a:r>
              <a:rPr lang="en-US" sz="3600" b="1" i="1" dirty="0" err="1"/>
              <a:t>pseudocode</a:t>
            </a:r>
            <a:r>
              <a:rPr lang="en-US" sz="3600" dirty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Refine the algorithm successively to get step by step detailed</a:t>
            </a:r>
            <a:r>
              <a:rPr lang="en-US" sz="3600" b="1" i="1" dirty="0"/>
              <a:t> algorithm</a:t>
            </a:r>
            <a:r>
              <a:rPr lang="en-US" sz="3600" dirty="0"/>
              <a:t> that is very close to a computer language.</a:t>
            </a:r>
            <a:endParaRPr lang="en-US" sz="3600" b="1" i="1" dirty="0"/>
          </a:p>
          <a:p>
            <a:pPr eaLnBrk="1" hangingPunct="1">
              <a:lnSpc>
                <a:spcPct val="90000"/>
              </a:lnSpc>
            </a:pPr>
            <a:r>
              <a:rPr lang="en-US" sz="3600" b="1" i="1" dirty="0" err="1"/>
              <a:t>Pseudocode</a:t>
            </a:r>
            <a:r>
              <a:rPr lang="en-US" sz="3600" dirty="0"/>
              <a:t> is an artificial and informal language that helps programmers develop algorithms. </a:t>
            </a:r>
            <a:r>
              <a:rPr lang="en-US" sz="3600" dirty="0" err="1"/>
              <a:t>Pseudocode</a:t>
            </a:r>
            <a:r>
              <a:rPr lang="en-US" sz="3600" dirty="0"/>
              <a:t> is very similar to everyday English.</a:t>
            </a:r>
          </a:p>
        </p:txBody>
      </p:sp>
    </p:spTree>
    <p:extLst>
      <p:ext uri="{BB962C8B-B14F-4D97-AF65-F5344CB8AC3E}">
        <p14:creationId xmlns:p14="http://schemas.microsoft.com/office/powerpoint/2010/main" val="2205882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Example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Write an algorithm that reads </a:t>
            </a:r>
            <a:r>
              <a:rPr lang="en-US" b="1"/>
              <a:t>three</a:t>
            </a:r>
            <a:r>
              <a:rPr lang="en-US"/>
              <a:t> numbers and prints the value of the largest number.</a:t>
            </a:r>
          </a:p>
        </p:txBody>
      </p:sp>
    </p:spTree>
    <p:extLst>
      <p:ext uri="{BB962C8B-B14F-4D97-AF65-F5344CB8AC3E}">
        <p14:creationId xmlns:p14="http://schemas.microsoft.com/office/powerpoint/2010/main" val="263889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1066800"/>
          </a:xfrm>
        </p:spPr>
        <p:txBody>
          <a:bodyPr/>
          <a:lstStyle/>
          <a:p>
            <a:pPr algn="ctr" eaLnBrk="1" hangingPunct="1"/>
            <a:r>
              <a:rPr lang="en-US" dirty="0"/>
              <a:t>Example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Step 1:  </a:t>
            </a:r>
            <a:r>
              <a:rPr lang="en-US" sz="2000" b="1" i="1" dirty="0"/>
              <a:t>Input</a:t>
            </a:r>
            <a:r>
              <a:rPr lang="en-US" sz="2000" b="1" dirty="0"/>
              <a:t> 	N1, N2, N3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Step 2:  </a:t>
            </a:r>
            <a:r>
              <a:rPr lang="en-US" sz="2000" b="1" i="1" dirty="0"/>
              <a:t>if (</a:t>
            </a:r>
            <a:r>
              <a:rPr lang="en-US" sz="2000" b="1" dirty="0"/>
              <a:t>N1&gt;N2) </a:t>
            </a:r>
            <a:r>
              <a:rPr lang="en-US" sz="2000" b="1" i="1" dirty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       if (</a:t>
            </a:r>
            <a:r>
              <a:rPr lang="en-US" sz="2000" b="1" dirty="0"/>
              <a:t>N1&gt;N3) </a:t>
            </a:r>
            <a:r>
              <a:rPr lang="en-US" sz="2000" b="1" i="1" dirty="0"/>
              <a:t>then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 MAX 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2000" b="1" dirty="0"/>
              <a:t> N1	[N1&gt;N2, N1&gt;N3]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      else</a:t>
            </a:r>
            <a:r>
              <a:rPr lang="en-US" sz="2000" b="1" dirty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 MAX 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2000" b="1" dirty="0"/>
              <a:t> N3	[N3&gt;N1&gt;N2]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     </a:t>
            </a:r>
            <a:r>
              <a:rPr lang="en-US" sz="2000" b="1" i="1" dirty="0" err="1"/>
              <a:t>endif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else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 		      if (</a:t>
            </a:r>
            <a:r>
              <a:rPr lang="en-US" sz="2000" b="1" dirty="0"/>
              <a:t>N2&gt;N3) </a:t>
            </a:r>
            <a:r>
              <a:rPr lang="en-US" sz="2000" b="1" i="1" dirty="0"/>
              <a:t>then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 MAX 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2000" b="1" dirty="0"/>
              <a:t> N2	[N2&gt;N1, N2&gt;N3]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     </a:t>
            </a:r>
            <a:r>
              <a:rPr lang="en-US" sz="2000" b="1" i="1" dirty="0"/>
              <a:t>else</a:t>
            </a:r>
            <a:r>
              <a:rPr lang="en-US" sz="2000" b="1" dirty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 MAX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2000" b="1" dirty="0"/>
              <a:t> N3	[N3&gt;N2&gt;N1]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    </a:t>
            </a:r>
            <a:r>
              <a:rPr lang="en-US" sz="2000" b="1" i="1" dirty="0" err="1"/>
              <a:t>endif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	</a:t>
            </a:r>
            <a:r>
              <a:rPr lang="en-US" sz="2000" b="1" i="1" dirty="0" err="1"/>
              <a:t>endif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Step 3: </a:t>
            </a:r>
            <a:r>
              <a:rPr lang="en-US" sz="2000" b="1" i="1" dirty="0"/>
              <a:t>Print “The largest number is”, MAX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09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TRY 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Flowchart: Draw the flowchart of the above Algorithm.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12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operators used in our pseudo-code 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= is equal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&gt; is greater than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&lt; is less than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                     &gt;=  or  </a:t>
            </a:r>
            <a:r>
              <a:rPr lang="en-US" b="1" dirty="0">
                <a:solidFill>
                  <a:srgbClr val="000080"/>
                </a:solidFill>
                <a:latin typeface="TimesNewRomanPSMT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dirty="0"/>
              <a:t> is greater than or equal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                     &lt;=    or </a:t>
            </a:r>
            <a:r>
              <a:rPr lang="en-US" b="1" dirty="0">
                <a:solidFill>
                  <a:srgbClr val="000080"/>
                </a:solidFill>
                <a:latin typeface="TimesNewRomanPSMT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dirty="0"/>
              <a:t> is less than or equal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                    &lt;&gt;   or    </a:t>
            </a:r>
            <a:r>
              <a:rPr lang="en-US" b="1" dirty="0">
                <a:solidFill>
                  <a:srgbClr val="000080"/>
                </a:solidFill>
                <a:latin typeface="TimesNewRomanPSMT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/>
              <a:t> is not equal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or Iteration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Repetition structure can be implemented using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• Repeat Until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• The While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• The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or Iteration Structure…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71" y="1307480"/>
            <a:ext cx="6138935" cy="51812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Repeat Until loop.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is</a:t>
            </a:r>
          </a:p>
          <a:p>
            <a:pPr marL="914400" lvl="2" indent="0">
              <a:buNone/>
            </a:pPr>
            <a:r>
              <a:rPr lang="en-US" sz="4400" dirty="0"/>
              <a:t>REPEAT</a:t>
            </a:r>
          </a:p>
          <a:p>
            <a:pPr marL="914400" lvl="2" indent="0">
              <a:buNone/>
            </a:pPr>
            <a:r>
              <a:rPr lang="en-US" sz="4400" dirty="0"/>
              <a:t>   A statement or block of statements</a:t>
            </a:r>
          </a:p>
          <a:p>
            <a:pPr marL="914400" lvl="2" indent="0">
              <a:buNone/>
            </a:pPr>
            <a:r>
              <a:rPr lang="en-US" sz="4400" dirty="0"/>
              <a:t>UNTIL a true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1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Repeat Until loop.-example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segment repeatedly asks for entry of a number in the range 1 to 100 until a valid number is entered.</a:t>
            </a:r>
          </a:p>
          <a:p>
            <a:pPr lvl="2"/>
            <a:r>
              <a:rPr lang="en-US" sz="4000" dirty="0"/>
              <a:t>REPEAT</a:t>
            </a:r>
          </a:p>
          <a:p>
            <a:pPr lvl="2"/>
            <a:r>
              <a:rPr lang="en-US" sz="4000" dirty="0"/>
              <a:t>DISPLAY “Enter a number between 1 and 100”</a:t>
            </a:r>
          </a:p>
          <a:p>
            <a:pPr lvl="2"/>
            <a:r>
              <a:rPr lang="en-US" sz="4000" dirty="0"/>
              <a:t>ACCEPT number</a:t>
            </a:r>
          </a:p>
          <a:p>
            <a:pPr lvl="2"/>
            <a:r>
              <a:rPr lang="en-US" sz="4000" dirty="0"/>
              <a:t>UNTIL number &lt; 1 OR number &gt;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is</a:t>
            </a:r>
          </a:p>
          <a:p>
            <a:pPr marL="0" indent="0">
              <a:buNone/>
            </a:pPr>
            <a:r>
              <a:rPr lang="en-US" sz="5400" dirty="0"/>
              <a:t>  WHILE (a condition is true)</a:t>
            </a:r>
          </a:p>
          <a:p>
            <a:pPr marL="914400" lvl="2" indent="0">
              <a:buNone/>
            </a:pPr>
            <a:r>
              <a:rPr lang="en-US" sz="5400" dirty="0"/>
              <a:t>A statement or block of  statements</a:t>
            </a:r>
          </a:p>
          <a:p>
            <a:pPr marL="457200" lvl="1" indent="0">
              <a:buNone/>
            </a:pPr>
            <a:r>
              <a:rPr lang="en-US" sz="5800" dirty="0"/>
              <a:t>ENDWHILE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5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segment to print out each character typed at a keyboard until the character ‘q’ is entered.</a:t>
            </a:r>
          </a:p>
          <a:p>
            <a:pPr marL="914400" lvl="2" indent="0">
              <a:buNone/>
            </a:pPr>
            <a:r>
              <a:rPr lang="en-US" sz="4000" dirty="0"/>
              <a:t>WHILE letter &lt;&gt; ‘q’</a:t>
            </a:r>
          </a:p>
          <a:p>
            <a:pPr marL="914400" lvl="2" indent="0">
              <a:buNone/>
            </a:pPr>
            <a:r>
              <a:rPr lang="en-US" sz="4000" dirty="0"/>
              <a:t>ACCEPT letter</a:t>
            </a:r>
          </a:p>
          <a:p>
            <a:pPr marL="914400" lvl="2" indent="0">
              <a:buNone/>
            </a:pPr>
            <a:r>
              <a:rPr lang="en-US" sz="4000" dirty="0"/>
              <a:t>DISPLAY “The character you typed is”, letter</a:t>
            </a:r>
          </a:p>
          <a:p>
            <a:pPr marL="914400" lvl="2" indent="0">
              <a:buNone/>
            </a:pPr>
            <a:r>
              <a:rPr lang="en-US" sz="4000" dirty="0"/>
              <a:t>ENDWHILE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1037228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173706"/>
            <a:ext cx="10917072" cy="5472754"/>
          </a:xfrm>
        </p:spPr>
        <p:txBody>
          <a:bodyPr>
            <a:normAutofit/>
          </a:bodyPr>
          <a:lstStyle/>
          <a:p>
            <a:r>
              <a:rPr lang="en-US" dirty="0"/>
              <a:t>The term algorithm originally referred to any computation performed via a set of rules applied to numbers written in decimal form.</a:t>
            </a:r>
          </a:p>
          <a:p>
            <a:r>
              <a:rPr lang="en-US" dirty="0"/>
              <a:t>Invented by an Arabic mathematician </a:t>
            </a:r>
            <a:r>
              <a:rPr lang="en-US" i="1" dirty="0"/>
              <a:t>Abu </a:t>
            </a:r>
            <a:r>
              <a:rPr lang="en-US" i="1" dirty="0" err="1"/>
              <a:t>Ja'far</a:t>
            </a:r>
            <a:r>
              <a:rPr lang="en-US" i="1" dirty="0"/>
              <a:t> Mohammed </a:t>
            </a:r>
            <a:r>
              <a:rPr lang="en-US" i="1" dirty="0" err="1"/>
              <a:t>ibn</a:t>
            </a:r>
            <a:r>
              <a:rPr lang="en-US" i="1" dirty="0"/>
              <a:t> Musa al-</a:t>
            </a:r>
            <a:r>
              <a:rPr lang="en-US" i="1" dirty="0" err="1"/>
              <a:t>Khowarizmi</a:t>
            </a:r>
            <a:endParaRPr lang="en-US" i="1" dirty="0"/>
          </a:p>
          <a:p>
            <a:pPr marL="914400" lvl="2" indent="0">
              <a:buNone/>
            </a:pPr>
            <a:r>
              <a:rPr lang="en-US" dirty="0"/>
              <a:t>rules for performing the four basic arithmetic operations (addition, subtraction, multiplication and division) on decimal numbers.</a:t>
            </a:r>
          </a:p>
          <a:p>
            <a:r>
              <a:rPr lang="en-US" dirty="0"/>
              <a:t>An algorithm is a representation of a solution to a problem with defined procedure </a:t>
            </a:r>
          </a:p>
          <a:p>
            <a:r>
              <a:rPr lang="en-US" i="1" dirty="0"/>
              <a:t>A </a:t>
            </a:r>
            <a:r>
              <a:rPr lang="en-US" b="1" i="1" dirty="0"/>
              <a:t>procedure </a:t>
            </a:r>
            <a:r>
              <a:rPr lang="en-US" i="1" dirty="0"/>
              <a:t>is a finite sequence of well-defined instructions, each of which can be mechanically carried out in a finite amount of tim</a:t>
            </a:r>
            <a:r>
              <a:rPr lang="en-US" dirty="0"/>
              <a:t>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pseudo-code syntax will be:</a:t>
            </a:r>
          </a:p>
          <a:p>
            <a:pPr marL="457200" lvl="1" indent="0">
              <a:buNone/>
            </a:pPr>
            <a:r>
              <a:rPr lang="en-US" sz="3600" dirty="0"/>
              <a:t>FOR (starting state, stopping condition, increment)</a:t>
            </a:r>
          </a:p>
          <a:p>
            <a:pPr marL="457200" lvl="1" indent="0">
              <a:buNone/>
            </a:pPr>
            <a:r>
              <a:rPr lang="en-US" sz="3600" dirty="0"/>
              <a:t>        Statements</a:t>
            </a:r>
          </a:p>
          <a:p>
            <a:pPr marL="457200" lvl="1" indent="0">
              <a:buNone/>
            </a:pPr>
            <a:r>
              <a:rPr lang="en-US" sz="3600" dirty="0"/>
              <a:t>ENDFOR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7200" dirty="0"/>
              <a:t>FOR (n = 1, n &lt;= 4, n + 1)</a:t>
            </a:r>
          </a:p>
          <a:p>
            <a:pPr marL="0" indent="0">
              <a:buNone/>
            </a:pPr>
            <a:r>
              <a:rPr lang="pt-BR" sz="7200" dirty="0"/>
              <a:t>DISPLAY “loop”, n</a:t>
            </a:r>
          </a:p>
          <a:p>
            <a:pPr marL="0" indent="0">
              <a:buNone/>
            </a:pPr>
            <a:r>
              <a:rPr lang="pt-BR" sz="7200" dirty="0"/>
              <a:t>ENDFOR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0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program to calculate the sum and average of a series of numbers.</a:t>
            </a:r>
          </a:p>
          <a:p>
            <a:r>
              <a:rPr lang="en-US" dirty="0"/>
              <a:t>The pseudo-code solution is:</a:t>
            </a:r>
          </a:p>
          <a:p>
            <a:pPr marL="0" indent="0">
              <a:buNone/>
            </a:pPr>
            <a:r>
              <a:rPr lang="en-US" dirty="0"/>
              <a:t>Use variables: n, count of the type integer</a:t>
            </a:r>
          </a:p>
          <a:p>
            <a:pPr marL="0" indent="0">
              <a:buNone/>
            </a:pPr>
            <a:r>
              <a:rPr lang="en-US" dirty="0"/>
              <a:t>                          Sum, number, average of the type real</a:t>
            </a:r>
          </a:p>
          <a:p>
            <a:pPr marL="0" indent="0">
              <a:buNone/>
            </a:pPr>
            <a:r>
              <a:rPr lang="en-US" dirty="0"/>
              <a:t>DISPLAY “How many numbers do you want to input”</a:t>
            </a:r>
          </a:p>
          <a:p>
            <a:pPr marL="0" indent="0">
              <a:buNone/>
            </a:pPr>
            <a:r>
              <a:rPr lang="en-US" dirty="0"/>
              <a:t>ACCEPT count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r>
              <a:rPr lang="en-US" dirty="0"/>
              <a:t>FOR (n = 1, n &lt;= count, n + 1)</a:t>
            </a:r>
          </a:p>
          <a:p>
            <a:pPr marL="457200" lvl="1" indent="0">
              <a:buNone/>
            </a:pPr>
            <a:r>
              <a:rPr lang="en-US" dirty="0"/>
              <a:t>DISPLAY “Input the number from your list”</a:t>
            </a:r>
          </a:p>
          <a:p>
            <a:pPr marL="457200" lvl="1" indent="0">
              <a:buNone/>
            </a:pPr>
            <a:r>
              <a:rPr lang="en-US" dirty="0"/>
              <a:t>ACCEPT number</a:t>
            </a:r>
          </a:p>
          <a:p>
            <a:pPr marL="457200" lvl="1" indent="0">
              <a:buNone/>
            </a:pPr>
            <a:r>
              <a:rPr lang="en-US" dirty="0"/>
              <a:t>SUM = sum + number</a:t>
            </a:r>
          </a:p>
          <a:p>
            <a:pPr marL="0" indent="0">
              <a:buNone/>
            </a:pPr>
            <a:r>
              <a:rPr lang="en-US" dirty="0"/>
              <a:t>ENDFOR</a:t>
            </a:r>
          </a:p>
          <a:p>
            <a:pPr marL="0" indent="0">
              <a:buNone/>
            </a:pPr>
            <a:r>
              <a:rPr lang="en-US" dirty="0"/>
              <a:t>Average = sum / count</a:t>
            </a:r>
          </a:p>
          <a:p>
            <a:pPr marL="0" indent="0">
              <a:buNone/>
            </a:pPr>
            <a:r>
              <a:rPr lang="en-US" dirty="0"/>
              <a:t>DISPLAY “The sum of the numbers is “, sum</a:t>
            </a:r>
          </a:p>
          <a:p>
            <a:pPr marL="0" indent="0">
              <a:buNone/>
            </a:pPr>
            <a:r>
              <a:rPr lang="en-US" dirty="0"/>
              <a:t>DISPLAY “Average of the numbers is “, average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/>
              <a:t>Design an algorithm and the corresponding flowchart for finding the sum of n numbers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3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>
            <a:normAutofit/>
          </a:bodyPr>
          <a:lstStyle/>
          <a:p>
            <a:r>
              <a:rPr lang="en-US" dirty="0" err="1"/>
              <a:t>Pseudocode</a:t>
            </a:r>
            <a:r>
              <a:rPr lang="en-US" dirty="0"/>
              <a:t> Program</a:t>
            </a:r>
          </a:p>
          <a:p>
            <a:pPr marL="1828800" lvl="4" indent="0">
              <a:buNone/>
            </a:pPr>
            <a:r>
              <a:rPr lang="en-US" sz="3000" dirty="0"/>
              <a:t>Start</a:t>
            </a:r>
          </a:p>
          <a:p>
            <a:pPr marL="1828800" lvl="4" indent="0">
              <a:buNone/>
            </a:pPr>
            <a:r>
              <a:rPr lang="en-US" sz="3000" dirty="0"/>
              <a:t>Sum = 0</a:t>
            </a:r>
          </a:p>
          <a:p>
            <a:pPr marL="1828800" lvl="4" indent="0">
              <a:buNone/>
            </a:pPr>
            <a:r>
              <a:rPr lang="en-US" sz="3000" dirty="0"/>
              <a:t>Display “Input value n”</a:t>
            </a:r>
          </a:p>
          <a:p>
            <a:pPr marL="1828800" lvl="4" indent="0">
              <a:buNone/>
            </a:pPr>
            <a:r>
              <a:rPr lang="en-US" sz="3000" dirty="0"/>
              <a:t>Input n</a:t>
            </a:r>
          </a:p>
          <a:p>
            <a:pPr marL="1828800" lvl="4" indent="0">
              <a:buNone/>
            </a:pPr>
            <a:r>
              <a:rPr lang="en-US" sz="3000" dirty="0"/>
              <a:t>For(I = 1, n</a:t>
            </a:r>
            <a:r>
              <a:rPr lang="en-US" sz="3000"/>
              <a:t>, n-1)</a:t>
            </a:r>
            <a:endParaRPr lang="en-US" sz="3000" dirty="0"/>
          </a:p>
          <a:p>
            <a:pPr marL="2743200" lvl="6" indent="0">
              <a:buNone/>
            </a:pPr>
            <a:r>
              <a:rPr lang="en-US" sz="3000" dirty="0"/>
              <a:t>Input a value</a:t>
            </a:r>
          </a:p>
          <a:p>
            <a:pPr marL="2743200" lvl="6" indent="0">
              <a:buNone/>
            </a:pPr>
            <a:r>
              <a:rPr lang="en-US" sz="3000" dirty="0"/>
              <a:t>Sum = sum + value</a:t>
            </a:r>
          </a:p>
          <a:p>
            <a:pPr marL="1828800" lvl="4" indent="0">
              <a:buNone/>
            </a:pPr>
            <a:r>
              <a:rPr lang="en-US" sz="3000" dirty="0"/>
              <a:t>ENDFOR</a:t>
            </a:r>
          </a:p>
          <a:p>
            <a:pPr marL="1828800" lvl="4" indent="0">
              <a:buNone/>
            </a:pPr>
            <a:r>
              <a:rPr lang="en-US" sz="3000" dirty="0"/>
              <a:t>Output sum</a:t>
            </a:r>
          </a:p>
          <a:p>
            <a:pPr marL="1828800" lvl="4" indent="0">
              <a:buNone/>
            </a:pPr>
            <a:r>
              <a:rPr lang="en-US" sz="3000" dirty="0"/>
              <a:t>Stop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5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6" y="0"/>
            <a:ext cx="7911011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623455"/>
            <a:ext cx="10536382" cy="555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Try </a:t>
            </a:r>
            <a:endParaRPr lang="en-US" dirty="0"/>
          </a:p>
          <a:p>
            <a:r>
              <a:rPr lang="en-US" dirty="0"/>
              <a:t>1. Design an algorithm and the corresponding flowchart for finding the sum of the numbers 2, 4, 6, 8, …, n</a:t>
            </a:r>
          </a:p>
          <a:p>
            <a:r>
              <a:rPr lang="en-US" dirty="0"/>
              <a:t>Write an algorithm and draw a flowchart that will calculate the roots of a quadratic equation </a:t>
            </a:r>
          </a:p>
          <a:p>
            <a:r>
              <a:rPr lang="en-US" dirty="0"/>
              <a:t>2. Using flowcharts, write an algorithm to read 100 numbers and then display the sum.</a:t>
            </a:r>
          </a:p>
          <a:p>
            <a:r>
              <a:rPr lang="en-US" dirty="0"/>
              <a:t>4. Write an algorithm to read two numbers then display the smallest</a:t>
            </a:r>
          </a:p>
          <a:p>
            <a:r>
              <a:rPr lang="en-US" dirty="0"/>
              <a:t>5. Write an algorithm to read three numbers then display the largest.</a:t>
            </a:r>
          </a:p>
          <a:p>
            <a:r>
              <a:rPr lang="en-US" dirty="0"/>
              <a:t>6. Write an algorithm to read 100 numbers then display the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77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Logatho Benedict</a:t>
            </a:r>
          </a:p>
        </p:txBody>
      </p:sp>
    </p:spTree>
    <p:extLst>
      <p:ext uri="{BB962C8B-B14F-4D97-AF65-F5344CB8AC3E}">
        <p14:creationId xmlns:p14="http://schemas.microsoft.com/office/powerpoint/2010/main" val="22762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1472324"/>
            <a:ext cx="10985311" cy="5160487"/>
          </a:xfrm>
        </p:spPr>
        <p:txBody>
          <a:bodyPr/>
          <a:lstStyle/>
          <a:p>
            <a:r>
              <a:rPr lang="en-US" sz="3200" dirty="0"/>
              <a:t>An algorithm is a procedure consisting of a finite set of unambiguous rules (instructions) which specify a finite sequence of operations that provides the solution to a problem, or to a specific class of problems for any allowable set of input quantities (if there are inputs). </a:t>
            </a:r>
          </a:p>
          <a:p>
            <a:r>
              <a:rPr lang="en-US" sz="3200" dirty="0"/>
              <a:t>In other word, an algorithm is a step-by-step procedure to solve a given Problem.</a:t>
            </a:r>
          </a:p>
          <a:p>
            <a:r>
              <a:rPr lang="en-US" sz="3200" dirty="0"/>
              <a:t>we can define an algorithm as a set or list of instructions for carrying out some process step by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5"/>
            <a:ext cx="10515600" cy="1228298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7" y="1351132"/>
            <a:ext cx="10794243" cy="5227093"/>
          </a:xfrm>
        </p:spPr>
        <p:txBody>
          <a:bodyPr>
            <a:normAutofit/>
          </a:bodyPr>
          <a:lstStyle/>
          <a:p>
            <a:r>
              <a:rPr lang="en-US" sz="3200" dirty="0"/>
              <a:t>One of the obstacles to overcome in using a computer to solve your problems is that of translating the idea of the algorithm to computer code (program).</a:t>
            </a:r>
          </a:p>
          <a:p>
            <a:r>
              <a:rPr lang="en-US" sz="3200" dirty="0"/>
              <a:t>In the problem-solving phase of computer programming, you will be designing algorithms. </a:t>
            </a:r>
          </a:p>
          <a:p>
            <a:r>
              <a:rPr lang="en-US" sz="3200" dirty="0"/>
              <a:t>This means that you will have to be conscious of the strategies you use to solve problems in order to apply them to programming problems. </a:t>
            </a:r>
          </a:p>
          <a:p>
            <a:r>
              <a:rPr lang="en-US" sz="3200" dirty="0"/>
              <a:t>These algorithms can be designed through the use of flowcharts or </a:t>
            </a:r>
            <a:r>
              <a:rPr lang="en-US" sz="3200" dirty="0" err="1"/>
              <a:t>pseudocode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"/>
            <a:ext cx="10515600" cy="1160059"/>
          </a:xfrm>
        </p:spPr>
        <p:txBody>
          <a:bodyPr/>
          <a:lstStyle/>
          <a:p>
            <a:pPr algn="ctr"/>
            <a:r>
              <a:rPr lang="en-US" dirty="0"/>
              <a:t>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160060"/>
            <a:ext cx="10753299" cy="5227092"/>
          </a:xfrm>
        </p:spPr>
        <p:txBody>
          <a:bodyPr>
            <a:noAutofit/>
          </a:bodyPr>
          <a:lstStyle/>
          <a:p>
            <a:r>
              <a:rPr lang="en-US" sz="4000" dirty="0"/>
              <a:t>Flowcharting is a tool developed in the computer industry, for showing the steps involved in a process. </a:t>
            </a:r>
          </a:p>
          <a:p>
            <a:pPr marL="0" indent="0">
              <a:buNone/>
            </a:pPr>
            <a:r>
              <a:rPr lang="en-US" sz="4000" dirty="0"/>
              <a:t>Or </a:t>
            </a:r>
          </a:p>
          <a:p>
            <a:r>
              <a:rPr lang="en-US" sz="4000" dirty="0"/>
              <a:t>A flowchart is a diagram made up of boxes, diamonds and other shapes, connected by arrows - each shape represents a step in the process, and the arrows show the order in which they occur.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Flow Chart -A graphical representation of the sequence of operations in an information system or program. </a:t>
            </a:r>
          </a:p>
          <a:p>
            <a:r>
              <a:rPr lang="en-US" dirty="0"/>
              <a:t>Information system flowcharts show how data flows from source documents through the computer to final distribution to users. </a:t>
            </a:r>
          </a:p>
          <a:p>
            <a:r>
              <a:rPr lang="en-US" dirty="0"/>
              <a:t>Program flowcharts show the sequence of instructions in a single program or subroutine.</a:t>
            </a:r>
          </a:p>
          <a:p>
            <a:pPr>
              <a:buNone/>
            </a:pPr>
            <a:r>
              <a:rPr lang="en-US" dirty="0"/>
              <a:t>A Flowchart</a:t>
            </a:r>
          </a:p>
          <a:p>
            <a:pPr lvl="1"/>
            <a:r>
              <a:rPr lang="en-US" dirty="0"/>
              <a:t>shows logic of an algorithm</a:t>
            </a:r>
          </a:p>
          <a:p>
            <a:pPr lvl="1"/>
            <a:r>
              <a:rPr lang="en-US" dirty="0"/>
              <a:t>emphasizes individual steps and their interconnections</a:t>
            </a:r>
          </a:p>
          <a:p>
            <a:pPr lvl="1"/>
            <a:r>
              <a:rPr lang="en-US" dirty="0"/>
              <a:t>e.g. control flow from one action to the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1078172"/>
          </a:xfrm>
        </p:spPr>
        <p:txBody>
          <a:bodyPr/>
          <a:lstStyle/>
          <a:p>
            <a:pPr algn="ctr"/>
            <a:r>
              <a:rPr lang="en-US" dirty="0"/>
              <a:t>Flowcharting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r>
              <a:rPr lang="en-US" dirty="0"/>
              <a:t>There are 6 basic symbols commonly used in flowcharting of assembly language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9" y="2251879"/>
            <a:ext cx="11747845" cy="43126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3A6B-E418-433D-80B5-1F7311933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2211</Words>
  <Application>Microsoft Office PowerPoint</Application>
  <PresentationFormat>Widescreen</PresentationFormat>
  <Paragraphs>316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Times New Roman</vt:lpstr>
      <vt:lpstr>TimesNewRomanPSMT</vt:lpstr>
      <vt:lpstr>Wingdings</vt:lpstr>
      <vt:lpstr>Office Theme</vt:lpstr>
      <vt:lpstr>Pixel</vt:lpstr>
      <vt:lpstr>1_Pixel</vt:lpstr>
      <vt:lpstr>ALGORITHMS, FLOWCHARTS, AND PSEUDOCODE</vt:lpstr>
      <vt:lpstr>ALGORITHMS AND FLOWCHARTS </vt:lpstr>
      <vt:lpstr>Steps in Problem Solving</vt:lpstr>
      <vt:lpstr>ALGORITHMS</vt:lpstr>
      <vt:lpstr>ALGORITHMS</vt:lpstr>
      <vt:lpstr>ALGORITHMS</vt:lpstr>
      <vt:lpstr>FLOWCHARTS</vt:lpstr>
      <vt:lpstr>PowerPoint Presentation</vt:lpstr>
      <vt:lpstr>Flowcharting Symbols</vt:lpstr>
      <vt:lpstr>PowerPoint Presentation</vt:lpstr>
      <vt:lpstr>General Rules for flowcharting</vt:lpstr>
      <vt:lpstr>PowerPoint Presentation</vt:lpstr>
      <vt:lpstr>Examples of Algorithms and Flowcharts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Pseudocode &amp; Algorithm</vt:lpstr>
      <vt:lpstr>Pseudocode &amp; Algorithm</vt:lpstr>
      <vt:lpstr>Pseudocode &amp; Algorithm</vt:lpstr>
      <vt:lpstr>CONTROL STRUCTURES OR LOGICAL STRUCTURES</vt:lpstr>
      <vt:lpstr>The sequence structure</vt:lpstr>
      <vt:lpstr>PowerPoint Presentation</vt:lpstr>
      <vt:lpstr>Decision Structure or Selection Structure</vt:lpstr>
      <vt:lpstr>Example  </vt:lpstr>
      <vt:lpstr>Example. flowchart </vt:lpstr>
      <vt:lpstr>NESTED IFS </vt:lpstr>
      <vt:lpstr>Example </vt:lpstr>
      <vt:lpstr>Example </vt:lpstr>
      <vt:lpstr>TRY </vt:lpstr>
      <vt:lpstr>logical operators </vt:lpstr>
      <vt:lpstr>Repetition or Iteration Structure</vt:lpstr>
      <vt:lpstr>Repetition or Iteration Structure…</vt:lpstr>
      <vt:lpstr>The Repeat Until loop.</vt:lpstr>
      <vt:lpstr>The Repeat Until loop.-example</vt:lpstr>
      <vt:lpstr>The WHILE loop</vt:lpstr>
      <vt:lpstr>example</vt:lpstr>
      <vt:lpstr>The FOR Loop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ALGORITHMS, FLOWCHARTS, DATA TYPES AND PSEUDOCODE</dc:title>
  <dc:creator>FGUser</dc:creator>
  <cp:lastModifiedBy>C.A.M SYSTEM</cp:lastModifiedBy>
  <cp:revision>65</cp:revision>
  <dcterms:created xsi:type="dcterms:W3CDTF">2015-01-19T06:19:20Z</dcterms:created>
  <dcterms:modified xsi:type="dcterms:W3CDTF">2021-05-10T08:31:17Z</dcterms:modified>
</cp:coreProperties>
</file>