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77" r:id="rId4"/>
    <p:sldId id="278" r:id="rId5"/>
    <p:sldId id="282" r:id="rId6"/>
    <p:sldId id="281" r:id="rId7"/>
    <p:sldId id="283" r:id="rId8"/>
    <p:sldId id="284" r:id="rId9"/>
    <p:sldId id="285" r:id="rId10"/>
    <p:sldId id="290" r:id="rId11"/>
    <p:sldId id="279" r:id="rId12"/>
    <p:sldId id="280" r:id="rId13"/>
    <p:sldId id="286" r:id="rId14"/>
    <p:sldId id="287" r:id="rId15"/>
    <p:sldId id="288" r:id="rId16"/>
    <p:sldId id="257" r:id="rId17"/>
    <p:sldId id="258" r:id="rId18"/>
    <p:sldId id="259" r:id="rId19"/>
    <p:sldId id="260" r:id="rId20"/>
    <p:sldId id="262" r:id="rId21"/>
    <p:sldId id="261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4" r:id="rId33"/>
    <p:sldId id="275" r:id="rId34"/>
    <p:sldId id="276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DA0C-2D75-4FB2-AC99-322CF06D008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C66E2-A1BF-4C5B-929A-0683ECBA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C66E2-A1BF-4C5B-929A-0683ECBAF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1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Computability </a:t>
            </a:r>
          </a:p>
          <a:p>
            <a:r>
              <a:rPr lang="en-US" dirty="0" smtClean="0"/>
              <a:t> un-decidable problems. </a:t>
            </a:r>
          </a:p>
          <a:p>
            <a:r>
              <a:rPr lang="en-US" dirty="0" smtClean="0"/>
              <a:t>Unlimited Register Machines (URMs). </a:t>
            </a:r>
          </a:p>
          <a:p>
            <a:r>
              <a:rPr lang="en-US" dirty="0" smtClean="0"/>
              <a:t>Closure properties of URM-computable functions. </a:t>
            </a:r>
          </a:p>
          <a:p>
            <a:r>
              <a:rPr lang="en-US" dirty="0" smtClean="0"/>
              <a:t>The Busy Beaver function.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C66E2-A1BF-4C5B-929A-0683ECBAF7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C6DA-2517-4CA1-9EB9-0834D2974B43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7879-CADA-48A5-AFE8-D78EE1089A40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B57-FAC9-4CFB-AF56-A67D604523B2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02C-BD2B-4691-AAC9-B236C654DFD2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1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8B5-7595-403A-B3FE-71974C59F0A8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8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9962-5870-4B1E-BC6D-7F1CFD846EE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9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74D-F753-48A0-A15C-BBABFAEE0B8E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42A1-54E8-4ECD-867C-A8D0BE5B80F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10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F870-0E6A-4899-B066-B6DA0DA37AF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750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2FC-9404-44D6-8D1C-5679B0A88B4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23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0957-AB7E-467B-A0C9-E29188DFF69F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5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71D-A2AE-4B3F-B47B-DBBE15ABFC1F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0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946F-C7D4-4CB4-B9F4-AA8A2B0AE4E8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1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F15-3CA3-4341-8FA0-96CCF6717CF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63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8A5A-70C6-473A-BA39-0C11B483F501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8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FF0F-991F-4B57-800D-EECD37CE166E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129-F33E-4E9E-BD57-DC0328AEB76B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41B1-6412-49B1-A406-CDC45966AFE3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D654-C3DE-46D1-A690-75F4FD02660D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2A0A-E381-4E36-9D8A-B2ECF458A7C7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AE2-95C5-4B17-AE20-ED292E547FAF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A98E-7146-49BB-A63E-324741494767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3843-C317-4974-9A7E-3D29501B1B51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76B5-E221-448D-AFFF-70326287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D4C1-A629-412B-A486-9F2B8E086498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6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RCS 112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L-8 </a:t>
            </a:r>
            <a:r>
              <a:rPr lang="en-US"/>
              <a:t>-RECURSION AND RECURRENCE RELATION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DD90-70AA-48F8-9DBA-66C99081C401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Writing Recursive Functions…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recursive function has the following general form.</a:t>
            </a:r>
          </a:p>
          <a:p>
            <a:pPr marL="457200" lvl="1" indent="0">
              <a:buNone/>
            </a:pPr>
            <a:r>
              <a:rPr lang="en-US" dirty="0"/>
              <a:t>Return Type Function</a:t>
            </a:r>
            <a:r>
              <a:rPr lang="en-US" b="1" dirty="0"/>
              <a:t>(</a:t>
            </a:r>
            <a:r>
              <a:rPr lang="en-US" dirty="0"/>
              <a:t> Pass appropriate                                         arguments 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b="1" dirty="0"/>
              <a:t>          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if a simple case, return the simple value   // base case / stopping condition </a:t>
            </a:r>
          </a:p>
          <a:p>
            <a:pPr marL="0" indent="0">
              <a:buNone/>
            </a:pPr>
            <a:r>
              <a:rPr lang="en-US" dirty="0"/>
              <a:t>              else call function with simpler version of                                                         problem 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b="1" dirty="0"/>
              <a:t>}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 a recursive function to stop calling itself we require some type of stopping condition.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EFD3-FFEB-4138-BC31-19B08CC6AF1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4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636"/>
            <a:ext cx="8229600" cy="80356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en-US" dirty="0"/>
              <a:t>A simple example of a recursively defined function is the </a:t>
            </a:r>
            <a:r>
              <a:rPr lang="en-US" altLang="en-US" b="1" i="1" dirty="0"/>
              <a:t>factorial</a:t>
            </a:r>
            <a:r>
              <a:rPr lang="en-US" altLang="en-US" dirty="0"/>
              <a:t> function:</a:t>
            </a:r>
          </a:p>
          <a:p>
            <a:pPr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! = 1</a:t>
            </a:r>
            <a:r>
              <a:rPr lang="en-US" altLang="en-US" dirty="0">
                <a:latin typeface="Times New Roman" pitchFamily="18" charset="0"/>
              </a:rPr>
              <a:t>·</a:t>
            </a:r>
            <a:r>
              <a:rPr lang="en-US" altLang="en-US" dirty="0"/>
              <a:t> 2</a:t>
            </a:r>
            <a:r>
              <a:rPr lang="en-US" altLang="en-US" dirty="0">
                <a:latin typeface="Times New Roman" pitchFamily="18" charset="0"/>
              </a:rPr>
              <a:t>·</a:t>
            </a:r>
            <a:r>
              <a:rPr lang="en-US" altLang="en-US" dirty="0"/>
              <a:t> 3</a:t>
            </a:r>
            <a:r>
              <a:rPr lang="en-US" altLang="en-US" dirty="0">
                <a:latin typeface="Times New Roman" pitchFamily="18" charset="0"/>
              </a:rPr>
              <a:t>·</a:t>
            </a:r>
            <a:r>
              <a:rPr lang="en-US" altLang="en-US" dirty="0"/>
              <a:t> 4 </a:t>
            </a:r>
            <a:r>
              <a:rPr lang="en-US" altLang="en-US" dirty="0">
                <a:latin typeface="Times New Roman" pitchFamily="18" charset="0"/>
              </a:rPr>
              <a:t>···</a:t>
            </a:r>
            <a:r>
              <a:rPr lang="en-US" altLang="en-US" dirty="0"/>
              <a:t>(</a:t>
            </a:r>
            <a:r>
              <a:rPr lang="en-US" altLang="en-US" i="1" dirty="0"/>
              <a:t>n </a:t>
            </a:r>
            <a:r>
              <a:rPr lang="en-US" altLang="en-US" dirty="0">
                <a:latin typeface="Times New Roman" pitchFamily="18" charset="0"/>
              </a:rPr>
              <a:t>–</a:t>
            </a:r>
            <a:r>
              <a:rPr lang="en-US" altLang="en-US" dirty="0"/>
              <a:t>2)</a:t>
            </a:r>
            <a:r>
              <a:rPr lang="en-US" altLang="en-US" dirty="0">
                <a:latin typeface="Times New Roman" pitchFamily="18" charset="0"/>
              </a:rPr>
              <a:t>·</a:t>
            </a:r>
            <a:r>
              <a:rPr lang="en-US" altLang="en-US" dirty="0"/>
              <a:t>(</a:t>
            </a:r>
            <a:r>
              <a:rPr lang="en-US" altLang="en-US" i="1" dirty="0"/>
              <a:t>n </a:t>
            </a:r>
            <a:r>
              <a:rPr lang="en-US" altLang="en-US" dirty="0">
                <a:latin typeface="Times New Roman" pitchFamily="18" charset="0"/>
              </a:rPr>
              <a:t>–</a:t>
            </a:r>
            <a:r>
              <a:rPr lang="en-US" altLang="en-US" dirty="0"/>
              <a:t>1)</a:t>
            </a:r>
            <a:r>
              <a:rPr lang="en-US" altLang="en-US" dirty="0">
                <a:latin typeface="Times New Roman" pitchFamily="18" charset="0"/>
              </a:rPr>
              <a:t>·</a:t>
            </a:r>
            <a:r>
              <a:rPr lang="en-US" altLang="en-US" i="1" dirty="0"/>
              <a:t>n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Factorial(</a:t>
            </a:r>
            <a:r>
              <a:rPr lang="en-US" dirty="0" err="1"/>
              <a:t>int</a:t>
            </a:r>
            <a:r>
              <a:rPr lang="en-US" dirty="0"/>
              <a:t> n) { </a:t>
            </a:r>
            <a:br>
              <a:rPr lang="en-US" dirty="0"/>
            </a:br>
            <a:r>
              <a:rPr lang="en-US" dirty="0"/>
              <a:t>  if (n == 0) return 1;    // Simple case: 0! = 1 </a:t>
            </a:r>
            <a:br>
              <a:rPr lang="en-US" dirty="0"/>
            </a:br>
            <a:r>
              <a:rPr lang="en-US" dirty="0"/>
              <a:t>  return (n * Factorial(n - 1));  // General                         function: n! = n * (n - 1)! 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Here, 0! = 1 is the base case and our general recursive function forms the simplification of the original problem.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2DAC-C642-4C09-B542-BCF64476EC6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</a:t>
            </a:r>
            <a:r>
              <a:rPr lang="en-US" altLang="en-US" dirty="0" err="1"/>
              <a:t>vs</a:t>
            </a:r>
            <a:r>
              <a:rPr lang="en-US" altLang="en-US" dirty="0"/>
              <a:t> Iteration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4196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	</a:t>
            </a:r>
          </a:p>
          <a:p>
            <a:r>
              <a:rPr lang="en-US" altLang="en-US" sz="2400" dirty="0"/>
              <a:t>Iteration can be used in place of recursion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dirty="0"/>
              <a:t>An iterative algorithm uses a looping construct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dirty="0"/>
              <a:t>A recursive algorithm uses a branching structure</a:t>
            </a:r>
          </a:p>
          <a:p>
            <a:r>
              <a:rPr lang="en-US" altLang="en-US" sz="2400" dirty="0"/>
              <a:t>Recursive solutions are often less efficient, in terms of both time and space, than iterative solutions</a:t>
            </a:r>
          </a:p>
          <a:p>
            <a:r>
              <a:rPr lang="en-US" altLang="en-US" sz="2400" dirty="0"/>
              <a:t>Recursion can simplify the solution of a problem, often resulting in shorter, more easily understood source code</a:t>
            </a:r>
          </a:p>
          <a:p>
            <a:pPr marL="0" indent="0">
              <a:buNone/>
            </a:pPr>
            <a:endParaRPr lang="en-US" altLang="en-US" sz="2400" dirty="0"/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We have to pay a price for recursion:</a:t>
            </a:r>
          </a:p>
          <a:p>
            <a:pPr lvl="1"/>
            <a:r>
              <a:rPr lang="en-US" altLang="en-US" sz="2000" dirty="0"/>
              <a:t>calling a function </a:t>
            </a:r>
            <a:r>
              <a:rPr lang="en-US" altLang="en-US" sz="2000" dirty="0">
                <a:solidFill>
                  <a:srgbClr val="00B050"/>
                </a:solidFill>
              </a:rPr>
              <a:t>consumes more time and memory </a:t>
            </a:r>
            <a:r>
              <a:rPr lang="en-US" altLang="en-US" sz="2000" dirty="0"/>
              <a:t>than adjusting a loop counter. </a:t>
            </a:r>
          </a:p>
          <a:p>
            <a:pPr lvl="1"/>
            <a:r>
              <a:rPr lang="en-US" altLang="en-US" sz="2000" dirty="0"/>
              <a:t>high performance applications (graphic action games, simulations of nuclear explosions) hardly ever use recursion.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In less demanding applications recursion is an attractive alternative for iteration (for the right problems!) </a:t>
            </a:r>
          </a:p>
        </p:txBody>
      </p:sp>
    </p:spTree>
    <p:extLst>
      <p:ext uri="{BB962C8B-B14F-4D97-AF65-F5344CB8AC3E}">
        <p14:creationId xmlns:p14="http://schemas.microsoft.com/office/powerpoint/2010/main" val="225374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</a:t>
            </a:r>
            <a:r>
              <a:rPr lang="en-US" altLang="en-US" dirty="0" err="1"/>
              <a:t>vs</a:t>
            </a:r>
            <a:r>
              <a:rPr lang="en-US" altLang="en-US" dirty="0"/>
              <a:t> Iteration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If we use iteration, we must be careful not to create an infinite loop by accident: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sz="2400" b="1" dirty="0">
                <a:solidFill>
                  <a:srgbClr val="A2C1FE"/>
                </a:solidFill>
                <a:latin typeface="Courier New" pitchFamily="49" charset="0"/>
              </a:rPr>
              <a:t>for</a:t>
            </a:r>
            <a:r>
              <a:rPr lang="en-US" altLang="en-US" sz="2400" b="1" dirty="0">
                <a:latin typeface="Courier New" pitchFamily="49" charset="0"/>
              </a:rPr>
              <a:t>(</a:t>
            </a:r>
            <a:r>
              <a:rPr lang="en-US" altLang="en-US" sz="2400" b="1" dirty="0" err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incr</a:t>
            </a:r>
            <a:r>
              <a:rPr lang="en-US" altLang="en-US" sz="2400" b="1" dirty="0">
                <a:latin typeface="Courier New" pitchFamily="49" charset="0"/>
              </a:rPr>
              <a:t>=1; </a:t>
            </a:r>
            <a:r>
              <a:rPr lang="en-US" altLang="en-US" sz="2400" b="1" dirty="0" err="1">
                <a:latin typeface="Courier New" pitchFamily="49" charset="0"/>
              </a:rPr>
              <a:t>incr</a:t>
            </a:r>
            <a:r>
              <a:rPr lang="en-US" altLang="en-US" sz="2400" b="1" dirty="0">
                <a:latin typeface="Courier New" pitchFamily="49" charset="0"/>
              </a:rPr>
              <a:t>!=10;incr+=2)</a:t>
            </a:r>
            <a:endParaRPr lang="en-US" altLang="en-US" sz="2400" b="1" dirty="0">
              <a:solidFill>
                <a:srgbClr val="99FF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	  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  </a:t>
            </a:r>
            <a:r>
              <a:rPr lang="en-US" altLang="en-US" sz="2400" b="1" dirty="0" err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result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400" b="1" dirty="0">
                <a:solidFill>
                  <a:srgbClr val="A2C1FE"/>
                </a:solidFill>
                <a:latin typeface="Courier New" pitchFamily="49" charset="0"/>
              </a:rPr>
              <a:t>while</a:t>
            </a:r>
            <a:r>
              <a:rPr lang="en-US" altLang="en-US" sz="2400" b="1" dirty="0">
                <a:latin typeface="Courier New" pitchFamily="49" charset="0"/>
              </a:rPr>
              <a:t>(result &gt;0){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  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  result++;</a:t>
            </a:r>
            <a:endParaRPr lang="en-US" altLang="en-US" sz="2400" b="1" dirty="0">
              <a:solidFill>
                <a:srgbClr val="99FF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}</a:t>
            </a: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6705600" y="5970588"/>
            <a:ext cx="1676400" cy="658812"/>
          </a:xfrm>
          <a:prstGeom prst="wedgeRoundRectCallout">
            <a:avLst>
              <a:gd name="adj1" fmla="val -239963"/>
              <a:gd name="adj2" fmla="val -147106"/>
              <a:gd name="adj3" fmla="val 16667"/>
            </a:avLst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Oops!</a:t>
            </a:r>
          </a:p>
        </p:txBody>
      </p:sp>
      <p:sp>
        <p:nvSpPr>
          <p:cNvPr id="512005" name="AutoShape 5"/>
          <p:cNvSpPr>
            <a:spLocks noChangeArrowheads="1"/>
          </p:cNvSpPr>
          <p:nvPr/>
        </p:nvSpPr>
        <p:spPr bwMode="auto">
          <a:xfrm>
            <a:off x="6553200" y="3810000"/>
            <a:ext cx="1676400" cy="658813"/>
          </a:xfrm>
          <a:prstGeom prst="wedgeRoundRectCallout">
            <a:avLst>
              <a:gd name="adj1" fmla="val -52843"/>
              <a:gd name="adj2" fmla="val -128556"/>
              <a:gd name="adj3" fmla="val 16667"/>
            </a:avLst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Oops!</a:t>
            </a:r>
          </a:p>
        </p:txBody>
      </p:sp>
    </p:spTree>
    <p:extLst>
      <p:ext uri="{BB962C8B-B14F-4D97-AF65-F5344CB8AC3E}">
        <p14:creationId xmlns:p14="http://schemas.microsoft.com/office/powerpoint/2010/main" val="34101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</a:t>
            </a:r>
            <a:r>
              <a:rPr lang="en-US" altLang="en-US" dirty="0" err="1"/>
              <a:t>vs</a:t>
            </a:r>
            <a:r>
              <a:rPr lang="en-US" altLang="en-US" dirty="0"/>
              <a:t> Iteration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Similarly, if we use recursion we must be careful not to create an infinite chain of function calls: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	</a:t>
            </a:r>
            <a:r>
              <a:rPr lang="en-US" altLang="en-US" sz="20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altLang="en-US" sz="2000" b="1">
                <a:latin typeface="Courier New" pitchFamily="49" charset="0"/>
              </a:rPr>
              <a:t> fac(</a:t>
            </a:r>
            <a:r>
              <a:rPr lang="en-US" altLang="en-US" sz="20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altLang="en-US" sz="2000" b="1">
                <a:latin typeface="Courier New" pitchFamily="49" charset="0"/>
              </a:rPr>
              <a:t> numb){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   </a:t>
            </a:r>
            <a:r>
              <a:rPr lang="en-US" altLang="en-US" sz="20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altLang="en-US" sz="2000" b="1">
                <a:latin typeface="Courier New" pitchFamily="49" charset="0"/>
              </a:rPr>
              <a:t> numb * fac(numb-1);</a:t>
            </a:r>
            <a:endParaRPr lang="en-US" altLang="en-US" sz="2000" b="1">
              <a:solidFill>
                <a:srgbClr val="66FF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}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Or: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   		</a:t>
            </a:r>
            <a:r>
              <a:rPr lang="en-US" altLang="en-US" sz="20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altLang="en-US" sz="2000" b="1">
                <a:latin typeface="Courier New" pitchFamily="49" charset="0"/>
              </a:rPr>
              <a:t> fac(</a:t>
            </a:r>
            <a:r>
              <a:rPr lang="en-US" altLang="en-US" sz="20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altLang="en-US" sz="2000" b="1">
                <a:latin typeface="Courier New" pitchFamily="49" charset="0"/>
              </a:rPr>
              <a:t> numb){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   </a:t>
            </a:r>
            <a:r>
              <a:rPr lang="en-US" altLang="en-US" sz="2000" b="1">
                <a:solidFill>
                  <a:srgbClr val="A2C1FE"/>
                </a:solidFill>
                <a:latin typeface="Courier New" pitchFamily="49" charset="0"/>
              </a:rPr>
              <a:t>if</a:t>
            </a:r>
            <a:r>
              <a:rPr lang="en-US" altLang="en-US" sz="2000" b="1">
                <a:latin typeface="Courier New" pitchFamily="49" charset="0"/>
              </a:rPr>
              <a:t> (numb&lt;=1)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      </a:t>
            </a:r>
            <a:r>
              <a:rPr lang="en-US" altLang="en-US" sz="20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altLang="en-US" sz="2000" b="1">
                <a:latin typeface="Courier New" pitchFamily="49" charset="0"/>
              </a:rPr>
              <a:t>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   </a:t>
            </a:r>
            <a:r>
              <a:rPr lang="en-US" altLang="en-US" sz="2000" b="1">
                <a:solidFill>
                  <a:srgbClr val="A2C1FE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      </a:t>
            </a:r>
            <a:r>
              <a:rPr lang="en-US" altLang="en-US" sz="20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altLang="en-US" sz="2000" b="1">
                <a:latin typeface="Courier New" pitchFamily="49" charset="0"/>
              </a:rPr>
              <a:t> numb * fac(numb+1);</a:t>
            </a:r>
            <a:endParaRPr lang="en-US" altLang="en-US" sz="2000" b="1">
              <a:solidFill>
                <a:srgbClr val="66FF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}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grpSp>
        <p:nvGrpSpPr>
          <p:cNvPr id="513028" name="Group 4"/>
          <p:cNvGrpSpPr>
            <a:grpSpLocks/>
          </p:cNvGrpSpPr>
          <p:nvPr/>
        </p:nvGrpSpPr>
        <p:grpSpPr bwMode="auto">
          <a:xfrm>
            <a:off x="4038600" y="4953000"/>
            <a:ext cx="1676400" cy="914400"/>
            <a:chOff x="2256" y="3120"/>
            <a:chExt cx="912" cy="576"/>
          </a:xfrm>
        </p:grpSpPr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 flipV="1">
              <a:off x="3168" y="3120"/>
              <a:ext cx="0" cy="576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 flipH="1">
              <a:off x="2256" y="3120"/>
              <a:ext cx="912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31" name="AutoShape 7"/>
          <p:cNvSpPr>
            <a:spLocks noChangeArrowheads="1"/>
          </p:cNvSpPr>
          <p:nvPr/>
        </p:nvSpPr>
        <p:spPr bwMode="auto">
          <a:xfrm>
            <a:off x="6172200" y="2589213"/>
            <a:ext cx="2667000" cy="1525587"/>
          </a:xfrm>
          <a:prstGeom prst="wedgeRoundRectCallout">
            <a:avLst>
              <a:gd name="adj1" fmla="val -70773"/>
              <a:gd name="adj2" fmla="val 13894"/>
              <a:gd name="adj3" fmla="val 16667"/>
            </a:avLst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Oops!</a:t>
            </a:r>
          </a:p>
          <a:p>
            <a:pPr algn="ctr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 termination condition</a:t>
            </a:r>
          </a:p>
        </p:txBody>
      </p:sp>
      <p:sp>
        <p:nvSpPr>
          <p:cNvPr id="513032" name="AutoShape 8"/>
          <p:cNvSpPr>
            <a:spLocks noChangeArrowheads="1"/>
          </p:cNvSpPr>
          <p:nvPr/>
        </p:nvSpPr>
        <p:spPr bwMode="auto">
          <a:xfrm>
            <a:off x="7467600" y="6199188"/>
            <a:ext cx="1676400" cy="658812"/>
          </a:xfrm>
          <a:prstGeom prst="wedgeRoundRectCallout">
            <a:avLst>
              <a:gd name="adj1" fmla="val -139583"/>
              <a:gd name="adj2" fmla="val -69759"/>
              <a:gd name="adj3" fmla="val 16667"/>
            </a:avLst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Oops!</a:t>
            </a:r>
          </a:p>
        </p:txBody>
      </p:sp>
    </p:spTree>
    <p:extLst>
      <p:ext uri="{BB962C8B-B14F-4D97-AF65-F5344CB8AC3E}">
        <p14:creationId xmlns:p14="http://schemas.microsoft.com/office/powerpoint/2010/main" val="320522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A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recurrence relation</a:t>
            </a:r>
            <a:r>
              <a:rPr lang="en-US" dirty="0">
                <a:sym typeface="Symbol" panose="05050102010706020507" pitchFamily="18" charset="2"/>
              </a:rPr>
              <a:t> for the sequence {a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} is an equation that expresses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in terms of one or more of the previous terms of the sequence, namely, a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a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…, 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, for all integers n with n  n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where n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is a nonnegative integer.</a:t>
            </a:r>
          </a:p>
          <a:p>
            <a:r>
              <a:rPr lang="en-US" dirty="0">
                <a:sym typeface="Symbol" panose="05050102010706020507" pitchFamily="18" charset="2"/>
              </a:rPr>
              <a:t>A sequence is called a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solution</a:t>
            </a:r>
            <a:r>
              <a:rPr lang="en-US" dirty="0">
                <a:sym typeface="Symbol" panose="05050102010706020507" pitchFamily="18" charset="2"/>
              </a:rPr>
              <a:t> of a recurrence relation if its terms satisfy the recurrence relation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6AC4-6ACD-45D2-B2A8-57EF7A95A31F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In other words, a recurrence relation is like a recursively defined sequence, but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without specifying any initial values (initial conditions)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Therefore, the same recurrence relation can have (and usually has)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multiple solutions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defRPr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If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both</a:t>
            </a:r>
            <a:r>
              <a:rPr lang="en-US" dirty="0">
                <a:sym typeface="Symbol" panose="05050102010706020507" pitchFamily="18" charset="2"/>
              </a:rPr>
              <a:t> the initial conditions and the recurrence relation are specified, then the sequence is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uniquely </a:t>
            </a:r>
            <a:r>
              <a:rPr lang="en-US" dirty="0">
                <a:sym typeface="Symbol" panose="05050102010706020507" pitchFamily="18" charset="2"/>
              </a:rPr>
              <a:t>determined.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902-A8BB-4D72-8ABB-36E89D698632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dirty="0">
                <a:sym typeface="Symbol" panose="05050102010706020507" pitchFamily="18" charset="2"/>
              </a:rPr>
              <a:t>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Consider the recurrence relation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2a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– a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for n = 2, 3, 4, …</a:t>
            </a:r>
          </a:p>
          <a:p>
            <a:pPr marL="0" indent="0">
              <a:defRPr/>
            </a:pP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Is the sequence {a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} with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=3n a solution of this recurrence relation?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For n  2 we see that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2a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– a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= 2(3(n – 1)) – 3(n – 2) = 3n =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defRPr/>
            </a:pPr>
            <a:r>
              <a:rPr lang="en-US" dirty="0">
                <a:solidFill>
                  <a:srgbClr val="66FF33"/>
                </a:solidFill>
                <a:sym typeface="Symbol" panose="05050102010706020507" pitchFamily="18" charset="2"/>
              </a:rPr>
              <a:t>Therefore, {a</a:t>
            </a:r>
            <a:r>
              <a:rPr lang="en-US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rgbClr val="66FF33"/>
                </a:solidFill>
                <a:sym typeface="Symbol" panose="05050102010706020507" pitchFamily="18" charset="2"/>
              </a:rPr>
              <a:t>} with a</a:t>
            </a:r>
            <a:r>
              <a:rPr lang="en-US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rgbClr val="66FF33"/>
                </a:solidFill>
                <a:sym typeface="Symbol" panose="05050102010706020507" pitchFamily="18" charset="2"/>
              </a:rPr>
              <a:t>=3n is a solution of the recurrence relation.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BF5D-A1BF-4422-B442-4369436CBAE5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Is the sequence {a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} with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=5 a solution of the same recurrence relation?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For n  2 we see that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2a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– a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= 25 - 5 = 5 =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olidFill>
                  <a:srgbClr val="66FF33"/>
                </a:solidFill>
                <a:sym typeface="Symbol" panose="05050102010706020507" pitchFamily="18" charset="2"/>
              </a:rPr>
              <a:t>Therefore, {a</a:t>
            </a:r>
            <a:r>
              <a:rPr lang="en-US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rgbClr val="66FF33"/>
                </a:solidFill>
                <a:sym typeface="Symbol" panose="05050102010706020507" pitchFamily="18" charset="2"/>
              </a:rPr>
              <a:t>} with a</a:t>
            </a:r>
            <a:r>
              <a:rPr lang="en-US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rgbClr val="66FF33"/>
                </a:solidFill>
                <a:sym typeface="Symbol" panose="05050102010706020507" pitchFamily="18" charset="2"/>
              </a:rPr>
              <a:t>=5 is also a solution of the recurrence relation.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E4AA-05C4-48D4-BDEA-FEE2422AC2EE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with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Someone deposits $10,000 in a savings account at a bank yielding 5% per year with interest compounded annually. How much money will be in the account after 30 years?</a:t>
            </a:r>
          </a:p>
          <a:p>
            <a:pPr marL="0" indent="0"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Let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denote the amount in the account after n years.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How can we determine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on the basis of P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892E-F2FF-4F5B-87C1-857B52408C10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0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cs typeface="Times New Roman" pitchFamily="18" charset="0"/>
              </a:rPr>
              <a:t>Sometimes, the best way to solve a problem is by solving a </a:t>
            </a:r>
            <a:r>
              <a:rPr lang="en-US" altLang="en-US" u="sng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smaller version</a:t>
            </a:r>
            <a:r>
              <a:rPr lang="en-US" altLang="en-US" dirty="0">
                <a:cs typeface="Times New Roman" pitchFamily="18" charset="0"/>
              </a:rPr>
              <a:t> of the exact the same problem first.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cs typeface="Times New Roman" pitchFamily="18" charset="0"/>
              </a:rPr>
              <a:t>Recursion is a technique that solves a problem by solving a </a:t>
            </a:r>
            <a:r>
              <a:rPr lang="en-US" altLang="en-US" u="sng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smaller problem</a:t>
            </a:r>
            <a:r>
              <a:rPr lang="en-US" altLang="en-US" dirty="0">
                <a:cs typeface="Times New Roman" pitchFamily="18" charset="0"/>
              </a:rPr>
              <a:t> of the same type.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When you turn this into a program, you end up with functions that call themselves (recursive functions)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742-3508-47D9-9C46-85B33D7AA47C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with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We can derive the following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recurrence relation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P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+ 0.05P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= 1.05P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The initial condition is 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10,000.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Then we have: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1.05P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1.05P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(1.05)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= 1.05P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(1.05)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…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1.05P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= (1.05)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br>
              <a:rPr lang="en-US" baseline="-25000" dirty="0">
                <a:sym typeface="Symbol" panose="05050102010706020507" pitchFamily="18" charset="2"/>
              </a:rPr>
            </a:br>
            <a:endParaRPr lang="en-US" baseline="-25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We now have a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formula</a:t>
            </a:r>
            <a:r>
              <a:rPr lang="en-US" dirty="0">
                <a:sym typeface="Symbol" panose="05050102010706020507" pitchFamily="18" charset="2"/>
              </a:rPr>
              <a:t> to calculate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for any natural number n and can avoid the iteration.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33F6-9681-4F3E-A090-5C84F208ADC2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3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Let us use this formula to find P</a:t>
            </a:r>
            <a:r>
              <a:rPr lang="en-US" baseline="-25000" dirty="0">
                <a:sym typeface="Symbol" panose="05050102010706020507" pitchFamily="18" charset="2"/>
              </a:rPr>
              <a:t>30</a:t>
            </a:r>
            <a:r>
              <a:rPr lang="en-US" dirty="0">
                <a:sym typeface="Symbol" panose="05050102010706020507" pitchFamily="18" charset="2"/>
              </a:rPr>
              <a:t> under the</a:t>
            </a:r>
          </a:p>
          <a:p>
            <a:pPr marL="0" indent="0"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initial condition 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10,000:</a:t>
            </a:r>
          </a:p>
          <a:p>
            <a:pPr marL="0" indent="0">
              <a:defRPr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30</a:t>
            </a:r>
            <a:r>
              <a:rPr lang="en-US" dirty="0">
                <a:sym typeface="Symbol" panose="05050102010706020507" pitchFamily="18" charset="2"/>
              </a:rPr>
              <a:t> = (1.05)</a:t>
            </a:r>
            <a:r>
              <a:rPr lang="en-US" baseline="30000" dirty="0">
                <a:sym typeface="Symbol" panose="05050102010706020507" pitchFamily="18" charset="2"/>
              </a:rPr>
              <a:t>30</a:t>
            </a:r>
            <a:r>
              <a:rPr lang="en-US" dirty="0">
                <a:sym typeface="Symbol" panose="05050102010706020507" pitchFamily="18" charset="2"/>
              </a:rPr>
              <a:t>10,000 = 43,219.42</a:t>
            </a:r>
          </a:p>
          <a:p>
            <a:pPr marL="0" indent="0">
              <a:defRPr/>
            </a:pPr>
            <a:endParaRPr lang="en-US" baseline="-250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After 30 years, the account contains $43,219.42.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E2-E5FB-4DB5-A81E-48666946EA76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6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In general, we would prefer to have an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explicit  formula</a:t>
            </a:r>
            <a:r>
              <a:rPr lang="en-US" dirty="0">
                <a:sym typeface="Symbol" panose="05050102010706020507" pitchFamily="18" charset="2"/>
              </a:rPr>
              <a:t> to compute the value of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rather than conducting n iterations.</a:t>
            </a:r>
          </a:p>
          <a:p>
            <a:pPr marL="0" indent="0"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For one class of recurrence relations, we can obtain such formulas in a systematic way.</a:t>
            </a:r>
          </a:p>
          <a:p>
            <a:pPr marL="0" indent="0"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Those are the recurrence relations that express the terms of a sequence as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linear combinations</a:t>
            </a:r>
            <a:r>
              <a:rPr lang="en-US" dirty="0">
                <a:sym typeface="Symbol" panose="05050102010706020507" pitchFamily="18" charset="2"/>
              </a:rPr>
              <a:t> of previous terms.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3943-51EA-4300-8B9E-9AF710E52EA1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6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dirty="0">
                <a:sym typeface="Symbol" panose="05050102010706020507" pitchFamily="18" charset="2"/>
              </a:rPr>
              <a:t> A linear homogeneous recurrence relation of degree k with constant coefficients is a recurrence relation of the form: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+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+ … + 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 err="1">
                <a:sym typeface="Symbol" panose="05050102010706020507" pitchFamily="18" charset="2"/>
              </a:rPr>
              <a:t>a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baseline="-25000" dirty="0">
                <a:sym typeface="Symbol" panose="05050102010706020507" pitchFamily="18" charset="2"/>
              </a:rPr>
              <a:t>-k</a:t>
            </a:r>
            <a:r>
              <a:rPr lang="en-US" dirty="0">
                <a:sym typeface="Symbol" panose="05050102010706020507" pitchFamily="18" charset="2"/>
              </a:rPr>
              <a:t>,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  Where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 are real numbers, and 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  0. </a:t>
            </a:r>
          </a:p>
          <a:p>
            <a:pPr marL="0" indent="0">
              <a:lnSpc>
                <a:spcPct val="90000"/>
              </a:lnSpc>
              <a:defRPr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A sequence satisfying such a recurrence relation is uniquely determined by the recurrence relation and the k initial conditions</a:t>
            </a:r>
          </a:p>
          <a:p>
            <a:pPr marL="0" indent="0">
              <a:lnSpc>
                <a:spcPct val="90000"/>
              </a:lnSpc>
              <a:defRPr/>
            </a:pPr>
            <a:endParaRPr 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 a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C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a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a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…, a</a:t>
            </a:r>
            <a:r>
              <a:rPr lang="en-US" baseline="-25000" dirty="0">
                <a:sym typeface="Symbol" panose="05050102010706020507" pitchFamily="18" charset="2"/>
              </a:rPr>
              <a:t>k-1</a:t>
            </a:r>
            <a:r>
              <a:rPr lang="en-US" dirty="0">
                <a:sym typeface="Symbol" panose="05050102010706020507" pitchFamily="18" charset="2"/>
              </a:rPr>
              <a:t> = C</a:t>
            </a:r>
            <a:r>
              <a:rPr lang="en-US" baseline="-25000" dirty="0">
                <a:sym typeface="Symbol" panose="05050102010706020507" pitchFamily="18" charset="2"/>
              </a:rPr>
              <a:t>k-1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5AA-485D-409B-A161-B3378A832B65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</a:p>
          <a:p>
            <a:pPr marL="0" indent="0">
              <a:lnSpc>
                <a:spcPct val="90000"/>
              </a:lnSpc>
              <a:defRPr/>
            </a:pPr>
            <a:endParaRPr lang="en-US" sz="9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>
                <a:sym typeface="Symbol" panose="05050102010706020507" pitchFamily="18" charset="2"/>
              </a:rPr>
              <a:t>The recurrence relation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(1.05)P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is a linear homogeneous recurrence relation of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degree one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>
                <a:sym typeface="Symbol" panose="05050102010706020507" pitchFamily="18" charset="2"/>
              </a:rPr>
              <a:t>The recurrence relation 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f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+ f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is a linear homogeneous recurrence relation of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degree two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>
                <a:sym typeface="Symbol" panose="05050102010706020507" pitchFamily="18" charset="2"/>
              </a:rPr>
              <a:t>The recurrence relation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a</a:t>
            </a:r>
            <a:r>
              <a:rPr lang="en-US" baseline="-25000" dirty="0">
                <a:sym typeface="Symbol" panose="05050102010706020507" pitchFamily="18" charset="2"/>
              </a:rPr>
              <a:t>n-5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is a linear homogeneous recurrence relation of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degree five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C09-B7EF-4551-BFF9-860C79A961B7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7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Basically, when solving such recurrence relations, we try to find solutions of the form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a</a:t>
            </a:r>
            <a:r>
              <a:rPr lang="en-US" b="1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n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= </a:t>
            </a:r>
            <a:r>
              <a:rPr lang="en-US" b="1" dirty="0" err="1">
                <a:solidFill>
                  <a:srgbClr val="00FFFF"/>
                </a:solidFill>
                <a:sym typeface="Symbol" panose="05050102010706020507" pitchFamily="18" charset="2"/>
              </a:rPr>
              <a:t>r</a:t>
            </a:r>
            <a:r>
              <a:rPr lang="en-US" b="1" baseline="30000" dirty="0" err="1">
                <a:solidFill>
                  <a:srgbClr val="00FFFF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, where r is a constant.</a:t>
            </a:r>
            <a:endParaRPr lang="en-US" sz="9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dirty="0" err="1">
                <a:sym typeface="Symbol" panose="05050102010706020507" pitchFamily="18" charset="2"/>
              </a:rPr>
              <a:t>r</a:t>
            </a:r>
            <a:r>
              <a:rPr lang="en-US" baseline="30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is a solution of the recurrence relation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+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+ … + 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 err="1">
                <a:sym typeface="Symbol" panose="05050102010706020507" pitchFamily="18" charset="2"/>
              </a:rPr>
              <a:t>a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baseline="-25000" dirty="0">
                <a:sym typeface="Symbol" panose="05050102010706020507" pitchFamily="18" charset="2"/>
              </a:rPr>
              <a:t>-k</a:t>
            </a:r>
            <a:r>
              <a:rPr lang="en-US" dirty="0">
                <a:sym typeface="Symbol" panose="05050102010706020507" pitchFamily="18" charset="2"/>
              </a:rPr>
              <a:t> if and only if</a:t>
            </a:r>
          </a:p>
          <a:p>
            <a:pPr marL="0" indent="0"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</a:t>
            </a:r>
            <a:r>
              <a:rPr lang="en-US" baseline="30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baseline="30000" dirty="0">
                <a:sym typeface="Symbol" panose="05050102010706020507" pitchFamily="18" charset="2"/>
              </a:rPr>
              <a:t>n-1 </a:t>
            </a:r>
            <a:r>
              <a:rPr lang="en-US" dirty="0">
                <a:sym typeface="Symbol" panose="05050102010706020507" pitchFamily="18" charset="2"/>
              </a:rPr>
              <a:t>+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baseline="30000" dirty="0">
                <a:sym typeface="Symbol" panose="05050102010706020507" pitchFamily="18" charset="2"/>
              </a:rPr>
              <a:t>n-2 </a:t>
            </a:r>
            <a:r>
              <a:rPr lang="en-US" dirty="0">
                <a:sym typeface="Symbol" panose="05050102010706020507" pitchFamily="18" charset="2"/>
              </a:rPr>
              <a:t>+ … + 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 err="1">
                <a:sym typeface="Symbol" panose="05050102010706020507" pitchFamily="18" charset="2"/>
              </a:rPr>
              <a:t>r</a:t>
            </a:r>
            <a:r>
              <a:rPr lang="en-US" baseline="30000" dirty="0" err="1">
                <a:sym typeface="Symbol" panose="05050102010706020507" pitchFamily="18" charset="2"/>
              </a:rPr>
              <a:t>n</a:t>
            </a:r>
            <a:r>
              <a:rPr lang="en-US" baseline="30000" dirty="0">
                <a:sym typeface="Symbol" panose="05050102010706020507" pitchFamily="18" charset="2"/>
              </a:rPr>
              <a:t>-k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Divide this equation by </a:t>
            </a:r>
            <a:r>
              <a:rPr lang="en-US" dirty="0" err="1">
                <a:sym typeface="Symbol" panose="05050102010706020507" pitchFamily="18" charset="2"/>
              </a:rPr>
              <a:t>r</a:t>
            </a:r>
            <a:r>
              <a:rPr lang="en-US" baseline="30000" dirty="0" err="1">
                <a:sym typeface="Symbol" panose="05050102010706020507" pitchFamily="18" charset="2"/>
              </a:rPr>
              <a:t>n</a:t>
            </a:r>
            <a:r>
              <a:rPr lang="en-US" baseline="30000" dirty="0">
                <a:sym typeface="Symbol" panose="05050102010706020507" pitchFamily="18" charset="2"/>
              </a:rPr>
              <a:t>-k</a:t>
            </a:r>
            <a:r>
              <a:rPr lang="en-US" dirty="0">
                <a:sym typeface="Symbol" panose="05050102010706020507" pitchFamily="18" charset="2"/>
              </a:rPr>
              <a:t> and subtract the right-hand side from the left:</a:t>
            </a:r>
          </a:p>
          <a:p>
            <a:pPr marL="0" indent="0">
              <a:defRPr/>
            </a:pPr>
            <a:r>
              <a:rPr lang="en-US" dirty="0" err="1">
                <a:sym typeface="Symbol" panose="05050102010706020507" pitchFamily="18" charset="2"/>
              </a:rPr>
              <a:t>r</a:t>
            </a:r>
            <a:r>
              <a:rPr lang="en-US" baseline="30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 -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baseline="30000" dirty="0">
                <a:sym typeface="Symbol" panose="05050102010706020507" pitchFamily="18" charset="2"/>
              </a:rPr>
              <a:t>k-1 </a:t>
            </a:r>
            <a:r>
              <a:rPr lang="en-US" dirty="0">
                <a:sym typeface="Symbol" panose="05050102010706020507" pitchFamily="18" charset="2"/>
              </a:rPr>
              <a:t>-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baseline="30000" dirty="0">
                <a:sym typeface="Symbol" panose="05050102010706020507" pitchFamily="18" charset="2"/>
              </a:rPr>
              <a:t>k-2 </a:t>
            </a:r>
            <a:r>
              <a:rPr lang="en-US" dirty="0">
                <a:sym typeface="Symbol" panose="05050102010706020507" pitchFamily="18" charset="2"/>
              </a:rPr>
              <a:t>- … - c</a:t>
            </a:r>
            <a:r>
              <a:rPr lang="en-US" baseline="-25000" dirty="0">
                <a:sym typeface="Symbol" panose="05050102010706020507" pitchFamily="18" charset="2"/>
              </a:rPr>
              <a:t>k-1</a:t>
            </a:r>
            <a:r>
              <a:rPr lang="en-US" dirty="0">
                <a:sym typeface="Symbol" panose="05050102010706020507" pitchFamily="18" charset="2"/>
              </a:rPr>
              <a:t>r - 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 = 0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This is called the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characteristic equation</a:t>
            </a:r>
            <a:r>
              <a:rPr lang="en-US" dirty="0">
                <a:sym typeface="Symbol" panose="05050102010706020507" pitchFamily="18" charset="2"/>
              </a:rPr>
              <a:t> of the recurrence relation.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044-9601-462F-9A9F-2228EA1E00F6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The solutions of this equation are called the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characteristic roots</a:t>
            </a:r>
            <a:r>
              <a:rPr lang="en-US" dirty="0">
                <a:sym typeface="Symbol" panose="05050102010706020507" pitchFamily="18" charset="2"/>
              </a:rPr>
              <a:t> of the recurrence relation.</a:t>
            </a:r>
          </a:p>
          <a:p>
            <a:pPr marL="0" indent="0">
              <a:lnSpc>
                <a:spcPct val="90000"/>
              </a:lnSpc>
              <a:defRPr/>
            </a:pPr>
            <a:endParaRPr 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Let us consider linear homogeneous recurrence relations of </a:t>
            </a: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degree two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defRPr/>
            </a:pPr>
            <a:endParaRPr 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dirty="0">
                <a:sym typeface="Symbol" panose="05050102010706020507" pitchFamily="18" charset="2"/>
              </a:rPr>
              <a:t> Let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and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be real numbers. Suppose that r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–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r –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0 has two distinct roots r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and r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dirty="0">
                <a:sym typeface="Symbol" panose="05050102010706020507" pitchFamily="18" charset="2"/>
              </a:rPr>
              <a:t>Then the sequence {a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} is a solution of the recurrence relation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+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if and only if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for n = 0, 1, 2, …, where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and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are constants.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9C50-2729-4AA5-BC9F-57A8245CA2CE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1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dirty="0">
                <a:sym typeface="Symbol" panose="05050102010706020507" pitchFamily="18" charset="2"/>
              </a:rPr>
              <a:t> What is the solution of the recurrence relation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+ 2a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with a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2 and a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7 ?</a:t>
            </a:r>
          </a:p>
          <a:p>
            <a:pPr marL="0" indent="0">
              <a:defRPr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dirty="0">
                <a:sym typeface="Symbol" panose="05050102010706020507" pitchFamily="18" charset="2"/>
              </a:rPr>
              <a:t> The characteristic equation of the recurrence relation is r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– r – 2 = 0.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Its roots are r = 2 and r = -1.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Hence, the sequence {a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} is a solution to the recurrence relation if and only if: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n </a:t>
            </a:r>
            <a:r>
              <a:rPr lang="en-US" dirty="0">
                <a:sym typeface="Symbol" panose="05050102010706020507" pitchFamily="18" charset="2"/>
              </a:rPr>
              <a:t>+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(-1)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  for some constants </a:t>
            </a:r>
            <a:r>
              <a:rPr lang="en-US" baseline="-25000" dirty="0">
                <a:sym typeface="Symbol" panose="05050102010706020507" pitchFamily="18" charset="2"/>
              </a:rPr>
              <a:t>1 </a:t>
            </a:r>
            <a:r>
              <a:rPr lang="en-US" dirty="0">
                <a:sym typeface="Symbol" panose="05050102010706020507" pitchFamily="18" charset="2"/>
              </a:rPr>
              <a:t>and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E86-7F74-41C0-AC8B-665B3E6BFD82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Given the equation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n </a:t>
            </a:r>
            <a:r>
              <a:rPr lang="en-US" dirty="0">
                <a:sym typeface="Symbol" panose="05050102010706020507" pitchFamily="18" charset="2"/>
              </a:rPr>
              <a:t>+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(-1)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and the initial conditions a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2 and a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7, it follows that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2 = </a:t>
            </a:r>
            <a:r>
              <a:rPr lang="en-US" baseline="-25000" dirty="0">
                <a:sym typeface="Symbol" panose="05050102010706020507" pitchFamily="18" charset="2"/>
              </a:rPr>
              <a:t>1 </a:t>
            </a:r>
            <a:r>
              <a:rPr lang="en-US" dirty="0">
                <a:sym typeface="Symbol" panose="05050102010706020507" pitchFamily="18" charset="2"/>
              </a:rPr>
              <a:t>+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7 =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2 + </a:t>
            </a:r>
            <a:r>
              <a:rPr lang="en-US" baseline="-25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(-1)</a:t>
            </a:r>
          </a:p>
          <a:p>
            <a:pPr marL="0" indent="0">
              <a:defRPr/>
            </a:pP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Solving these two equations gives us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3 and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-1.</a:t>
            </a:r>
          </a:p>
          <a:p>
            <a:pPr marL="0" indent="0">
              <a:defRPr/>
            </a:pP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Therefore, the solution to the recurrence relation and initial conditions is the sequence {a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} with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32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– (-1)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A860-ED81-41E5-8742-5802C49C8000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6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dirty="0">
                <a:sym typeface="Symbol" panose="05050102010706020507" pitchFamily="18" charset="2"/>
              </a:rPr>
              <a:t> Give an explicit formula for the Fibonacci numbers.</a:t>
            </a:r>
          </a:p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dirty="0">
                <a:sym typeface="Symbol" panose="05050102010706020507" pitchFamily="18" charset="2"/>
              </a:rPr>
              <a:t> The Fibonacci numbers satisfy the recurrence relation 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f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+ f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with initial conditions f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0 and f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1.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The characteristic equation is r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– r – 1 = 0.</a:t>
            </a:r>
          </a:p>
          <a:p>
            <a:pPr marL="0" indent="0"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Its roots are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505557"/>
              </p:ext>
            </p:extLst>
          </p:nvPr>
        </p:nvGraphicFramePr>
        <p:xfrm>
          <a:off x="2667000" y="5410200"/>
          <a:ext cx="35052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Microsoft Equation 3.0" r:id="rId3" imgW="1533378" imgH="409651" progId="Equation.3">
                  <p:embed/>
                </p:oleObj>
              </mc:Choice>
              <mc:Fallback>
                <p:oleObj name="Microsoft Equation 3.0" r:id="rId3" imgW="1533378" imgH="4096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35052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E3A-CA5B-4D17-9DCB-E32027A3648E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 recursive function (DEF) is a function which either calls itself or is in a potential cycle of function calls or </a:t>
            </a:r>
          </a:p>
          <a:p>
            <a:pPr marL="0" indent="0">
              <a:buNone/>
            </a:pPr>
            <a:r>
              <a:rPr lang="en-US" dirty="0"/>
              <a:t>• A method of defining a function in terms of its own definition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the Fibonacci numbers</a:t>
            </a:r>
          </a:p>
          <a:p>
            <a:pPr marL="0" indent="0">
              <a:buNone/>
            </a:pPr>
            <a:r>
              <a:rPr lang="en-US" dirty="0"/>
              <a:t>         f (n) = f(n-1) + f(n-2)</a:t>
            </a:r>
          </a:p>
          <a:p>
            <a:pPr marL="0" indent="0">
              <a:buNone/>
            </a:pPr>
            <a:r>
              <a:rPr lang="en-US" dirty="0"/>
              <a:t>          f(0) = f(1) =1 base case or initial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:  The Fibonacci sequence: direct computation !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        {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 </a:t>
            </a:r>
            <a:r>
              <a:rPr lang="en-US" altLang="en-US" dirty="0"/>
              <a:t>} = 0,1,1,2,3,5,8,13,21,34,55,</a:t>
            </a:r>
            <a:r>
              <a:rPr lang="en-US" altLang="en-US" dirty="0">
                <a:latin typeface="Times New Roman" pitchFamily="18" charset="0"/>
              </a:rPr>
              <a:t>…</a:t>
            </a:r>
            <a:r>
              <a:rPr lang="en-US" altLang="en-US" dirty="0"/>
              <a:t> where each number is the sum of the preceding two</a:t>
            </a:r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       void A() </a:t>
            </a:r>
          </a:p>
          <a:p>
            <a:pPr marL="0" indent="0">
              <a:buNone/>
            </a:pPr>
            <a:r>
              <a:rPr lang="en-US" dirty="0"/>
              <a:t>               { </a:t>
            </a:r>
            <a:br>
              <a:rPr lang="en-US" dirty="0"/>
            </a:br>
            <a:r>
              <a:rPr lang="en-US" dirty="0"/>
              <a:t>                   A(); </a:t>
            </a:r>
            <a:br>
              <a:rPr lang="en-US" dirty="0"/>
            </a:br>
            <a:r>
              <a:rPr lang="en-US" dirty="0"/>
              <a:t>           return; </a:t>
            </a:r>
            <a:br>
              <a:rPr lang="en-US" dirty="0"/>
            </a:br>
            <a:r>
              <a:rPr lang="en-US" dirty="0"/>
              <a:t>             } </a:t>
            </a:r>
          </a:p>
          <a:p>
            <a:pPr marL="0" indent="0">
              <a:buNone/>
            </a:pPr>
            <a:r>
              <a:rPr lang="en-US" dirty="0"/>
              <a:t>A() is a recursive function since it directly calls itself.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9600" y="2209800"/>
            <a:ext cx="1296987" cy="576263"/>
            <a:chOff x="431" y="2886"/>
            <a:chExt cx="817" cy="36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31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f1</a:t>
              </a:r>
            </a:p>
          </p:txBody>
        </p:sp>
        <p:cxnSp>
          <p:nvCxnSpPr>
            <p:cNvPr id="6" name="AutoShape 5"/>
            <p:cNvCxnSpPr>
              <a:cxnSpLocks noChangeShapeType="1"/>
              <a:stCxn id="5" idx="7"/>
              <a:endCxn id="5" idx="5"/>
            </p:cNvCxnSpPr>
            <p:nvPr/>
          </p:nvCxnSpPr>
          <p:spPr bwMode="auto">
            <a:xfrm rot="5400000" flipV="1">
              <a:off x="1000" y="3067"/>
              <a:ext cx="257" cy="1"/>
            </a:xfrm>
            <a:prstGeom prst="curvedConnector5">
              <a:avLst>
                <a:gd name="adj1" fmla="val -76653"/>
                <a:gd name="adj2" fmla="val 63100000"/>
                <a:gd name="adj3" fmla="val 17665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276600" y="2293937"/>
            <a:ext cx="5472113" cy="576263"/>
            <a:chOff x="2200" y="2886"/>
            <a:chExt cx="3447" cy="363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20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43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f2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3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286" y="2915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…</a:t>
              </a:r>
            </a:p>
          </p:txBody>
        </p:sp>
        <p:cxnSp>
          <p:nvCxnSpPr>
            <p:cNvPr id="12" name="AutoShape 11"/>
            <p:cNvCxnSpPr>
              <a:cxnSpLocks noChangeShapeType="1"/>
              <a:stCxn id="8" idx="7"/>
              <a:endCxn id="9" idx="1"/>
            </p:cNvCxnSpPr>
            <p:nvPr/>
          </p:nvCxnSpPr>
          <p:spPr bwMode="auto">
            <a:xfrm rot="5400000" flipV="1">
              <a:off x="3129" y="2707"/>
              <a:ext cx="1" cy="466"/>
            </a:xfrm>
            <a:prstGeom prst="curvedConnector3">
              <a:avLst>
                <a:gd name="adj1" fmla="val -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3"/>
            <p:cNvCxnSpPr>
              <a:cxnSpLocks noChangeShapeType="1"/>
            </p:cNvCxnSpPr>
            <p:nvPr/>
          </p:nvCxnSpPr>
          <p:spPr bwMode="auto">
            <a:xfrm rot="5400000" flipV="1">
              <a:off x="4201" y="2699"/>
              <a:ext cx="1" cy="466"/>
            </a:xfrm>
            <a:prstGeom prst="curvedConnector3">
              <a:avLst>
                <a:gd name="adj1" fmla="val -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/>
            <p:cNvCxnSpPr>
              <a:cxnSpLocks noChangeShapeType="1"/>
            </p:cNvCxnSpPr>
            <p:nvPr/>
          </p:nvCxnSpPr>
          <p:spPr bwMode="auto">
            <a:xfrm rot="5400000" flipV="1">
              <a:off x="4778" y="2699"/>
              <a:ext cx="1" cy="466"/>
            </a:xfrm>
            <a:prstGeom prst="curvedConnector3">
              <a:avLst>
                <a:gd name="adj1" fmla="val -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10" idx="3"/>
              <a:endCxn id="8" idx="5"/>
            </p:cNvCxnSpPr>
            <p:nvPr/>
          </p:nvCxnSpPr>
          <p:spPr bwMode="auto">
            <a:xfrm rot="5400000">
              <a:off x="3923" y="2170"/>
              <a:ext cx="1" cy="2053"/>
            </a:xfrm>
            <a:prstGeom prst="curvedConnector3">
              <a:avLst>
                <a:gd name="adj1" fmla="val 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9FAC-705B-419B-9A1F-FECFB1B72FB4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0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>
                <a:sym typeface="Symbol" panose="05050102010706020507" pitchFamily="18" charset="2"/>
              </a:rPr>
              <a:t>Therefore, the Fibonacci numbers are given by</a:t>
            </a:r>
          </a:p>
          <a:p>
            <a:endParaRPr 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>
                <a:sym typeface="Symbol" pitchFamily="18" charset="2"/>
              </a:rPr>
              <a:t>                      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sym typeface="Symbol" pitchFamily="18" charset="2"/>
              </a:rPr>
              <a:t>                                                                  </a:t>
            </a:r>
            <a:r>
              <a:rPr lang="en-US" sz="2000" dirty="0">
                <a:sym typeface="Symbol" pitchFamily="18" charset="2"/>
              </a:rPr>
              <a:t>for some constants 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 and 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0" indent="0">
              <a:buNone/>
            </a:pPr>
            <a:endParaRPr lang="en-US" sz="2000" dirty="0">
              <a:sym typeface="Symbol" pitchFamily="18" charset="2"/>
            </a:endParaRPr>
          </a:p>
          <a:p>
            <a:pPr fontAlgn="base">
              <a:spcAft>
                <a:spcPct val="0"/>
              </a:spcAft>
              <a:defRPr/>
            </a:pPr>
            <a:r>
              <a:rPr lang="en-US" sz="2400" dirty="0">
                <a:sym typeface="Symbol" pitchFamily="18" charset="2"/>
              </a:rPr>
              <a:t>We can determine values for these constants so that the sequence meets the conditions f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= 0 and f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1: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84865"/>
              </p:ext>
            </p:extLst>
          </p:nvPr>
        </p:nvGraphicFramePr>
        <p:xfrm>
          <a:off x="609600" y="2286000"/>
          <a:ext cx="44815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Microsoft Equation 3.0" r:id="rId3" imgW="1962263" imgH="514412" progId="Equation.3">
                  <p:embed/>
                </p:oleObj>
              </mc:Choice>
              <mc:Fallback>
                <p:oleObj name="Microsoft Equation 3.0" r:id="rId3" imgW="1962263" imgH="5144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44815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2716"/>
              </p:ext>
            </p:extLst>
          </p:nvPr>
        </p:nvGraphicFramePr>
        <p:xfrm>
          <a:off x="990600" y="4419600"/>
          <a:ext cx="22701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Microsoft Equation 3.0" r:id="rId5" imgW="981131" imgH="209522" progId="Equation.3">
                  <p:embed/>
                </p:oleObj>
              </mc:Choice>
              <mc:Fallback>
                <p:oleObj name="Microsoft Equation 3.0" r:id="rId5" imgW="981131" imgH="2095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2701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59877"/>
              </p:ext>
            </p:extLst>
          </p:nvPr>
        </p:nvGraphicFramePr>
        <p:xfrm>
          <a:off x="1219200" y="4953000"/>
          <a:ext cx="45958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Microsoft Equation 3.0" r:id="rId7" imgW="2009876" imgH="485874" progId="Equation.3">
                  <p:embed/>
                </p:oleObj>
              </mc:Choice>
              <mc:Fallback>
                <p:oleObj name="Microsoft Equation 3.0" r:id="rId7" imgW="2009876" imgH="4858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4595813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694A-C980-49E5-86DA-430FC44FE64D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The unique solution to this system of two equations and two variables is</a:t>
            </a:r>
          </a:p>
          <a:p>
            <a:pPr marL="0" indent="0">
              <a:buNone/>
            </a:pPr>
            <a:endParaRPr lang="en-US" sz="3600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en-US" dirty="0"/>
              <a:t>So finally we obtained an explicit formula for the Fibonacci numbers:</a:t>
            </a:r>
            <a:r>
              <a:rPr lang="en-US" sz="3600" dirty="0"/>
              <a:t>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90183"/>
              </p:ext>
            </p:extLst>
          </p:nvPr>
        </p:nvGraphicFramePr>
        <p:xfrm>
          <a:off x="990600" y="2362200"/>
          <a:ext cx="30162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Microsoft Equation 3.0" r:id="rId3" imgW="1314427" imgH="399898" progId="Equation.3">
                  <p:embed/>
                </p:oleObj>
              </mc:Choice>
              <mc:Fallback>
                <p:oleObj name="Microsoft Equation 3.0" r:id="rId3" imgW="1314427" imgH="39989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30162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789920"/>
              </p:ext>
            </p:extLst>
          </p:nvPr>
        </p:nvGraphicFramePr>
        <p:xfrm>
          <a:off x="838200" y="4572000"/>
          <a:ext cx="48275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Microsoft Equation 3.0" r:id="rId5" imgW="2114482" imgH="514412" progId="Equation.3">
                  <p:embed/>
                </p:oleObj>
              </mc:Choice>
              <mc:Fallback>
                <p:oleObj name="Microsoft Equation 3.0" r:id="rId5" imgW="2114482" imgH="5144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48275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919F-1625-483B-BA1D-A2FB85C49CEB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But what happens if the characteristic equation has only one root?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How can we then match our equation with the initial conditions a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and a</a:t>
            </a:r>
            <a:r>
              <a:rPr lang="en-US" baseline="-25000" dirty="0">
                <a:sym typeface="Symbol" panose="05050102010706020507" pitchFamily="18" charset="2"/>
              </a:rPr>
              <a:t>1 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dirty="0">
                <a:sym typeface="Symbol" panose="05050102010706020507" pitchFamily="18" charset="2"/>
              </a:rPr>
              <a:t> Let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and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be real numbers with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 0. Suppose that r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–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r –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0 has only one root r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.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A sequence {a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} is a solution of the recurrence relation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c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+ c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if and only if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nr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, for n = 0, 1, 2, …, where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and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are constants.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09C9-789B-48C9-BC7B-2D0121E7807A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dirty="0">
                <a:sym typeface="Symbol" panose="05050102010706020507" pitchFamily="18" charset="2"/>
              </a:rPr>
              <a:t> What is the solution of the recurrence relation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6a</a:t>
            </a:r>
            <a:r>
              <a:rPr lang="en-US" baseline="-25000" dirty="0">
                <a:sym typeface="Symbol" panose="05050102010706020507" pitchFamily="18" charset="2"/>
              </a:rPr>
              <a:t>n-1</a:t>
            </a:r>
            <a:r>
              <a:rPr lang="en-US" dirty="0">
                <a:sym typeface="Symbol" panose="05050102010706020507" pitchFamily="18" charset="2"/>
              </a:rPr>
              <a:t> – 9a</a:t>
            </a:r>
            <a:r>
              <a:rPr lang="en-US" baseline="-25000" dirty="0">
                <a:sym typeface="Symbol" panose="05050102010706020507" pitchFamily="18" charset="2"/>
              </a:rPr>
              <a:t>n-2</a:t>
            </a:r>
            <a:r>
              <a:rPr lang="en-US" dirty="0">
                <a:sym typeface="Symbol" panose="05050102010706020507" pitchFamily="18" charset="2"/>
              </a:rPr>
              <a:t> with a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1 and a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6?</a:t>
            </a:r>
          </a:p>
          <a:p>
            <a:pPr marL="0" indent="0">
              <a:defRPr/>
            </a:pPr>
            <a:r>
              <a:rPr lang="en-US" b="1" dirty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dirty="0">
                <a:sym typeface="Symbol" panose="05050102010706020507" pitchFamily="18" charset="2"/>
              </a:rPr>
              <a:t> The only root of r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– 6r + 9 = 0 is r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3.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Hence, the solution to the recurrence relation is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3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n3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 for some constants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and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To match the initial condition, we need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= 1 =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/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6 =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3 +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3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Solving these equations yields 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1 and 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1.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Consequently, the overall solution is given by</a:t>
            </a:r>
          </a:p>
          <a:p>
            <a:pPr marL="0" indent="0">
              <a:defRPr/>
            </a:pP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= 3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n3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1F4A-522B-401F-80D1-18EDC473D715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61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3400" y="1447800"/>
            <a:ext cx="9932835" cy="202009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71D-A2AE-4B3F-B47B-DBBE15ABFC1F}" type="datetime2">
              <a:rPr lang="en-US" smtClean="0"/>
              <a:t>Tuesday, February 09,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71D-A2AE-4B3F-B47B-DBBE15ABFC1F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6B5-E221-448D-AFFF-703262878C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2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Problems Suitable for Recursive Functions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529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many problems whose solution can be defined recursively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One or more simple cases of the problem have a straightforward solution.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other cases can be redefined in terms of problems that are closer to the simple cases.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problem can be reduced entirely to simple cases by calling the recursive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If this is a simple case</a:t>
            </a:r>
            <a:br>
              <a:rPr lang="en-US" altLang="en-US" i="1" dirty="0"/>
            </a:br>
            <a:r>
              <a:rPr lang="en-US" altLang="en-US" i="1" dirty="0"/>
              <a:t>	solve it</a:t>
            </a:r>
            <a:br>
              <a:rPr lang="en-US" altLang="en-US" i="1" dirty="0"/>
            </a:br>
            <a:r>
              <a:rPr lang="en-US" altLang="en-US" i="1" dirty="0"/>
              <a:t>else</a:t>
            </a:r>
            <a:br>
              <a:rPr lang="en-US" altLang="en-US" i="1" dirty="0"/>
            </a:br>
            <a:r>
              <a:rPr lang="en-US" altLang="en-US" i="1" dirty="0"/>
              <a:t>	redefine the problem using recursion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265-4F13-4D4A-9BBF-FBFCC1BF035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5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2" descr="fig10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41525"/>
            <a:ext cx="8770938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Splitting a Problem into Smaller Problems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3933825"/>
            <a:ext cx="853440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Times New Roman" pitchFamily="18" charset="0"/>
              </a:rPr>
              <a:t>Assume that the problem of size 1 can be solved easily (i.e., the simple case).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Times New Roman" pitchFamily="18" charset="0"/>
              </a:rPr>
              <a:t>We can recursively split the problem into a problem of size 1 and another problem of size n-1.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90ED-C2E4-4709-830D-57892112888F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3180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 descr="fig10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535207" y="66945"/>
            <a:ext cx="8229600" cy="923655"/>
          </a:xfrm>
        </p:spPr>
        <p:txBody>
          <a:bodyPr/>
          <a:lstStyle/>
          <a:p>
            <a:pPr eaLnBrk="1" hangingPunct="1"/>
            <a:r>
              <a:rPr lang="en-US" altLang="en-US" dirty="0"/>
              <a:t>A Classical Case: Towers of Hanoi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79388" y="838200"/>
            <a:ext cx="8678862" cy="345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Times New Roman" pitchFamily="18" charset="0"/>
              </a:rPr>
              <a:t>The towers of Hanoi problem involves moving a number of disks (in different sizes) from one tower (or called “peg”) to another.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Times New Roman" pitchFamily="18" charset="0"/>
              </a:rPr>
              <a:t>The constraint is that the larger disk can never be placed on top of a smaller disk.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Times New Roman" pitchFamily="18" charset="0"/>
              </a:rPr>
              <a:t>Only one disk can be moved at each time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One and only one extra needle could be used for intermediate storage of discs </a:t>
            </a:r>
            <a:r>
              <a:rPr lang="en-US" altLang="en-US" sz="2400" dirty="0" err="1"/>
              <a:t>i.e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itchFamily="18" charset="0"/>
              </a:rPr>
              <a:t>Assume there are three towers available.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400" dirty="0"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800" dirty="0">
              <a:latin typeface="Times New Roman" pitchFamily="18" charset="0"/>
            </a:endParaRP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116013" y="6021388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/>
              <a:t>Source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4427538" y="6021388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Temp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6732588" y="602138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82082280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 descr="fig102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315200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Classical Case: Towers of Hanoi</a:t>
            </a:r>
          </a:p>
        </p:txBody>
      </p:sp>
      <p:pic>
        <p:nvPicPr>
          <p:cNvPr id="215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3716338"/>
            <a:ext cx="8534400" cy="216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8048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Classical Case: Towers of Hanoi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5344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This problem can be solved easily by recursion.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Algorithm: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if n is 1 then</a:t>
            </a:r>
            <a:br>
              <a:rPr lang="en-US" altLang="en-US" sz="2800"/>
            </a:br>
            <a:r>
              <a:rPr lang="en-US" altLang="en-US" sz="2800"/>
              <a:t>move disk 1 from the source tower to the destination tower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else</a:t>
            </a:r>
            <a:br>
              <a:rPr lang="en-US" altLang="en-US" sz="2800"/>
            </a:br>
            <a:r>
              <a:rPr lang="en-US" altLang="en-US" sz="2800"/>
              <a:t>1. move n-1 disks from the source tower to the temp tower.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2. move disk n from the source tower to the destination tower.</a:t>
            </a:r>
            <a:br>
              <a:rPr lang="en-US" altLang="en-US" sz="2800"/>
            </a:br>
            <a:r>
              <a:rPr lang="en-US" altLang="en-US" sz="2800"/>
              <a:t>3. move n-1 disks from the temp tower to the source tower.</a:t>
            </a:r>
          </a:p>
        </p:txBody>
      </p:sp>
    </p:spTree>
    <p:extLst>
      <p:ext uri="{BB962C8B-B14F-4D97-AF65-F5344CB8AC3E}">
        <p14:creationId xmlns:p14="http://schemas.microsoft.com/office/powerpoint/2010/main" val="374644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Determine the </a:t>
            </a:r>
            <a:r>
              <a:rPr lang="en-US" altLang="en-US" u="sng" dirty="0">
                <a:cs typeface="Times New Roman" pitchFamily="18" charset="0"/>
              </a:rPr>
              <a:t>size factor</a:t>
            </a:r>
            <a:endParaRPr lang="en-US" altLang="en-US" u="sng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Determine the </a:t>
            </a:r>
            <a:r>
              <a:rPr lang="en-US" altLang="en-US" u="sng" dirty="0">
                <a:cs typeface="Times New Roman" pitchFamily="18" charset="0"/>
              </a:rPr>
              <a:t>base case(s)</a:t>
            </a:r>
            <a:r>
              <a:rPr lang="en-US" altLang="en-US" dirty="0"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cs typeface="Times New Roman" pitchFamily="18" charset="0"/>
              </a:rPr>
              <a:t>	(the one for which you know the answer)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Determine the </a:t>
            </a:r>
            <a:r>
              <a:rPr lang="en-US" altLang="en-US" u="sng" dirty="0">
                <a:cs typeface="Times New Roman" pitchFamily="18" charset="0"/>
              </a:rPr>
              <a:t>general case(s</a:t>
            </a:r>
            <a:r>
              <a:rPr lang="en-US" altLang="en-US" dirty="0">
                <a:cs typeface="Times New Roman" pitchFamily="18" charset="0"/>
              </a:rPr>
              <a:t>)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cs typeface="Times New Roman" pitchFamily="18" charset="0"/>
              </a:rPr>
              <a:t>	(the one where the problem is expressed as a smaller version of itself)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Mincho" pitchFamily="49" charset="-128"/>
              </a:rPr>
              <a:t>Verify the algorithm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ea typeface="MS Mincho" pitchFamily="49" charset="-128"/>
              </a:rPr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8B5-7595-403A-B3FE-71974C59F0A8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February 09,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4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1631</Words>
  <Application>Microsoft Office PowerPoint</Application>
  <PresentationFormat>On-screen Show (4:3)</PresentationFormat>
  <Paragraphs>310</Paragraphs>
  <Slides>35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1_Office Theme</vt:lpstr>
      <vt:lpstr>Microsoft Equation 3.0</vt:lpstr>
      <vt:lpstr>RCS 112</vt:lpstr>
      <vt:lpstr>RECURSION</vt:lpstr>
      <vt:lpstr>Recursive function</vt:lpstr>
      <vt:lpstr>Problems Suitable for Recursive Functions</vt:lpstr>
      <vt:lpstr>Splitting a Problem into Smaller Problems</vt:lpstr>
      <vt:lpstr>A Classical Case: Towers of Hanoi</vt:lpstr>
      <vt:lpstr>A Classical Case: Towers of Hanoi</vt:lpstr>
      <vt:lpstr>A Classical Case: Towers of Hanoi</vt:lpstr>
      <vt:lpstr>Writing Recursive Functions</vt:lpstr>
      <vt:lpstr> Writing Recursive Functions… </vt:lpstr>
      <vt:lpstr>Example </vt:lpstr>
      <vt:lpstr>Recursion vs Iteration</vt:lpstr>
      <vt:lpstr>Recursion vs Iteration</vt:lpstr>
      <vt:lpstr>Recursion vs Iteration</vt:lpstr>
      <vt:lpstr>RECURRENCE RELATIONS</vt:lpstr>
      <vt:lpstr>Recurrence Relations</vt:lpstr>
      <vt:lpstr>Recurrence Relations</vt:lpstr>
      <vt:lpstr>PowerPoint Presentation</vt:lpstr>
      <vt:lpstr>Modeling with Recurrence Relations</vt:lpstr>
      <vt:lpstr>Modeling with Recurrence Relations</vt:lpstr>
      <vt:lpstr>PowerPoint Presentation</vt:lpstr>
      <vt:lpstr>Solving Recurrence Relations</vt:lpstr>
      <vt:lpstr>PowerPoint Presentation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Logatho</dc:creator>
  <cp:lastModifiedBy>PC</cp:lastModifiedBy>
  <cp:revision>42</cp:revision>
  <dcterms:created xsi:type="dcterms:W3CDTF">2014-01-06T15:56:53Z</dcterms:created>
  <dcterms:modified xsi:type="dcterms:W3CDTF">2021-02-09T14:13:56Z</dcterms:modified>
</cp:coreProperties>
</file>