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7" r:id="rId5"/>
    <p:sldId id="258" r:id="rId6"/>
    <p:sldId id="259" r:id="rId7"/>
    <p:sldId id="267" r:id="rId8"/>
    <p:sldId id="268" r:id="rId9"/>
    <p:sldId id="275" r:id="rId10"/>
    <p:sldId id="269" r:id="rId11"/>
    <p:sldId id="270" r:id="rId12"/>
    <p:sldId id="276" r:id="rId13"/>
    <p:sldId id="271" r:id="rId14"/>
    <p:sldId id="277" r:id="rId15"/>
    <p:sldId id="272" r:id="rId16"/>
    <p:sldId id="273" r:id="rId17"/>
    <p:sldId id="274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68F0-DDBE-45DF-881C-17962E907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C989A-68C9-44F5-8DC4-150E71BD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49EB-71EE-4F91-8E62-7607CB70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EAFC-C81A-4010-9581-D2908619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EAC1-FEB7-4178-8865-AD291E89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9E5C-BDAF-4E9C-985D-9262A854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5435E-6973-4C86-874B-1D5495D63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2D289-3B81-4F42-B86F-A72C6412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75B0-59A6-40D2-A9A3-305C38AB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BDA5-83C7-4C69-A2EF-88C347E5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991DB-2241-436A-BA89-E98502F2B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04034-D29D-4EC5-A8F1-20CBEEF9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BB1D-3BC6-414E-9528-BE85495F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D881-6DF6-464B-90AE-2113F83E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FF73-6B3E-499D-B651-1D84630E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2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8453-88B4-42E8-9E8A-CCF8C74F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DA43-10CF-4DA0-BAB8-BD07B14B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AFA1-14F8-4ABD-BBF5-2B32B4CA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31C4-CAA9-4573-B294-9D3214E0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D7AC-0CD9-4CFD-8C4A-A76AA704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9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3F32-290E-4F0F-ADF4-1EB625A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5CBD-9C80-4B65-9B34-185B989E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3DD0-A6EA-41DE-AF3D-8DE2AA1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4B5B-862E-48E3-9657-9788685F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2C42-03E8-4C3E-950E-704F93BE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7B4A-83F5-4ED3-84E5-17541D67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12A3-D956-4B48-B67E-4DD1D0B89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F0FBA-70A0-4FD3-9903-C6D406C3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E99F6-0309-43DE-ACE1-00585B21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C3EDC-973A-4A1C-ABB3-6705A325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F83F9-800E-49DF-9AC0-6F80F5CF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F656-C165-4BEA-AC72-EAFEDFAD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373BB-8856-4F58-A8FE-3A4D64A4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DDA7-32A0-498B-BBD6-FA368D9F8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22676-7DF7-491C-A1B0-38DA2389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3A6BA-124F-4110-B94F-F9DFA8537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5FDD-33C7-4754-B407-51645FE4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2725F-58AF-4030-AB5C-7847C53A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988F1-B1B5-48D9-A230-C15D5373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6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4087-046A-47E1-B0A3-798449A7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C30B4-DF3B-4C48-955A-AAAC95D2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089C8-C9F5-4802-AB59-4EFFEB33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E4985-470E-40A1-9068-97236F52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2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006F4-9C92-4970-98ED-727CB658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498C4-F10E-4E56-AFA9-43954F54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99747-D5CE-4BD2-B16C-077D364D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1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4DF1-28F9-4200-8AB9-E877A190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BECA-DB9B-4196-B476-230DDFCC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891A-D507-47DB-AEE0-A41A87D63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B042-61CC-4CD7-8646-8845812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B8394-F616-42BE-B669-35AF31D0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59C5C-CA70-4AB0-B993-F92B87DE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498F-C583-4241-A9BF-313811E6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848FA-47B2-4B7E-991A-42B4729F7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4ACF8-6EFB-46D6-8F1C-2EB2BA4B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5AFCA-D0CC-47A8-B7D1-B0B7D66A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CD9D8-A038-438B-9665-E7247C59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AC90-5883-4C09-B203-B7FFE395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3E43D-C2EF-4C21-8DC4-6CE4EC8B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2748-942B-4326-92F0-30AE83E88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8390-EB2C-4BF3-AD8F-9DD5A9DBC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6100-60FE-4CBC-90AF-1A0477969970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57B2-BB04-43E7-A760-376FC66E8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D871-1E3C-463B-9CDB-982980166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C30A-DEFA-46FE-9C5D-4D1EF2C968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5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6B1B-E49C-49F8-A017-C76F7F78C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Measuring Algorithms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4523-9B14-491F-BE5B-69B8AAB08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Deogratias Shidende, RUCU</a:t>
            </a:r>
          </a:p>
        </p:txBody>
      </p:sp>
    </p:spTree>
    <p:extLst>
      <p:ext uri="{BB962C8B-B14F-4D97-AF65-F5344CB8AC3E}">
        <p14:creationId xmlns:p14="http://schemas.microsoft.com/office/powerpoint/2010/main" val="122685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C129-2E20-4A8A-AAAD-6E0DE844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3519055"/>
          </a:xfrm>
        </p:spPr>
        <p:txBody>
          <a:bodyPr>
            <a:normAutofit/>
          </a:bodyPr>
          <a:lstStyle/>
          <a:p>
            <a:r>
              <a:rPr lang="en-US" sz="3200" dirty="0"/>
              <a:t>Linear-Time Algorithm aka O(n) aka Order n</a:t>
            </a:r>
          </a:p>
          <a:p>
            <a:pPr lvl="1"/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Linear Time complexity depends on the input size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Open Sans"/>
              </a:rPr>
              <a:t>i.e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 directly proportional</a:t>
            </a:r>
          </a:p>
          <a:p>
            <a:pPr lvl="1"/>
            <a:r>
              <a:rPr lang="en-US" sz="2800" dirty="0">
                <a:solidFill>
                  <a:srgbClr val="333333"/>
                </a:solidFill>
                <a:latin typeface="Open Sans"/>
              </a:rPr>
              <a:t>Example: Printing the elements from the array, or finding the element in the array by scanning the element one by one</a:t>
            </a:r>
          </a:p>
          <a:p>
            <a:pPr lvl="1"/>
            <a:r>
              <a:rPr lang="en-US" sz="2800" dirty="0">
                <a:solidFill>
                  <a:srgbClr val="333333"/>
                </a:solidFill>
                <a:latin typeface="Open Sans"/>
              </a:rPr>
              <a:t>The following algorithm is called linear search, it searches for a target from an input array and return the position of target if found or -1 if not found</a:t>
            </a:r>
            <a:endParaRPr lang="en-US" sz="2800" dirty="0"/>
          </a:p>
          <a:p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0763F-7C90-45B7-B55B-2390B82B8329}"/>
              </a:ext>
            </a:extLst>
          </p:cNvPr>
          <p:cNvSpPr txBox="1"/>
          <p:nvPr/>
        </p:nvSpPr>
        <p:spPr>
          <a:xfrm>
            <a:off x="1717962" y="3678382"/>
            <a:ext cx="7938655" cy="3046988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numbers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1A982-ADAA-454E-A1C5-FD0CA447B1D3}"/>
              </a:ext>
            </a:extLst>
          </p:cNvPr>
          <p:cNvSpPr txBox="1"/>
          <p:nvPr/>
        </p:nvSpPr>
        <p:spPr>
          <a:xfrm>
            <a:off x="9864435" y="3678382"/>
            <a:ext cx="2161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array numbers is declared as data member</a:t>
            </a:r>
          </a:p>
        </p:txBody>
      </p:sp>
    </p:spTree>
    <p:extLst>
      <p:ext uri="{BB962C8B-B14F-4D97-AF65-F5344CB8AC3E}">
        <p14:creationId xmlns:p14="http://schemas.microsoft.com/office/powerpoint/2010/main" val="158013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162E-E827-4BCB-B059-CC53B398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sz="4400" dirty="0"/>
              <a:t>Linear-Time Algorithm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8A70-183E-4722-B3ED-53BF7CD6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4930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best case</a:t>
            </a:r>
          </a:p>
          <a:p>
            <a:pPr lvl="1"/>
            <a:r>
              <a:rPr lang="en-US" dirty="0"/>
              <a:t>This occurs when we are lucky, </a:t>
            </a:r>
          </a:p>
          <a:p>
            <a:pPr lvl="1"/>
            <a:r>
              <a:rPr lang="en-US" dirty="0"/>
              <a:t>for linear search algorithm, when our target is the first number in the array. In which case,  the time complexity will be O(1)</a:t>
            </a:r>
          </a:p>
          <a:p>
            <a:r>
              <a:rPr lang="en-US" dirty="0"/>
              <a:t>The Worst case</a:t>
            </a:r>
          </a:p>
          <a:p>
            <a:pPr lvl="1"/>
            <a:r>
              <a:rPr lang="en-US" dirty="0"/>
              <a:t>When the algorithm has to execute to the last element</a:t>
            </a:r>
          </a:p>
          <a:p>
            <a:pPr lvl="1"/>
            <a:r>
              <a:rPr lang="en-US" dirty="0"/>
              <a:t>For linear search algorithm, the worst case is either when the target is located at the last element or not found the array, thus the time complexity will be O(n)</a:t>
            </a:r>
          </a:p>
          <a:p>
            <a:r>
              <a:rPr lang="en-US" dirty="0"/>
              <a:t>The average case</a:t>
            </a:r>
          </a:p>
          <a:p>
            <a:pPr lvl="1"/>
            <a:r>
              <a:rPr lang="en-US" dirty="0"/>
              <a:t>This is between worst case and best case.</a:t>
            </a:r>
          </a:p>
          <a:p>
            <a:pPr lvl="1"/>
            <a:r>
              <a:rPr lang="en-US" dirty="0"/>
              <a:t>When an element is located in between the array.</a:t>
            </a:r>
          </a:p>
          <a:p>
            <a:pPr lvl="1"/>
            <a:r>
              <a:rPr lang="en-US" dirty="0"/>
              <a:t>The time complexity is O(n)</a:t>
            </a:r>
          </a:p>
        </p:txBody>
      </p:sp>
    </p:spTree>
    <p:extLst>
      <p:ext uri="{BB962C8B-B14F-4D97-AF65-F5344CB8AC3E}">
        <p14:creationId xmlns:p14="http://schemas.microsoft.com/office/powerpoint/2010/main" val="133033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6ED3-7D53-47C6-BACC-6C2C04C9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382" y="1519021"/>
            <a:ext cx="4073236" cy="3819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Get the max/min value in an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Find a given element in a collection.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Print all the values in a list.</a:t>
            </a:r>
          </a:p>
        </p:txBody>
      </p:sp>
      <p:pic>
        <p:nvPicPr>
          <p:cNvPr id="3074" name="Picture 2" descr="Big-O-Notation-Linear-Algorithm">
            <a:extLst>
              <a:ext uri="{FF2B5EF4-FFF2-40B4-BE49-F238E27FC236}">
                <a16:creationId xmlns:a16="http://schemas.microsoft.com/office/drawing/2014/main" id="{3684FDB4-3942-4ADC-B1BE-0D8704AA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6" y="959861"/>
            <a:ext cx="5397644" cy="477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81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D7A9-FC92-48EC-84C9-2DD561EF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i="0" dirty="0">
                <a:effectLst/>
                <a:latin typeface="Open Sans"/>
              </a:rPr>
              <a:t>Quadratic-Time complexity - O(n</a:t>
            </a:r>
            <a:r>
              <a:rPr lang="en-GB" sz="3600" b="1" i="0" baseline="30000" dirty="0">
                <a:effectLst/>
                <a:latin typeface="Open Sans"/>
              </a:rPr>
              <a:t>2</a:t>
            </a:r>
            <a:r>
              <a:rPr lang="en-GB" sz="3600" b="1" i="0" dirty="0">
                <a:effectLst/>
                <a:latin typeface="Open Sans"/>
              </a:rPr>
              <a:t>) - Order N Squared (Or Polynomial Time Complexity)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160C-3142-49BA-B87F-23410E1A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The time to execute a program is proportional to the square of the input size.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It is slower than linear time complexity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Algorithms which are based on 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nested loops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are more likely to have a quadratic O(N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), or cubic (N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87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369C-2E9B-4C77-993A-6CF65246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Check if a collection has duplicated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Sorting items in a collection using bubble sort, insertion sort, or selection sort.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Find all possible ordered pairs in an array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Big-O-Notation-Polynomial-Algorithm">
            <a:extLst>
              <a:ext uri="{FF2B5EF4-FFF2-40B4-BE49-F238E27FC236}">
                <a16:creationId xmlns:a16="http://schemas.microsoft.com/office/drawing/2014/main" id="{21FB5334-8AA2-4813-B554-D4AE4D72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4" y="627351"/>
            <a:ext cx="5009716" cy="443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2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3E6B-4AB9-412E-B066-DE222692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3786204"/>
            <a:ext cx="10972801" cy="2758066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Assume the array size is n</a:t>
            </a:r>
          </a:p>
          <a:p>
            <a:r>
              <a:rPr lang="en-US" sz="3600" dirty="0"/>
              <a:t>Best case: </a:t>
            </a:r>
          </a:p>
          <a:p>
            <a:pPr lvl="1"/>
            <a:r>
              <a:rPr lang="en-US" sz="3200" dirty="0"/>
              <a:t>when the duplicate numbers are in the front of the input array</a:t>
            </a:r>
          </a:p>
          <a:p>
            <a:pPr lvl="1"/>
            <a:r>
              <a:rPr lang="en-US" sz="3200" dirty="0"/>
              <a:t>The inner loop executes only twice and outer loop stops at </a:t>
            </a:r>
            <a:r>
              <a:rPr lang="en-US" sz="3200" dirty="0" err="1"/>
              <a:t>i</a:t>
            </a:r>
            <a:r>
              <a:rPr lang="en-US" sz="3200" dirty="0"/>
              <a:t>=0, </a:t>
            </a:r>
            <a:r>
              <a:rPr lang="en-US" sz="3200" dirty="0" err="1"/>
              <a:t>ie</a:t>
            </a:r>
            <a:r>
              <a:rPr lang="en-US" sz="3200" dirty="0"/>
              <a:t> O(1*2)= O(2)=O(1)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67638-170A-4E69-98C6-5EE08BDBC15F}"/>
              </a:ext>
            </a:extLst>
          </p:cNvPr>
          <p:cNvSpPr txBox="1"/>
          <p:nvPr/>
        </p:nvSpPr>
        <p:spPr>
          <a:xfrm>
            <a:off x="609599" y="189775"/>
            <a:ext cx="8487509" cy="34163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containsDuplicates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length-1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8A0D1-CB26-414C-8A9F-13D1C867FAFD}"/>
              </a:ext>
            </a:extLst>
          </p:cNvPr>
          <p:cNvSpPr txBox="1"/>
          <p:nvPr/>
        </p:nvSpPr>
        <p:spPr>
          <a:xfrm>
            <a:off x="9324109" y="189775"/>
            <a:ext cx="241068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Algorithm to find the duplicate in an array</a:t>
            </a:r>
          </a:p>
        </p:txBody>
      </p:sp>
    </p:spTree>
    <p:extLst>
      <p:ext uri="{BB962C8B-B14F-4D97-AF65-F5344CB8AC3E}">
        <p14:creationId xmlns:p14="http://schemas.microsoft.com/office/powerpoint/2010/main" val="242981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1F8B-2CC4-409E-90EC-74C8E53D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4" y="620280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Worst case</a:t>
            </a:r>
          </a:p>
          <a:p>
            <a:pPr marL="685800" lvl="2">
              <a:spcBef>
                <a:spcPts val="1000"/>
              </a:spcBef>
            </a:pPr>
            <a:r>
              <a:rPr lang="en-US" sz="3600" dirty="0"/>
              <a:t>When the array doesn't contain duplicate numbers</a:t>
            </a:r>
          </a:p>
          <a:p>
            <a:pPr marL="685800" lvl="2">
              <a:spcBef>
                <a:spcPts val="1000"/>
              </a:spcBef>
            </a:pPr>
            <a:r>
              <a:rPr lang="en-US" sz="3600" dirty="0"/>
              <a:t>The outer loop executes n times and therefore, inner loop executes n*n=n</a:t>
            </a:r>
            <a:r>
              <a:rPr lang="en-US" sz="3600" baseline="30000" dirty="0"/>
              <a:t>2</a:t>
            </a:r>
          </a:p>
          <a:p>
            <a:pPr marL="685800" lvl="2">
              <a:spcBef>
                <a:spcPts val="1000"/>
              </a:spcBef>
            </a:pPr>
            <a:r>
              <a:rPr lang="en-GB" sz="3600" dirty="0"/>
              <a:t>Thus, the time complexity is O(n</a:t>
            </a:r>
            <a:r>
              <a:rPr lang="en-GB" sz="3600" baseline="30000" dirty="0"/>
              <a:t>2</a:t>
            </a:r>
            <a:r>
              <a:rPr lang="en-GB" sz="3600" dirty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GB" sz="4000" dirty="0"/>
              <a:t>The average case: O(1+ n</a:t>
            </a:r>
            <a:r>
              <a:rPr lang="en-GB" sz="4000" baseline="30000" dirty="0"/>
              <a:t>2</a:t>
            </a:r>
            <a:r>
              <a:rPr lang="en-GB" sz="4000" dirty="0"/>
              <a:t>)=O(n</a:t>
            </a:r>
            <a:r>
              <a:rPr lang="en-GB" sz="4000" baseline="30000" dirty="0"/>
              <a:t>2</a:t>
            </a:r>
            <a:r>
              <a:rPr lang="en-GB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457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6904-C4C5-4A64-9377-6BEFC957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Open Sans"/>
              </a:rPr>
              <a:t>Logarithmic-Time Algorithm - O(log n) - Order log N</a:t>
            </a:r>
            <a:endParaRPr lang="en-GB" b="1" dirty="0">
              <a:latin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12C7-15CC-459E-9B8D-DE2799FF8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applies to algorithms that divide the input data and deals with the smaller parts of data</a:t>
            </a:r>
          </a:p>
          <a:p>
            <a:r>
              <a:rPr lang="en-US" dirty="0"/>
              <a:t>Among the fastest algorithm</a:t>
            </a:r>
          </a:p>
          <a:p>
            <a:r>
              <a:rPr lang="en-US" dirty="0"/>
              <a:t>As the input grows, the time complexity increases logarithmically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16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44B4-131B-474C-A5CA-DC31CC90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0" y="1825625"/>
            <a:ext cx="4371109" cy="4351338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Binary search</a:t>
            </a:r>
          </a:p>
          <a:p>
            <a:r>
              <a:rPr lang="en-US" dirty="0"/>
              <a:t>What is best case, average case and worst case scenario for binary search algorithm?</a:t>
            </a:r>
          </a:p>
        </p:txBody>
      </p:sp>
      <p:pic>
        <p:nvPicPr>
          <p:cNvPr id="5122" name="Picture 2" descr="Big-O-Notation-Logarithmic-Algorithm">
            <a:extLst>
              <a:ext uri="{FF2B5EF4-FFF2-40B4-BE49-F238E27FC236}">
                <a16:creationId xmlns:a16="http://schemas.microsoft.com/office/drawing/2014/main" id="{C24C70C4-D280-4D11-81F4-3B727C9D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2" y="790575"/>
            <a:ext cx="4926590" cy="435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9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ED8C-44B8-4D23-9F24-98761704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3" y="226581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84420-B5BC-47B8-A483-2889541AC31D}"/>
              </a:ext>
            </a:extLst>
          </p:cNvPr>
          <p:cNvSpPr txBox="1"/>
          <p:nvPr/>
        </p:nvSpPr>
        <p:spPr>
          <a:xfrm>
            <a:off x="1676400" y="1097477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numbers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  end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</a:p>
          <a:p>
            <a:pPr algn="l"/>
            <a:r>
              <a:rPr lang="en-GB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  start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algn="l"/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2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175-3CB1-4627-A9A6-D0E6F4D4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6819-613D-44B2-AD46-9759C256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42C"/>
                </a:solidFill>
                <a:effectLst/>
                <a:latin typeface="Lato"/>
              </a:rPr>
              <a:t>An </a:t>
            </a:r>
            <a:r>
              <a:rPr lang="en-US" b="1" i="0" dirty="0">
                <a:solidFill>
                  <a:srgbClr val="21242C"/>
                </a:solidFill>
                <a:effectLst/>
                <a:latin typeface="Lato"/>
              </a:rPr>
              <a:t>algorithm</a:t>
            </a:r>
            <a:r>
              <a:rPr lang="en-US" b="0" i="0" dirty="0">
                <a:solidFill>
                  <a:srgbClr val="21242C"/>
                </a:solidFill>
                <a:effectLst/>
                <a:latin typeface="Lato"/>
              </a:rPr>
              <a:t> is a step by step process that describes how to solve a problem</a:t>
            </a:r>
          </a:p>
          <a:p>
            <a:r>
              <a:rPr lang="en-US" b="0" i="0" dirty="0">
                <a:solidFill>
                  <a:srgbClr val="21242C"/>
                </a:solidFill>
                <a:effectLst/>
                <a:latin typeface="Lato"/>
              </a:rPr>
              <a:t>When there are multiple algorithms for a particular problem (and there often are!), the best algorithm is typically the one that solves it the fastest while using minimal resources</a:t>
            </a:r>
          </a:p>
          <a:p>
            <a:r>
              <a:rPr lang="en-US" dirty="0">
                <a:solidFill>
                  <a:srgbClr val="21242C"/>
                </a:solidFill>
                <a:latin typeface="Lato"/>
              </a:rPr>
              <a:t>How do we know this algorithm is efficient or better than that algorithm,,,,, we should measure it</a:t>
            </a:r>
            <a:endParaRPr lang="en-US" b="0" i="0" dirty="0">
              <a:solidFill>
                <a:srgbClr val="21242C"/>
              </a:solidFill>
              <a:effectLst/>
              <a:latin typeface="Lato"/>
            </a:endParaRPr>
          </a:p>
          <a:p>
            <a:r>
              <a:rPr lang="en-US" dirty="0">
                <a:solidFill>
                  <a:srgbClr val="21242C"/>
                </a:solidFill>
                <a:latin typeface="Lato"/>
              </a:rPr>
              <a:t>This section elaborates on how to measure algorithm by using big-O 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344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710F-5838-48EC-8B80-A50DF94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Notation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AF65-A3D2-4D4E-B3B3-27AEF658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exponential notation O(2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describes an algorithm whose growth doubles with each addition to the data set.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Backtracking algorithms which test every possible “pathway” to solve a problem can be based on this notation. Such algorithms become very slow as the data set increases.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Example of exponential algorithm: An algorithm to list all the possible binary permutations depending on the number of digits (bits).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8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2D02-CBD5-43ED-8461-A8767EC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166F-C351-452F-96F2-C2CAB290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26" y="1825625"/>
            <a:ext cx="4869873" cy="4351338"/>
          </a:xfrm>
        </p:spPr>
        <p:txBody>
          <a:bodyPr/>
          <a:lstStyle/>
          <a:p>
            <a:endParaRPr lang="en-GB"/>
          </a:p>
        </p:txBody>
      </p:sp>
      <p:pic>
        <p:nvPicPr>
          <p:cNvPr id="6146" name="Picture 2" descr="Big-O-Notation-Exponential-Algorithm">
            <a:extLst>
              <a:ext uri="{FF2B5EF4-FFF2-40B4-BE49-F238E27FC236}">
                <a16:creationId xmlns:a16="http://schemas.microsoft.com/office/drawing/2014/main" id="{5C4DE163-237A-49DB-89CC-4313832C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66" y="1320078"/>
            <a:ext cx="5065134" cy="44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2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7E0C-1967-4C66-B6B8-B1C12C54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an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76AD-2DED-4833-832A-9311D769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1242C"/>
                </a:solidFill>
                <a:latin typeface="Lato"/>
              </a:rPr>
              <a:t>N</a:t>
            </a:r>
            <a:r>
              <a:rPr lang="en-US" b="0" i="0" dirty="0">
                <a:solidFill>
                  <a:srgbClr val="21242C"/>
                </a:solidFill>
                <a:effectLst/>
                <a:latin typeface="Lato"/>
              </a:rPr>
              <a:t>atural language</a:t>
            </a:r>
          </a:p>
          <a:p>
            <a:pPr lvl="1"/>
            <a:r>
              <a:rPr lang="en-US" dirty="0">
                <a:solidFill>
                  <a:srgbClr val="21242C"/>
                </a:solidFill>
                <a:latin typeface="Lato"/>
              </a:rPr>
              <a:t>It is natural and can be understood by non-programmers</a:t>
            </a:r>
          </a:p>
          <a:p>
            <a:pPr lvl="1"/>
            <a:r>
              <a:rPr lang="en-US" b="0" i="0" dirty="0">
                <a:solidFill>
                  <a:srgbClr val="21242C"/>
                </a:solidFill>
                <a:effectLst/>
                <a:latin typeface="Lato"/>
              </a:rPr>
              <a:t>Problem: It has no imposed structure and hence </a:t>
            </a:r>
            <a:r>
              <a:rPr lang="en-US" dirty="0">
                <a:solidFill>
                  <a:srgbClr val="21242C"/>
                </a:solidFill>
                <a:latin typeface="Lato"/>
              </a:rPr>
              <a:t>i</a:t>
            </a:r>
            <a:r>
              <a:rPr lang="en-US" b="0" i="0" dirty="0">
                <a:solidFill>
                  <a:srgbClr val="21242C"/>
                </a:solidFill>
                <a:effectLst/>
                <a:latin typeface="Lato"/>
              </a:rPr>
              <a:t>t is sometimes ambigu</a:t>
            </a:r>
            <a:r>
              <a:rPr lang="en-US" dirty="0">
                <a:solidFill>
                  <a:srgbClr val="21242C"/>
                </a:solidFill>
                <a:latin typeface="Lato"/>
              </a:rPr>
              <a:t>ous and vaguely defined</a:t>
            </a:r>
            <a:endParaRPr lang="en-US" b="0" i="0" dirty="0">
              <a:solidFill>
                <a:srgbClr val="21242C"/>
              </a:solidFill>
              <a:effectLst/>
              <a:latin typeface="Lato"/>
            </a:endParaRPr>
          </a:p>
          <a:p>
            <a:r>
              <a:rPr lang="en-US" dirty="0">
                <a:solidFill>
                  <a:srgbClr val="21242C"/>
                </a:solidFill>
                <a:latin typeface="Lato"/>
              </a:rPr>
              <a:t>F</a:t>
            </a:r>
            <a:r>
              <a:rPr lang="en-US" b="0" i="0" dirty="0">
                <a:solidFill>
                  <a:srgbClr val="21242C"/>
                </a:solidFill>
                <a:effectLst/>
                <a:latin typeface="Lato"/>
              </a:rPr>
              <a:t>low charts</a:t>
            </a:r>
          </a:p>
          <a:p>
            <a:pPr lvl="1"/>
            <a:r>
              <a:rPr lang="en-US" dirty="0">
                <a:solidFill>
                  <a:srgbClr val="21242C"/>
                </a:solidFill>
                <a:latin typeface="Lato"/>
              </a:rPr>
              <a:t>It has a structured format and can express the algorithm precisely</a:t>
            </a:r>
            <a:endParaRPr lang="en-US" b="0" i="0" dirty="0">
              <a:solidFill>
                <a:srgbClr val="21242C"/>
              </a:solidFill>
              <a:effectLst/>
              <a:latin typeface="Lato"/>
            </a:endParaRPr>
          </a:p>
          <a:p>
            <a:r>
              <a:rPr lang="en-US" dirty="0">
                <a:solidFill>
                  <a:srgbClr val="21242C"/>
                </a:solidFill>
                <a:latin typeface="Lato"/>
              </a:rPr>
              <a:t>P</a:t>
            </a:r>
            <a:r>
              <a:rPr lang="en-US" b="0" i="0" dirty="0">
                <a:solidFill>
                  <a:srgbClr val="21242C"/>
                </a:solidFill>
                <a:effectLst/>
                <a:latin typeface="Lato"/>
              </a:rPr>
              <a:t>seudocode</a:t>
            </a:r>
          </a:p>
          <a:p>
            <a:pPr lvl="1"/>
            <a:r>
              <a:rPr lang="en-US" dirty="0">
                <a:solidFill>
                  <a:srgbClr val="21242C"/>
                </a:solidFill>
                <a:latin typeface="Lato"/>
              </a:rPr>
              <a:t>It is structured format and can express the algorithm precisely</a:t>
            </a:r>
            <a:endParaRPr lang="en-US" b="0" i="0" dirty="0">
              <a:solidFill>
                <a:srgbClr val="21242C"/>
              </a:solidFill>
              <a:effectLst/>
              <a:latin typeface="Lato"/>
            </a:endParaRPr>
          </a:p>
          <a:p>
            <a:pPr lvl="1"/>
            <a:r>
              <a:rPr lang="en-US" dirty="0">
                <a:solidFill>
                  <a:srgbClr val="21242C"/>
                </a:solidFill>
                <a:latin typeface="Lato"/>
              </a:rPr>
              <a:t>May not be understood by non-programmers</a:t>
            </a:r>
            <a:endParaRPr lang="en-US" b="0" i="0" dirty="0">
              <a:solidFill>
                <a:srgbClr val="21242C"/>
              </a:solidFill>
              <a:effectLst/>
              <a:latin typeface="Lato"/>
            </a:endParaRPr>
          </a:p>
          <a:p>
            <a:r>
              <a:rPr lang="en-US" dirty="0">
                <a:solidFill>
                  <a:srgbClr val="21242C"/>
                </a:solidFill>
                <a:latin typeface="Lato"/>
              </a:rPr>
              <a:t>A</a:t>
            </a:r>
            <a:r>
              <a:rPr lang="en-US" b="0" i="0" dirty="0">
                <a:solidFill>
                  <a:srgbClr val="21242C"/>
                </a:solidFill>
                <a:effectLst/>
                <a:latin typeface="Lato"/>
              </a:rPr>
              <a:t>ctual programming languages.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67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BD9F-9809-44EF-89DA-B10A0311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8F14-63D5-4B43-AE01-1D7B37AB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algorithm to convert binary number to decimal number, then write a java method to implement this 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48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F985-D703-4A6C-9B89-2C92644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latin typeface="Arial-BoldMT"/>
              </a:rPr>
              <a:t>Algorithmic Complexity with Big </a:t>
            </a:r>
            <a:r>
              <a:rPr lang="en-GB" sz="3600" b="1" i="0" u="none" strike="noStrike" baseline="0" dirty="0">
                <a:latin typeface="Arial-BoldMT"/>
              </a:rPr>
              <a:t>O Notation</a:t>
            </a:r>
            <a:endParaRPr lang="en-GB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DA0C-6D91-4683-A0E0-0EF38E2A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PalatinoLinotype-Roman"/>
              </a:rPr>
              <a:t>Algorithmic complexity is a way to describe the efficiency of an algorithm as a relation of its input. </a:t>
            </a:r>
          </a:p>
          <a:p>
            <a:pPr algn="l"/>
            <a:r>
              <a:rPr lang="en-US" sz="3600" b="0" i="0" u="none" strike="noStrike" baseline="0" dirty="0">
                <a:latin typeface="PalatinoLinotype-Roman"/>
              </a:rPr>
              <a:t>It can be used to describe various properties of our code, such as runtime speed or memory requirements. </a:t>
            </a:r>
          </a:p>
          <a:p>
            <a:pPr algn="l"/>
            <a:r>
              <a:rPr lang="en-US" sz="3600" b="0" i="0" u="none" strike="noStrike" baseline="0" dirty="0">
                <a:latin typeface="PalatinoLinotype-Roman"/>
              </a:rPr>
              <a:t>It's also a very important tool programmers should understand to write efficient software. </a:t>
            </a:r>
          </a:p>
        </p:txBody>
      </p:sp>
    </p:spTree>
    <p:extLst>
      <p:ext uri="{BB962C8B-B14F-4D97-AF65-F5344CB8AC3E}">
        <p14:creationId xmlns:p14="http://schemas.microsoft.com/office/powerpoint/2010/main" val="300613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DAA9-5354-48A5-867A-09AEA872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Open Sans"/>
              </a:rPr>
              <a:t>Time complexity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F4BF-C562-4923-8D66-C99B10B5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Open Sans"/>
              </a:rPr>
              <a:t>Time complexity is the execution time it takes for the algorithm to solve a problem.</a:t>
            </a:r>
          </a:p>
          <a:p>
            <a:r>
              <a:rPr lang="en-US" dirty="0">
                <a:latin typeface="Open Sans"/>
              </a:rPr>
              <a:t>It </a:t>
            </a:r>
            <a:r>
              <a:rPr lang="en-US" b="0" i="0" dirty="0">
                <a:effectLst/>
                <a:latin typeface="Open Sans"/>
              </a:rPr>
              <a:t>is driven by two things i.e. </a:t>
            </a:r>
            <a:r>
              <a:rPr lang="en-US" b="1" i="0" dirty="0">
                <a:effectLst/>
                <a:latin typeface="Open Sans"/>
              </a:rPr>
              <a:t>execution time </a:t>
            </a:r>
            <a:r>
              <a:rPr lang="en-US" b="0" i="0" dirty="0">
                <a:effectLst/>
                <a:latin typeface="Open Sans"/>
              </a:rPr>
              <a:t>&amp; the </a:t>
            </a:r>
            <a:r>
              <a:rPr lang="en-US" b="1" i="0" dirty="0">
                <a:effectLst/>
                <a:latin typeface="Open Sans"/>
              </a:rPr>
              <a:t>space required by the program</a:t>
            </a:r>
          </a:p>
          <a:p>
            <a:r>
              <a:rPr lang="en-US" b="1" dirty="0">
                <a:latin typeface="Open Sans"/>
              </a:rPr>
              <a:t>Why it is important to measure it?</a:t>
            </a:r>
          </a:p>
          <a:p>
            <a:pPr lvl="1"/>
            <a:r>
              <a:rPr lang="en-US" dirty="0">
                <a:latin typeface="Open Sans"/>
              </a:rPr>
              <a:t>In order to improve the efficiency of code we are writing </a:t>
            </a:r>
          </a:p>
          <a:p>
            <a:r>
              <a:rPr lang="en-US" dirty="0">
                <a:latin typeface="Open Sans"/>
              </a:rPr>
              <a:t>How do we measure time complexity?</a:t>
            </a:r>
          </a:p>
          <a:p>
            <a:pPr lvl="1"/>
            <a:r>
              <a:rPr lang="en-US" dirty="0">
                <a:latin typeface="Open Sans"/>
              </a:rPr>
              <a:t>By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Big O Notation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 where the letter O means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Open Sans"/>
                <a:cs typeface="Courier New" panose="02070309020205020404" pitchFamily="49" charset="0"/>
              </a:rPr>
              <a:t>Order of the program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Open San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250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1455-721B-4B00-8A6B-26C85C43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43"/>
            <a:ext cx="10515600" cy="1325563"/>
          </a:xfrm>
        </p:spPr>
        <p:txBody>
          <a:bodyPr/>
          <a:lstStyle/>
          <a:p>
            <a:r>
              <a:rPr lang="en-GB" b="1" dirty="0">
                <a:latin typeface="Open Sans"/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4383-D546-40D7-B5F7-087BEF4B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5162839"/>
          </a:xfrm>
        </p:spPr>
        <p:txBody>
          <a:bodyPr>
            <a:normAutofit fontScale="92500"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Open Sans"/>
              </a:rPr>
              <a:t>Big O Notation is a mathematical expression that is used to measure the time complexity by classifying how the program behaves with varying input and taking in different operations.</a:t>
            </a:r>
          </a:p>
          <a:p>
            <a:r>
              <a:rPr lang="en-US" sz="3200" dirty="0">
                <a:solidFill>
                  <a:srgbClr val="333333"/>
                </a:solidFill>
                <a:latin typeface="Open Sans"/>
              </a:rPr>
              <a:t>It is written as O(expression)</a:t>
            </a:r>
          </a:p>
          <a:p>
            <a:r>
              <a:rPr lang="en-US" sz="3200" dirty="0">
                <a:solidFill>
                  <a:srgbClr val="333333"/>
                </a:solidFill>
                <a:latin typeface="Open Sans"/>
              </a:rPr>
              <a:t>When evaluating the expression in big O notation</a:t>
            </a:r>
          </a:p>
          <a:p>
            <a:pPr lvl="1"/>
            <a:r>
              <a:rPr lang="en-US" sz="2800" dirty="0">
                <a:solidFill>
                  <a:srgbClr val="333333"/>
                </a:solidFill>
                <a:latin typeface="Open Sans"/>
              </a:rPr>
              <a:t>Rule 1: Take the high order of polynomial</a:t>
            </a:r>
          </a:p>
          <a:p>
            <a:pPr lvl="1"/>
            <a:r>
              <a:rPr lang="en-US" sz="2800" dirty="0">
                <a:solidFill>
                  <a:srgbClr val="333333"/>
                </a:solidFill>
                <a:latin typeface="Open Sans"/>
              </a:rPr>
              <a:t>Rule 2: Ignore the constants, </a:t>
            </a:r>
            <a:r>
              <a:rPr lang="en-US" sz="2800" dirty="0" err="1">
                <a:solidFill>
                  <a:srgbClr val="333333"/>
                </a:solidFill>
                <a:latin typeface="Open Sans"/>
              </a:rPr>
              <a:t>ie</a:t>
            </a:r>
            <a:r>
              <a:rPr lang="en-US" sz="2800" dirty="0">
                <a:solidFill>
                  <a:srgbClr val="333333"/>
                </a:solidFill>
                <a:latin typeface="Open Sans"/>
              </a:rPr>
              <a:t> O(c)=O(1), O(</a:t>
            </a:r>
            <a:r>
              <a:rPr lang="en-US" sz="2800" dirty="0" err="1">
                <a:solidFill>
                  <a:srgbClr val="333333"/>
                </a:solidFill>
                <a:latin typeface="Open Sans"/>
              </a:rPr>
              <a:t>cn</a:t>
            </a:r>
            <a:r>
              <a:rPr lang="en-US" sz="2800" dirty="0">
                <a:solidFill>
                  <a:srgbClr val="333333"/>
                </a:solidFill>
                <a:latin typeface="Open Sans"/>
              </a:rPr>
              <a:t>)=O(n), c=constant</a:t>
            </a:r>
          </a:p>
          <a:p>
            <a:r>
              <a:rPr lang="en-US" sz="3200" dirty="0">
                <a:solidFill>
                  <a:srgbClr val="333333"/>
                </a:solidFill>
                <a:latin typeface="Open Sans"/>
              </a:rPr>
              <a:t>Examples: The big O of expression 2+4n-3n</a:t>
            </a:r>
            <a:r>
              <a:rPr lang="en-US" sz="3200" baseline="30000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+5n</a:t>
            </a:r>
            <a:r>
              <a:rPr lang="en-US" sz="3200" baseline="30000" dirty="0">
                <a:solidFill>
                  <a:srgbClr val="333333"/>
                </a:solidFill>
                <a:latin typeface="Open Sans"/>
              </a:rPr>
              <a:t>3</a:t>
            </a:r>
          </a:p>
          <a:p>
            <a:pPr lvl="1"/>
            <a:r>
              <a:rPr lang="en-US" sz="2800" dirty="0">
                <a:solidFill>
                  <a:srgbClr val="333333"/>
                </a:solidFill>
                <a:latin typeface="Open Sans"/>
              </a:rPr>
              <a:t>By rule 1: O(2+4n-3n</a:t>
            </a:r>
            <a:r>
              <a:rPr lang="en-US" sz="2800" baseline="30000" dirty="0">
                <a:solidFill>
                  <a:srgbClr val="333333"/>
                </a:solidFill>
                <a:latin typeface="Open Sans"/>
              </a:rPr>
              <a:t>2</a:t>
            </a:r>
            <a:r>
              <a:rPr lang="en-US" sz="2800" dirty="0">
                <a:solidFill>
                  <a:srgbClr val="333333"/>
                </a:solidFill>
                <a:latin typeface="Open Sans"/>
              </a:rPr>
              <a:t>+5n</a:t>
            </a:r>
            <a:r>
              <a:rPr lang="en-US" sz="2800" baseline="30000" dirty="0">
                <a:solidFill>
                  <a:srgbClr val="333333"/>
                </a:solidFill>
                <a:latin typeface="Open Sans"/>
              </a:rPr>
              <a:t>3</a:t>
            </a:r>
            <a:r>
              <a:rPr lang="en-US" sz="2800" dirty="0">
                <a:solidFill>
                  <a:srgbClr val="333333"/>
                </a:solidFill>
                <a:latin typeface="Open Sans"/>
              </a:rPr>
              <a:t>) = 5n</a:t>
            </a:r>
            <a:r>
              <a:rPr lang="en-US" sz="2800" baseline="30000" dirty="0">
                <a:solidFill>
                  <a:srgbClr val="333333"/>
                </a:solidFill>
                <a:latin typeface="Open Sans"/>
              </a:rPr>
              <a:t>3</a:t>
            </a:r>
            <a:endParaRPr lang="en-US" sz="2800" dirty="0">
              <a:solidFill>
                <a:srgbClr val="333333"/>
              </a:solidFill>
              <a:latin typeface="Open Sans"/>
            </a:endParaRPr>
          </a:p>
          <a:p>
            <a:pPr lvl="1"/>
            <a:r>
              <a:rPr lang="en-US" sz="2800" dirty="0">
                <a:solidFill>
                  <a:srgbClr val="333333"/>
                </a:solidFill>
                <a:latin typeface="Open Sans"/>
              </a:rPr>
              <a:t>By rule 2</a:t>
            </a:r>
            <a:r>
              <a:rPr lang="en-GB" sz="2800" dirty="0"/>
              <a:t>: O(</a:t>
            </a:r>
            <a:r>
              <a:rPr lang="en-US" sz="2800" dirty="0">
                <a:solidFill>
                  <a:srgbClr val="333333"/>
                </a:solidFill>
                <a:latin typeface="Open Sans"/>
              </a:rPr>
              <a:t>5n</a:t>
            </a:r>
            <a:r>
              <a:rPr lang="en-US" sz="2800" baseline="30000" dirty="0">
                <a:solidFill>
                  <a:srgbClr val="333333"/>
                </a:solidFill>
                <a:latin typeface="Open Sans"/>
              </a:rPr>
              <a:t>3</a:t>
            </a:r>
            <a:r>
              <a:rPr lang="en-GB" sz="2800" dirty="0"/>
              <a:t>) = O(</a:t>
            </a:r>
            <a:r>
              <a:rPr lang="en-US" sz="2800" dirty="0">
                <a:solidFill>
                  <a:srgbClr val="333333"/>
                </a:solidFill>
                <a:latin typeface="Open Sans"/>
              </a:rPr>
              <a:t>n</a:t>
            </a:r>
            <a:r>
              <a:rPr lang="en-US" sz="2800" baseline="30000" dirty="0">
                <a:solidFill>
                  <a:srgbClr val="333333"/>
                </a:solidFill>
                <a:latin typeface="Open Sans"/>
              </a:rPr>
              <a:t>3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61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20C4-A246-449C-964E-9431984F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/>
              </a:rPr>
              <a:t>Types</a:t>
            </a:r>
            <a:r>
              <a:rPr lang="en-US" dirty="0"/>
              <a:t> </a:t>
            </a:r>
            <a:r>
              <a:rPr lang="en-US" b="1" dirty="0">
                <a:latin typeface="Open Sans"/>
              </a:rPr>
              <a:t>of Big O Notation</a:t>
            </a:r>
            <a:endParaRPr lang="en-GB" b="1" dirty="0">
              <a:latin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30E3-445A-45B7-9C0A-0FFB377D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891" cy="4547466"/>
          </a:xfrm>
        </p:spPr>
        <p:txBody>
          <a:bodyPr>
            <a:normAutofit/>
          </a:bodyPr>
          <a:lstStyle/>
          <a:p>
            <a:r>
              <a:rPr lang="en-US" sz="3600" dirty="0"/>
              <a:t>Constant-Time Algorithm aka O(1) aka Order 1</a:t>
            </a:r>
          </a:p>
          <a:p>
            <a:pPr lvl="1"/>
            <a:r>
              <a:rPr lang="en-US" sz="3200" b="0" i="0" dirty="0">
                <a:solidFill>
                  <a:srgbClr val="333333"/>
                </a:solidFill>
                <a:effectLst/>
                <a:latin typeface="Open Sans"/>
              </a:rPr>
              <a:t>This is the fastest time complexity </a:t>
            </a:r>
          </a:p>
          <a:p>
            <a:pPr lvl="1"/>
            <a:r>
              <a:rPr lang="en-US" sz="3200" b="0" i="0" dirty="0">
                <a:solidFill>
                  <a:srgbClr val="333333"/>
                </a:solidFill>
                <a:effectLst/>
                <a:latin typeface="Open Sans"/>
              </a:rPr>
              <a:t>It does not matter what’s the size of the input, the execution and the space required to run this will be the same.</a:t>
            </a:r>
          </a:p>
          <a:p>
            <a:pPr lvl="1"/>
            <a:r>
              <a:rPr lang="en-US" sz="3200" dirty="0">
                <a:solidFill>
                  <a:srgbClr val="333333"/>
                </a:solidFill>
                <a:latin typeface="Open Sans"/>
              </a:rPr>
              <a:t>Example: Accessing an element in array, for an array A of size n, it will always takes 1 iteration to access an element in this array,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ie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O(1)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0908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DD18-AC96-4F65-B871-8E4890F7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46" y="1321413"/>
            <a:ext cx="4024744" cy="4039214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Examples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Find if a number is even or odd.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Check if an item on an array is null.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Print the first element from a list.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Find a value on a map</a:t>
            </a:r>
          </a:p>
        </p:txBody>
      </p:sp>
      <p:pic>
        <p:nvPicPr>
          <p:cNvPr id="2050" name="Picture 2" descr="Big-O-Notation-Constant-Algorithm">
            <a:extLst>
              <a:ext uri="{FF2B5EF4-FFF2-40B4-BE49-F238E27FC236}">
                <a16:creationId xmlns:a16="http://schemas.microsoft.com/office/drawing/2014/main" id="{21C5CD04-046D-4142-A72A-D82E093D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0" y="505077"/>
            <a:ext cx="6409026" cy="56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8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1326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Arial-BoldMT</vt:lpstr>
      <vt:lpstr>Calibri</vt:lpstr>
      <vt:lpstr>Calibri Light</vt:lpstr>
      <vt:lpstr>Consolas</vt:lpstr>
      <vt:lpstr>Helvetica</vt:lpstr>
      <vt:lpstr>Lato</vt:lpstr>
      <vt:lpstr>Open Sans</vt:lpstr>
      <vt:lpstr>PalatinoLinotype-Roman</vt:lpstr>
      <vt:lpstr>Office Theme</vt:lpstr>
      <vt:lpstr>Measuring Algorithms</vt:lpstr>
      <vt:lpstr>Algorithm </vt:lpstr>
      <vt:lpstr>Expressing an Algorithm</vt:lpstr>
      <vt:lpstr>Example </vt:lpstr>
      <vt:lpstr>Algorithmic Complexity with Big O Notation</vt:lpstr>
      <vt:lpstr>Time complexity</vt:lpstr>
      <vt:lpstr>Big O Notation</vt:lpstr>
      <vt:lpstr>Types of Big O Notation</vt:lpstr>
      <vt:lpstr>PowerPoint Presentation</vt:lpstr>
      <vt:lpstr>PowerPoint Presentation</vt:lpstr>
      <vt:lpstr>Linear-Time Algorithm Analysis</vt:lpstr>
      <vt:lpstr>PowerPoint Presentation</vt:lpstr>
      <vt:lpstr>Quadratic-Time complexity - O(n2) - Order N Squared (Or Polynomial Time Complexity)</vt:lpstr>
      <vt:lpstr>PowerPoint Presentation</vt:lpstr>
      <vt:lpstr>PowerPoint Presentation</vt:lpstr>
      <vt:lpstr>PowerPoint Presentation</vt:lpstr>
      <vt:lpstr>Logarithmic-Time Algorithm - O(log n) - Order log N</vt:lpstr>
      <vt:lpstr>PowerPoint Presentation</vt:lpstr>
      <vt:lpstr>Binary search</vt:lpstr>
      <vt:lpstr>Exponential 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Algorithms</dc:title>
  <dc:creator>Deogratias Shidende</dc:creator>
  <cp:lastModifiedBy>Deogratias Shidende</cp:lastModifiedBy>
  <cp:revision>5</cp:revision>
  <dcterms:created xsi:type="dcterms:W3CDTF">2020-07-07T20:52:02Z</dcterms:created>
  <dcterms:modified xsi:type="dcterms:W3CDTF">2020-07-15T08:18:44Z</dcterms:modified>
</cp:coreProperties>
</file>