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58" r:id="rId6"/>
    <p:sldId id="260" r:id="rId7"/>
    <p:sldId id="271" r:id="rId8"/>
    <p:sldId id="263" r:id="rId9"/>
    <p:sldId id="259" r:id="rId10"/>
    <p:sldId id="264" r:id="rId11"/>
    <p:sldId id="270" r:id="rId12"/>
    <p:sldId id="269"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1C258D-3F16-4336-9852-F81795E83C9D}"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252889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1C258D-3F16-4336-9852-F81795E83C9D}"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376505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1C258D-3F16-4336-9852-F81795E83C9D}"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339442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1C258D-3F16-4336-9852-F81795E83C9D}"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109741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C258D-3F16-4336-9852-F81795E83C9D}"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75459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1C258D-3F16-4336-9852-F81795E83C9D}"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133201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1C258D-3F16-4336-9852-F81795E83C9D}"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121449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1C258D-3F16-4336-9852-F81795E83C9D}"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185096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C258D-3F16-4336-9852-F81795E83C9D}"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352224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C258D-3F16-4336-9852-F81795E83C9D}"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43860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C258D-3F16-4336-9852-F81795E83C9D}"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2755A-3FD6-4B2F-A110-42C7EEE0E28B}" type="slidenum">
              <a:rPr lang="en-US" smtClean="0"/>
              <a:t>‹#›</a:t>
            </a:fld>
            <a:endParaRPr lang="en-US"/>
          </a:p>
        </p:txBody>
      </p:sp>
    </p:spTree>
    <p:extLst>
      <p:ext uri="{BB962C8B-B14F-4D97-AF65-F5344CB8AC3E}">
        <p14:creationId xmlns:p14="http://schemas.microsoft.com/office/powerpoint/2010/main" val="321558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C258D-3F16-4336-9852-F81795E83C9D}" type="datetimeFigureOut">
              <a:rPr lang="en-US" smtClean="0"/>
              <a:t>6/25/2020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2755A-3FD6-4B2F-A110-42C7EEE0E28B}" type="slidenum">
              <a:rPr lang="en-US" smtClean="0"/>
              <a:t>‹#›</a:t>
            </a:fld>
            <a:endParaRPr lang="en-US"/>
          </a:p>
        </p:txBody>
      </p:sp>
    </p:spTree>
    <p:extLst>
      <p:ext uri="{BB962C8B-B14F-4D97-AF65-F5344CB8AC3E}">
        <p14:creationId xmlns:p14="http://schemas.microsoft.com/office/powerpoint/2010/main" val="2091175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t>Objects and Classes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060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err="1"/>
              <a:t>Accessor</a:t>
            </a:r>
            <a:r>
              <a:rPr lang="en-US" dirty="0"/>
              <a:t> &amp; </a:t>
            </a:r>
            <a:r>
              <a:rPr lang="en-US" dirty="0" err="1"/>
              <a:t>Mutator</a:t>
            </a:r>
            <a:r>
              <a:rPr lang="en-US" dirty="0"/>
              <a:t> </a:t>
            </a:r>
          </a:p>
        </p:txBody>
      </p:sp>
      <p:sp>
        <p:nvSpPr>
          <p:cNvPr id="3" name="Content Placeholder 2"/>
          <p:cNvSpPr>
            <a:spLocks noGrp="1"/>
          </p:cNvSpPr>
          <p:nvPr>
            <p:ph idx="1"/>
          </p:nvPr>
        </p:nvSpPr>
        <p:spPr>
          <a:xfrm>
            <a:off x="838200" y="978794"/>
            <a:ext cx="10515600" cy="5640947"/>
          </a:xfrm>
        </p:spPr>
        <p:txBody>
          <a:bodyPr/>
          <a:lstStyle/>
          <a:p>
            <a:r>
              <a:rPr lang="en-US" dirty="0"/>
              <a:t>Methods that accesses the instance fields without changing them are called </a:t>
            </a:r>
            <a:r>
              <a:rPr lang="en-US" dirty="0" err="1"/>
              <a:t>Accessor</a:t>
            </a:r>
            <a:endParaRPr lang="en-US" dirty="0"/>
          </a:p>
          <a:p>
            <a:r>
              <a:rPr lang="en-US" dirty="0"/>
              <a:t>Methods that accesses the instance fields and changing them are called </a:t>
            </a:r>
            <a:r>
              <a:rPr lang="en-US" dirty="0" err="1"/>
              <a:t>Mutator</a:t>
            </a:r>
            <a:r>
              <a:rPr lang="en-US" dirty="0"/>
              <a:t>.</a:t>
            </a:r>
          </a:p>
          <a:p>
            <a:r>
              <a:rPr lang="en-US" dirty="0"/>
              <a:t>In Employee class, we add </a:t>
            </a:r>
            <a:r>
              <a:rPr lang="en-US" dirty="0" err="1"/>
              <a:t>accessor</a:t>
            </a:r>
            <a:r>
              <a:rPr lang="en-US" dirty="0"/>
              <a:t> methods </a:t>
            </a:r>
          </a:p>
          <a:p>
            <a:pPr lvl="1"/>
            <a:r>
              <a:rPr lang="en-US" dirty="0"/>
              <a:t>String </a:t>
            </a:r>
            <a:r>
              <a:rPr lang="en-US" dirty="0" err="1"/>
              <a:t>getFullName</a:t>
            </a:r>
            <a:r>
              <a:rPr lang="en-US" dirty="0"/>
              <a:t>() – to retrieve the </a:t>
            </a:r>
            <a:r>
              <a:rPr lang="en-US" dirty="0" err="1"/>
              <a:t>fullname</a:t>
            </a:r>
            <a:r>
              <a:rPr lang="en-US" dirty="0"/>
              <a:t> from Employee class</a:t>
            </a:r>
          </a:p>
          <a:p>
            <a:pPr lvl="1"/>
            <a:r>
              <a:rPr lang="en-US" dirty="0"/>
              <a:t>double </a:t>
            </a:r>
            <a:r>
              <a:rPr lang="en-US" dirty="0" err="1"/>
              <a:t>getSalary</a:t>
            </a:r>
            <a:r>
              <a:rPr lang="en-US" dirty="0"/>
              <a:t>() – to retrieve the salary from Employee class</a:t>
            </a:r>
          </a:p>
          <a:p>
            <a:r>
              <a:rPr lang="en-US" dirty="0"/>
              <a:t>and </a:t>
            </a:r>
            <a:r>
              <a:rPr lang="en-US" dirty="0" err="1"/>
              <a:t>mutator</a:t>
            </a:r>
            <a:r>
              <a:rPr lang="en-US" dirty="0"/>
              <a:t> methods </a:t>
            </a:r>
          </a:p>
          <a:p>
            <a:pPr lvl="1"/>
            <a:r>
              <a:rPr lang="en-US" dirty="0"/>
              <a:t>void </a:t>
            </a:r>
            <a:r>
              <a:rPr lang="en-US" dirty="0" err="1"/>
              <a:t>setFullName</a:t>
            </a:r>
            <a:r>
              <a:rPr lang="en-US" dirty="0"/>
              <a:t>(String) – to set </a:t>
            </a:r>
            <a:r>
              <a:rPr lang="en-US" dirty="0" err="1"/>
              <a:t>ie</a:t>
            </a:r>
            <a:r>
              <a:rPr lang="en-US" dirty="0"/>
              <a:t> enter the </a:t>
            </a:r>
            <a:r>
              <a:rPr lang="en-US" dirty="0" err="1"/>
              <a:t>fullname</a:t>
            </a:r>
            <a:r>
              <a:rPr lang="en-US" dirty="0"/>
              <a:t> into Employee class</a:t>
            </a:r>
          </a:p>
          <a:p>
            <a:pPr lvl="1"/>
            <a:r>
              <a:rPr lang="en-US" dirty="0"/>
              <a:t>void </a:t>
            </a:r>
            <a:r>
              <a:rPr lang="en-US" dirty="0" err="1"/>
              <a:t>setSalary</a:t>
            </a:r>
            <a:r>
              <a:rPr lang="en-US" dirty="0"/>
              <a:t>(double) – to set </a:t>
            </a:r>
            <a:r>
              <a:rPr lang="en-US" dirty="0" err="1"/>
              <a:t>ie</a:t>
            </a:r>
            <a:r>
              <a:rPr lang="en-US" dirty="0"/>
              <a:t> enter the salary into the Employee class</a:t>
            </a:r>
          </a:p>
          <a:p>
            <a:pPr lvl="1"/>
            <a:r>
              <a:rPr lang="en-US" dirty="0"/>
              <a:t>void </a:t>
            </a:r>
            <a:r>
              <a:rPr lang="en-US" dirty="0" err="1"/>
              <a:t>raiseSalary</a:t>
            </a:r>
            <a:r>
              <a:rPr lang="en-US" dirty="0"/>
              <a:t>(double) – to raise the salary of the Employee by a percentage</a:t>
            </a:r>
          </a:p>
          <a:p>
            <a:r>
              <a:rPr lang="en-US" dirty="0"/>
              <a:t>All methods are declared public so that they can be accessed outside the class</a:t>
            </a:r>
          </a:p>
        </p:txBody>
      </p:sp>
    </p:spTree>
    <p:extLst>
      <p:ext uri="{BB962C8B-B14F-4D97-AF65-F5344CB8AC3E}">
        <p14:creationId xmlns:p14="http://schemas.microsoft.com/office/powerpoint/2010/main" val="270753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for Employee Class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4953138"/>
              </p:ext>
            </p:extLst>
          </p:nvPr>
        </p:nvGraphicFramePr>
        <p:xfrm>
          <a:off x="3339546" y="2209939"/>
          <a:ext cx="3909393" cy="3688080"/>
        </p:xfrm>
        <a:graphic>
          <a:graphicData uri="http://schemas.openxmlformats.org/drawingml/2006/table">
            <a:tbl>
              <a:tblPr firstRow="1" bandRow="1">
                <a:tableStyleId>{5940675A-B579-460E-94D1-54222C63F5DA}</a:tableStyleId>
              </a:tblPr>
              <a:tblGrid>
                <a:gridCol w="3909393">
                  <a:extLst>
                    <a:ext uri="{9D8B030D-6E8A-4147-A177-3AD203B41FA5}">
                      <a16:colId xmlns:a16="http://schemas.microsoft.com/office/drawing/2014/main" val="20000"/>
                    </a:ext>
                  </a:extLst>
                </a:gridCol>
              </a:tblGrid>
              <a:tr h="370840">
                <a:tc>
                  <a:txBody>
                    <a:bodyPr/>
                    <a:lstStyle/>
                    <a:p>
                      <a:r>
                        <a:rPr lang="en-US" sz="2800" dirty="0"/>
                        <a:t>Employee</a:t>
                      </a:r>
                    </a:p>
                  </a:txBody>
                  <a:tcPr/>
                </a:tc>
                <a:extLst>
                  <a:ext uri="{0D108BD9-81ED-4DB2-BD59-A6C34878D82A}">
                    <a16:rowId xmlns:a16="http://schemas.microsoft.com/office/drawing/2014/main" val="10000"/>
                  </a:ext>
                </a:extLst>
              </a:tr>
              <a:tr h="370840">
                <a:tc>
                  <a:txBody>
                    <a:bodyPr/>
                    <a:lstStyle/>
                    <a:p>
                      <a:r>
                        <a:rPr lang="en-US" sz="2800" dirty="0"/>
                        <a:t>String </a:t>
                      </a:r>
                      <a:r>
                        <a:rPr lang="en-US" sz="2800" dirty="0" err="1"/>
                        <a:t>fullName</a:t>
                      </a:r>
                      <a:endParaRPr lang="en-US" sz="2800" dirty="0"/>
                    </a:p>
                    <a:p>
                      <a:r>
                        <a:rPr lang="en-US" sz="2800" dirty="0"/>
                        <a:t>double salary</a:t>
                      </a:r>
                    </a:p>
                  </a:txBody>
                  <a:tcPr/>
                </a:tc>
                <a:extLst>
                  <a:ext uri="{0D108BD9-81ED-4DB2-BD59-A6C34878D82A}">
                    <a16:rowId xmlns:a16="http://schemas.microsoft.com/office/drawing/2014/main" val="10001"/>
                  </a:ext>
                </a:extLst>
              </a:tr>
              <a:tr h="387930">
                <a:tc>
                  <a:txBody>
                    <a:bodyPr/>
                    <a:lstStyle/>
                    <a:p>
                      <a:r>
                        <a:rPr lang="en-US" sz="2800" dirty="0"/>
                        <a:t>void </a:t>
                      </a:r>
                      <a:r>
                        <a:rPr lang="en-US" sz="2800" dirty="0" err="1"/>
                        <a:t>setFullName</a:t>
                      </a:r>
                      <a:r>
                        <a:rPr lang="en-US" sz="2800" dirty="0"/>
                        <a:t>(String)</a:t>
                      </a:r>
                    </a:p>
                    <a:p>
                      <a:r>
                        <a:rPr lang="en-US" sz="2800" dirty="0"/>
                        <a:t>void </a:t>
                      </a:r>
                      <a:r>
                        <a:rPr lang="en-US" sz="2800" dirty="0" err="1"/>
                        <a:t>setSalary</a:t>
                      </a:r>
                      <a:r>
                        <a:rPr lang="en-US" sz="2800" dirty="0"/>
                        <a:t>(double)</a:t>
                      </a:r>
                    </a:p>
                    <a:p>
                      <a:r>
                        <a:rPr lang="en-US" sz="2800" dirty="0"/>
                        <a:t>void</a:t>
                      </a:r>
                      <a:r>
                        <a:rPr lang="en-US" sz="2800" baseline="0" dirty="0"/>
                        <a:t> </a:t>
                      </a:r>
                      <a:r>
                        <a:rPr lang="en-US" sz="2800" baseline="0" dirty="0" err="1"/>
                        <a:t>raiseSalary</a:t>
                      </a:r>
                      <a:r>
                        <a:rPr lang="en-US" sz="2800" baseline="0" dirty="0"/>
                        <a:t>(double)</a:t>
                      </a:r>
                    </a:p>
                    <a:p>
                      <a:r>
                        <a:rPr lang="en-US" sz="2800" baseline="0" dirty="0"/>
                        <a:t>String </a:t>
                      </a:r>
                      <a:r>
                        <a:rPr lang="en-US" sz="2800" baseline="0" dirty="0" err="1"/>
                        <a:t>getFullName</a:t>
                      </a:r>
                      <a:r>
                        <a:rPr lang="en-US" sz="2800" baseline="0" dirty="0"/>
                        <a:t>()</a:t>
                      </a:r>
                    </a:p>
                    <a:p>
                      <a:r>
                        <a:rPr lang="en-US" sz="2800" baseline="0" dirty="0"/>
                        <a:t>double </a:t>
                      </a:r>
                      <a:r>
                        <a:rPr lang="en-US" sz="2800" baseline="0" dirty="0" err="1"/>
                        <a:t>getSalary</a:t>
                      </a:r>
                      <a:r>
                        <a:rPr lang="en-US" sz="2800" baseline="0" dirty="0"/>
                        <a:t>()</a:t>
                      </a:r>
                      <a:endParaRPr lang="en-US" sz="28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93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r>
              <a:rPr lang="en-US" dirty="0"/>
              <a:t>Methods </a:t>
            </a:r>
          </a:p>
        </p:txBody>
      </p:sp>
      <p:sp>
        <p:nvSpPr>
          <p:cNvPr id="3" name="Content Placeholder 2"/>
          <p:cNvSpPr>
            <a:spLocks noGrp="1"/>
          </p:cNvSpPr>
          <p:nvPr>
            <p:ph idx="1"/>
          </p:nvPr>
        </p:nvSpPr>
        <p:spPr>
          <a:xfrm>
            <a:off x="838200" y="1133342"/>
            <a:ext cx="10515600" cy="5043621"/>
          </a:xfrm>
        </p:spPr>
        <p:txBody>
          <a:bodyPr>
            <a:normAutofit fontScale="92500" lnSpcReduction="10000"/>
          </a:bodyPr>
          <a:lstStyle/>
          <a:p>
            <a:r>
              <a:rPr lang="en-US" dirty="0"/>
              <a:t>How do we declare instance methods?</a:t>
            </a:r>
          </a:p>
          <a:p>
            <a:pPr marL="0" indent="0">
              <a:buNone/>
            </a:pPr>
            <a:r>
              <a:rPr lang="en-US" dirty="0"/>
              <a:t>     public </a:t>
            </a:r>
            <a:r>
              <a:rPr lang="en-US" dirty="0" err="1"/>
              <a:t>return_type</a:t>
            </a:r>
            <a:r>
              <a:rPr lang="en-US" dirty="0"/>
              <a:t> </a:t>
            </a:r>
            <a:r>
              <a:rPr lang="en-US" dirty="0" err="1"/>
              <a:t>methodname</a:t>
            </a:r>
            <a:r>
              <a:rPr lang="en-US" dirty="0"/>
              <a:t>(</a:t>
            </a:r>
            <a:r>
              <a:rPr lang="en-US" dirty="0" err="1"/>
              <a:t>parameterlist</a:t>
            </a:r>
            <a:r>
              <a:rPr lang="en-US" dirty="0"/>
              <a:t>){</a:t>
            </a:r>
          </a:p>
          <a:p>
            <a:pPr marL="0" indent="0">
              <a:buNone/>
            </a:pPr>
            <a:r>
              <a:rPr lang="en-US" dirty="0"/>
              <a:t>	statements;</a:t>
            </a:r>
          </a:p>
          <a:p>
            <a:pPr marL="0" indent="0">
              <a:buNone/>
            </a:pPr>
            <a:r>
              <a:rPr lang="en-US" dirty="0"/>
              <a:t>      }</a:t>
            </a:r>
          </a:p>
          <a:p>
            <a:r>
              <a:rPr lang="en-US" dirty="0"/>
              <a:t>Example:</a:t>
            </a:r>
          </a:p>
          <a:p>
            <a:pPr marL="0" indent="0">
              <a:buNone/>
            </a:pPr>
            <a:r>
              <a:rPr lang="en-US" dirty="0"/>
              <a:t>public void </a:t>
            </a:r>
            <a:r>
              <a:rPr lang="en-US" dirty="0" err="1"/>
              <a:t>setFullName</a:t>
            </a:r>
            <a:r>
              <a:rPr lang="en-US" dirty="0"/>
              <a:t>(String name){</a:t>
            </a:r>
          </a:p>
          <a:p>
            <a:pPr marL="0" indent="0">
              <a:buNone/>
            </a:pPr>
            <a:r>
              <a:rPr lang="en-US" dirty="0"/>
              <a:t>	</a:t>
            </a:r>
            <a:r>
              <a:rPr lang="en-US" dirty="0" err="1"/>
              <a:t>fullName</a:t>
            </a:r>
            <a:r>
              <a:rPr lang="en-US" dirty="0"/>
              <a:t> = name;</a:t>
            </a:r>
          </a:p>
          <a:p>
            <a:pPr marL="0" indent="0">
              <a:buNone/>
            </a:pPr>
            <a:r>
              <a:rPr lang="en-US" dirty="0"/>
              <a:t>}</a:t>
            </a:r>
          </a:p>
          <a:p>
            <a:pPr marL="0" indent="0">
              <a:buNone/>
            </a:pPr>
            <a:r>
              <a:rPr lang="en-US" dirty="0"/>
              <a:t>public String </a:t>
            </a:r>
            <a:r>
              <a:rPr lang="en-US" dirty="0" err="1"/>
              <a:t>getFullName</a:t>
            </a:r>
            <a:r>
              <a:rPr lang="en-US" dirty="0"/>
              <a:t>(){</a:t>
            </a:r>
          </a:p>
          <a:p>
            <a:pPr marL="0" indent="0">
              <a:buNone/>
            </a:pPr>
            <a:r>
              <a:rPr lang="en-US" dirty="0"/>
              <a:t>	return </a:t>
            </a:r>
            <a:r>
              <a:rPr lang="en-US" dirty="0" err="1"/>
              <a:t>fullName</a:t>
            </a:r>
            <a:r>
              <a:rPr lang="en-US" dirty="0"/>
              <a:t>;</a:t>
            </a:r>
          </a:p>
          <a:p>
            <a:pPr marL="0" indent="0">
              <a:buNone/>
            </a:pPr>
            <a:r>
              <a:rPr lang="en-US" dirty="0"/>
              <a:t>}</a:t>
            </a:r>
          </a:p>
          <a:p>
            <a:endParaRPr lang="en-US" dirty="0"/>
          </a:p>
        </p:txBody>
      </p:sp>
      <p:sp>
        <p:nvSpPr>
          <p:cNvPr id="5" name="Oval Callout 4"/>
          <p:cNvSpPr/>
          <p:nvPr/>
        </p:nvSpPr>
        <p:spPr>
          <a:xfrm>
            <a:off x="7637171" y="2962141"/>
            <a:ext cx="3928057" cy="1127803"/>
          </a:xfrm>
          <a:prstGeom prst="wedgeEllipseCallout">
            <a:avLst>
              <a:gd name="adj1" fmla="val -131774"/>
              <a:gd name="adj2" fmla="val 4080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a:t>The void method has no return statement</a:t>
            </a:r>
          </a:p>
        </p:txBody>
      </p:sp>
      <p:sp>
        <p:nvSpPr>
          <p:cNvPr id="6" name="Oval Callout 5"/>
          <p:cNvSpPr/>
          <p:nvPr/>
        </p:nvSpPr>
        <p:spPr>
          <a:xfrm>
            <a:off x="7248658" y="4569552"/>
            <a:ext cx="4316570" cy="1607411"/>
          </a:xfrm>
          <a:prstGeom prst="wedgeEllipseCallout">
            <a:avLst>
              <a:gd name="adj1" fmla="val -120449"/>
              <a:gd name="adj2" fmla="val -290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a:t>The method return String, it has return statement of type String</a:t>
            </a:r>
          </a:p>
        </p:txBody>
      </p:sp>
    </p:spTree>
    <p:extLst>
      <p:ext uri="{BB962C8B-B14F-4D97-AF65-F5344CB8AC3E}">
        <p14:creationId xmlns:p14="http://schemas.microsoft.com/office/powerpoint/2010/main" val="197643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228" y="103515"/>
            <a:ext cx="10515600" cy="819731"/>
          </a:xfrm>
        </p:spPr>
        <p:txBody>
          <a:bodyPr/>
          <a:lstStyle/>
          <a:p>
            <a:r>
              <a:rPr lang="en-US" dirty="0"/>
              <a:t>Constructor</a:t>
            </a:r>
          </a:p>
        </p:txBody>
      </p:sp>
      <p:sp>
        <p:nvSpPr>
          <p:cNvPr id="3" name="Content Placeholder 2"/>
          <p:cNvSpPr>
            <a:spLocks noGrp="1"/>
          </p:cNvSpPr>
          <p:nvPr>
            <p:ph idx="1"/>
          </p:nvPr>
        </p:nvSpPr>
        <p:spPr>
          <a:xfrm>
            <a:off x="516228" y="923246"/>
            <a:ext cx="10515600" cy="2978195"/>
          </a:xfrm>
        </p:spPr>
        <p:txBody>
          <a:bodyPr>
            <a:normAutofit fontScale="92500" lnSpcReduction="20000"/>
          </a:bodyPr>
          <a:lstStyle/>
          <a:p>
            <a:r>
              <a:rPr lang="en-US" dirty="0"/>
              <a:t>It is special methods that are used to create objects </a:t>
            </a:r>
          </a:p>
          <a:p>
            <a:r>
              <a:rPr lang="en-US" dirty="0"/>
              <a:t>It has the same name as the class</a:t>
            </a:r>
          </a:p>
          <a:p>
            <a:r>
              <a:rPr lang="en-US" dirty="0"/>
              <a:t>It doesn’t not have return type (neither void nor any type)</a:t>
            </a:r>
          </a:p>
          <a:p>
            <a:r>
              <a:rPr lang="en-US" dirty="0"/>
              <a:t>It is called with new operator</a:t>
            </a:r>
          </a:p>
          <a:p>
            <a:r>
              <a:rPr lang="en-US" dirty="0"/>
              <a:t>A class can contain more than one constructor since one class can create objects with different varieties</a:t>
            </a:r>
          </a:p>
          <a:p>
            <a:r>
              <a:rPr lang="en-US" dirty="0"/>
              <a:t>If in a class a programmer doesn’t define a constructor, java will use a default constructor</a:t>
            </a:r>
          </a:p>
        </p:txBody>
      </p:sp>
      <p:sp>
        <p:nvSpPr>
          <p:cNvPr id="4" name="TextBox 3"/>
          <p:cNvSpPr txBox="1"/>
          <p:nvPr/>
        </p:nvSpPr>
        <p:spPr>
          <a:xfrm>
            <a:off x="366404" y="4163051"/>
            <a:ext cx="6914200" cy="2246769"/>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t>How do we declare constructors?</a:t>
            </a:r>
          </a:p>
          <a:p>
            <a:r>
              <a:rPr lang="en-US" sz="2800" dirty="0"/>
              <a:t>     public Employee(String name, double </a:t>
            </a:r>
            <a:r>
              <a:rPr lang="en-US" sz="2800" dirty="0" err="1"/>
              <a:t>sal</a:t>
            </a:r>
            <a:r>
              <a:rPr lang="en-US" sz="2800" dirty="0"/>
              <a:t>){</a:t>
            </a:r>
          </a:p>
          <a:p>
            <a:r>
              <a:rPr lang="en-US" sz="2800" dirty="0"/>
              <a:t>	</a:t>
            </a:r>
            <a:r>
              <a:rPr lang="en-US" sz="2800" dirty="0" err="1"/>
              <a:t>fullName</a:t>
            </a:r>
            <a:r>
              <a:rPr lang="en-US" sz="2800" dirty="0"/>
              <a:t> = name;</a:t>
            </a:r>
          </a:p>
          <a:p>
            <a:r>
              <a:rPr lang="en-US" sz="2800" dirty="0"/>
              <a:t>	salary = </a:t>
            </a:r>
            <a:r>
              <a:rPr lang="en-US" sz="2800" dirty="0" err="1"/>
              <a:t>sal</a:t>
            </a:r>
            <a:r>
              <a:rPr lang="en-US" sz="2800" dirty="0"/>
              <a:t>;</a:t>
            </a:r>
          </a:p>
          <a:p>
            <a:r>
              <a:rPr lang="en-US" sz="2800" dirty="0"/>
              <a:t>     }</a:t>
            </a:r>
          </a:p>
        </p:txBody>
      </p:sp>
      <p:sp>
        <p:nvSpPr>
          <p:cNvPr id="5" name="TextBox 4"/>
          <p:cNvSpPr txBox="1"/>
          <p:nvPr/>
        </p:nvSpPr>
        <p:spPr>
          <a:xfrm>
            <a:off x="6694223" y="5286435"/>
            <a:ext cx="4759765" cy="1384995"/>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t>public Employee(String name,){</a:t>
            </a:r>
          </a:p>
          <a:p>
            <a:r>
              <a:rPr lang="en-US" sz="2800" dirty="0"/>
              <a:t>	</a:t>
            </a:r>
            <a:r>
              <a:rPr lang="en-US" sz="2800" dirty="0" err="1"/>
              <a:t>fullName</a:t>
            </a:r>
            <a:r>
              <a:rPr lang="en-US" sz="2800" dirty="0"/>
              <a:t> = name;</a:t>
            </a:r>
          </a:p>
          <a:p>
            <a:r>
              <a:rPr lang="en-US" sz="2800" dirty="0"/>
              <a:t>}</a:t>
            </a:r>
          </a:p>
        </p:txBody>
      </p:sp>
    </p:spTree>
    <p:extLst>
      <p:ext uri="{BB962C8B-B14F-4D97-AF65-F5344CB8AC3E}">
        <p14:creationId xmlns:p14="http://schemas.microsoft.com/office/powerpoint/2010/main" val="190506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a:xfrm>
            <a:off x="838200" y="1825625"/>
            <a:ext cx="4979504" cy="4351338"/>
          </a:xfrm>
        </p:spPr>
        <p:txBody>
          <a:bodyPr>
            <a:normAutofit/>
          </a:bodyPr>
          <a:lstStyle/>
          <a:p>
            <a:r>
              <a:rPr lang="en-US" sz="3200" dirty="0"/>
              <a:t>Write the class Box that has instance variables length, width, and height and for each variable define </a:t>
            </a:r>
            <a:r>
              <a:rPr lang="en-US" sz="3200" dirty="0" err="1"/>
              <a:t>accessors</a:t>
            </a:r>
            <a:r>
              <a:rPr lang="en-US" sz="3200" dirty="0"/>
              <a:t> and </a:t>
            </a:r>
            <a:r>
              <a:rPr lang="en-US" sz="3200" dirty="0" err="1"/>
              <a:t>mutators</a:t>
            </a:r>
            <a:r>
              <a:rPr lang="en-US" sz="3200" dirty="0"/>
              <a:t>. The class also has method for computing volume of a box and surface area (assume the box is closed)</a:t>
            </a:r>
          </a:p>
        </p:txBody>
      </p:sp>
      <p:graphicFrame>
        <p:nvGraphicFramePr>
          <p:cNvPr id="4" name="Content Placeholder 4"/>
          <p:cNvGraphicFramePr>
            <a:graphicFrameLocks/>
          </p:cNvGraphicFramePr>
          <p:nvPr>
            <p:extLst>
              <p:ext uri="{D42A27DB-BD31-4B8C-83A1-F6EECF244321}">
                <p14:modId xmlns:p14="http://schemas.microsoft.com/office/powerpoint/2010/main" val="4075285390"/>
              </p:ext>
            </p:extLst>
          </p:nvPr>
        </p:nvGraphicFramePr>
        <p:xfrm>
          <a:off x="7301946" y="365125"/>
          <a:ext cx="3127515" cy="5394960"/>
        </p:xfrm>
        <a:graphic>
          <a:graphicData uri="http://schemas.openxmlformats.org/drawingml/2006/table">
            <a:tbl>
              <a:tblPr firstRow="1" bandRow="1">
                <a:tableStyleId>{5940675A-B579-460E-94D1-54222C63F5DA}</a:tableStyleId>
              </a:tblPr>
              <a:tblGrid>
                <a:gridCol w="3127515">
                  <a:extLst>
                    <a:ext uri="{9D8B030D-6E8A-4147-A177-3AD203B41FA5}">
                      <a16:colId xmlns:a16="http://schemas.microsoft.com/office/drawing/2014/main" val="20000"/>
                    </a:ext>
                  </a:extLst>
                </a:gridCol>
              </a:tblGrid>
              <a:tr h="370840">
                <a:tc>
                  <a:txBody>
                    <a:bodyPr/>
                    <a:lstStyle/>
                    <a:p>
                      <a:r>
                        <a:rPr lang="en-US" sz="2800" dirty="0"/>
                        <a:t>Box</a:t>
                      </a:r>
                    </a:p>
                  </a:txBody>
                  <a:tcPr/>
                </a:tc>
                <a:extLst>
                  <a:ext uri="{0D108BD9-81ED-4DB2-BD59-A6C34878D82A}">
                    <a16:rowId xmlns:a16="http://schemas.microsoft.com/office/drawing/2014/main" val="10000"/>
                  </a:ext>
                </a:extLst>
              </a:tr>
              <a:tr h="370840">
                <a:tc>
                  <a:txBody>
                    <a:bodyPr/>
                    <a:lstStyle/>
                    <a:p>
                      <a:r>
                        <a:rPr lang="en-US" sz="2800" dirty="0" err="1"/>
                        <a:t>int</a:t>
                      </a:r>
                      <a:r>
                        <a:rPr lang="en-US" sz="2800" dirty="0"/>
                        <a:t> length</a:t>
                      </a:r>
                    </a:p>
                    <a:p>
                      <a:r>
                        <a:rPr lang="en-US" sz="2800" dirty="0" err="1"/>
                        <a:t>int</a:t>
                      </a:r>
                      <a:r>
                        <a:rPr lang="en-US" sz="2800" dirty="0"/>
                        <a:t> width</a:t>
                      </a:r>
                    </a:p>
                    <a:p>
                      <a:r>
                        <a:rPr lang="en-US" sz="2800" dirty="0" err="1"/>
                        <a:t>int</a:t>
                      </a:r>
                      <a:r>
                        <a:rPr lang="en-US" sz="2800" dirty="0"/>
                        <a:t> height</a:t>
                      </a:r>
                    </a:p>
                  </a:txBody>
                  <a:tcPr/>
                </a:tc>
                <a:extLst>
                  <a:ext uri="{0D108BD9-81ED-4DB2-BD59-A6C34878D82A}">
                    <a16:rowId xmlns:a16="http://schemas.microsoft.com/office/drawing/2014/main" val="10001"/>
                  </a:ext>
                </a:extLst>
              </a:tr>
              <a:tr h="387930">
                <a:tc>
                  <a:txBody>
                    <a:bodyPr/>
                    <a:lstStyle/>
                    <a:p>
                      <a:r>
                        <a:rPr lang="en-US" sz="2800" dirty="0"/>
                        <a:t>void </a:t>
                      </a:r>
                      <a:r>
                        <a:rPr lang="en-US" sz="2800" dirty="0" err="1"/>
                        <a:t>setLength</a:t>
                      </a:r>
                      <a:r>
                        <a:rPr lang="en-US" sz="2800" dirty="0"/>
                        <a:t>(</a:t>
                      </a:r>
                      <a:r>
                        <a:rPr lang="en-US" sz="2800" dirty="0" err="1"/>
                        <a:t>int</a:t>
                      </a:r>
                      <a:r>
                        <a:rPr lang="en-US" sz="28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void </a:t>
                      </a:r>
                      <a:r>
                        <a:rPr lang="en-US" sz="2800" dirty="0" err="1"/>
                        <a:t>setWidth</a:t>
                      </a:r>
                      <a:r>
                        <a:rPr lang="en-US" sz="2800" dirty="0"/>
                        <a:t>(</a:t>
                      </a:r>
                      <a:r>
                        <a:rPr lang="en-US" sz="2800" dirty="0" err="1"/>
                        <a:t>int</a:t>
                      </a:r>
                      <a:r>
                        <a:rPr lang="en-US" sz="28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void </a:t>
                      </a:r>
                      <a:r>
                        <a:rPr lang="en-US" sz="2800" dirty="0" err="1"/>
                        <a:t>setHeight</a:t>
                      </a:r>
                      <a:r>
                        <a:rPr lang="en-US" sz="2800" dirty="0"/>
                        <a:t>(</a:t>
                      </a:r>
                      <a:r>
                        <a:rPr lang="en-US" sz="2800" dirty="0" err="1"/>
                        <a:t>int</a:t>
                      </a:r>
                      <a:r>
                        <a:rPr lang="en-US" sz="28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a:t>int</a:t>
                      </a:r>
                      <a:r>
                        <a:rPr lang="en-US" sz="2800" baseline="0" dirty="0"/>
                        <a:t> </a:t>
                      </a:r>
                      <a:r>
                        <a:rPr lang="en-US" sz="2800" baseline="0" dirty="0" err="1"/>
                        <a:t>getLength</a:t>
                      </a:r>
                      <a:r>
                        <a:rPr lang="en-US" sz="28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a:t>int</a:t>
                      </a:r>
                      <a:r>
                        <a:rPr lang="en-US" sz="2800" dirty="0"/>
                        <a:t> </a:t>
                      </a:r>
                      <a:r>
                        <a:rPr lang="en-US" sz="2800" dirty="0" err="1"/>
                        <a:t>getHeight</a:t>
                      </a:r>
                      <a:r>
                        <a:rPr lang="en-US" sz="28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a:t>int</a:t>
                      </a:r>
                      <a:r>
                        <a:rPr lang="en-US" sz="2800" baseline="0" dirty="0"/>
                        <a:t> </a:t>
                      </a:r>
                      <a:r>
                        <a:rPr lang="en-US" sz="2800" baseline="0" dirty="0" err="1"/>
                        <a:t>getWidth</a:t>
                      </a:r>
                      <a:r>
                        <a:rPr lang="en-US" sz="28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a:t>int</a:t>
                      </a:r>
                      <a:r>
                        <a:rPr lang="en-US" sz="2800" dirty="0"/>
                        <a:t> volume()</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a:t>int</a:t>
                      </a:r>
                      <a:r>
                        <a:rPr lang="en-US" sz="2800" dirty="0"/>
                        <a:t> </a:t>
                      </a:r>
                      <a:r>
                        <a:rPr lang="en-US" sz="2800" dirty="0" err="1"/>
                        <a:t>surfaceArea</a:t>
                      </a:r>
                      <a:r>
                        <a:rPr lang="en-US" sz="2800" dirty="0"/>
                        <a: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4254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262094"/>
            <a:ext cx="11256136" cy="665185"/>
          </a:xfrm>
        </p:spPr>
        <p:txBody>
          <a:bodyPr>
            <a:normAutofit fontScale="90000"/>
          </a:bodyPr>
          <a:lstStyle/>
          <a:p>
            <a:r>
              <a:rPr lang="en-US" dirty="0"/>
              <a:t>Introduction</a:t>
            </a:r>
          </a:p>
        </p:txBody>
      </p:sp>
      <p:sp>
        <p:nvSpPr>
          <p:cNvPr id="3" name="Content Placeholder 2"/>
          <p:cNvSpPr>
            <a:spLocks noGrp="1"/>
          </p:cNvSpPr>
          <p:nvPr>
            <p:ph idx="1"/>
          </p:nvPr>
        </p:nvSpPr>
        <p:spPr>
          <a:xfrm>
            <a:off x="476517" y="1223493"/>
            <a:ext cx="11153105" cy="4953470"/>
          </a:xfrm>
        </p:spPr>
        <p:txBody>
          <a:bodyPr>
            <a:normAutofit/>
          </a:bodyPr>
          <a:lstStyle/>
          <a:p>
            <a:r>
              <a:rPr lang="en-US" dirty="0"/>
              <a:t>To become productive with java, you need to understand Object – Oriented Programming</a:t>
            </a:r>
          </a:p>
          <a:p>
            <a:r>
              <a:rPr lang="en-US" dirty="0"/>
              <a:t>An object-oriented program is made of objects. Each object has a specific functionality, exposed to its users, and a hidden implementation.</a:t>
            </a:r>
          </a:p>
          <a:p>
            <a:r>
              <a:rPr lang="en-US" dirty="0"/>
              <a:t>Traditional structured programming consists of designing a set of procedures (or </a:t>
            </a:r>
            <a:r>
              <a:rPr lang="en-US" i="1" dirty="0"/>
              <a:t>algorithms</a:t>
            </a:r>
            <a:r>
              <a:rPr lang="en-US" dirty="0"/>
              <a:t>) to solve a problem. Once the procedures are determined, the traditional next step was to find appropriate ways to store the data.</a:t>
            </a:r>
          </a:p>
          <a:p>
            <a:r>
              <a:rPr lang="en-US" dirty="0"/>
              <a:t>OOP reverses the order: puts the data first, then looks at the algorithms to operate on the data and then packed them together into the object.</a:t>
            </a:r>
          </a:p>
        </p:txBody>
      </p:sp>
    </p:spTree>
    <p:extLst>
      <p:ext uri="{BB962C8B-B14F-4D97-AF65-F5344CB8AC3E}">
        <p14:creationId xmlns:p14="http://schemas.microsoft.com/office/powerpoint/2010/main" val="20365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34096" y="274638"/>
            <a:ext cx="9476704" cy="639762"/>
          </a:xfrm>
        </p:spPr>
        <p:txBody>
          <a:bodyPr>
            <a:normAutofit fontScale="90000"/>
          </a:bodyPr>
          <a:lstStyle/>
          <a:p>
            <a:pPr eaLnBrk="1" hangingPunct="1"/>
            <a:r>
              <a:rPr lang="en-US" sz="4000" dirty="0"/>
              <a:t>Class</a:t>
            </a:r>
          </a:p>
        </p:txBody>
      </p:sp>
      <p:sp>
        <p:nvSpPr>
          <p:cNvPr id="8195" name="Rectangle 3"/>
          <p:cNvSpPr>
            <a:spLocks noGrp="1" noChangeArrowheads="1"/>
          </p:cNvSpPr>
          <p:nvPr>
            <p:ph type="body" idx="1"/>
          </p:nvPr>
        </p:nvSpPr>
        <p:spPr>
          <a:xfrm>
            <a:off x="734096" y="1066800"/>
            <a:ext cx="10625070" cy="5257800"/>
          </a:xfrm>
        </p:spPr>
        <p:txBody>
          <a:bodyPr>
            <a:normAutofit/>
          </a:bodyPr>
          <a:lstStyle/>
          <a:p>
            <a:pPr eaLnBrk="1" hangingPunct="1">
              <a:lnSpc>
                <a:spcPct val="80000"/>
              </a:lnSpc>
            </a:pPr>
            <a:r>
              <a:rPr lang="en-US" sz="2400" dirty="0"/>
              <a:t>When a Java application is run, objects are created and their methods are invoked (are run). To create an object, there needs to be a description of it. </a:t>
            </a:r>
          </a:p>
          <a:p>
            <a:pPr eaLnBrk="1" hangingPunct="1">
              <a:lnSpc>
                <a:spcPct val="80000"/>
              </a:lnSpc>
              <a:buFontTx/>
              <a:buNone/>
            </a:pPr>
            <a:endParaRPr lang="en-US" sz="2400" dirty="0"/>
          </a:p>
          <a:p>
            <a:pPr lvl="2" eaLnBrk="1" hangingPunct="1">
              <a:lnSpc>
                <a:spcPct val="80000"/>
              </a:lnSpc>
              <a:buFontTx/>
              <a:buNone/>
            </a:pPr>
            <a:r>
              <a:rPr lang="en-US" i="1" dirty="0"/>
              <a:t>A </a:t>
            </a:r>
            <a:r>
              <a:rPr lang="en-US" b="1" i="1" dirty="0"/>
              <a:t>class</a:t>
            </a:r>
            <a:r>
              <a:rPr lang="en-US" i="1" dirty="0"/>
              <a:t> is a description of a kind of object. </a:t>
            </a:r>
          </a:p>
          <a:p>
            <a:pPr lvl="2" eaLnBrk="1" hangingPunct="1">
              <a:lnSpc>
                <a:spcPct val="80000"/>
              </a:lnSpc>
              <a:buFontTx/>
              <a:buNone/>
            </a:pPr>
            <a:r>
              <a:rPr lang="en-US" i="1" dirty="0"/>
              <a:t>A class is a template, a model from which instances can be created, which has a certain structure and an internal state that can be seen or be hidden from outside the class.</a:t>
            </a:r>
            <a:r>
              <a:rPr lang="en-US" sz="1800" dirty="0"/>
              <a:t> </a:t>
            </a:r>
          </a:p>
          <a:p>
            <a:pPr lvl="2" eaLnBrk="1" hangingPunct="1">
              <a:lnSpc>
                <a:spcPct val="80000"/>
              </a:lnSpc>
              <a:buFontTx/>
              <a:buNone/>
            </a:pPr>
            <a:endParaRPr lang="en-US" sz="1800" dirty="0"/>
          </a:p>
          <a:p>
            <a:pPr eaLnBrk="1" hangingPunct="1">
              <a:lnSpc>
                <a:spcPct val="80000"/>
              </a:lnSpc>
            </a:pPr>
            <a:r>
              <a:rPr lang="en-US" sz="2400" dirty="0"/>
              <a:t>A class is merely a plan for a possible object. </a:t>
            </a:r>
          </a:p>
          <a:p>
            <a:pPr eaLnBrk="1" hangingPunct="1">
              <a:lnSpc>
                <a:spcPct val="80000"/>
              </a:lnSpc>
            </a:pPr>
            <a:r>
              <a:rPr lang="en-US" sz="2400" dirty="0"/>
              <a:t>A programmer may define a class using Java, or may use predefined classes that come in class libraries. </a:t>
            </a:r>
          </a:p>
          <a:p>
            <a:pPr eaLnBrk="1" hangingPunct="1">
              <a:lnSpc>
                <a:spcPct val="80000"/>
              </a:lnSpc>
            </a:pPr>
            <a:r>
              <a:rPr lang="en-US" sz="2400" dirty="0"/>
              <a:t>It does not by itself create any objects. When a programmer wants to create an object the </a:t>
            </a:r>
            <a:r>
              <a:rPr lang="en-US" sz="2400" b="1" dirty="0">
                <a:latin typeface="Courier New" pitchFamily="49" charset="0"/>
              </a:rPr>
              <a:t>new</a:t>
            </a:r>
            <a:r>
              <a:rPr lang="en-US" sz="2400" dirty="0"/>
              <a:t> operator is used with the name of the class. </a:t>
            </a:r>
          </a:p>
          <a:p>
            <a:pPr eaLnBrk="1" hangingPunct="1">
              <a:lnSpc>
                <a:spcPct val="80000"/>
              </a:lnSpc>
            </a:pPr>
            <a:r>
              <a:rPr lang="en-US" sz="2400" dirty="0"/>
              <a:t>Creating an object is called </a:t>
            </a:r>
            <a:r>
              <a:rPr lang="en-US" sz="2400" b="1" dirty="0"/>
              <a:t>instantiation</a:t>
            </a:r>
            <a:r>
              <a:rPr lang="en-US" sz="2400" dirty="0"/>
              <a:t>. </a:t>
            </a:r>
          </a:p>
        </p:txBody>
      </p:sp>
    </p:spTree>
    <p:extLst>
      <p:ext uri="{BB962C8B-B14F-4D97-AF65-F5344CB8AC3E}">
        <p14:creationId xmlns:p14="http://schemas.microsoft.com/office/powerpoint/2010/main" val="247555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274638"/>
            <a:ext cx="10882648" cy="639762"/>
          </a:xfrm>
        </p:spPr>
        <p:txBody>
          <a:bodyPr>
            <a:normAutofit fontScale="90000"/>
          </a:bodyPr>
          <a:lstStyle/>
          <a:p>
            <a:r>
              <a:rPr lang="en-US" b="1" dirty="0"/>
              <a:t>Class Fundamentals</a:t>
            </a:r>
          </a:p>
        </p:txBody>
      </p:sp>
      <p:sp>
        <p:nvSpPr>
          <p:cNvPr id="3" name="Content Placeholder 2"/>
          <p:cNvSpPr>
            <a:spLocks noGrp="1"/>
          </p:cNvSpPr>
          <p:nvPr>
            <p:ph idx="1"/>
          </p:nvPr>
        </p:nvSpPr>
        <p:spPr>
          <a:xfrm>
            <a:off x="425003" y="1198808"/>
            <a:ext cx="10882648" cy="4957293"/>
          </a:xfrm>
        </p:spPr>
        <p:txBody>
          <a:bodyPr>
            <a:normAutofit/>
          </a:bodyPr>
          <a:lstStyle/>
          <a:p>
            <a:r>
              <a:rPr lang="en-US" sz="3200" dirty="0"/>
              <a:t>A class is a template that defines the form and nature of an object</a:t>
            </a:r>
          </a:p>
          <a:p>
            <a:pPr lvl="1"/>
            <a:r>
              <a:rPr lang="en-US" sz="2800" dirty="0"/>
              <a:t>It specifies both the data and the code that will operate on that data. </a:t>
            </a:r>
          </a:p>
          <a:p>
            <a:pPr lvl="1"/>
            <a:r>
              <a:rPr lang="en-US" sz="2800" dirty="0"/>
              <a:t>Java uses a class specification to construct </a:t>
            </a:r>
            <a:r>
              <a:rPr lang="en-US" sz="2800" i="1" dirty="0"/>
              <a:t>objects</a:t>
            </a:r>
            <a:r>
              <a:rPr lang="en-US" sz="2800" dirty="0"/>
              <a:t>. Objects are </a:t>
            </a:r>
            <a:r>
              <a:rPr lang="en-US" sz="2800" i="1" dirty="0"/>
              <a:t>instances </a:t>
            </a:r>
            <a:r>
              <a:rPr lang="en-US" sz="2800" dirty="0"/>
              <a:t>of a class.</a:t>
            </a:r>
          </a:p>
          <a:p>
            <a:pPr lvl="1"/>
            <a:r>
              <a:rPr lang="en-US" sz="2800" dirty="0"/>
              <a:t>a class is essentially a set of plans that specify how to build an object. </a:t>
            </a:r>
          </a:p>
          <a:p>
            <a:pPr lvl="1"/>
            <a:r>
              <a:rPr lang="en-US" sz="2800" dirty="0"/>
              <a:t>a class is a logical abstraction. </a:t>
            </a:r>
          </a:p>
          <a:p>
            <a:r>
              <a:rPr lang="en-US" sz="3200" dirty="0"/>
              <a:t>methods and variables that constitute a class are called </a:t>
            </a:r>
            <a:r>
              <a:rPr lang="en-US" sz="3200" i="1" dirty="0"/>
              <a:t>members </a:t>
            </a:r>
            <a:r>
              <a:rPr lang="en-US" sz="3200" dirty="0"/>
              <a:t>of the class</a:t>
            </a:r>
          </a:p>
          <a:p>
            <a:pPr lvl="1"/>
            <a:r>
              <a:rPr lang="en-US" sz="2800" dirty="0"/>
              <a:t>Data embers are also called </a:t>
            </a:r>
            <a:r>
              <a:rPr lang="en-US" sz="2800" i="1" dirty="0"/>
              <a:t>instance variables.</a:t>
            </a:r>
            <a:endParaRPr lang="en-US" sz="2800" dirty="0"/>
          </a:p>
        </p:txBody>
      </p:sp>
    </p:spTree>
    <p:extLst>
      <p:ext uri="{BB962C8B-B14F-4D97-AF65-F5344CB8AC3E}">
        <p14:creationId xmlns:p14="http://schemas.microsoft.com/office/powerpoint/2010/main" val="275468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063"/>
            <a:ext cx="10515600" cy="819731"/>
          </a:xfrm>
        </p:spPr>
        <p:txBody>
          <a:bodyPr/>
          <a:lstStyle/>
          <a:p>
            <a:r>
              <a:rPr lang="en-US" i="1" dirty="0"/>
              <a:t>Encapsulation</a:t>
            </a:r>
            <a:endParaRPr lang="en-US" dirty="0"/>
          </a:p>
        </p:txBody>
      </p:sp>
      <p:sp>
        <p:nvSpPr>
          <p:cNvPr id="3" name="Content Placeholder 2"/>
          <p:cNvSpPr>
            <a:spLocks noGrp="1"/>
          </p:cNvSpPr>
          <p:nvPr>
            <p:ph idx="1"/>
          </p:nvPr>
        </p:nvSpPr>
        <p:spPr>
          <a:xfrm>
            <a:off x="455052" y="978793"/>
            <a:ext cx="11281893" cy="5640947"/>
          </a:xfrm>
        </p:spPr>
        <p:txBody>
          <a:bodyPr>
            <a:normAutofit lnSpcReduction="10000"/>
          </a:bodyPr>
          <a:lstStyle/>
          <a:p>
            <a:r>
              <a:rPr lang="en-US" i="1" dirty="0"/>
              <a:t>Encapsulation </a:t>
            </a:r>
            <a:r>
              <a:rPr lang="en-US" dirty="0"/>
              <a:t>(or </a:t>
            </a:r>
            <a:r>
              <a:rPr lang="en-US" i="1" dirty="0"/>
              <a:t>information hiding</a:t>
            </a:r>
            <a:r>
              <a:rPr lang="en-US" dirty="0"/>
              <a:t>) is a key concept in working with objects. </a:t>
            </a:r>
          </a:p>
          <a:p>
            <a:r>
              <a:rPr lang="en-US" dirty="0"/>
              <a:t>It means combining data and behavior in one package and hiding the implementation details from the users of the object.</a:t>
            </a:r>
          </a:p>
          <a:p>
            <a:r>
              <a:rPr lang="en-US" dirty="0"/>
              <a:t>The bits of data in an object are called its </a:t>
            </a:r>
            <a:r>
              <a:rPr lang="en-US" i="1" dirty="0"/>
              <a:t>instance fields</a:t>
            </a:r>
            <a:r>
              <a:rPr lang="en-US" dirty="0"/>
              <a:t>, and the procedures that operate on the data are called its </a:t>
            </a:r>
            <a:r>
              <a:rPr lang="en-US" i="1" dirty="0"/>
              <a:t>methods</a:t>
            </a:r>
            <a:r>
              <a:rPr lang="en-US" dirty="0"/>
              <a:t>. </a:t>
            </a:r>
          </a:p>
          <a:p>
            <a:r>
              <a:rPr lang="en-US" dirty="0"/>
              <a:t>Every object has specific values of its instance fields. The set of those values is the current </a:t>
            </a:r>
            <a:r>
              <a:rPr lang="en-US" i="1" dirty="0"/>
              <a:t>state </a:t>
            </a:r>
            <a:r>
              <a:rPr lang="en-US" dirty="0"/>
              <a:t>of the object. </a:t>
            </a:r>
          </a:p>
          <a:p>
            <a:r>
              <a:rPr lang="en-US" dirty="0"/>
              <a:t>Best practices of encapsulation requires that only internal methods of an object can directly access the instance fields. The codes outside the object must access the instance fields through the object’s methods. </a:t>
            </a:r>
          </a:p>
          <a:p>
            <a:r>
              <a:rPr lang="en-US" dirty="0"/>
              <a:t>Encapsulation is the way to give an object its “black box” behavior, which is the key to reuse and reliability</a:t>
            </a:r>
          </a:p>
          <a:p>
            <a:r>
              <a:rPr lang="en-US" dirty="0"/>
              <a:t>How do we implement encapsulation in Java?</a:t>
            </a:r>
          </a:p>
        </p:txBody>
      </p:sp>
    </p:spTree>
    <p:extLst>
      <p:ext uri="{BB962C8B-B14F-4D97-AF65-F5344CB8AC3E}">
        <p14:creationId xmlns:p14="http://schemas.microsoft.com/office/powerpoint/2010/main" val="6899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r>
              <a:rPr lang="en-US" dirty="0"/>
              <a:t>Using Predefined Classes</a:t>
            </a:r>
          </a:p>
        </p:txBody>
      </p:sp>
      <p:sp>
        <p:nvSpPr>
          <p:cNvPr id="3" name="Content Placeholder 2"/>
          <p:cNvSpPr>
            <a:spLocks noGrp="1"/>
          </p:cNvSpPr>
          <p:nvPr>
            <p:ph idx="1"/>
          </p:nvPr>
        </p:nvSpPr>
        <p:spPr>
          <a:xfrm>
            <a:off x="274749" y="1282120"/>
            <a:ext cx="11642501" cy="4806995"/>
          </a:xfrm>
        </p:spPr>
        <p:txBody>
          <a:bodyPr>
            <a:noAutofit/>
          </a:bodyPr>
          <a:lstStyle/>
          <a:p>
            <a:r>
              <a:rPr lang="en-US" sz="3200" dirty="0"/>
              <a:t>As seen in previous programs, You can’t do anything in Java without classes</a:t>
            </a:r>
          </a:p>
          <a:p>
            <a:r>
              <a:rPr lang="en-US" sz="3200" dirty="0"/>
              <a:t>To use the already defined classes, you need to know the following</a:t>
            </a:r>
          </a:p>
          <a:p>
            <a:pPr marL="914400" lvl="1" indent="-457200">
              <a:buFont typeface="+mj-lt"/>
              <a:buAutoNum type="arabicPeriod"/>
            </a:pPr>
            <a:r>
              <a:rPr lang="en-US" sz="2800" dirty="0"/>
              <a:t>Where is this class defined: </a:t>
            </a:r>
            <a:r>
              <a:rPr lang="en-US" sz="2800" dirty="0" err="1"/>
              <a:t>ie</a:t>
            </a:r>
            <a:r>
              <a:rPr lang="en-US" sz="2800" dirty="0"/>
              <a:t> what package should be imported</a:t>
            </a:r>
          </a:p>
          <a:p>
            <a:pPr marL="914400" lvl="1" indent="-457200">
              <a:buFont typeface="+mj-lt"/>
              <a:buAutoNum type="arabicPeriod"/>
            </a:pPr>
            <a:r>
              <a:rPr lang="en-US" sz="2800" dirty="0"/>
              <a:t>What methods does it have; </a:t>
            </a:r>
            <a:r>
              <a:rPr lang="en-US" sz="2800" dirty="0" err="1"/>
              <a:t>ie</a:t>
            </a:r>
            <a:r>
              <a:rPr lang="en-US" sz="2800" dirty="0"/>
              <a:t> look for class API</a:t>
            </a:r>
          </a:p>
          <a:p>
            <a:pPr marL="914400" lvl="1" indent="-457200">
              <a:buFont typeface="+mj-lt"/>
              <a:buAutoNum type="arabicPeriod"/>
            </a:pPr>
            <a:r>
              <a:rPr lang="en-US" sz="2800" dirty="0"/>
              <a:t>To use the method, you need to know how it is called; is there any parameters, what are return type</a:t>
            </a:r>
          </a:p>
          <a:p>
            <a:r>
              <a:rPr lang="en-US" sz="3200" dirty="0"/>
              <a:t>To use the already defined class, you don’t need to know the internal implementation of a class. This is the power of OO through encapsulation</a:t>
            </a:r>
          </a:p>
        </p:txBody>
      </p:sp>
    </p:spTree>
    <p:extLst>
      <p:ext uri="{BB962C8B-B14F-4D97-AF65-F5344CB8AC3E}">
        <p14:creationId xmlns:p14="http://schemas.microsoft.com/office/powerpoint/2010/main" val="375184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EC10-8C9C-4757-818B-E2B5E549E9AC}"/>
              </a:ext>
            </a:extLst>
          </p:cNvPr>
          <p:cNvSpPr>
            <a:spLocks noGrp="1"/>
          </p:cNvSpPr>
          <p:nvPr>
            <p:ph type="title"/>
          </p:nvPr>
        </p:nvSpPr>
        <p:spPr/>
        <p:txBody>
          <a:bodyPr/>
          <a:lstStyle/>
          <a:p>
            <a:r>
              <a:rPr lang="en-US" dirty="0"/>
              <a:t>Some Predefined Classes</a:t>
            </a:r>
            <a:endParaRPr lang="en-GB" dirty="0"/>
          </a:p>
        </p:txBody>
      </p:sp>
      <p:sp>
        <p:nvSpPr>
          <p:cNvPr id="3" name="Content Placeholder 2">
            <a:extLst>
              <a:ext uri="{FF2B5EF4-FFF2-40B4-BE49-F238E27FC236}">
                <a16:creationId xmlns:a16="http://schemas.microsoft.com/office/drawing/2014/main" id="{8003B5D3-6EFB-4316-858B-C3E68E713F32}"/>
              </a:ext>
            </a:extLst>
          </p:cNvPr>
          <p:cNvSpPr>
            <a:spLocks noGrp="1"/>
          </p:cNvSpPr>
          <p:nvPr>
            <p:ph idx="1"/>
          </p:nvPr>
        </p:nvSpPr>
        <p:spPr/>
        <p:txBody>
          <a:bodyPr/>
          <a:lstStyle/>
          <a:p>
            <a:r>
              <a:rPr lang="en-US" dirty="0"/>
              <a:t>String</a:t>
            </a:r>
          </a:p>
          <a:p>
            <a:r>
              <a:rPr lang="en-US" dirty="0" err="1"/>
              <a:t>StringBuffer</a:t>
            </a:r>
            <a:endParaRPr lang="en-US" dirty="0"/>
          </a:p>
          <a:p>
            <a:r>
              <a:rPr lang="en-US" dirty="0" err="1"/>
              <a:t>LocalDate</a:t>
            </a:r>
            <a:endParaRPr lang="en-US" dirty="0"/>
          </a:p>
          <a:p>
            <a:r>
              <a:rPr lang="en-US" dirty="0"/>
              <a:t>Math</a:t>
            </a:r>
          </a:p>
          <a:p>
            <a:r>
              <a:rPr lang="en-US" dirty="0"/>
              <a:t>Scanner</a:t>
            </a:r>
          </a:p>
          <a:p>
            <a:r>
              <a:rPr lang="en-US" dirty="0"/>
              <a:t>Date</a:t>
            </a:r>
          </a:p>
          <a:p>
            <a:r>
              <a:rPr lang="en-US" dirty="0"/>
              <a:t>Wrapper Classes </a:t>
            </a:r>
          </a:p>
          <a:p>
            <a:endParaRPr lang="en-US" dirty="0"/>
          </a:p>
          <a:p>
            <a:endParaRPr lang="en-GB" dirty="0"/>
          </a:p>
        </p:txBody>
      </p:sp>
    </p:spTree>
    <p:extLst>
      <p:ext uri="{BB962C8B-B14F-4D97-AF65-F5344CB8AC3E}">
        <p14:creationId xmlns:p14="http://schemas.microsoft.com/office/powerpoint/2010/main" val="128092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a:t>Defining Your Own Classes</a:t>
            </a:r>
          </a:p>
        </p:txBody>
      </p:sp>
      <p:sp>
        <p:nvSpPr>
          <p:cNvPr id="3" name="Content Placeholder 2"/>
          <p:cNvSpPr>
            <a:spLocks noGrp="1"/>
          </p:cNvSpPr>
          <p:nvPr>
            <p:ph idx="1"/>
          </p:nvPr>
        </p:nvSpPr>
        <p:spPr>
          <a:xfrm>
            <a:off x="838200" y="1236372"/>
            <a:ext cx="10515600" cy="4940591"/>
          </a:xfrm>
        </p:spPr>
        <p:txBody>
          <a:bodyPr>
            <a:noAutofit/>
          </a:bodyPr>
          <a:lstStyle/>
          <a:p>
            <a:r>
              <a:rPr lang="en-US" sz="3200" dirty="0"/>
              <a:t>Normally the program contain several classes some of them comes from class library and others defined by ourselves</a:t>
            </a:r>
          </a:p>
          <a:p>
            <a:r>
              <a:rPr lang="en-US" sz="3200" dirty="0"/>
              <a:t>The general format for class definition is:</a:t>
            </a:r>
          </a:p>
          <a:p>
            <a:pPr marL="0" indent="0">
              <a:buNone/>
            </a:pPr>
            <a:endParaRPr lang="en-US" sz="3200" dirty="0"/>
          </a:p>
          <a:p>
            <a:pPr marL="1371600" lvl="3" indent="0">
              <a:buNone/>
            </a:pPr>
            <a:r>
              <a:rPr lang="en-US" sz="3600" dirty="0"/>
              <a:t>class </a:t>
            </a:r>
            <a:r>
              <a:rPr lang="en-US" sz="3600" i="1" dirty="0" err="1"/>
              <a:t>ClassName</a:t>
            </a:r>
            <a:r>
              <a:rPr lang="en-US" sz="3600" dirty="0"/>
              <a:t>{</a:t>
            </a:r>
          </a:p>
          <a:p>
            <a:pPr marL="1371600" lvl="3" indent="0">
              <a:buNone/>
            </a:pPr>
            <a:r>
              <a:rPr lang="en-US" sz="3600" i="1" dirty="0"/>
              <a:t>    //field</a:t>
            </a:r>
            <a:r>
              <a:rPr lang="en-US" sz="3600" dirty="0"/>
              <a:t>s declarations</a:t>
            </a:r>
          </a:p>
          <a:p>
            <a:pPr marL="1371600" lvl="3" indent="0">
              <a:buNone/>
            </a:pPr>
            <a:r>
              <a:rPr lang="en-US" sz="3600" i="1" dirty="0"/>
              <a:t>    //constructors</a:t>
            </a:r>
            <a:r>
              <a:rPr lang="en-US" sz="3600" dirty="0"/>
              <a:t> declarations</a:t>
            </a:r>
          </a:p>
          <a:p>
            <a:pPr marL="1371600" lvl="3" indent="0">
              <a:buNone/>
            </a:pPr>
            <a:r>
              <a:rPr lang="en-US" sz="3600" i="1" dirty="0"/>
              <a:t>    //methods</a:t>
            </a:r>
            <a:r>
              <a:rPr lang="en-US" sz="3600" dirty="0"/>
              <a:t> declarations</a:t>
            </a:r>
          </a:p>
          <a:p>
            <a:pPr marL="1371600" lvl="3" indent="0">
              <a:buNone/>
            </a:pPr>
            <a:r>
              <a:rPr lang="en-US" sz="3600" dirty="0"/>
              <a:t>}</a:t>
            </a:r>
          </a:p>
        </p:txBody>
      </p:sp>
    </p:spTree>
    <p:extLst>
      <p:ext uri="{BB962C8B-B14F-4D97-AF65-F5344CB8AC3E}">
        <p14:creationId xmlns:p14="http://schemas.microsoft.com/office/powerpoint/2010/main" val="309057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Class</a:t>
            </a:r>
          </a:p>
        </p:txBody>
      </p:sp>
      <p:sp>
        <p:nvSpPr>
          <p:cNvPr id="3" name="Content Placeholder 2"/>
          <p:cNvSpPr>
            <a:spLocks noGrp="1"/>
          </p:cNvSpPr>
          <p:nvPr>
            <p:ph idx="1"/>
          </p:nvPr>
        </p:nvSpPr>
        <p:spPr/>
        <p:txBody>
          <a:bodyPr/>
          <a:lstStyle/>
          <a:p>
            <a:r>
              <a:rPr lang="en-US" dirty="0"/>
              <a:t>Suppose you want to model the Employee class that is part of Payroll program.</a:t>
            </a:r>
          </a:p>
          <a:p>
            <a:pPr marL="0" indent="0">
              <a:buNone/>
            </a:pPr>
            <a:r>
              <a:rPr lang="en-US" dirty="0"/>
              <a:t>public class Employee{</a:t>
            </a:r>
          </a:p>
          <a:p>
            <a:pPr marL="0" indent="0">
              <a:buNone/>
            </a:pPr>
            <a:r>
              <a:rPr lang="en-US" dirty="0"/>
              <a:t>	private String </a:t>
            </a:r>
            <a:r>
              <a:rPr lang="en-US" dirty="0" err="1"/>
              <a:t>fullname</a:t>
            </a:r>
            <a:r>
              <a:rPr lang="en-US" dirty="0"/>
              <a:t>;</a:t>
            </a:r>
          </a:p>
          <a:p>
            <a:pPr marL="0" indent="0">
              <a:buNone/>
            </a:pPr>
            <a:r>
              <a:rPr lang="en-US" dirty="0"/>
              <a:t>	private double salary;</a:t>
            </a:r>
          </a:p>
          <a:p>
            <a:pPr marL="0" indent="0">
              <a:buNone/>
            </a:pPr>
            <a:r>
              <a:rPr lang="en-US" dirty="0"/>
              <a:t>}</a:t>
            </a:r>
          </a:p>
          <a:p>
            <a:r>
              <a:rPr lang="en-US" dirty="0"/>
              <a:t>Since the instance fields are private, they cant be accessed outside the class Employee. </a:t>
            </a:r>
          </a:p>
          <a:p>
            <a:r>
              <a:rPr lang="en-US" dirty="0"/>
              <a:t>You need to define the public methods that can access these fields.</a:t>
            </a:r>
          </a:p>
        </p:txBody>
      </p:sp>
      <p:sp>
        <p:nvSpPr>
          <p:cNvPr id="4" name="TextBox 3"/>
          <p:cNvSpPr txBox="1"/>
          <p:nvPr/>
        </p:nvSpPr>
        <p:spPr>
          <a:xfrm>
            <a:off x="6632620" y="2820472"/>
            <a:ext cx="5304594" cy="954107"/>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t>How do we declare instance fields?</a:t>
            </a:r>
          </a:p>
          <a:p>
            <a:r>
              <a:rPr lang="en-US" sz="2800" dirty="0"/>
              <a:t>     private </a:t>
            </a:r>
            <a:r>
              <a:rPr lang="en-US" sz="2800" dirty="0" err="1"/>
              <a:t>data_type</a:t>
            </a:r>
            <a:r>
              <a:rPr lang="en-US" sz="2800" dirty="0"/>
              <a:t> fieldname;</a:t>
            </a:r>
          </a:p>
        </p:txBody>
      </p:sp>
    </p:spTree>
    <p:extLst>
      <p:ext uri="{BB962C8B-B14F-4D97-AF65-F5344CB8AC3E}">
        <p14:creationId xmlns:p14="http://schemas.microsoft.com/office/powerpoint/2010/main" val="885011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5528</TotalTime>
  <Words>1149</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Objects and Classes</vt:lpstr>
      <vt:lpstr>Introduction</vt:lpstr>
      <vt:lpstr>Class</vt:lpstr>
      <vt:lpstr>Class Fundamentals</vt:lpstr>
      <vt:lpstr>Encapsulation</vt:lpstr>
      <vt:lpstr>Using Predefined Classes</vt:lpstr>
      <vt:lpstr>Some Predefined Classes</vt:lpstr>
      <vt:lpstr>Defining Your Own Classes</vt:lpstr>
      <vt:lpstr>Defining Class</vt:lpstr>
      <vt:lpstr>Accessor &amp; Mutator </vt:lpstr>
      <vt:lpstr>UML Diagram for Employee Class</vt:lpstr>
      <vt:lpstr>Methods </vt:lpstr>
      <vt:lpstr>Constructor</vt:lpstr>
      <vt:lpstr>Another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and Classes</dc:title>
  <dc:creator>Deogratias Shidende</dc:creator>
  <cp:lastModifiedBy>Deogratias Shidende</cp:lastModifiedBy>
  <cp:revision>25</cp:revision>
  <dcterms:created xsi:type="dcterms:W3CDTF">2017-03-24T17:37:00Z</dcterms:created>
  <dcterms:modified xsi:type="dcterms:W3CDTF">2020-06-24T23:54:06Z</dcterms:modified>
</cp:coreProperties>
</file>