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58" r:id="rId6"/>
    <p:sldId id="259" r:id="rId7"/>
    <p:sldId id="297" r:id="rId8"/>
    <p:sldId id="260" r:id="rId9"/>
    <p:sldId id="261" r:id="rId10"/>
    <p:sldId id="262" r:id="rId11"/>
    <p:sldId id="295" r:id="rId12"/>
    <p:sldId id="263" r:id="rId13"/>
    <p:sldId id="264" r:id="rId14"/>
    <p:sldId id="302"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69" d="100"/>
          <a:sy n="69" d="100"/>
        </p:scale>
        <p:origin x="56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DFBA2-2397-4CAD-843F-8D3C525B300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193231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DFBA2-2397-4CAD-843F-8D3C525B300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295556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DFBA2-2397-4CAD-843F-8D3C525B300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86769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DFBA2-2397-4CAD-843F-8D3C525B300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43014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DFBA2-2397-4CAD-843F-8D3C525B300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299278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DFBA2-2397-4CAD-843F-8D3C525B300C}"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35407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DFBA2-2397-4CAD-843F-8D3C525B300C}"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80735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DFBA2-2397-4CAD-843F-8D3C525B300C}"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338746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DFBA2-2397-4CAD-843F-8D3C525B300C}"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42232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DFBA2-2397-4CAD-843F-8D3C525B300C}"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186273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DFBA2-2397-4CAD-843F-8D3C525B300C}"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A7F8C-7FD4-4E22-8CD6-16D5038D7CED}" type="slidenum">
              <a:rPr lang="en-US" smtClean="0"/>
              <a:t>‹#›</a:t>
            </a:fld>
            <a:endParaRPr lang="en-US"/>
          </a:p>
        </p:txBody>
      </p:sp>
    </p:spTree>
    <p:extLst>
      <p:ext uri="{BB962C8B-B14F-4D97-AF65-F5344CB8AC3E}">
        <p14:creationId xmlns:p14="http://schemas.microsoft.com/office/powerpoint/2010/main" val="147788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DFBA2-2397-4CAD-843F-8D3C525B300C}" type="datetimeFigureOut">
              <a:rPr lang="en-US" smtClean="0"/>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A7F8C-7FD4-4E22-8CD6-16D5038D7CED}" type="slidenum">
              <a:rPr lang="en-US" smtClean="0"/>
              <a:t>‹#›</a:t>
            </a:fld>
            <a:endParaRPr lang="en-US"/>
          </a:p>
        </p:txBody>
      </p:sp>
    </p:spTree>
    <p:extLst>
      <p:ext uri="{BB962C8B-B14F-4D97-AF65-F5344CB8AC3E}">
        <p14:creationId xmlns:p14="http://schemas.microsoft.com/office/powerpoint/2010/main" val="106119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Simple Sorting &amp; Searching Algorithms</a:t>
            </a:r>
          </a:p>
        </p:txBody>
      </p:sp>
      <p:sp>
        <p:nvSpPr>
          <p:cNvPr id="3" name="Subtitle 2"/>
          <p:cNvSpPr>
            <a:spLocks noGrp="1"/>
          </p:cNvSpPr>
          <p:nvPr>
            <p:ph type="subTitle" idx="1"/>
          </p:nvPr>
        </p:nvSpPr>
        <p:spPr>
          <a:xfrm>
            <a:off x="1371600" y="3886200"/>
            <a:ext cx="6400800" cy="1143000"/>
          </a:xfrm>
        </p:spPr>
        <p:txBody>
          <a:bodyPr/>
          <a:lstStyle/>
          <a:p>
            <a:r>
              <a:rPr lang="en-US" dirty="0"/>
              <a:t>Bubble Sort, Selection Sort, Insertion Sort &amp; Linear Search</a:t>
            </a:r>
          </a:p>
        </p:txBody>
      </p:sp>
    </p:spTree>
    <p:extLst>
      <p:ext uri="{BB962C8B-B14F-4D97-AF65-F5344CB8AC3E}">
        <p14:creationId xmlns:p14="http://schemas.microsoft.com/office/powerpoint/2010/main" val="338148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9020"/>
            <a:ext cx="5003486" cy="523220"/>
          </a:xfrm>
          <a:prstGeom prst="rect">
            <a:avLst/>
          </a:prstGeom>
          <a:noFill/>
        </p:spPr>
        <p:txBody>
          <a:bodyPr wrap="none" rtlCol="0">
            <a:spAutoFit/>
          </a:bodyPr>
          <a:lstStyle/>
          <a:p>
            <a:r>
              <a:rPr lang="en-US" sz="2800" u="sng" dirty="0"/>
              <a:t>Implementation of Selection Sort</a:t>
            </a:r>
          </a:p>
        </p:txBody>
      </p:sp>
      <p:sp>
        <p:nvSpPr>
          <p:cNvPr id="5" name="Rectangle 4"/>
          <p:cNvSpPr/>
          <p:nvPr/>
        </p:nvSpPr>
        <p:spPr>
          <a:xfrm>
            <a:off x="304800" y="914400"/>
            <a:ext cx="8001000" cy="44012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dirty="0"/>
              <a:t>public void </a:t>
            </a:r>
            <a:r>
              <a:rPr lang="en-US" sz="2800" dirty="0" err="1"/>
              <a:t>selectionSort</a:t>
            </a:r>
            <a:r>
              <a:rPr lang="en-US" sz="2800" dirty="0"/>
              <a:t>(){</a:t>
            </a:r>
          </a:p>
          <a:p>
            <a:r>
              <a:rPr lang="en-US" sz="2800" dirty="0"/>
              <a:t>    </a:t>
            </a:r>
            <a:r>
              <a:rPr lang="en-US" sz="2800" dirty="0" err="1"/>
              <a:t>int</a:t>
            </a:r>
            <a:r>
              <a:rPr lang="en-US" sz="2800" dirty="0"/>
              <a:t> out, in, min;</a:t>
            </a:r>
          </a:p>
          <a:p>
            <a:r>
              <a:rPr lang="en-US" sz="2800" dirty="0"/>
              <a:t>    for(out=0; out&lt;nElems-1; out++) {// outer loop</a:t>
            </a:r>
          </a:p>
          <a:p>
            <a:r>
              <a:rPr lang="en-US" sz="2800" dirty="0"/>
              <a:t>         min = out; // minimum</a:t>
            </a:r>
          </a:p>
          <a:p>
            <a:r>
              <a:rPr lang="en-US" sz="2800" dirty="0"/>
              <a:t>         for(in=out+1; in&lt;</a:t>
            </a:r>
            <a:r>
              <a:rPr lang="en-US" sz="2800" dirty="0" err="1"/>
              <a:t>nElems</a:t>
            </a:r>
            <a:r>
              <a:rPr lang="en-US" sz="2800" dirty="0"/>
              <a:t>; in++) // inner loop</a:t>
            </a:r>
          </a:p>
          <a:p>
            <a:r>
              <a:rPr lang="en-US" sz="2800" dirty="0"/>
              <a:t>               if(a[in] &lt; a[min] ) // if min greater,</a:t>
            </a:r>
          </a:p>
          <a:p>
            <a:r>
              <a:rPr lang="en-US" sz="2800" dirty="0"/>
              <a:t>                     min = in; // we have a new min</a:t>
            </a:r>
          </a:p>
          <a:p>
            <a:r>
              <a:rPr lang="en-US" sz="2800" dirty="0"/>
              <a:t>          swap(out, min); // swap them</a:t>
            </a:r>
          </a:p>
          <a:p>
            <a:r>
              <a:rPr lang="en-US" sz="2800" dirty="0"/>
              <a:t>      } // end for(out)</a:t>
            </a:r>
          </a:p>
          <a:p>
            <a:r>
              <a:rPr lang="en-US" sz="2800" dirty="0"/>
              <a:t>}</a:t>
            </a:r>
          </a:p>
        </p:txBody>
      </p:sp>
      <p:sp>
        <p:nvSpPr>
          <p:cNvPr id="6" name="TextBox 5"/>
          <p:cNvSpPr txBox="1"/>
          <p:nvPr/>
        </p:nvSpPr>
        <p:spPr>
          <a:xfrm>
            <a:off x="228600" y="5562600"/>
            <a:ext cx="8534400" cy="1200329"/>
          </a:xfrm>
          <a:prstGeom prst="rect">
            <a:avLst/>
          </a:prstGeom>
          <a:noFill/>
        </p:spPr>
        <p:txBody>
          <a:bodyPr wrap="square" rtlCol="0">
            <a:spAutoFit/>
          </a:bodyPr>
          <a:lstStyle/>
          <a:p>
            <a:r>
              <a:rPr lang="en-US" sz="2400" dirty="0"/>
              <a:t>Comparisons is done inside the loop hence O(N</a:t>
            </a:r>
            <a:r>
              <a:rPr lang="en-US" sz="2400" baseline="30000" dirty="0"/>
              <a:t>2</a:t>
            </a:r>
            <a:r>
              <a:rPr lang="en-US" sz="2400" dirty="0"/>
              <a:t>), BUT swaps are done outside inner loop BUT inside outer loop, hence O(N).</a:t>
            </a:r>
          </a:p>
          <a:p>
            <a:r>
              <a:rPr lang="en-US" sz="2400" dirty="0"/>
              <a:t>Selection Sort is bit faster than the bubble sort though all are O(N</a:t>
            </a:r>
            <a:r>
              <a:rPr lang="en-US" sz="2400" baseline="30000" dirty="0"/>
              <a:t>2</a:t>
            </a:r>
            <a:r>
              <a:rPr lang="en-US" sz="2400" dirty="0"/>
              <a:t>)</a:t>
            </a:r>
          </a:p>
        </p:txBody>
      </p:sp>
    </p:spTree>
    <p:extLst>
      <p:ext uri="{BB962C8B-B14F-4D97-AF65-F5344CB8AC3E}">
        <p14:creationId xmlns:p14="http://schemas.microsoft.com/office/powerpoint/2010/main" val="286520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7370A71D-4574-4770-B18A-E786BEB144DD}"/>
              </a:ext>
            </a:extLst>
          </p:cNvPr>
          <p:cNvSpPr>
            <a:spLocks noGrp="1" noChangeArrowheads="1"/>
          </p:cNvSpPr>
          <p:nvPr>
            <p:ph type="title"/>
          </p:nvPr>
        </p:nvSpPr>
        <p:spPr/>
        <p:txBody>
          <a:bodyPr/>
          <a:lstStyle/>
          <a:p>
            <a:pPr eaLnBrk="1" hangingPunct="1"/>
            <a:r>
              <a:rPr lang="en-US" altLang="en-US"/>
              <a:t>Selection Sort Example</a:t>
            </a:r>
          </a:p>
        </p:txBody>
      </p:sp>
      <p:sp>
        <p:nvSpPr>
          <p:cNvPr id="49155" name="Rectangle 3">
            <a:extLst>
              <a:ext uri="{FF2B5EF4-FFF2-40B4-BE49-F238E27FC236}">
                <a16:creationId xmlns:a16="http://schemas.microsoft.com/office/drawing/2014/main" id="{2C0B9B56-5A6F-4768-B899-B171D45AF277}"/>
              </a:ext>
            </a:extLst>
          </p:cNvPr>
          <p:cNvSpPr>
            <a:spLocks noGrp="1" noChangeArrowheads="1"/>
          </p:cNvSpPr>
          <p:nvPr>
            <p:ph type="body" idx="1"/>
          </p:nvPr>
        </p:nvSpPr>
        <p:spPr/>
        <p:txBody>
          <a:bodyPr>
            <a:normAutofit fontScale="92500" lnSpcReduction="20000"/>
          </a:bodyPr>
          <a:lstStyle/>
          <a:p>
            <a:pPr marL="533400" indent="-533400" eaLnBrk="1" hangingPunct="1">
              <a:buFontTx/>
              <a:buNone/>
            </a:pPr>
            <a:r>
              <a:rPr lang="en-US" altLang="en-US"/>
              <a:t>35		65	30	60	20     scan 0-4, smallest 20</a:t>
            </a:r>
          </a:p>
          <a:p>
            <a:pPr marL="533400" indent="-533400" eaLnBrk="1" hangingPunct="1">
              <a:buFontTx/>
              <a:buNone/>
            </a:pPr>
            <a:r>
              <a:rPr lang="en-US" altLang="en-US"/>
              <a:t>						swap 35 and 20</a:t>
            </a:r>
          </a:p>
          <a:p>
            <a:pPr marL="533400" indent="-533400" eaLnBrk="1" hangingPunct="1">
              <a:buFontTx/>
              <a:buNone/>
            </a:pPr>
            <a:r>
              <a:rPr lang="en-US" altLang="en-US"/>
              <a:t>20		65	30	60	35	scan 1-4, smallest 30</a:t>
            </a:r>
          </a:p>
          <a:p>
            <a:pPr marL="533400" indent="-533400" eaLnBrk="1" hangingPunct="1">
              <a:buFontTx/>
              <a:buNone/>
            </a:pPr>
            <a:r>
              <a:rPr lang="en-US" altLang="en-US"/>
              <a:t>						swap 65 and 30</a:t>
            </a:r>
          </a:p>
          <a:p>
            <a:pPr marL="533400" indent="-533400" eaLnBrk="1" hangingPunct="1">
              <a:buFontTx/>
              <a:buNone/>
            </a:pPr>
            <a:r>
              <a:rPr lang="en-US" altLang="en-US"/>
              <a:t>20		30	65	60	35	scan 2-4, smallest 35</a:t>
            </a:r>
          </a:p>
          <a:p>
            <a:pPr marL="533400" indent="-533400" eaLnBrk="1" hangingPunct="1">
              <a:buFontTx/>
              <a:buNone/>
            </a:pPr>
            <a:r>
              <a:rPr lang="en-US" altLang="en-US"/>
              <a:t>						swap 65 and 35</a:t>
            </a:r>
          </a:p>
          <a:p>
            <a:pPr marL="533400" indent="-533400" eaLnBrk="1" hangingPunct="1">
              <a:buFontTx/>
              <a:buNone/>
            </a:pPr>
            <a:r>
              <a:rPr lang="en-US" altLang="en-US"/>
              <a:t>20		30	35	60	65	scan 3-4, smallest 60</a:t>
            </a:r>
          </a:p>
          <a:p>
            <a:pPr marL="533400" indent="-533400" eaLnBrk="1" hangingPunct="1">
              <a:buFontTx/>
              <a:buNone/>
            </a:pPr>
            <a:r>
              <a:rPr lang="en-US" altLang="en-US"/>
              <a:t>						swap 60 and 60</a:t>
            </a:r>
          </a:p>
          <a:p>
            <a:pPr marL="533400" indent="-533400" eaLnBrk="1" hangingPunct="1">
              <a:buFontTx/>
              <a:buNone/>
            </a:pPr>
            <a:r>
              <a:rPr lang="en-US" altLang="en-US"/>
              <a:t>20		30	35	60	65	done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20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20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2000"/>
                                        <p:tgtEl>
                                          <p:spTgt spid="4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fade">
                                      <p:cBhvr>
                                        <p:cTn id="27" dur="2000"/>
                                        <p:tgtEl>
                                          <p:spTgt spid="49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49155">
                                            <p:txEl>
                                              <p:pRg st="5" end="5"/>
                                            </p:txEl>
                                          </p:spTgt>
                                        </p:tgtEl>
                                        <p:attrNameLst>
                                          <p:attrName>style.visibility</p:attrName>
                                        </p:attrNameLst>
                                      </p:cBhvr>
                                      <p:to>
                                        <p:strVal val="visible"/>
                                      </p:to>
                                    </p:set>
                                    <p:animEffect transition="in" filter="fade">
                                      <p:cBhvr>
                                        <p:cTn id="32" dur="2000"/>
                                        <p:tgtEl>
                                          <p:spTgt spid="491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49155">
                                            <p:txEl>
                                              <p:pRg st="6" end="6"/>
                                            </p:txEl>
                                          </p:spTgt>
                                        </p:tgtEl>
                                        <p:attrNameLst>
                                          <p:attrName>style.visibility</p:attrName>
                                        </p:attrNameLst>
                                      </p:cBhvr>
                                      <p:to>
                                        <p:strVal val="visible"/>
                                      </p:to>
                                    </p:set>
                                    <p:animEffect transition="in" filter="fade">
                                      <p:cBhvr>
                                        <p:cTn id="37" dur="2000"/>
                                        <p:tgtEl>
                                          <p:spTgt spid="491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49155">
                                            <p:txEl>
                                              <p:pRg st="7" end="7"/>
                                            </p:txEl>
                                          </p:spTgt>
                                        </p:tgtEl>
                                        <p:attrNameLst>
                                          <p:attrName>style.visibility</p:attrName>
                                        </p:attrNameLst>
                                      </p:cBhvr>
                                      <p:to>
                                        <p:strVal val="visible"/>
                                      </p:to>
                                    </p:set>
                                    <p:animEffect transition="in" filter="fade">
                                      <p:cBhvr>
                                        <p:cTn id="42" dur="2000"/>
                                        <p:tgtEl>
                                          <p:spTgt spid="491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49155">
                                            <p:txEl>
                                              <p:pRg st="8" end="8"/>
                                            </p:txEl>
                                          </p:spTgt>
                                        </p:tgtEl>
                                        <p:attrNameLst>
                                          <p:attrName>style.visibility</p:attrName>
                                        </p:attrNameLst>
                                      </p:cBhvr>
                                      <p:to>
                                        <p:strVal val="visible"/>
                                      </p:to>
                                    </p:set>
                                    <p:animEffect transition="in" filter="fade">
                                      <p:cBhvr>
                                        <p:cTn id="47" dur="2000"/>
                                        <p:tgtEl>
                                          <p:spTgt spid="49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dirty="0"/>
              <a:t>In most cases the insertion sort is the best of the simple sorts. </a:t>
            </a:r>
          </a:p>
          <a:p>
            <a:r>
              <a:rPr lang="en-US" dirty="0"/>
              <a:t>It still executes in O(N</a:t>
            </a:r>
            <a:r>
              <a:rPr lang="en-US" baseline="30000" dirty="0"/>
              <a:t>2</a:t>
            </a:r>
            <a:r>
              <a:rPr lang="en-US" dirty="0"/>
              <a:t>) time, but it’s about twice as fast as the bubble sort and somewhat faster than the selection sort in normal situations. </a:t>
            </a:r>
          </a:p>
          <a:p>
            <a:r>
              <a:rPr lang="en-US" dirty="0"/>
              <a:t>It’s also not too complex when compared to advanced algorithms, although it’s slightly more involved than the bubble and selection sorts.</a:t>
            </a:r>
          </a:p>
          <a:p>
            <a:r>
              <a:rPr lang="en-US" b="1" dirty="0"/>
              <a:t>How does it sort</a:t>
            </a:r>
            <a:r>
              <a:rPr lang="en-US" dirty="0"/>
              <a:t>: You start with two items you sort them, you take 3</a:t>
            </a:r>
            <a:r>
              <a:rPr lang="en-US" baseline="30000" dirty="0"/>
              <a:t>rd</a:t>
            </a:r>
            <a:r>
              <a:rPr lang="en-US" dirty="0"/>
              <a:t> item, you sort these three items by inserting the 3</a:t>
            </a:r>
            <a:r>
              <a:rPr lang="en-US" baseline="30000" dirty="0"/>
              <a:t>rd</a:t>
            </a:r>
            <a:r>
              <a:rPr lang="en-US" dirty="0"/>
              <a:t> item in a proper position, you do the same to 4</a:t>
            </a:r>
            <a:r>
              <a:rPr lang="en-US" baseline="30000" dirty="0"/>
              <a:t>th</a:t>
            </a:r>
            <a:r>
              <a:rPr lang="en-US" dirty="0"/>
              <a:t> subsequently to the last item</a:t>
            </a:r>
          </a:p>
        </p:txBody>
      </p:sp>
    </p:spTree>
    <p:extLst>
      <p:ext uri="{BB962C8B-B14F-4D97-AF65-F5344CB8AC3E}">
        <p14:creationId xmlns:p14="http://schemas.microsoft.com/office/powerpoint/2010/main" val="82286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9020"/>
            <a:ext cx="4971426" cy="523220"/>
          </a:xfrm>
          <a:prstGeom prst="rect">
            <a:avLst/>
          </a:prstGeom>
          <a:noFill/>
        </p:spPr>
        <p:txBody>
          <a:bodyPr wrap="none" rtlCol="0">
            <a:spAutoFit/>
          </a:bodyPr>
          <a:lstStyle/>
          <a:p>
            <a:r>
              <a:rPr lang="en-US" sz="2800" u="sng" dirty="0"/>
              <a:t>Implementation of Insertion Sort</a:t>
            </a:r>
          </a:p>
        </p:txBody>
      </p:sp>
      <p:sp>
        <p:nvSpPr>
          <p:cNvPr id="5" name="Rectangle 4"/>
          <p:cNvSpPr/>
          <p:nvPr/>
        </p:nvSpPr>
        <p:spPr>
          <a:xfrm>
            <a:off x="304800" y="889844"/>
            <a:ext cx="8153400" cy="48936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600" dirty="0"/>
              <a:t>public void </a:t>
            </a:r>
            <a:r>
              <a:rPr lang="en-US" sz="2600" dirty="0" err="1"/>
              <a:t>insertionSort</a:t>
            </a:r>
            <a:r>
              <a:rPr lang="en-US" sz="2600" dirty="0"/>
              <a:t>(){</a:t>
            </a:r>
          </a:p>
          <a:p>
            <a:r>
              <a:rPr lang="en-US" sz="2600" dirty="0"/>
              <a:t>    </a:t>
            </a:r>
            <a:r>
              <a:rPr lang="en-US" sz="2600" dirty="0" err="1"/>
              <a:t>int</a:t>
            </a:r>
            <a:r>
              <a:rPr lang="en-US" sz="2600" dirty="0"/>
              <a:t> in, out;</a:t>
            </a:r>
          </a:p>
          <a:p>
            <a:r>
              <a:rPr lang="en-US" sz="2600" dirty="0"/>
              <a:t>    for(out=1; out&lt;</a:t>
            </a:r>
            <a:r>
              <a:rPr lang="en-US" sz="2600" dirty="0" err="1"/>
              <a:t>nElems</a:t>
            </a:r>
            <a:r>
              <a:rPr lang="en-US" sz="2600" dirty="0"/>
              <a:t>; out++) {// out is dividing line</a:t>
            </a:r>
          </a:p>
          <a:p>
            <a:r>
              <a:rPr lang="en-US" sz="2600" dirty="0"/>
              <a:t>        long temp = a[out]; // remove marked item</a:t>
            </a:r>
          </a:p>
          <a:p>
            <a:r>
              <a:rPr lang="en-US" sz="2600" dirty="0"/>
              <a:t>        in = out; // start shifts at out</a:t>
            </a:r>
          </a:p>
          <a:p>
            <a:r>
              <a:rPr lang="en-US" sz="2600" dirty="0"/>
              <a:t>        while(in&gt;0 &amp;&amp; a[in-1] &gt;= temp) {// until one is smaller,</a:t>
            </a:r>
          </a:p>
          <a:p>
            <a:r>
              <a:rPr lang="en-US" sz="2600" dirty="0"/>
              <a:t>            a[in] = a[in-1]; // shift item to right</a:t>
            </a:r>
          </a:p>
          <a:p>
            <a:r>
              <a:rPr lang="en-US" sz="2600" dirty="0"/>
              <a:t>            --in; // go left one position</a:t>
            </a:r>
          </a:p>
          <a:p>
            <a:r>
              <a:rPr lang="en-US" sz="2600" dirty="0"/>
              <a:t>         }</a:t>
            </a:r>
          </a:p>
          <a:p>
            <a:r>
              <a:rPr lang="en-US" sz="2600" dirty="0"/>
              <a:t>         a[in] = temp; // insert marked item</a:t>
            </a:r>
          </a:p>
          <a:p>
            <a:r>
              <a:rPr lang="en-US" sz="2600" dirty="0"/>
              <a:t>     } // end for</a:t>
            </a:r>
          </a:p>
          <a:p>
            <a:r>
              <a:rPr lang="en-US" sz="2600" dirty="0"/>
              <a:t>}</a:t>
            </a:r>
          </a:p>
        </p:txBody>
      </p:sp>
    </p:spTree>
    <p:extLst>
      <p:ext uri="{BB962C8B-B14F-4D97-AF65-F5344CB8AC3E}">
        <p14:creationId xmlns:p14="http://schemas.microsoft.com/office/powerpoint/2010/main" val="170369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DB9EFF08-30F2-428A-857C-321B60122817}"/>
              </a:ext>
            </a:extLst>
          </p:cNvPr>
          <p:cNvSpPr>
            <a:spLocks noGrp="1"/>
          </p:cNvSpPr>
          <p:nvPr>
            <p:ph type="sldNum" sz="quarter" idx="12"/>
          </p:nvPr>
        </p:nvSpPr>
        <p:spPr>
          <a:noFill/>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spcBef>
                <a:spcPct val="0"/>
              </a:spcBef>
              <a:buFontTx/>
              <a:buNone/>
            </a:pPr>
            <a:fld id="{78106734-91C5-492B-AF92-1A288E7B57C3}" type="slidenum">
              <a:rPr lang="en-US" altLang="en-US" sz="1400"/>
              <a:pPr>
                <a:spcBef>
                  <a:spcPct val="0"/>
                </a:spcBef>
                <a:buFontTx/>
                <a:buNone/>
              </a:pPr>
              <a:t>14</a:t>
            </a:fld>
            <a:endParaRPr lang="en-US" altLang="en-US" sz="1400"/>
          </a:p>
        </p:txBody>
      </p:sp>
      <p:sp>
        <p:nvSpPr>
          <p:cNvPr id="32771" name="Rectangle 2">
            <a:extLst>
              <a:ext uri="{FF2B5EF4-FFF2-40B4-BE49-F238E27FC236}">
                <a16:creationId xmlns:a16="http://schemas.microsoft.com/office/drawing/2014/main" id="{72C7092F-BC5E-4747-9AD3-26CCC5778B46}"/>
              </a:ext>
            </a:extLst>
          </p:cNvPr>
          <p:cNvSpPr>
            <a:spLocks noGrp="1" noChangeArrowheads="1"/>
          </p:cNvSpPr>
          <p:nvPr>
            <p:ph type="title"/>
          </p:nvPr>
        </p:nvSpPr>
        <p:spPr/>
        <p:txBody>
          <a:bodyPr/>
          <a:lstStyle/>
          <a:p>
            <a:pPr eaLnBrk="1" hangingPunct="1"/>
            <a:r>
              <a:rPr lang="en-US" altLang="en-US"/>
              <a:t>Insertion Sort Example</a:t>
            </a:r>
          </a:p>
        </p:txBody>
      </p:sp>
      <p:pic>
        <p:nvPicPr>
          <p:cNvPr id="32772" name="Picture 4">
            <a:extLst>
              <a:ext uri="{FF2B5EF4-FFF2-40B4-BE49-F238E27FC236}">
                <a16:creationId xmlns:a16="http://schemas.microsoft.com/office/drawing/2014/main" id="{B654B3BD-7386-4CE9-844A-33C60E165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284"/>
          <a:stretch>
            <a:fillRect/>
          </a:stretch>
        </p:blipFill>
        <p:spPr bwMode="auto">
          <a:xfrm>
            <a:off x="2133600" y="3171825"/>
            <a:ext cx="5410200" cy="305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a:extLst>
              <a:ext uri="{FF2B5EF4-FFF2-40B4-BE49-F238E27FC236}">
                <a16:creationId xmlns:a16="http://schemas.microsoft.com/office/drawing/2014/main" id="{4628DD57-2706-44BE-B7D4-D0B29DD63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167"/>
          <a:stretch>
            <a:fillRect/>
          </a:stretch>
        </p:blipFill>
        <p:spPr bwMode="auto">
          <a:xfrm>
            <a:off x="2209800" y="685800"/>
            <a:ext cx="69342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4" name="Line 6">
            <a:extLst>
              <a:ext uri="{FF2B5EF4-FFF2-40B4-BE49-F238E27FC236}">
                <a16:creationId xmlns:a16="http://schemas.microsoft.com/office/drawing/2014/main" id="{8C46E000-3DE4-4313-A78A-8C54836778C0}"/>
              </a:ext>
            </a:extLst>
          </p:cNvPr>
          <p:cNvSpPr>
            <a:spLocks noChangeShapeType="1"/>
          </p:cNvSpPr>
          <p:nvPr/>
        </p:nvSpPr>
        <p:spPr bwMode="auto">
          <a:xfrm flipV="1">
            <a:off x="3048000" y="3733800"/>
            <a:ext cx="533400" cy="3048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75" name="Line 7">
            <a:extLst>
              <a:ext uri="{FF2B5EF4-FFF2-40B4-BE49-F238E27FC236}">
                <a16:creationId xmlns:a16="http://schemas.microsoft.com/office/drawing/2014/main" id="{540FF3C2-D6C2-48F6-ABC0-1261F5A12296}"/>
              </a:ext>
            </a:extLst>
          </p:cNvPr>
          <p:cNvSpPr>
            <a:spLocks noChangeShapeType="1"/>
          </p:cNvSpPr>
          <p:nvPr/>
        </p:nvSpPr>
        <p:spPr bwMode="auto">
          <a:xfrm flipV="1">
            <a:off x="4038600" y="3733800"/>
            <a:ext cx="609600" cy="5334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76" name="Line 8">
            <a:extLst>
              <a:ext uri="{FF2B5EF4-FFF2-40B4-BE49-F238E27FC236}">
                <a16:creationId xmlns:a16="http://schemas.microsoft.com/office/drawing/2014/main" id="{F0344F10-8BBD-418B-A9A4-BAEAE780AB98}"/>
              </a:ext>
            </a:extLst>
          </p:cNvPr>
          <p:cNvSpPr>
            <a:spLocks noChangeShapeType="1"/>
          </p:cNvSpPr>
          <p:nvPr/>
        </p:nvSpPr>
        <p:spPr bwMode="auto">
          <a:xfrm flipV="1">
            <a:off x="5029200" y="4114800"/>
            <a:ext cx="609600" cy="5334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77" name="Line 9">
            <a:extLst>
              <a:ext uri="{FF2B5EF4-FFF2-40B4-BE49-F238E27FC236}">
                <a16:creationId xmlns:a16="http://schemas.microsoft.com/office/drawing/2014/main" id="{687D54B3-6A62-4D41-B33D-4A1102FB4D2C}"/>
              </a:ext>
            </a:extLst>
          </p:cNvPr>
          <p:cNvSpPr>
            <a:spLocks noChangeShapeType="1"/>
          </p:cNvSpPr>
          <p:nvPr/>
        </p:nvSpPr>
        <p:spPr bwMode="auto">
          <a:xfrm flipV="1">
            <a:off x="6019800" y="4648200"/>
            <a:ext cx="609600" cy="3048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the Insertion Sort</a:t>
            </a:r>
          </a:p>
        </p:txBody>
      </p:sp>
      <p:sp>
        <p:nvSpPr>
          <p:cNvPr id="3" name="Content Placeholder 2"/>
          <p:cNvSpPr>
            <a:spLocks noGrp="1"/>
          </p:cNvSpPr>
          <p:nvPr>
            <p:ph idx="1"/>
          </p:nvPr>
        </p:nvSpPr>
        <p:spPr/>
        <p:txBody>
          <a:bodyPr>
            <a:normAutofit fontScale="92500" lnSpcReduction="10000"/>
          </a:bodyPr>
          <a:lstStyle/>
          <a:p>
            <a:r>
              <a:rPr lang="en-US" dirty="0"/>
              <a:t>The number of comparisons will be O(N</a:t>
            </a:r>
            <a:r>
              <a:rPr lang="en-US" baseline="30000" dirty="0"/>
              <a:t>2</a:t>
            </a:r>
            <a:r>
              <a:rPr lang="en-US" dirty="0"/>
              <a:t>) time</a:t>
            </a:r>
          </a:p>
          <a:p>
            <a:r>
              <a:rPr lang="en-US" dirty="0"/>
              <a:t>The number of copies is approximately the same as the number comparisons but copies are not time-consuming as swaps.</a:t>
            </a:r>
          </a:p>
          <a:p>
            <a:r>
              <a:rPr lang="en-US" dirty="0"/>
              <a:t>Though both are O(N</a:t>
            </a:r>
            <a:r>
              <a:rPr lang="en-US" baseline="30000" dirty="0"/>
              <a:t>2</a:t>
            </a:r>
            <a:r>
              <a:rPr lang="en-US" dirty="0"/>
              <a:t>), for random data this algorithm runs twice as fast as the bubble sort and faster than the selection sort.</a:t>
            </a:r>
          </a:p>
          <a:p>
            <a:r>
              <a:rPr lang="en-US" dirty="0"/>
              <a:t>If the data is almost sorted, the insertion sort executes O(N) time, since the while loop will not execute if an array is sorted</a:t>
            </a:r>
          </a:p>
        </p:txBody>
      </p:sp>
    </p:spTree>
    <p:extLst>
      <p:ext uri="{BB962C8B-B14F-4D97-AF65-F5344CB8AC3E}">
        <p14:creationId xmlns:p14="http://schemas.microsoft.com/office/powerpoint/2010/main" val="193469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p>
        </p:txBody>
      </p:sp>
      <p:sp>
        <p:nvSpPr>
          <p:cNvPr id="3" name="Content Placeholder 2"/>
          <p:cNvSpPr>
            <a:spLocks noGrp="1"/>
          </p:cNvSpPr>
          <p:nvPr>
            <p:ph idx="1"/>
          </p:nvPr>
        </p:nvSpPr>
        <p:spPr/>
        <p:txBody>
          <a:bodyPr>
            <a:normAutofit lnSpcReduction="10000"/>
          </a:bodyPr>
          <a:lstStyle/>
          <a:p>
            <a:r>
              <a:rPr lang="en-US" dirty="0"/>
              <a:t>This is a searching algorithm in which the all items in an array are scanned until the item searched for is found.</a:t>
            </a:r>
          </a:p>
          <a:p>
            <a:r>
              <a:rPr lang="en-US" dirty="0"/>
              <a:t>If the searched item is found, the loop terminates and the index of searched item is returned to the caller of this function.</a:t>
            </a:r>
          </a:p>
          <a:p>
            <a:r>
              <a:rPr lang="en-US" dirty="0"/>
              <a:t>If the searched item is not found, the loop will go to the end un-successfully and illegal index is returned, usually -1.</a:t>
            </a:r>
          </a:p>
        </p:txBody>
      </p:sp>
    </p:spTree>
    <p:extLst>
      <p:ext uri="{BB962C8B-B14F-4D97-AF65-F5344CB8AC3E}">
        <p14:creationId xmlns:p14="http://schemas.microsoft.com/office/powerpoint/2010/main" val="302446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838200"/>
            <a:ext cx="7772400"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dirty="0"/>
              <a:t>public </a:t>
            </a:r>
            <a:r>
              <a:rPr lang="en-US" sz="2800" dirty="0" err="1"/>
              <a:t>int</a:t>
            </a:r>
            <a:r>
              <a:rPr lang="en-US" sz="2800" dirty="0"/>
              <a:t> </a:t>
            </a:r>
            <a:r>
              <a:rPr lang="en-US" sz="2800" dirty="0" err="1"/>
              <a:t>linearSearch</a:t>
            </a:r>
            <a:r>
              <a:rPr lang="en-US" sz="2800" dirty="0"/>
              <a:t>(long </a:t>
            </a:r>
            <a:r>
              <a:rPr lang="en-US" sz="2800" dirty="0" err="1"/>
              <a:t>searchKey</a:t>
            </a:r>
            <a:r>
              <a:rPr lang="en-US" sz="2800" dirty="0"/>
              <a:t>){ </a:t>
            </a:r>
          </a:p>
          <a:p>
            <a:r>
              <a:rPr lang="en-US" sz="2800" dirty="0"/>
              <a:t>    // find specified value</a:t>
            </a:r>
          </a:p>
          <a:p>
            <a:r>
              <a:rPr lang="en-US" sz="2800" dirty="0"/>
              <a:t>     </a:t>
            </a:r>
            <a:r>
              <a:rPr lang="en-US" sz="2800" dirty="0" err="1"/>
              <a:t>int</a:t>
            </a:r>
            <a:r>
              <a:rPr lang="en-US" sz="2800" dirty="0"/>
              <a:t> j;</a:t>
            </a:r>
          </a:p>
          <a:p>
            <a:r>
              <a:rPr lang="en-US" sz="2800" dirty="0"/>
              <a:t>     for(j=0; j&lt;</a:t>
            </a:r>
            <a:r>
              <a:rPr lang="en-US" sz="2800" dirty="0" err="1"/>
              <a:t>nElems</a:t>
            </a:r>
            <a:r>
              <a:rPr lang="en-US" sz="2800" dirty="0"/>
              <a:t>; j++) // for each element,</a:t>
            </a:r>
          </a:p>
          <a:p>
            <a:r>
              <a:rPr lang="en-US" sz="2800" dirty="0"/>
              <a:t>          if(a[j] == </a:t>
            </a:r>
            <a:r>
              <a:rPr lang="en-US" sz="2800" dirty="0" err="1"/>
              <a:t>searchKey</a:t>
            </a:r>
            <a:r>
              <a:rPr lang="en-US" sz="2800" dirty="0"/>
              <a:t>) // found item?</a:t>
            </a:r>
          </a:p>
          <a:p>
            <a:r>
              <a:rPr lang="en-US" sz="2800" dirty="0"/>
              <a:t>	   return j; // exit loop before end</a:t>
            </a:r>
          </a:p>
          <a:p>
            <a:r>
              <a:rPr lang="en-US" sz="2800" dirty="0"/>
              <a:t>      return -1; // yes, can’t find it</a:t>
            </a:r>
          </a:p>
          <a:p>
            <a:r>
              <a:rPr lang="en-US" sz="2800" dirty="0"/>
              <a:t>} </a:t>
            </a:r>
          </a:p>
        </p:txBody>
      </p:sp>
      <p:sp>
        <p:nvSpPr>
          <p:cNvPr id="5" name="TextBox 4"/>
          <p:cNvSpPr txBox="1"/>
          <p:nvPr/>
        </p:nvSpPr>
        <p:spPr>
          <a:xfrm>
            <a:off x="152400" y="195237"/>
            <a:ext cx="4560607" cy="523220"/>
          </a:xfrm>
          <a:prstGeom prst="rect">
            <a:avLst/>
          </a:prstGeom>
          <a:noFill/>
        </p:spPr>
        <p:txBody>
          <a:bodyPr wrap="none" rtlCol="0">
            <a:spAutoFit/>
          </a:bodyPr>
          <a:lstStyle/>
          <a:p>
            <a:r>
              <a:rPr lang="en-US" sz="2800" u="sng" dirty="0"/>
              <a:t>Linear Search Implementation</a:t>
            </a:r>
          </a:p>
        </p:txBody>
      </p:sp>
      <p:sp>
        <p:nvSpPr>
          <p:cNvPr id="6" name="TextBox 5"/>
          <p:cNvSpPr txBox="1"/>
          <p:nvPr/>
        </p:nvSpPr>
        <p:spPr>
          <a:xfrm>
            <a:off x="152400" y="4419600"/>
            <a:ext cx="8839200" cy="2246769"/>
          </a:xfrm>
          <a:prstGeom prst="rect">
            <a:avLst/>
          </a:prstGeom>
          <a:noFill/>
        </p:spPr>
        <p:txBody>
          <a:bodyPr wrap="square" rtlCol="0">
            <a:spAutoFit/>
          </a:bodyPr>
          <a:lstStyle/>
          <a:p>
            <a:r>
              <a:rPr lang="en-US" sz="2800" dirty="0"/>
              <a:t>Remember whenever return is executed, the method terminates, </a:t>
            </a:r>
            <a:r>
              <a:rPr lang="en-US" sz="2800" dirty="0" err="1"/>
              <a:t>ie</a:t>
            </a:r>
            <a:r>
              <a:rPr lang="en-US" sz="2800" dirty="0"/>
              <a:t> when searched item (</a:t>
            </a:r>
            <a:r>
              <a:rPr lang="en-US" sz="2800" dirty="0" err="1"/>
              <a:t>searchkey</a:t>
            </a:r>
            <a:r>
              <a:rPr lang="en-US" sz="2800" dirty="0"/>
              <a:t>) is found at j, j is returned (</a:t>
            </a:r>
            <a:r>
              <a:rPr lang="en-US" sz="2800" b="1" dirty="0">
                <a:latin typeface="Courier New" pitchFamily="49" charset="0"/>
                <a:cs typeface="Courier New" pitchFamily="49" charset="0"/>
              </a:rPr>
              <a:t>return j; </a:t>
            </a:r>
            <a:r>
              <a:rPr lang="en-US" sz="2800" dirty="0"/>
              <a:t>statement) and the program terminates. If </a:t>
            </a:r>
            <a:r>
              <a:rPr lang="en-US" sz="2800" dirty="0" err="1"/>
              <a:t>searchkey</a:t>
            </a:r>
            <a:r>
              <a:rPr lang="en-US" sz="2800" dirty="0"/>
              <a:t> is not found the program will get out of loop and returns -1 (</a:t>
            </a:r>
            <a:r>
              <a:rPr lang="en-US" sz="2800" b="1" dirty="0">
                <a:latin typeface="Courier New" pitchFamily="49" charset="0"/>
                <a:cs typeface="Courier New" pitchFamily="49" charset="0"/>
              </a:rPr>
              <a:t>return -1; </a:t>
            </a:r>
            <a:r>
              <a:rPr lang="en-US" sz="2800" dirty="0"/>
              <a:t>statement)</a:t>
            </a:r>
          </a:p>
        </p:txBody>
      </p:sp>
    </p:spTree>
    <p:extLst>
      <p:ext uri="{BB962C8B-B14F-4D97-AF65-F5344CB8AC3E}">
        <p14:creationId xmlns:p14="http://schemas.microsoft.com/office/powerpoint/2010/main" val="117529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Efficiency of Linear Search</a:t>
            </a: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a:t>Suppose there are 10 items in the array, The number of comparisons that must be made to find a specified item is between 1 and 10, on average is 5. </a:t>
            </a:r>
          </a:p>
          <a:p>
            <a:r>
              <a:rPr lang="en-US" dirty="0"/>
              <a:t>Thus, if N is the total number of items, </a:t>
            </a:r>
          </a:p>
          <a:p>
            <a:pPr lvl="1"/>
            <a:r>
              <a:rPr lang="en-US" dirty="0"/>
              <a:t>At worst case scenario, when the item is not found or the items is located at last item, the number of comparisons will be equal to N.</a:t>
            </a:r>
          </a:p>
          <a:p>
            <a:pPr lvl="1"/>
            <a:r>
              <a:rPr lang="en-US" dirty="0"/>
              <a:t>At best case scenario, the item is found at the first comparison</a:t>
            </a:r>
          </a:p>
          <a:p>
            <a:pPr lvl="1"/>
            <a:r>
              <a:rPr lang="en-US" dirty="0"/>
              <a:t>On average case scenario, there is N/2 comparisons</a:t>
            </a:r>
          </a:p>
        </p:txBody>
      </p:sp>
    </p:spTree>
    <p:extLst>
      <p:ext uri="{BB962C8B-B14F-4D97-AF65-F5344CB8AC3E}">
        <p14:creationId xmlns:p14="http://schemas.microsoft.com/office/powerpoint/2010/main" val="350869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normAutofit fontScale="92500" lnSpcReduction="10000"/>
          </a:bodyPr>
          <a:lstStyle/>
          <a:p>
            <a:r>
              <a:rPr lang="en-US" dirty="0"/>
              <a:t>This is among the fastest searching algorithm. It is far away faster than Linear search algorithm.</a:t>
            </a:r>
          </a:p>
          <a:p>
            <a:r>
              <a:rPr lang="en-US" dirty="0"/>
              <a:t>The precondition of this algorithm is ordered array, </a:t>
            </a:r>
            <a:r>
              <a:rPr lang="en-US" dirty="0" err="1"/>
              <a:t>ie</a:t>
            </a:r>
            <a:r>
              <a:rPr lang="en-US" dirty="0"/>
              <a:t> it is applicable only to sorted array. It cant be used in unordered array.</a:t>
            </a:r>
          </a:p>
          <a:p>
            <a:r>
              <a:rPr lang="en-US" dirty="0"/>
              <a:t>Binary Search works by continuously bisecting an array, assuming the item is found at the middle of an array, then taking another half and bisecting it until either the item is found or left bound is greater than the right bound. </a:t>
            </a:r>
          </a:p>
        </p:txBody>
      </p:sp>
    </p:spTree>
    <p:extLst>
      <p:ext uri="{BB962C8B-B14F-4D97-AF65-F5344CB8AC3E}">
        <p14:creationId xmlns:p14="http://schemas.microsoft.com/office/powerpoint/2010/main" val="9804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 this course we will see how these algorithms are written in java as well as their analysis</a:t>
            </a:r>
          </a:p>
        </p:txBody>
      </p:sp>
    </p:spTree>
    <p:extLst>
      <p:ext uri="{BB962C8B-B14F-4D97-AF65-F5344CB8AC3E}">
        <p14:creationId xmlns:p14="http://schemas.microsoft.com/office/powerpoint/2010/main" val="684864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0554873"/>
              </p:ext>
            </p:extLst>
          </p:nvPr>
        </p:nvGraphicFramePr>
        <p:xfrm>
          <a:off x="990600" y="1524000"/>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r>
                        <a:rPr lang="en-US" dirty="0"/>
                        <a:t>23</a:t>
                      </a:r>
                    </a:p>
                  </a:txBody>
                  <a:tcPr/>
                </a:tc>
                <a:tc>
                  <a:txBody>
                    <a:bodyPr/>
                    <a:lstStyle/>
                    <a:p>
                      <a:r>
                        <a:rPr lang="en-US" dirty="0"/>
                        <a:t>26</a:t>
                      </a:r>
                    </a:p>
                  </a:txBody>
                  <a:tcPr/>
                </a:tc>
                <a:tc>
                  <a:txBody>
                    <a:bodyPr/>
                    <a:lstStyle/>
                    <a:p>
                      <a:r>
                        <a:rPr lang="en-US" dirty="0"/>
                        <a:t>28</a:t>
                      </a:r>
                    </a:p>
                  </a:txBody>
                  <a:tcPr/>
                </a:tc>
                <a:tc>
                  <a:txBody>
                    <a:bodyPr/>
                    <a:lstStyle/>
                    <a:p>
                      <a:r>
                        <a:rPr lang="en-US" dirty="0"/>
                        <a:t>36</a:t>
                      </a:r>
                    </a:p>
                  </a:txBody>
                  <a:tcPr/>
                </a:tc>
                <a:tc>
                  <a:txBody>
                    <a:bodyPr/>
                    <a:lstStyle/>
                    <a:p>
                      <a:r>
                        <a:rPr lang="en-US" dirty="0"/>
                        <a:t>39</a:t>
                      </a:r>
                    </a:p>
                  </a:txBody>
                  <a:tcPr/>
                </a:tc>
                <a:tc>
                  <a:txBody>
                    <a:bodyPr/>
                    <a:lstStyle/>
                    <a:p>
                      <a:r>
                        <a:rPr lang="en-US" dirty="0"/>
                        <a:t>45</a:t>
                      </a:r>
                    </a:p>
                  </a:txBody>
                  <a:tcPr/>
                </a:tc>
                <a:tc>
                  <a:txBody>
                    <a:bodyPr/>
                    <a:lstStyle/>
                    <a:p>
                      <a:r>
                        <a:rPr lang="en-US" dirty="0"/>
                        <a:t>50</a:t>
                      </a:r>
                    </a:p>
                  </a:txBody>
                  <a:tcPr/>
                </a:tc>
                <a:tc>
                  <a:txBody>
                    <a:bodyPr/>
                    <a:lstStyle/>
                    <a:p>
                      <a:r>
                        <a:rPr lang="en-US" dirty="0"/>
                        <a:t>53</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152400" y="228600"/>
            <a:ext cx="2544286" cy="523220"/>
          </a:xfrm>
          <a:prstGeom prst="rect">
            <a:avLst/>
          </a:prstGeom>
          <a:noFill/>
        </p:spPr>
        <p:txBody>
          <a:bodyPr wrap="none" rtlCol="0">
            <a:spAutoFit/>
          </a:bodyPr>
          <a:lstStyle/>
          <a:p>
            <a:r>
              <a:rPr lang="en-US" sz="2800" dirty="0"/>
              <a:t>Searching for 45</a:t>
            </a:r>
          </a:p>
        </p:txBody>
      </p:sp>
      <p:grpSp>
        <p:nvGrpSpPr>
          <p:cNvPr id="13" name="Group 12"/>
          <p:cNvGrpSpPr/>
          <p:nvPr/>
        </p:nvGrpSpPr>
        <p:grpSpPr>
          <a:xfrm>
            <a:off x="1151391" y="685800"/>
            <a:ext cx="1032719" cy="838200"/>
            <a:chOff x="1151391" y="685800"/>
            <a:chExt cx="1032719" cy="838200"/>
          </a:xfrm>
        </p:grpSpPr>
        <p:cxnSp>
          <p:nvCxnSpPr>
            <p:cNvPr id="9" name="Straight Arrow Connector 8"/>
            <p:cNvCxnSpPr/>
            <p:nvPr/>
          </p:nvCxnSpPr>
          <p:spPr>
            <a:xfrm>
              <a:off x="1424543" y="11430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1151391" y="685800"/>
              <a:ext cx="1032719" cy="523220"/>
            </a:xfrm>
            <a:prstGeom prst="rect">
              <a:avLst/>
            </a:prstGeom>
            <a:noFill/>
          </p:spPr>
          <p:txBody>
            <a:bodyPr wrap="none" rtlCol="0">
              <a:spAutoFit/>
            </a:bodyPr>
            <a:lstStyle/>
            <a:p>
              <a:r>
                <a:rPr lang="en-US" sz="2800" dirty="0"/>
                <a:t>left=0</a:t>
              </a:r>
            </a:p>
          </p:txBody>
        </p:sp>
      </p:grpSp>
      <p:grpSp>
        <p:nvGrpSpPr>
          <p:cNvPr id="14" name="Group 13"/>
          <p:cNvGrpSpPr/>
          <p:nvPr/>
        </p:nvGrpSpPr>
        <p:grpSpPr>
          <a:xfrm>
            <a:off x="6324600" y="706453"/>
            <a:ext cx="1309846" cy="838200"/>
            <a:chOff x="1151391" y="685800"/>
            <a:chExt cx="1309846" cy="838200"/>
          </a:xfrm>
        </p:grpSpPr>
        <p:cxnSp>
          <p:nvCxnSpPr>
            <p:cNvPr id="15" name="Straight Arrow Connector 14"/>
            <p:cNvCxnSpPr/>
            <p:nvPr/>
          </p:nvCxnSpPr>
          <p:spPr>
            <a:xfrm>
              <a:off x="1424543" y="11430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1151391" y="685800"/>
              <a:ext cx="1309846" cy="523220"/>
            </a:xfrm>
            <a:prstGeom prst="rect">
              <a:avLst/>
            </a:prstGeom>
            <a:noFill/>
          </p:spPr>
          <p:txBody>
            <a:bodyPr wrap="none" rtlCol="0">
              <a:spAutoFit/>
            </a:bodyPr>
            <a:lstStyle/>
            <a:p>
              <a:r>
                <a:rPr lang="en-US" sz="2800" dirty="0"/>
                <a:t>right=7 </a:t>
              </a:r>
            </a:p>
          </p:txBody>
        </p:sp>
      </p:grpSp>
      <p:grpSp>
        <p:nvGrpSpPr>
          <p:cNvPr id="17" name="Group 16"/>
          <p:cNvGrpSpPr/>
          <p:nvPr/>
        </p:nvGrpSpPr>
        <p:grpSpPr>
          <a:xfrm>
            <a:off x="3352800" y="680710"/>
            <a:ext cx="1104790" cy="838200"/>
            <a:chOff x="1151391" y="685800"/>
            <a:chExt cx="1104790" cy="838200"/>
          </a:xfrm>
        </p:grpSpPr>
        <p:cxnSp>
          <p:nvCxnSpPr>
            <p:cNvPr id="18" name="Straight Arrow Connector 17"/>
            <p:cNvCxnSpPr/>
            <p:nvPr/>
          </p:nvCxnSpPr>
          <p:spPr>
            <a:xfrm>
              <a:off x="1424543" y="11430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1151391" y="685800"/>
              <a:ext cx="1104790" cy="523220"/>
            </a:xfrm>
            <a:prstGeom prst="rect">
              <a:avLst/>
            </a:prstGeom>
            <a:noFill/>
          </p:spPr>
          <p:txBody>
            <a:bodyPr wrap="none" rtlCol="0">
              <a:spAutoFit/>
            </a:bodyPr>
            <a:lstStyle/>
            <a:p>
              <a:r>
                <a:rPr lang="en-US" sz="2800" dirty="0"/>
                <a:t>mid=3</a:t>
              </a:r>
            </a:p>
          </p:txBody>
        </p:sp>
      </p:grpSp>
      <p:sp>
        <p:nvSpPr>
          <p:cNvPr id="23" name="TextBox 22"/>
          <p:cNvSpPr txBox="1"/>
          <p:nvPr/>
        </p:nvSpPr>
        <p:spPr>
          <a:xfrm>
            <a:off x="430559" y="1474249"/>
            <a:ext cx="606256" cy="523220"/>
          </a:xfrm>
          <a:prstGeom prst="rect">
            <a:avLst/>
          </a:prstGeom>
          <a:noFill/>
        </p:spPr>
        <p:txBody>
          <a:bodyPr wrap="none" rtlCol="0">
            <a:spAutoFit/>
          </a:bodyPr>
          <a:lstStyle/>
          <a:p>
            <a:r>
              <a:rPr lang="en-US" sz="2800" dirty="0" err="1"/>
              <a:t>arr</a:t>
            </a:r>
            <a:endParaRPr lang="en-US" sz="2800" dirty="0"/>
          </a:p>
        </p:txBody>
      </p:sp>
      <p:grpSp>
        <p:nvGrpSpPr>
          <p:cNvPr id="25" name="Group 24"/>
          <p:cNvGrpSpPr/>
          <p:nvPr/>
        </p:nvGrpSpPr>
        <p:grpSpPr>
          <a:xfrm>
            <a:off x="4095311" y="1981200"/>
            <a:ext cx="2915090" cy="1651498"/>
            <a:chOff x="4095311" y="1981200"/>
            <a:chExt cx="2915090" cy="1651498"/>
          </a:xfrm>
        </p:grpSpPr>
        <p:sp>
          <p:nvSpPr>
            <p:cNvPr id="20" name="Right Brace 19"/>
            <p:cNvSpPr/>
            <p:nvPr/>
          </p:nvSpPr>
          <p:spPr>
            <a:xfrm rot="5400000">
              <a:off x="5209956" y="866555"/>
              <a:ext cx="685800" cy="2915089"/>
            </a:xfrm>
            <a:prstGeom prst="rightBrace">
              <a:avLst>
                <a:gd name="adj1" fmla="val 29285"/>
                <a:gd name="adj2" fmla="val 504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4576465" y="2678591"/>
              <a:ext cx="2433936" cy="954107"/>
            </a:xfrm>
            <a:prstGeom prst="rect">
              <a:avLst/>
            </a:prstGeom>
            <a:noFill/>
          </p:spPr>
          <p:txBody>
            <a:bodyPr wrap="none" rtlCol="0">
              <a:spAutoFit/>
            </a:bodyPr>
            <a:lstStyle/>
            <a:p>
              <a:r>
                <a:rPr lang="en-US" sz="2800" dirty="0" err="1"/>
                <a:t>arr</a:t>
              </a:r>
              <a:r>
                <a:rPr lang="en-US" sz="2800" dirty="0"/>
                <a:t>[mid]&lt;target</a:t>
              </a:r>
            </a:p>
            <a:p>
              <a:r>
                <a:rPr lang="en-US" sz="2800" dirty="0"/>
                <a:t>left=mid+1</a:t>
              </a:r>
            </a:p>
          </p:txBody>
        </p:sp>
      </p:grpSp>
      <p:grpSp>
        <p:nvGrpSpPr>
          <p:cNvPr id="26" name="Group 25"/>
          <p:cNvGrpSpPr/>
          <p:nvPr/>
        </p:nvGrpSpPr>
        <p:grpSpPr>
          <a:xfrm>
            <a:off x="990600" y="2133600"/>
            <a:ext cx="2480151" cy="1637730"/>
            <a:chOff x="4095311" y="1981200"/>
            <a:chExt cx="3162670" cy="1637730"/>
          </a:xfrm>
        </p:grpSpPr>
        <p:sp>
          <p:nvSpPr>
            <p:cNvPr id="27" name="Right Brace 26"/>
            <p:cNvSpPr/>
            <p:nvPr/>
          </p:nvSpPr>
          <p:spPr>
            <a:xfrm rot="5400000">
              <a:off x="5209956" y="866555"/>
              <a:ext cx="685800" cy="2915089"/>
            </a:xfrm>
            <a:prstGeom prst="rightBrace">
              <a:avLst>
                <a:gd name="adj1" fmla="val 29285"/>
                <a:gd name="adj2" fmla="val 504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4154244" y="2664823"/>
              <a:ext cx="3103737" cy="954107"/>
            </a:xfrm>
            <a:prstGeom prst="rect">
              <a:avLst/>
            </a:prstGeom>
            <a:noFill/>
          </p:spPr>
          <p:txBody>
            <a:bodyPr wrap="none" rtlCol="0">
              <a:spAutoFit/>
            </a:bodyPr>
            <a:lstStyle/>
            <a:p>
              <a:r>
                <a:rPr lang="en-US" sz="2800" dirty="0" err="1"/>
                <a:t>arr</a:t>
              </a:r>
              <a:r>
                <a:rPr lang="en-US" sz="2800" dirty="0"/>
                <a:t>[mid]&gt;target</a:t>
              </a:r>
            </a:p>
            <a:p>
              <a:r>
                <a:rPr lang="en-US" sz="2800" dirty="0"/>
                <a:t>right =mid-1</a:t>
              </a:r>
            </a:p>
          </p:txBody>
        </p:sp>
      </p:grpSp>
      <p:graphicFrame>
        <p:nvGraphicFramePr>
          <p:cNvPr id="30" name="Table 29"/>
          <p:cNvGraphicFramePr>
            <a:graphicFrameLocks noGrp="1"/>
          </p:cNvGraphicFramePr>
          <p:nvPr>
            <p:extLst>
              <p:ext uri="{D42A27DB-BD31-4B8C-83A1-F6EECF244321}">
                <p14:modId xmlns:p14="http://schemas.microsoft.com/office/powerpoint/2010/main" val="1013393725"/>
              </p:ext>
            </p:extLst>
          </p:nvPr>
        </p:nvGraphicFramePr>
        <p:xfrm>
          <a:off x="2209072" y="5115560"/>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r>
                        <a:rPr lang="en-US" dirty="0"/>
                        <a:t>39</a:t>
                      </a:r>
                    </a:p>
                  </a:txBody>
                  <a:tcPr/>
                </a:tc>
                <a:tc>
                  <a:txBody>
                    <a:bodyPr/>
                    <a:lstStyle/>
                    <a:p>
                      <a:r>
                        <a:rPr lang="en-US" dirty="0"/>
                        <a:t>45</a:t>
                      </a:r>
                    </a:p>
                  </a:txBody>
                  <a:tcPr/>
                </a:tc>
                <a:tc>
                  <a:txBody>
                    <a:bodyPr/>
                    <a:lstStyle/>
                    <a:p>
                      <a:r>
                        <a:rPr lang="en-US" dirty="0"/>
                        <a:t>50</a:t>
                      </a:r>
                    </a:p>
                  </a:txBody>
                  <a:tcPr/>
                </a:tc>
                <a:tc>
                  <a:txBody>
                    <a:bodyPr/>
                    <a:lstStyle/>
                    <a:p>
                      <a:r>
                        <a:rPr lang="en-US" dirty="0"/>
                        <a:t>53</a:t>
                      </a:r>
                    </a:p>
                  </a:txBody>
                  <a:tcPr/>
                </a:tc>
                <a:extLst>
                  <a:ext uri="{0D108BD9-81ED-4DB2-BD59-A6C34878D82A}">
                    <a16:rowId xmlns:a16="http://schemas.microsoft.com/office/drawing/2014/main" val="10000"/>
                  </a:ext>
                </a:extLst>
              </a:tr>
            </a:tbl>
          </a:graphicData>
        </a:graphic>
      </p:graphicFrame>
      <p:sp>
        <p:nvSpPr>
          <p:cNvPr id="31" name="TextBox 30"/>
          <p:cNvSpPr txBox="1"/>
          <p:nvPr/>
        </p:nvSpPr>
        <p:spPr>
          <a:xfrm>
            <a:off x="1414133" y="5037431"/>
            <a:ext cx="606256" cy="523220"/>
          </a:xfrm>
          <a:prstGeom prst="rect">
            <a:avLst/>
          </a:prstGeom>
          <a:noFill/>
        </p:spPr>
        <p:txBody>
          <a:bodyPr wrap="none" rtlCol="0">
            <a:spAutoFit/>
          </a:bodyPr>
          <a:lstStyle/>
          <a:p>
            <a:r>
              <a:rPr lang="en-US" sz="2800" dirty="0" err="1"/>
              <a:t>arr</a:t>
            </a:r>
            <a:endParaRPr lang="en-US" sz="2800" dirty="0"/>
          </a:p>
        </p:txBody>
      </p:sp>
      <p:grpSp>
        <p:nvGrpSpPr>
          <p:cNvPr id="38" name="Group 37"/>
          <p:cNvGrpSpPr/>
          <p:nvPr/>
        </p:nvGrpSpPr>
        <p:grpSpPr>
          <a:xfrm>
            <a:off x="2057400" y="4305300"/>
            <a:ext cx="3651414" cy="876300"/>
            <a:chOff x="2190208" y="3341855"/>
            <a:chExt cx="3651414" cy="876300"/>
          </a:xfrm>
        </p:grpSpPr>
        <p:cxnSp>
          <p:nvCxnSpPr>
            <p:cNvPr id="33" name="Straight Arrow Connector 32"/>
            <p:cNvCxnSpPr/>
            <p:nvPr/>
          </p:nvCxnSpPr>
          <p:spPr>
            <a:xfrm>
              <a:off x="2463360" y="3799055"/>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2190208" y="3341855"/>
              <a:ext cx="1032719" cy="523220"/>
            </a:xfrm>
            <a:prstGeom prst="rect">
              <a:avLst/>
            </a:prstGeom>
            <a:noFill/>
          </p:spPr>
          <p:txBody>
            <a:bodyPr wrap="none" rtlCol="0">
              <a:spAutoFit/>
            </a:bodyPr>
            <a:lstStyle/>
            <a:p>
              <a:r>
                <a:rPr lang="en-US" sz="2800" dirty="0"/>
                <a:t>left=4</a:t>
              </a:r>
            </a:p>
          </p:txBody>
        </p:sp>
        <p:cxnSp>
          <p:nvCxnSpPr>
            <p:cNvPr id="36" name="Straight Arrow Connector 35"/>
            <p:cNvCxnSpPr/>
            <p:nvPr/>
          </p:nvCxnSpPr>
          <p:spPr>
            <a:xfrm>
              <a:off x="4804928" y="3837155"/>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4531776" y="3379955"/>
              <a:ext cx="1309846" cy="523220"/>
            </a:xfrm>
            <a:prstGeom prst="rect">
              <a:avLst/>
            </a:prstGeom>
            <a:noFill/>
          </p:spPr>
          <p:txBody>
            <a:bodyPr wrap="none" rtlCol="0">
              <a:spAutoFit/>
            </a:bodyPr>
            <a:lstStyle/>
            <a:p>
              <a:r>
                <a:rPr lang="en-US" sz="2800" dirty="0"/>
                <a:t>right=7 </a:t>
              </a:r>
            </a:p>
          </p:txBody>
        </p:sp>
      </p:grpSp>
      <p:grpSp>
        <p:nvGrpSpPr>
          <p:cNvPr id="39" name="Group 38"/>
          <p:cNvGrpSpPr/>
          <p:nvPr/>
        </p:nvGrpSpPr>
        <p:grpSpPr>
          <a:xfrm>
            <a:off x="3073557" y="4305300"/>
            <a:ext cx="1104790" cy="838200"/>
            <a:chOff x="1151391" y="685800"/>
            <a:chExt cx="1104790" cy="838200"/>
          </a:xfrm>
        </p:grpSpPr>
        <p:cxnSp>
          <p:nvCxnSpPr>
            <p:cNvPr id="40" name="Straight Arrow Connector 39"/>
            <p:cNvCxnSpPr/>
            <p:nvPr/>
          </p:nvCxnSpPr>
          <p:spPr>
            <a:xfrm>
              <a:off x="1424543" y="11430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TextBox 40"/>
            <p:cNvSpPr txBox="1"/>
            <p:nvPr/>
          </p:nvSpPr>
          <p:spPr>
            <a:xfrm>
              <a:off x="1151391" y="685800"/>
              <a:ext cx="1104790" cy="523220"/>
            </a:xfrm>
            <a:prstGeom prst="rect">
              <a:avLst/>
            </a:prstGeom>
            <a:noFill/>
          </p:spPr>
          <p:txBody>
            <a:bodyPr wrap="none" rtlCol="0">
              <a:spAutoFit/>
            </a:bodyPr>
            <a:lstStyle/>
            <a:p>
              <a:r>
                <a:rPr lang="en-US" sz="2800" dirty="0"/>
                <a:t>mid=5</a:t>
              </a:r>
            </a:p>
          </p:txBody>
        </p:sp>
      </p:grpSp>
      <p:sp>
        <p:nvSpPr>
          <p:cNvPr id="42" name="TextBox 41"/>
          <p:cNvSpPr txBox="1"/>
          <p:nvPr/>
        </p:nvSpPr>
        <p:spPr>
          <a:xfrm>
            <a:off x="5708814" y="4566910"/>
            <a:ext cx="3286345" cy="954107"/>
          </a:xfrm>
          <a:prstGeom prst="rect">
            <a:avLst/>
          </a:prstGeom>
          <a:noFill/>
        </p:spPr>
        <p:txBody>
          <a:bodyPr wrap="square" rtlCol="0">
            <a:spAutoFit/>
          </a:bodyPr>
          <a:lstStyle/>
          <a:p>
            <a:r>
              <a:rPr lang="en-US" sz="2800" dirty="0"/>
              <a:t>Target found at mid in a 2</a:t>
            </a:r>
            <a:r>
              <a:rPr lang="en-US" sz="2800" baseline="30000" dirty="0"/>
              <a:t>nd</a:t>
            </a:r>
            <a:r>
              <a:rPr lang="en-US" sz="2800" dirty="0"/>
              <a:t> comparison</a:t>
            </a:r>
          </a:p>
        </p:txBody>
      </p:sp>
      <p:cxnSp>
        <p:nvCxnSpPr>
          <p:cNvPr id="48" name="Straight Connector 47"/>
          <p:cNvCxnSpPr/>
          <p:nvPr/>
        </p:nvCxnSpPr>
        <p:spPr>
          <a:xfrm>
            <a:off x="289469" y="4191000"/>
            <a:ext cx="845848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77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0"/>
            <a:ext cx="4947060" cy="523220"/>
          </a:xfrm>
          <a:prstGeom prst="rect">
            <a:avLst/>
          </a:prstGeom>
          <a:noFill/>
        </p:spPr>
        <p:txBody>
          <a:bodyPr wrap="none" rtlCol="0">
            <a:spAutoFit/>
          </a:bodyPr>
          <a:lstStyle/>
          <a:p>
            <a:r>
              <a:rPr lang="en-US" sz="2800" u="sng" dirty="0"/>
              <a:t>Implementation of Binary search</a:t>
            </a:r>
          </a:p>
        </p:txBody>
      </p:sp>
      <p:sp>
        <p:nvSpPr>
          <p:cNvPr id="5" name="Rectangle 4"/>
          <p:cNvSpPr/>
          <p:nvPr/>
        </p:nvSpPr>
        <p:spPr>
          <a:xfrm>
            <a:off x="1066800" y="457200"/>
            <a:ext cx="6858000" cy="63709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public </a:t>
            </a:r>
            <a:r>
              <a:rPr lang="en-US" sz="2400" dirty="0" err="1"/>
              <a:t>int</a:t>
            </a:r>
            <a:r>
              <a:rPr lang="en-US" sz="2400" dirty="0"/>
              <a:t> find(long </a:t>
            </a:r>
            <a:r>
              <a:rPr lang="en-US" sz="2400" dirty="0" err="1"/>
              <a:t>searchKey</a:t>
            </a:r>
            <a:r>
              <a:rPr lang="en-US" sz="2400" dirty="0"/>
              <a:t>){</a:t>
            </a:r>
          </a:p>
          <a:p>
            <a:r>
              <a:rPr lang="en-US" sz="2400" dirty="0"/>
              <a:t>   </a:t>
            </a:r>
            <a:r>
              <a:rPr lang="en-US" sz="2400" dirty="0" err="1"/>
              <a:t>int</a:t>
            </a:r>
            <a:r>
              <a:rPr lang="en-US" sz="2400" dirty="0"/>
              <a:t> left = 0;</a:t>
            </a:r>
          </a:p>
          <a:p>
            <a:r>
              <a:rPr lang="en-US" sz="2400" dirty="0"/>
              <a:t>   </a:t>
            </a:r>
            <a:r>
              <a:rPr lang="en-US" sz="2400" dirty="0" err="1"/>
              <a:t>int</a:t>
            </a:r>
            <a:r>
              <a:rPr lang="en-US" sz="2400" dirty="0"/>
              <a:t> right = nElems-1;//right=arr.length-1</a:t>
            </a:r>
          </a:p>
          <a:p>
            <a:r>
              <a:rPr lang="en-US" sz="2400" dirty="0"/>
              <a:t>   </a:t>
            </a:r>
            <a:r>
              <a:rPr lang="en-US" sz="2400" dirty="0" err="1"/>
              <a:t>int</a:t>
            </a:r>
            <a:r>
              <a:rPr lang="en-US" sz="2400" dirty="0"/>
              <a:t> mid;</a:t>
            </a:r>
          </a:p>
          <a:p>
            <a:r>
              <a:rPr lang="en-US" sz="2400" dirty="0"/>
              <a:t>   while(true){</a:t>
            </a:r>
          </a:p>
          <a:p>
            <a:r>
              <a:rPr lang="en-US" sz="2400" dirty="0"/>
              <a:t>       </a:t>
            </a:r>
            <a:r>
              <a:rPr lang="en-US" sz="2400" dirty="0" err="1"/>
              <a:t>curIn</a:t>
            </a:r>
            <a:r>
              <a:rPr lang="en-US" sz="2400" dirty="0"/>
              <a:t> = (left + right) / 2;</a:t>
            </a:r>
          </a:p>
          <a:p>
            <a:r>
              <a:rPr lang="en-US" sz="2400" dirty="0"/>
              <a:t>       if(a[mid]==</a:t>
            </a:r>
            <a:r>
              <a:rPr lang="en-US" sz="2400" dirty="0" err="1"/>
              <a:t>searchKey</a:t>
            </a:r>
            <a:r>
              <a:rPr lang="en-US" sz="2400" dirty="0"/>
              <a:t>)</a:t>
            </a:r>
          </a:p>
          <a:p>
            <a:r>
              <a:rPr lang="en-US" sz="2400" dirty="0"/>
              <a:t>             return mid; // found it</a:t>
            </a:r>
          </a:p>
          <a:p>
            <a:r>
              <a:rPr lang="en-US" sz="2400" dirty="0"/>
              <a:t>        else if(left &gt; right)</a:t>
            </a:r>
          </a:p>
          <a:p>
            <a:r>
              <a:rPr lang="en-US" sz="2400" dirty="0"/>
              <a:t>             return -1; // can’t find it</a:t>
            </a:r>
          </a:p>
          <a:p>
            <a:r>
              <a:rPr lang="en-US" sz="2400" dirty="0"/>
              <a:t>        else {     // divide range</a:t>
            </a:r>
          </a:p>
          <a:p>
            <a:r>
              <a:rPr lang="en-US" sz="2400" dirty="0"/>
              <a:t>              if(a[mid] &lt; </a:t>
            </a:r>
            <a:r>
              <a:rPr lang="en-US" sz="2400" dirty="0" err="1"/>
              <a:t>searchKey</a:t>
            </a:r>
            <a:r>
              <a:rPr lang="en-US" sz="2400" dirty="0"/>
              <a:t>)</a:t>
            </a:r>
          </a:p>
          <a:p>
            <a:r>
              <a:rPr lang="en-US" sz="2400" dirty="0"/>
              <a:t>                   left = mid + 1; // it’s in upper half</a:t>
            </a:r>
          </a:p>
          <a:p>
            <a:r>
              <a:rPr lang="en-US" sz="2400" dirty="0"/>
              <a:t>              else   right = mid - 1; // it’s in lower half</a:t>
            </a:r>
          </a:p>
          <a:p>
            <a:r>
              <a:rPr lang="en-US" sz="2400" dirty="0"/>
              <a:t>         } // end else divide range</a:t>
            </a:r>
          </a:p>
          <a:p>
            <a:r>
              <a:rPr lang="en-US" sz="2400" dirty="0"/>
              <a:t>     } // end while</a:t>
            </a:r>
          </a:p>
          <a:p>
            <a:r>
              <a:rPr lang="en-US" sz="2400" dirty="0"/>
              <a:t>} // end find()</a:t>
            </a:r>
          </a:p>
        </p:txBody>
      </p:sp>
    </p:spTree>
    <p:extLst>
      <p:ext uri="{BB962C8B-B14F-4D97-AF65-F5344CB8AC3E}">
        <p14:creationId xmlns:p14="http://schemas.microsoft.com/office/powerpoint/2010/main" val="211320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C83BE59-D61D-44BE-B599-50D36FDE193C}"/>
              </a:ext>
            </a:extLst>
          </p:cNvPr>
          <p:cNvSpPr>
            <a:spLocks noGrp="1"/>
          </p:cNvSpPr>
          <p:nvPr>
            <p:ph type="title"/>
          </p:nvPr>
        </p:nvSpPr>
        <p:spPr/>
        <p:txBody>
          <a:bodyPr/>
          <a:lstStyle/>
          <a:p>
            <a:pPr eaLnBrk="1" hangingPunct="1"/>
            <a:r>
              <a:rPr lang="en-US" altLang="en-US"/>
              <a:t>Introduction</a:t>
            </a:r>
          </a:p>
        </p:txBody>
      </p:sp>
      <p:sp>
        <p:nvSpPr>
          <p:cNvPr id="7171" name="Content Placeholder 2">
            <a:extLst>
              <a:ext uri="{FF2B5EF4-FFF2-40B4-BE49-F238E27FC236}">
                <a16:creationId xmlns:a16="http://schemas.microsoft.com/office/drawing/2014/main" id="{878CB11B-7502-4C11-B130-74224A22216C}"/>
              </a:ext>
            </a:extLst>
          </p:cNvPr>
          <p:cNvSpPr>
            <a:spLocks noGrp="1"/>
          </p:cNvSpPr>
          <p:nvPr>
            <p:ph idx="1"/>
          </p:nvPr>
        </p:nvSpPr>
        <p:spPr/>
        <p:txBody>
          <a:bodyPr>
            <a:normAutofit fontScale="85000" lnSpcReduction="10000"/>
          </a:bodyPr>
          <a:lstStyle/>
          <a:p>
            <a:pPr eaLnBrk="1" hangingPunct="1"/>
            <a:r>
              <a:rPr lang="en-US" altLang="en-US"/>
              <a:t>Sorting is the process of rearranging the data in an array or list so that it is in increasing (or decreasing) order. </a:t>
            </a:r>
          </a:p>
          <a:p>
            <a:pPr eaLnBrk="1" hangingPunct="1"/>
            <a:r>
              <a:rPr lang="en-US" altLang="en-US"/>
              <a:t>Because sorting is done so frequently, computer scientists have devoted much time and effort to developing efficient algorithms for sorting arrays.</a:t>
            </a:r>
          </a:p>
          <a:p>
            <a:pPr eaLnBrk="1" hangingPunct="1"/>
            <a:r>
              <a:rPr lang="en-US" altLang="en-US"/>
              <a:t>Many languages including java provides sorting utilities that you can use without writing your own code</a:t>
            </a:r>
          </a:p>
          <a:p>
            <a:pPr eaLnBrk="1" hangingPunct="1"/>
            <a:r>
              <a:rPr lang="en-US" altLang="en-US"/>
              <a:t>But why then do we study these sorting algorithms?</a:t>
            </a:r>
          </a:p>
          <a:p>
            <a:pPr lvl="1" eaLnBrk="1" hangingPunct="1"/>
            <a:r>
              <a:rPr lang="en-US" altLang="en-US"/>
              <a:t>We might face a language that has no such utilities, so we will implement it ourselves in that language</a:t>
            </a:r>
          </a:p>
        </p:txBody>
      </p:sp>
      <p:sp>
        <p:nvSpPr>
          <p:cNvPr id="7172" name="Slide Number Placeholder 4">
            <a:extLst>
              <a:ext uri="{FF2B5EF4-FFF2-40B4-BE49-F238E27FC236}">
                <a16:creationId xmlns:a16="http://schemas.microsoft.com/office/drawing/2014/main" id="{E609B198-A293-4702-84D7-DEF0B83429CE}"/>
              </a:ext>
            </a:extLst>
          </p:cNvPr>
          <p:cNvSpPr>
            <a:spLocks noGrp="1"/>
          </p:cNvSpPr>
          <p:nvPr>
            <p:ph type="sldNum" sz="quarter" idx="10"/>
          </p:nvPr>
        </p:nvSpPr>
        <p:spPr>
          <a:noFill/>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spcBef>
                <a:spcPct val="0"/>
              </a:spcBef>
              <a:buFontTx/>
              <a:buNone/>
            </a:pPr>
            <a:fld id="{6F300389-CFA7-40B1-B3D8-7509516E1C84}" type="slidenum">
              <a:rPr lang="en-US" altLang="en-US" sz="1400"/>
              <a:pPr>
                <a:spcBef>
                  <a:spcPct val="0"/>
                </a:spcBef>
                <a:buFontTx/>
                <a:buNone/>
              </a:pPr>
              <a:t>3</a:t>
            </a:fld>
            <a:endParaRPr lang="en-US" altLang="en-US" sz="1400"/>
          </a:p>
        </p:txBody>
      </p:sp>
    </p:spTree>
    <p:extLst>
      <p:ext uri="{BB962C8B-B14F-4D97-AF65-F5344CB8AC3E}">
        <p14:creationId xmlns:p14="http://schemas.microsoft.com/office/powerpoint/2010/main" val="84234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9B2FE6C-2D0C-4007-BA65-E6C3AAD2946B}"/>
              </a:ext>
            </a:extLst>
          </p:cNvPr>
          <p:cNvSpPr>
            <a:spLocks noGrp="1"/>
          </p:cNvSpPr>
          <p:nvPr>
            <p:ph type="title"/>
          </p:nvPr>
        </p:nvSpPr>
        <p:spPr/>
        <p:txBody>
          <a:bodyPr/>
          <a:lstStyle/>
          <a:p>
            <a:pPr eaLnBrk="1" hangingPunct="1"/>
            <a:r>
              <a:rPr lang="en-US" altLang="en-US"/>
              <a:t>Introduction (2)</a:t>
            </a:r>
          </a:p>
        </p:txBody>
      </p:sp>
      <p:sp>
        <p:nvSpPr>
          <p:cNvPr id="8195" name="Content Placeholder 2">
            <a:extLst>
              <a:ext uri="{FF2B5EF4-FFF2-40B4-BE49-F238E27FC236}">
                <a16:creationId xmlns:a16="http://schemas.microsoft.com/office/drawing/2014/main" id="{9CAC6CAB-DFCB-4590-B30C-2D7C4A13AD2B}"/>
              </a:ext>
            </a:extLst>
          </p:cNvPr>
          <p:cNvSpPr>
            <a:spLocks noGrp="1"/>
          </p:cNvSpPr>
          <p:nvPr>
            <p:ph idx="1"/>
          </p:nvPr>
        </p:nvSpPr>
        <p:spPr/>
        <p:txBody>
          <a:bodyPr/>
          <a:lstStyle/>
          <a:p>
            <a:pPr eaLnBrk="1" hangingPunct="1"/>
            <a:r>
              <a:rPr lang="en-US" altLang="en-US"/>
              <a:t>Why study sorting algorithms (cont)</a:t>
            </a:r>
          </a:p>
          <a:p>
            <a:pPr lvl="1" eaLnBrk="1" hangingPunct="1"/>
            <a:r>
              <a:rPr lang="en-US" altLang="en-US"/>
              <a:t>To understand merits of each algorithm so as we can decide which one to use under given situation</a:t>
            </a:r>
          </a:p>
          <a:p>
            <a:pPr lvl="1" eaLnBrk="1" hangingPunct="1"/>
            <a:r>
              <a:rPr lang="en-US" altLang="en-US"/>
              <a:t>To increase our knowledge of problem solving</a:t>
            </a:r>
          </a:p>
          <a:p>
            <a:pPr lvl="1" eaLnBrk="1" hangingPunct="1"/>
            <a:r>
              <a:rPr lang="en-US" altLang="en-US"/>
              <a:t>To design your own sorting algorithm</a:t>
            </a:r>
          </a:p>
        </p:txBody>
      </p:sp>
      <p:sp>
        <p:nvSpPr>
          <p:cNvPr id="8196" name="Slide Number Placeholder 4">
            <a:extLst>
              <a:ext uri="{FF2B5EF4-FFF2-40B4-BE49-F238E27FC236}">
                <a16:creationId xmlns:a16="http://schemas.microsoft.com/office/drawing/2014/main" id="{E4D405BF-5E4D-4C32-800D-716C6651620D}"/>
              </a:ext>
            </a:extLst>
          </p:cNvPr>
          <p:cNvSpPr>
            <a:spLocks noGrp="1"/>
          </p:cNvSpPr>
          <p:nvPr>
            <p:ph type="sldNum" sz="quarter" idx="10"/>
          </p:nvPr>
        </p:nvSpPr>
        <p:spPr>
          <a:noFill/>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spcBef>
                <a:spcPct val="0"/>
              </a:spcBef>
              <a:buFontTx/>
              <a:buNone/>
            </a:pPr>
            <a:fld id="{11D86D78-F48E-4E1C-A80F-C7988EF9D11F}" type="slidenum">
              <a:rPr lang="en-US" altLang="en-US" sz="1400"/>
              <a:pPr>
                <a:spcBef>
                  <a:spcPct val="0"/>
                </a:spcBef>
                <a:buFontTx/>
                <a:buNone/>
              </a:pPr>
              <a:t>4</a:t>
            </a:fld>
            <a:endParaRPr lang="en-US" altLang="en-US" sz="1400"/>
          </a:p>
        </p:txBody>
      </p:sp>
    </p:spTree>
    <p:extLst>
      <p:ext uri="{BB962C8B-B14F-4D97-AF65-F5344CB8AC3E}">
        <p14:creationId xmlns:p14="http://schemas.microsoft.com/office/powerpoint/2010/main" val="53687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457200" y="1600201"/>
            <a:ext cx="8229600" cy="2514600"/>
          </a:xfrm>
        </p:spPr>
        <p:txBody>
          <a:bodyPr>
            <a:normAutofit fontScale="85000" lnSpcReduction="20000"/>
          </a:bodyPr>
          <a:lstStyle/>
          <a:p>
            <a:r>
              <a:rPr lang="en-US" dirty="0"/>
              <a:t>This is the simplest algorithm and the slowest.</a:t>
            </a:r>
          </a:p>
          <a:p>
            <a:r>
              <a:rPr lang="en-US" dirty="0"/>
              <a:t>The algorithm for bubble sort is as follows:</a:t>
            </a:r>
          </a:p>
          <a:p>
            <a:pPr marL="971550" lvl="1" indent="-514350">
              <a:buFont typeface="+mj-lt"/>
              <a:buAutoNum type="arabicPeriod"/>
            </a:pPr>
            <a:r>
              <a:rPr lang="en-US" dirty="0"/>
              <a:t>Compare two items.</a:t>
            </a:r>
          </a:p>
          <a:p>
            <a:pPr marL="971550" lvl="1" indent="-514350">
              <a:buFont typeface="+mj-lt"/>
              <a:buAutoNum type="arabicPeriod"/>
            </a:pPr>
            <a:r>
              <a:rPr lang="en-US" dirty="0"/>
              <a:t>If the one on the left is bigger, swap them.</a:t>
            </a:r>
          </a:p>
          <a:p>
            <a:pPr marL="971550" lvl="1" indent="-514350">
              <a:buFont typeface="+mj-lt"/>
              <a:buAutoNum type="arabicPeriod"/>
            </a:pPr>
            <a:r>
              <a:rPr lang="en-US" dirty="0"/>
              <a:t>Move one position right.</a:t>
            </a:r>
          </a:p>
          <a:p>
            <a:pPr marL="571500" indent="-514350"/>
            <a:r>
              <a:rPr lang="en-US" dirty="0"/>
              <a:t>How do we swap:</a:t>
            </a:r>
          </a:p>
        </p:txBody>
      </p:sp>
      <p:sp>
        <p:nvSpPr>
          <p:cNvPr id="4" name="Rectangle 3"/>
          <p:cNvSpPr/>
          <p:nvPr/>
        </p:nvSpPr>
        <p:spPr>
          <a:xfrm>
            <a:off x="457200" y="4038600"/>
            <a:ext cx="5715000"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dirty="0"/>
              <a:t>private void swap(</a:t>
            </a:r>
            <a:r>
              <a:rPr lang="en-US" sz="2800" dirty="0" err="1"/>
              <a:t>int</a:t>
            </a:r>
            <a:r>
              <a:rPr lang="en-US" sz="2800" dirty="0"/>
              <a:t> one, </a:t>
            </a:r>
            <a:r>
              <a:rPr lang="en-US" sz="2800" dirty="0" err="1"/>
              <a:t>int</a:t>
            </a:r>
            <a:r>
              <a:rPr lang="en-US" sz="2800" dirty="0"/>
              <a:t> two){</a:t>
            </a:r>
          </a:p>
          <a:p>
            <a:r>
              <a:rPr lang="en-US" sz="2800" dirty="0"/>
              <a:t>       long temp = a[one];</a:t>
            </a:r>
          </a:p>
          <a:p>
            <a:r>
              <a:rPr lang="en-US" sz="2800" dirty="0"/>
              <a:t>       a[one] = a[two];</a:t>
            </a:r>
          </a:p>
          <a:p>
            <a:r>
              <a:rPr lang="en-US" sz="2800" dirty="0"/>
              <a:t>       a[two] = temp;</a:t>
            </a:r>
          </a:p>
          <a:p>
            <a:r>
              <a:rPr lang="en-US" sz="2800" dirty="0"/>
              <a:t>}</a:t>
            </a:r>
          </a:p>
        </p:txBody>
      </p:sp>
      <p:sp>
        <p:nvSpPr>
          <p:cNvPr id="5" name="TextBox 4"/>
          <p:cNvSpPr txBox="1"/>
          <p:nvPr/>
        </p:nvSpPr>
        <p:spPr>
          <a:xfrm>
            <a:off x="6400800" y="3646944"/>
            <a:ext cx="25908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t>Note: swap is declared private as it is not used anywhere outside the class but only inside</a:t>
            </a:r>
          </a:p>
        </p:txBody>
      </p:sp>
    </p:spTree>
    <p:extLst>
      <p:ext uri="{BB962C8B-B14F-4D97-AF65-F5344CB8AC3E}">
        <p14:creationId xmlns:p14="http://schemas.microsoft.com/office/powerpoint/2010/main" val="32390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4704878" cy="523220"/>
          </a:xfrm>
          <a:prstGeom prst="rect">
            <a:avLst/>
          </a:prstGeom>
          <a:noFill/>
        </p:spPr>
        <p:txBody>
          <a:bodyPr wrap="none" rtlCol="0">
            <a:spAutoFit/>
          </a:bodyPr>
          <a:lstStyle/>
          <a:p>
            <a:r>
              <a:rPr lang="en-US" sz="2800" u="sng" dirty="0"/>
              <a:t>How to Implement Bubble Sort</a:t>
            </a:r>
          </a:p>
        </p:txBody>
      </p:sp>
      <p:sp>
        <p:nvSpPr>
          <p:cNvPr id="5" name="Rectangle 4"/>
          <p:cNvSpPr/>
          <p:nvPr/>
        </p:nvSpPr>
        <p:spPr>
          <a:xfrm>
            <a:off x="304800" y="1066800"/>
            <a:ext cx="8305800" cy="28931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600" dirty="0"/>
              <a:t>public void </a:t>
            </a:r>
            <a:r>
              <a:rPr lang="en-US" sz="2600" dirty="0" err="1"/>
              <a:t>bubbleSort</a:t>
            </a:r>
            <a:r>
              <a:rPr lang="en-US" sz="2600" dirty="0"/>
              <a:t>(){</a:t>
            </a:r>
          </a:p>
          <a:p>
            <a:r>
              <a:rPr lang="en-US" sz="2600" dirty="0"/>
              <a:t>    </a:t>
            </a:r>
            <a:r>
              <a:rPr lang="en-US" sz="2600" dirty="0" err="1"/>
              <a:t>int</a:t>
            </a:r>
            <a:r>
              <a:rPr lang="en-US" sz="2600" dirty="0"/>
              <a:t> out, in;</a:t>
            </a:r>
          </a:p>
          <a:p>
            <a:r>
              <a:rPr lang="en-US" sz="2600" dirty="0"/>
              <a:t>    for(out=nElems-1; out&gt;1; out--) // outer loop (backward)</a:t>
            </a:r>
          </a:p>
          <a:p>
            <a:r>
              <a:rPr lang="en-US" sz="2600" dirty="0"/>
              <a:t>         for(in=0; in&lt;out; in++) // inner loop (forward)</a:t>
            </a:r>
          </a:p>
          <a:p>
            <a:r>
              <a:rPr lang="en-US" sz="2600" dirty="0"/>
              <a:t>               if( a[in] &gt; a[in+1] ) // out of order?</a:t>
            </a:r>
          </a:p>
          <a:p>
            <a:r>
              <a:rPr lang="en-US" sz="2600" dirty="0"/>
              <a:t>                       swap(in, in+1); // swap them</a:t>
            </a:r>
          </a:p>
          <a:p>
            <a:r>
              <a:rPr lang="en-US" sz="2600" dirty="0"/>
              <a:t>}</a:t>
            </a:r>
          </a:p>
        </p:txBody>
      </p:sp>
      <p:sp>
        <p:nvSpPr>
          <p:cNvPr id="6" name="TextBox 5"/>
          <p:cNvSpPr txBox="1"/>
          <p:nvPr/>
        </p:nvSpPr>
        <p:spPr>
          <a:xfrm>
            <a:off x="304800" y="4191000"/>
            <a:ext cx="7543800" cy="1384995"/>
          </a:xfrm>
          <a:prstGeom prst="rect">
            <a:avLst/>
          </a:prstGeom>
          <a:noFill/>
        </p:spPr>
        <p:txBody>
          <a:bodyPr wrap="square" rtlCol="0">
            <a:spAutoFit/>
          </a:bodyPr>
          <a:lstStyle/>
          <a:p>
            <a:r>
              <a:rPr lang="en-US" sz="2800" dirty="0"/>
              <a:t>Consider the following unsorted array,  how many passes will the algorithms runs to completely sort the array?</a:t>
            </a:r>
          </a:p>
        </p:txBody>
      </p:sp>
      <p:sp>
        <p:nvSpPr>
          <p:cNvPr id="7" name="Rectangle 6"/>
          <p:cNvSpPr/>
          <p:nvPr/>
        </p:nvSpPr>
        <p:spPr>
          <a:xfrm>
            <a:off x="457200" y="5791200"/>
            <a:ext cx="6506909" cy="646331"/>
          </a:xfrm>
          <a:prstGeom prst="rect">
            <a:avLst/>
          </a:prstGeom>
        </p:spPr>
        <p:txBody>
          <a:bodyPr wrap="none">
            <a:spAutoFit/>
          </a:bodyPr>
          <a:lstStyle/>
          <a:p>
            <a:r>
              <a:rPr lang="en-US" sz="3600" dirty="0"/>
              <a:t>77  99  44  55  22  88  11  0  66  33</a:t>
            </a:r>
          </a:p>
        </p:txBody>
      </p:sp>
    </p:spTree>
    <p:extLst>
      <p:ext uri="{BB962C8B-B14F-4D97-AF65-F5344CB8AC3E}">
        <p14:creationId xmlns:p14="http://schemas.microsoft.com/office/powerpoint/2010/main" val="33189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F07259D5-8EF1-4119-8A2B-9313FADDDABD}"/>
              </a:ext>
            </a:extLst>
          </p:cNvPr>
          <p:cNvSpPr>
            <a:spLocks noGrp="1"/>
          </p:cNvSpPr>
          <p:nvPr>
            <p:ph type="sldNum" sz="quarter" idx="10"/>
          </p:nvPr>
        </p:nvSpPr>
        <p:spPr>
          <a:noFill/>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spcBef>
                <a:spcPct val="0"/>
              </a:spcBef>
              <a:buFontTx/>
              <a:buNone/>
            </a:pPr>
            <a:fld id="{CF34F77A-B04D-46F4-8AED-D20440260E65}" type="slidenum">
              <a:rPr lang="en-US" altLang="en-US" sz="1400"/>
              <a:pPr>
                <a:spcBef>
                  <a:spcPct val="0"/>
                </a:spcBef>
                <a:buFontTx/>
                <a:buNone/>
              </a:pPr>
              <a:t>7</a:t>
            </a:fld>
            <a:endParaRPr lang="en-US" altLang="en-US" sz="1400"/>
          </a:p>
        </p:txBody>
      </p:sp>
      <p:sp>
        <p:nvSpPr>
          <p:cNvPr id="25603" name="Rectangle 2">
            <a:extLst>
              <a:ext uri="{FF2B5EF4-FFF2-40B4-BE49-F238E27FC236}">
                <a16:creationId xmlns:a16="http://schemas.microsoft.com/office/drawing/2014/main" id="{EA8A9ED5-4752-4C83-A94A-98FD8C666059}"/>
              </a:ext>
            </a:extLst>
          </p:cNvPr>
          <p:cNvSpPr>
            <a:spLocks noGrp="1" noChangeArrowheads="1"/>
          </p:cNvSpPr>
          <p:nvPr>
            <p:ph type="title"/>
          </p:nvPr>
        </p:nvSpPr>
        <p:spPr/>
        <p:txBody>
          <a:bodyPr/>
          <a:lstStyle/>
          <a:p>
            <a:pPr eaLnBrk="1" hangingPunct="1"/>
            <a:r>
              <a:rPr lang="en-US" altLang="en-US"/>
              <a:t>Bubble Sort Example</a:t>
            </a:r>
          </a:p>
        </p:txBody>
      </p:sp>
      <p:sp>
        <p:nvSpPr>
          <p:cNvPr id="25604" name="Rectangle 3">
            <a:extLst>
              <a:ext uri="{FF2B5EF4-FFF2-40B4-BE49-F238E27FC236}">
                <a16:creationId xmlns:a16="http://schemas.microsoft.com/office/drawing/2014/main" id="{4CFCCA31-650F-400C-8CB2-BE42B923F15F}"/>
              </a:ext>
            </a:extLst>
          </p:cNvPr>
          <p:cNvSpPr>
            <a:spLocks noGrp="1" noChangeArrowheads="1"/>
          </p:cNvSpPr>
          <p:nvPr>
            <p:ph type="body" idx="1"/>
          </p:nvPr>
        </p:nvSpPr>
        <p:spPr/>
        <p:txBody>
          <a:bodyPr/>
          <a:lstStyle/>
          <a:p>
            <a:pPr eaLnBrk="1" hangingPunct="1"/>
            <a:endParaRPr lang="en-US" altLang="en-US"/>
          </a:p>
          <a:p>
            <a:pPr eaLnBrk="1" hangingPunct="1"/>
            <a:endParaRPr lang="en-US" altLang="en-US"/>
          </a:p>
        </p:txBody>
      </p:sp>
      <p:pic>
        <p:nvPicPr>
          <p:cNvPr id="25605" name="Picture 4">
            <a:extLst>
              <a:ext uri="{FF2B5EF4-FFF2-40B4-BE49-F238E27FC236}">
                <a16:creationId xmlns:a16="http://schemas.microsoft.com/office/drawing/2014/main" id="{5AD37CAC-BDF4-4D21-ABD7-0E483AFC5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000"/>
          <a:stretch>
            <a:fillRect/>
          </a:stretch>
        </p:blipFill>
        <p:spPr bwMode="auto">
          <a:xfrm>
            <a:off x="2514600" y="725488"/>
            <a:ext cx="640080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5">
            <a:extLst>
              <a:ext uri="{FF2B5EF4-FFF2-40B4-BE49-F238E27FC236}">
                <a16:creationId xmlns:a16="http://schemas.microsoft.com/office/drawing/2014/main" id="{18D623DC-8F66-44F6-8326-30D89C2E8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665" t="8144" r="2499" b="12286"/>
          <a:stretch>
            <a:fillRect/>
          </a:stretch>
        </p:blipFill>
        <p:spPr bwMode="auto">
          <a:xfrm>
            <a:off x="762000" y="3459163"/>
            <a:ext cx="5562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7" name="TextBox 1">
            <a:extLst>
              <a:ext uri="{FF2B5EF4-FFF2-40B4-BE49-F238E27FC236}">
                <a16:creationId xmlns:a16="http://schemas.microsoft.com/office/drawing/2014/main" id="{12CF64DA-FAB8-4D72-8007-2ABA40B2BF32}"/>
              </a:ext>
            </a:extLst>
          </p:cNvPr>
          <p:cNvSpPr txBox="1">
            <a:spLocks noChangeArrowheads="1"/>
          </p:cNvSpPr>
          <p:nvPr/>
        </p:nvSpPr>
        <p:spPr bwMode="auto">
          <a:xfrm>
            <a:off x="304800" y="1371600"/>
            <a:ext cx="2209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One Pass of </a:t>
            </a:r>
          </a:p>
          <a:p>
            <a:pPr eaLnBrk="1" hangingPunct="1">
              <a:spcBef>
                <a:spcPct val="0"/>
              </a:spcBef>
              <a:buFontTx/>
              <a:buNone/>
            </a:pPr>
            <a:r>
              <a:rPr lang="en-US" altLang="en-US"/>
              <a:t>Bubble Sort</a:t>
            </a:r>
          </a:p>
        </p:txBody>
      </p:sp>
      <p:sp>
        <p:nvSpPr>
          <p:cNvPr id="25608" name="TextBox 9">
            <a:extLst>
              <a:ext uri="{FF2B5EF4-FFF2-40B4-BE49-F238E27FC236}">
                <a16:creationId xmlns:a16="http://schemas.microsoft.com/office/drawing/2014/main" id="{B90BBB6E-2CB3-4BC1-826E-B7458C2E86A8}"/>
              </a:ext>
            </a:extLst>
          </p:cNvPr>
          <p:cNvSpPr txBox="1">
            <a:spLocks noChangeArrowheads="1"/>
          </p:cNvSpPr>
          <p:nvPr/>
        </p:nvSpPr>
        <p:spPr bwMode="auto">
          <a:xfrm>
            <a:off x="6629400" y="3741738"/>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Array after completion of each Pass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the Bubble Sort</a:t>
            </a:r>
          </a:p>
        </p:txBody>
      </p:sp>
      <p:sp>
        <p:nvSpPr>
          <p:cNvPr id="3" name="Content Placeholder 2"/>
          <p:cNvSpPr>
            <a:spLocks noGrp="1"/>
          </p:cNvSpPr>
          <p:nvPr>
            <p:ph idx="1"/>
          </p:nvPr>
        </p:nvSpPr>
        <p:spPr>
          <a:xfrm>
            <a:off x="457200" y="1066800"/>
            <a:ext cx="8229600" cy="5410200"/>
          </a:xfrm>
        </p:spPr>
        <p:txBody>
          <a:bodyPr>
            <a:normAutofit lnSpcReduction="10000"/>
          </a:bodyPr>
          <a:lstStyle/>
          <a:p>
            <a:r>
              <a:rPr lang="en-US" dirty="0"/>
              <a:t>Suppose there are 10 elements, the inner loop will make 9 comparisons at first pass, 8 comparisons at second pass, to 1 comparison at tenth pass. Hence there will be </a:t>
            </a:r>
          </a:p>
          <a:p>
            <a:pPr marL="457200" lvl="1" indent="0">
              <a:buNone/>
            </a:pPr>
            <a:r>
              <a:rPr lang="en-US" dirty="0"/>
              <a:t>9+8+7+6+5+4+3+2+1 = 45 comparisons</a:t>
            </a:r>
          </a:p>
          <a:p>
            <a:r>
              <a:rPr lang="en-US" dirty="0"/>
              <a:t>Suppose there are N items in array, there will be</a:t>
            </a:r>
          </a:p>
          <a:p>
            <a:pPr marL="457200" lvl="1" indent="0">
              <a:buNone/>
            </a:pPr>
            <a:r>
              <a:rPr lang="en-US" dirty="0"/>
              <a:t>(N-1)+(N-2)+….+2+1 = N*(N-1)/2 = (N</a:t>
            </a:r>
            <a:r>
              <a:rPr lang="en-US" baseline="30000" dirty="0"/>
              <a:t>2</a:t>
            </a:r>
            <a:r>
              <a:rPr lang="en-US" dirty="0">
                <a:sym typeface="Wingdings" pitchFamily="2" charset="2"/>
              </a:rPr>
              <a:t>-1)/2</a:t>
            </a:r>
            <a:endParaRPr lang="en-US" dirty="0"/>
          </a:p>
          <a:p>
            <a:r>
              <a:rPr lang="en-US" dirty="0"/>
              <a:t>This has a time complexity of O(N</a:t>
            </a:r>
            <a:r>
              <a:rPr lang="en-US" baseline="30000" dirty="0"/>
              <a:t>2</a:t>
            </a:r>
            <a:r>
              <a:rPr lang="en-US" dirty="0">
                <a:sym typeface="Wingdings" pitchFamily="2" charset="2"/>
              </a:rPr>
              <a:t>)</a:t>
            </a:r>
          </a:p>
          <a:p>
            <a:r>
              <a:rPr lang="en-US" dirty="0">
                <a:sym typeface="Wingdings" pitchFamily="2" charset="2"/>
              </a:rPr>
              <a:t>Hence, the larger the array the slower the algorithm</a:t>
            </a:r>
          </a:p>
        </p:txBody>
      </p:sp>
    </p:spTree>
    <p:extLst>
      <p:ext uri="{BB962C8B-B14F-4D97-AF65-F5344CB8AC3E}">
        <p14:creationId xmlns:p14="http://schemas.microsoft.com/office/powerpoint/2010/main" val="104132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fontScale="92500" lnSpcReduction="20000"/>
          </a:bodyPr>
          <a:lstStyle/>
          <a:p>
            <a:r>
              <a:rPr lang="en-US" dirty="0"/>
              <a:t>The selection sort improves on the bubble sort by reducing the number of swaps necessary from O(N</a:t>
            </a:r>
            <a:r>
              <a:rPr lang="en-US" baseline="30000" dirty="0"/>
              <a:t>2</a:t>
            </a:r>
            <a:r>
              <a:rPr lang="en-US" dirty="0"/>
              <a:t>) to O(N). Unfortunately, the number of comparisons remains O(N</a:t>
            </a:r>
            <a:r>
              <a:rPr lang="en-US" baseline="30000" dirty="0"/>
              <a:t>2</a:t>
            </a:r>
            <a:r>
              <a:rPr lang="en-US" dirty="0"/>
              <a:t>).</a:t>
            </a:r>
          </a:p>
          <a:p>
            <a:r>
              <a:rPr lang="en-US" dirty="0"/>
              <a:t>What’s involved in the selection sort is making a pass through all the items and picking (or selecting) the smallest one. </a:t>
            </a:r>
          </a:p>
          <a:p>
            <a:r>
              <a:rPr lang="en-US" dirty="0"/>
              <a:t>This smallest item is then swapped with the item on the left end of the line, at position 0. </a:t>
            </a:r>
          </a:p>
          <a:p>
            <a:r>
              <a:rPr lang="en-US" dirty="0"/>
              <a:t>Now the leftmost item is sorted and won’t need to be moved again.</a:t>
            </a:r>
          </a:p>
        </p:txBody>
      </p:sp>
    </p:spTree>
    <p:extLst>
      <p:ext uri="{BB962C8B-B14F-4D97-AF65-F5344CB8AC3E}">
        <p14:creationId xmlns:p14="http://schemas.microsoft.com/office/powerpoint/2010/main" val="3640792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1789</Words>
  <Application>Microsoft Office PowerPoint</Application>
  <PresentationFormat>On-screen Show (4:3)</PresentationFormat>
  <Paragraphs>173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Courier New</vt:lpstr>
      <vt:lpstr>Office Theme</vt:lpstr>
      <vt:lpstr>Simple Sorting &amp; Searching Algorithms</vt:lpstr>
      <vt:lpstr>Introduction</vt:lpstr>
      <vt:lpstr>Introduction</vt:lpstr>
      <vt:lpstr>Introduction (2)</vt:lpstr>
      <vt:lpstr>Bubble Sort</vt:lpstr>
      <vt:lpstr>PowerPoint Presentation</vt:lpstr>
      <vt:lpstr>Bubble Sort Example</vt:lpstr>
      <vt:lpstr>Efficiency of the Bubble Sort</vt:lpstr>
      <vt:lpstr>Selection Sort</vt:lpstr>
      <vt:lpstr>PowerPoint Presentation</vt:lpstr>
      <vt:lpstr>Selection Sort Example</vt:lpstr>
      <vt:lpstr>Insertion Sort</vt:lpstr>
      <vt:lpstr>PowerPoint Presentation</vt:lpstr>
      <vt:lpstr>Insertion Sort Example</vt:lpstr>
      <vt:lpstr>Efficiency of the Insertion Sort</vt:lpstr>
      <vt:lpstr>Linear Search</vt:lpstr>
      <vt:lpstr>PowerPoint Presentation</vt:lpstr>
      <vt:lpstr>Efficiency of Linear Search</vt:lpstr>
      <vt:lpstr>Binary 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Sorting Algorithms</dc:title>
  <dc:creator>Deogratias</dc:creator>
  <cp:lastModifiedBy>Deogratias Shidende</cp:lastModifiedBy>
  <cp:revision>25</cp:revision>
  <dcterms:created xsi:type="dcterms:W3CDTF">2012-05-09T19:16:52Z</dcterms:created>
  <dcterms:modified xsi:type="dcterms:W3CDTF">2020-07-23T11:18:10Z</dcterms:modified>
</cp:coreProperties>
</file>