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99" r:id="rId3"/>
    <p:sldId id="300" r:id="rId4"/>
    <p:sldId id="271" r:id="rId5"/>
    <p:sldId id="296" r:id="rId6"/>
    <p:sldId id="464" r:id="rId7"/>
    <p:sldId id="465" r:id="rId8"/>
    <p:sldId id="462" r:id="rId9"/>
    <p:sldId id="274" r:id="rId10"/>
    <p:sldId id="466" r:id="rId11"/>
    <p:sldId id="278" r:id="rId12"/>
    <p:sldId id="279" r:id="rId13"/>
    <p:sldId id="280" r:id="rId14"/>
    <p:sldId id="281" r:id="rId15"/>
    <p:sldId id="304" r:id="rId16"/>
    <p:sldId id="307" r:id="rId17"/>
    <p:sldId id="309" r:id="rId18"/>
    <p:sldId id="323" r:id="rId19"/>
    <p:sldId id="326" r:id="rId20"/>
    <p:sldId id="284" r:id="rId21"/>
    <p:sldId id="285" r:id="rId22"/>
    <p:sldId id="293" r:id="rId23"/>
    <p:sldId id="337" r:id="rId24"/>
    <p:sldId id="338" r:id="rId25"/>
    <p:sldId id="470" r:id="rId26"/>
    <p:sldId id="471" r:id="rId27"/>
    <p:sldId id="340" r:id="rId28"/>
    <p:sldId id="341" r:id="rId29"/>
    <p:sldId id="468" r:id="rId30"/>
    <p:sldId id="472"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04" autoAdjust="0"/>
  </p:normalViewPr>
  <p:slideViewPr>
    <p:cSldViewPr>
      <p:cViewPr varScale="1">
        <p:scale>
          <a:sx n="59" d="100"/>
          <a:sy n="59" d="100"/>
        </p:scale>
        <p:origin x="7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02FE62-7D47-469A-A3EC-BC7D211498C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D18E80D-8FE2-45CB-9BC8-E365068AEEC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ED443AA-587B-4DE6-A1E8-760C3C454C02}" type="datetimeFigureOut">
              <a:rPr lang="en-US"/>
              <a:pPr>
                <a:defRPr/>
              </a:pPr>
              <a:t>02-Dec-22</a:t>
            </a:fld>
            <a:endParaRPr lang="en-US"/>
          </a:p>
        </p:txBody>
      </p:sp>
      <p:sp>
        <p:nvSpPr>
          <p:cNvPr id="4" name="Slide Image Placeholder 3">
            <a:extLst>
              <a:ext uri="{FF2B5EF4-FFF2-40B4-BE49-F238E27FC236}">
                <a16:creationId xmlns:a16="http://schemas.microsoft.com/office/drawing/2014/main" id="{3F833075-3AD8-4927-9BEF-B19C497DAF8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3F4B842-288A-44CE-ABFA-B2AC2442DE8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E668713-3B6C-4891-9E9C-ABEB3761C2B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A2AEB42-7AAB-4432-A5FF-CED732F1CC0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F1A2010-6745-4C64-9F39-87F7901818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E0755B1-0584-44D8-9671-5E80853361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AFDDCE-464D-4575-9DDD-902FCB6EE7ED}" type="slidenum">
              <a:rPr lang="en-US" altLang="en-US">
                <a:latin typeface="Arial" panose="020B0604020202020204" pitchFamily="34" charset="0"/>
              </a:rPr>
              <a:pPr>
                <a:spcBef>
                  <a:spcPct val="0"/>
                </a:spcBef>
              </a:pPr>
              <a:t>8</a:t>
            </a:fld>
            <a:endParaRPr lang="en-US" altLang="en-US">
              <a:latin typeface="Arial" panose="020B0604020202020204" pitchFamily="34" charset="0"/>
            </a:endParaRPr>
          </a:p>
        </p:txBody>
      </p:sp>
      <p:sp>
        <p:nvSpPr>
          <p:cNvPr id="19459" name="Rectangle 2">
            <a:extLst>
              <a:ext uri="{FF2B5EF4-FFF2-40B4-BE49-F238E27FC236}">
                <a16:creationId xmlns:a16="http://schemas.microsoft.com/office/drawing/2014/main" id="{D576E7C5-84BF-44CB-ADF7-6836059FEE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a:extLst>
              <a:ext uri="{FF2B5EF4-FFF2-40B4-BE49-F238E27FC236}">
                <a16:creationId xmlns:a16="http://schemas.microsoft.com/office/drawing/2014/main" id="{414C71A5-6C01-403C-BE19-21001837DA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3F59815-2E0D-463B-BA72-67B090CD78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4804402-0C64-45D9-A143-C989781E35B7}"/>
              </a:ext>
            </a:extLst>
          </p:cNvPr>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n-US" b="1" dirty="0"/>
              <a:t>Process Responsibilities</a:t>
            </a:r>
            <a:r>
              <a:rPr lang="en-US" dirty="0"/>
              <a:t> </a:t>
            </a:r>
          </a:p>
          <a:p>
            <a:pPr eaLnBrk="1" fontAlgn="auto" hangingPunct="1">
              <a:spcBef>
                <a:spcPts val="0"/>
              </a:spcBef>
              <a:spcAft>
                <a:spcPts val="0"/>
              </a:spcAft>
              <a:defRPr/>
            </a:pPr>
            <a:r>
              <a:rPr lang="en-US" dirty="0"/>
              <a:t>The project manager normally is responsible for defining and planning the project. This results in the completion of a Project Definition and a project workplan. Once the project starts, the project manager must successfully manage and control the work, including: </a:t>
            </a:r>
          </a:p>
          <a:p>
            <a:pPr eaLnBrk="1" fontAlgn="auto" hangingPunct="1">
              <a:spcBef>
                <a:spcPts val="0"/>
              </a:spcBef>
              <a:spcAft>
                <a:spcPts val="0"/>
              </a:spcAft>
              <a:defRPr/>
            </a:pPr>
            <a:r>
              <a:rPr lang="en-US" dirty="0"/>
              <a:t>Identifying, tracking managing and resolving project issues </a:t>
            </a:r>
          </a:p>
          <a:p>
            <a:pPr eaLnBrk="1" fontAlgn="auto" hangingPunct="1">
              <a:spcBef>
                <a:spcPts val="0"/>
              </a:spcBef>
              <a:spcAft>
                <a:spcPts val="0"/>
              </a:spcAft>
              <a:defRPr/>
            </a:pPr>
            <a:r>
              <a:rPr lang="en-US" dirty="0"/>
              <a:t>Proactively disseminating project information to all stakeholders </a:t>
            </a:r>
          </a:p>
          <a:p>
            <a:pPr eaLnBrk="1" fontAlgn="auto" hangingPunct="1">
              <a:spcBef>
                <a:spcPts val="0"/>
              </a:spcBef>
              <a:spcAft>
                <a:spcPts val="0"/>
              </a:spcAft>
              <a:defRPr/>
            </a:pPr>
            <a:r>
              <a:rPr lang="en-US" dirty="0"/>
              <a:t>Identifying, managing and mitigating project risk </a:t>
            </a:r>
          </a:p>
          <a:p>
            <a:pPr eaLnBrk="1" fontAlgn="auto" hangingPunct="1">
              <a:spcBef>
                <a:spcPts val="0"/>
              </a:spcBef>
              <a:spcAft>
                <a:spcPts val="0"/>
              </a:spcAft>
              <a:defRPr/>
            </a:pPr>
            <a:r>
              <a:rPr lang="en-US" dirty="0"/>
              <a:t>Ensuring that the solution is of acceptable quality </a:t>
            </a:r>
          </a:p>
          <a:p>
            <a:pPr eaLnBrk="1" fontAlgn="auto" hangingPunct="1">
              <a:spcBef>
                <a:spcPts val="0"/>
              </a:spcBef>
              <a:spcAft>
                <a:spcPts val="0"/>
              </a:spcAft>
              <a:defRPr/>
            </a:pPr>
            <a:r>
              <a:rPr lang="en-US" dirty="0"/>
              <a:t>Proactively managing scope to ensure that only what was agreed to is delivered, unless changes are approved through scope management </a:t>
            </a:r>
          </a:p>
          <a:p>
            <a:pPr eaLnBrk="1" fontAlgn="auto" hangingPunct="1">
              <a:spcBef>
                <a:spcPts val="0"/>
              </a:spcBef>
              <a:spcAft>
                <a:spcPts val="0"/>
              </a:spcAft>
              <a:defRPr/>
            </a:pPr>
            <a:r>
              <a:rPr lang="en-US" dirty="0"/>
              <a:t>Defining and collecting metrics to give a sense for how the project is progressing and whether the deliverables produced are acceptable </a:t>
            </a:r>
          </a:p>
          <a:p>
            <a:pPr eaLnBrk="1" fontAlgn="auto" hangingPunct="1">
              <a:spcBef>
                <a:spcPts val="0"/>
              </a:spcBef>
              <a:spcAft>
                <a:spcPts val="0"/>
              </a:spcAft>
              <a:defRPr/>
            </a:pPr>
            <a:r>
              <a:rPr lang="en-US" dirty="0"/>
              <a:t>Managing the overall workplan to ensure work is assigned and completed on time and within budget </a:t>
            </a:r>
          </a:p>
          <a:p>
            <a:pPr eaLnBrk="1" fontAlgn="auto" hangingPunct="1">
              <a:spcBef>
                <a:spcPts val="0"/>
              </a:spcBef>
              <a:spcAft>
                <a:spcPts val="0"/>
              </a:spcAft>
              <a:defRPr/>
            </a:pPr>
            <a:r>
              <a:rPr lang="en-US" dirty="0"/>
              <a:t>To manage the project management processes, a person should be well organized, have great follow-up skills, be process oriented, be able to multi-task, have a logical thought process, be able to determine root causes, have good analytical ability, be a good estimator and budget manager, and have good self-discipline. </a:t>
            </a:r>
          </a:p>
          <a:p>
            <a:pPr eaLnBrk="1" fontAlgn="auto" hangingPunct="1">
              <a:spcBef>
                <a:spcPts val="0"/>
              </a:spcBef>
              <a:spcAft>
                <a:spcPts val="0"/>
              </a:spcAft>
              <a:defRPr/>
            </a:pPr>
            <a:r>
              <a:rPr lang="en-US" b="1" dirty="0"/>
              <a:t>People Responsibilities</a:t>
            </a:r>
            <a:r>
              <a:rPr lang="en-US" dirty="0"/>
              <a:t> </a:t>
            </a:r>
          </a:p>
          <a:p>
            <a:pPr eaLnBrk="1" fontAlgn="auto" hangingPunct="1">
              <a:spcBef>
                <a:spcPts val="0"/>
              </a:spcBef>
              <a:spcAft>
                <a:spcPts val="0"/>
              </a:spcAft>
              <a:defRPr/>
            </a:pPr>
            <a:r>
              <a:rPr lang="en-US" dirty="0"/>
              <a:t>In addition to process skills, a project manager must have good people management skills. This includes: </a:t>
            </a:r>
          </a:p>
          <a:p>
            <a:pPr eaLnBrk="1" fontAlgn="auto" hangingPunct="1">
              <a:spcBef>
                <a:spcPts val="0"/>
              </a:spcBef>
              <a:spcAft>
                <a:spcPts val="0"/>
              </a:spcAft>
              <a:defRPr/>
            </a:pPr>
            <a:r>
              <a:rPr lang="en-US" dirty="0"/>
              <a:t>Having the discipline and general management skills to make sure that people follow the standard processes and procedures </a:t>
            </a:r>
          </a:p>
          <a:p>
            <a:pPr eaLnBrk="1" fontAlgn="auto" hangingPunct="1">
              <a:spcBef>
                <a:spcPts val="0"/>
              </a:spcBef>
              <a:spcAft>
                <a:spcPts val="0"/>
              </a:spcAft>
              <a:defRPr/>
            </a:pPr>
            <a:r>
              <a:rPr lang="en-US" dirty="0"/>
              <a:t>Establishing leadership skills to get the team to willingly follow your direction. Leadership is about communicating a vision and getting the team to accept it and strive to get there with you. </a:t>
            </a:r>
          </a:p>
          <a:p>
            <a:pPr eaLnBrk="1" fontAlgn="auto" hangingPunct="1">
              <a:spcBef>
                <a:spcPts val="0"/>
              </a:spcBef>
              <a:spcAft>
                <a:spcPts val="0"/>
              </a:spcAft>
              <a:defRPr/>
            </a:pPr>
            <a:r>
              <a:rPr lang="en-US" dirty="0"/>
              <a:t>Setting reasonable, challenging and clear expectations for people, and holding them accountable for meeting the expectations. This includes providing good performance feedback to team members </a:t>
            </a:r>
          </a:p>
          <a:p>
            <a:pPr eaLnBrk="1" fontAlgn="auto" hangingPunct="1">
              <a:spcBef>
                <a:spcPts val="0"/>
              </a:spcBef>
              <a:spcAft>
                <a:spcPts val="0"/>
              </a:spcAft>
              <a:defRPr/>
            </a:pPr>
            <a:r>
              <a:rPr lang="en-US" dirty="0"/>
              <a:t>Team building skills so that the people work together well, and feel motivated to work hard for the sake of the project and their other team members. The larger your team and the longer the project, the more important it is to have good team-building skills. </a:t>
            </a:r>
          </a:p>
          <a:p>
            <a:pPr eaLnBrk="1" fontAlgn="auto" hangingPunct="1">
              <a:spcBef>
                <a:spcPts val="0"/>
              </a:spcBef>
              <a:spcAft>
                <a:spcPts val="0"/>
              </a:spcAft>
              <a:defRPr/>
            </a:pPr>
            <a:r>
              <a:rPr lang="en-US" dirty="0"/>
              <a:t>Proactive verbal and written communicator skills, including good, active listening skills.  </a:t>
            </a:r>
          </a:p>
          <a:p>
            <a:pPr eaLnBrk="1" fontAlgn="auto" hangingPunct="1">
              <a:spcBef>
                <a:spcPts val="0"/>
              </a:spcBef>
              <a:spcAft>
                <a:spcPts val="0"/>
              </a:spcAft>
              <a:defRPr/>
            </a:pPr>
            <a:r>
              <a:rPr lang="en-US" b="1" dirty="0"/>
              <a:t>Multiple Roles</a:t>
            </a:r>
            <a:r>
              <a:rPr lang="en-US" dirty="0"/>
              <a:t> </a:t>
            </a:r>
          </a:p>
          <a:p>
            <a:pPr eaLnBrk="1" fontAlgn="auto" hangingPunct="1">
              <a:spcBef>
                <a:spcPts val="0"/>
              </a:spcBef>
              <a:spcAft>
                <a:spcPts val="0"/>
              </a:spcAft>
              <a:defRPr/>
            </a:pPr>
            <a:r>
              <a:rPr lang="en-US" dirty="0"/>
              <a:t>Depending on the size and complexity of the project, the project manager may take on other responsibilities in addition to managing the work. For instance, the project manager may assist with gathering business requirements. Or they may help design a database management system or they may write some of the project documentation. Project management is a particular role that a person fills, even if the person who is the project manager is working in other roles as well.  </a:t>
            </a:r>
          </a:p>
          <a:p>
            <a:pPr eaLnBrk="1" fontAlgn="auto" hangingPunct="1">
              <a:spcBef>
                <a:spcPts val="0"/>
              </a:spcBef>
              <a:spcAft>
                <a:spcPts val="0"/>
              </a:spcAft>
              <a:defRPr/>
            </a:pPr>
            <a:endParaRPr lang="en-US" dirty="0"/>
          </a:p>
        </p:txBody>
      </p:sp>
      <p:sp>
        <p:nvSpPr>
          <p:cNvPr id="37892" name="Slide Number Placeholder 3">
            <a:extLst>
              <a:ext uri="{FF2B5EF4-FFF2-40B4-BE49-F238E27FC236}">
                <a16:creationId xmlns:a16="http://schemas.microsoft.com/office/drawing/2014/main" id="{F73EDE79-F414-4665-965B-3ACE79597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F101F1-6053-48F2-8AEC-51600FFDA952}" type="slidenum">
              <a:rPr lang="fr-CA" altLang="en-US"/>
              <a:pPr>
                <a:spcBef>
                  <a:spcPct val="0"/>
                </a:spcBef>
              </a:pPr>
              <a:t>24</a:t>
            </a:fld>
            <a:endParaRPr lang="fr-CA"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FCF96404-99F0-4B52-BD08-33149C9626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F1B0E853-4778-46A6-B63E-1C1FF5BC6F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8" name="Slide Number Placeholder 3">
            <a:extLst>
              <a:ext uri="{FF2B5EF4-FFF2-40B4-BE49-F238E27FC236}">
                <a16:creationId xmlns:a16="http://schemas.microsoft.com/office/drawing/2014/main" id="{065AD8CA-6E85-4577-A7E3-1745718FF8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2F9BE1-4CDC-4355-9356-64657FC32120}" type="slidenum">
              <a:rPr lang="fr-CA" altLang="en-US"/>
              <a:pPr>
                <a:spcBef>
                  <a:spcPct val="0"/>
                </a:spcBef>
              </a:pPr>
              <a:t>27</a:t>
            </a:fld>
            <a:endParaRPr lang="fr-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F6F14BB-27B6-4E0A-A39C-EEB07DC053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C5090007-F12B-4A93-A8B4-5E48CF2CC1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a:extLst>
              <a:ext uri="{FF2B5EF4-FFF2-40B4-BE49-F238E27FC236}">
                <a16:creationId xmlns:a16="http://schemas.microsoft.com/office/drawing/2014/main" id="{7EE779B5-E904-46E2-9AC0-D2FA6EB6F6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41593A-A09F-4E2B-88B1-07DC7F8899EF}" type="slidenum">
              <a:rPr lang="fr-CA" altLang="en-US"/>
              <a:pPr>
                <a:spcBef>
                  <a:spcPct val="0"/>
                </a:spcBef>
              </a:pPr>
              <a:t>28</a:t>
            </a:fld>
            <a:endParaRPr lang="fr-CA"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392F1538-7228-4478-ADE9-96F7275A0F78}"/>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a:extLst>
              <a:ext uri="{FF2B5EF4-FFF2-40B4-BE49-F238E27FC236}">
                <a16:creationId xmlns:a16="http://schemas.microsoft.com/office/drawing/2014/main" id="{0CF6502C-0F77-4925-A3E3-FD006552C971}"/>
              </a:ext>
            </a:extLst>
          </p:cNvPr>
          <p:cNvGrpSpPr>
            <a:grpSpLocks/>
          </p:cNvGrpSpPr>
          <p:nvPr/>
        </p:nvGrpSpPr>
        <p:grpSpPr bwMode="auto">
          <a:xfrm>
            <a:off x="-3175" y="4953000"/>
            <a:ext cx="9147175" cy="1911350"/>
            <a:chOff x="-3765" y="4832896"/>
            <a:chExt cx="9147765" cy="2032192"/>
          </a:xfrm>
        </p:grpSpPr>
        <p:sp>
          <p:nvSpPr>
            <p:cNvPr id="6" name="Freeform 15">
              <a:extLst>
                <a:ext uri="{FF2B5EF4-FFF2-40B4-BE49-F238E27FC236}">
                  <a16:creationId xmlns:a16="http://schemas.microsoft.com/office/drawing/2014/main" id="{9738011A-7156-4952-AF55-C6FFAB0B8597}"/>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Freeform 18">
              <a:extLst>
                <a:ext uri="{FF2B5EF4-FFF2-40B4-BE49-F238E27FC236}">
                  <a16:creationId xmlns:a16="http://schemas.microsoft.com/office/drawing/2014/main" id="{EBB29750-4473-4E94-B7E6-7BBEB99CD4BF}"/>
                </a:ext>
              </a:extLst>
            </p:cNvPr>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18">
              <a:extLst>
                <a:ext uri="{FF2B5EF4-FFF2-40B4-BE49-F238E27FC236}">
                  <a16:creationId xmlns:a16="http://schemas.microsoft.com/office/drawing/2014/main" id="{1DB83D4A-F2D1-47D9-BA39-468E40B5D92F}"/>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a:extLst>
                <a:ext uri="{FF2B5EF4-FFF2-40B4-BE49-F238E27FC236}">
                  <a16:creationId xmlns:a16="http://schemas.microsoft.com/office/drawing/2014/main" id="{D559B9D4-1CED-44B9-A1FE-B3F7AC5B9C2E}"/>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8B0B4256-FB11-4E77-BB07-2800BF9C655E}"/>
              </a:ext>
            </a:extLst>
          </p:cNvPr>
          <p:cNvSpPr>
            <a:spLocks noGrp="1"/>
          </p:cNvSpPr>
          <p:nvPr>
            <p:ph type="dt" sz="half" idx="10"/>
          </p:nvPr>
        </p:nvSpPr>
        <p:spPr/>
        <p:txBody>
          <a:bodyPr/>
          <a:lstStyle>
            <a:lvl1pPr>
              <a:defRPr>
                <a:solidFill>
                  <a:srgbClr val="FFFFFF"/>
                </a:solidFill>
              </a:defRPr>
            </a:lvl1pPr>
            <a:extLst/>
          </a:lstStyle>
          <a:p>
            <a:pPr>
              <a:defRPr/>
            </a:pPr>
            <a:fld id="{C1317F24-2A44-4F78-80AB-EE2F7F25A5B2}" type="datetimeFigureOut">
              <a:rPr lang="en-US"/>
              <a:pPr>
                <a:defRPr/>
              </a:pPr>
              <a:t>02-Dec-22</a:t>
            </a:fld>
            <a:endParaRPr lang="en-US"/>
          </a:p>
        </p:txBody>
      </p:sp>
      <p:sp>
        <p:nvSpPr>
          <p:cNvPr id="12" name="Footer Placeholder 18">
            <a:extLst>
              <a:ext uri="{FF2B5EF4-FFF2-40B4-BE49-F238E27FC236}">
                <a16:creationId xmlns:a16="http://schemas.microsoft.com/office/drawing/2014/main" id="{4076A1E2-E088-4071-A8ED-BCB22A4EB2CD}"/>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a:extLst>
              <a:ext uri="{FF2B5EF4-FFF2-40B4-BE49-F238E27FC236}">
                <a16:creationId xmlns:a16="http://schemas.microsoft.com/office/drawing/2014/main" id="{9825C5B6-8B4B-4FC8-B5C9-79CED6FF907A}"/>
              </a:ext>
            </a:extLst>
          </p:cNvPr>
          <p:cNvSpPr>
            <a:spLocks noGrp="1"/>
          </p:cNvSpPr>
          <p:nvPr>
            <p:ph type="sldNum" sz="quarter" idx="12"/>
          </p:nvPr>
        </p:nvSpPr>
        <p:spPr/>
        <p:txBody>
          <a:bodyPr/>
          <a:lstStyle>
            <a:lvl1pPr>
              <a:defRPr smtClean="0">
                <a:solidFill>
                  <a:srgbClr val="FFFFFF"/>
                </a:solidFill>
              </a:defRPr>
            </a:lvl1pPr>
          </a:lstStyle>
          <a:p>
            <a:pPr>
              <a:defRPr/>
            </a:pPr>
            <a:fld id="{802E60B8-B4F0-4ABC-9D5D-632E63E80656}" type="slidenum">
              <a:rPr lang="en-US" altLang="en-US"/>
              <a:pPr>
                <a:defRPr/>
              </a:pPr>
              <a:t>‹#›</a:t>
            </a:fld>
            <a:endParaRPr lang="en-US" altLang="en-US"/>
          </a:p>
        </p:txBody>
      </p:sp>
    </p:spTree>
    <p:extLst>
      <p:ext uri="{BB962C8B-B14F-4D97-AF65-F5344CB8AC3E}">
        <p14:creationId xmlns:p14="http://schemas.microsoft.com/office/powerpoint/2010/main" val="356884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7A3089E-BACD-426E-B7DA-982C790F71DA}"/>
              </a:ext>
            </a:extLst>
          </p:cNvPr>
          <p:cNvSpPr>
            <a:spLocks noGrp="1"/>
          </p:cNvSpPr>
          <p:nvPr>
            <p:ph type="dt" sz="half" idx="10"/>
          </p:nvPr>
        </p:nvSpPr>
        <p:spPr/>
        <p:txBody>
          <a:bodyPr/>
          <a:lstStyle>
            <a:lvl1pPr>
              <a:defRPr/>
            </a:lvl1pPr>
          </a:lstStyle>
          <a:p>
            <a:pPr>
              <a:defRPr/>
            </a:pPr>
            <a:fld id="{4AF11C14-2F41-4571-9A48-D6D6928ACE40}" type="datetimeFigureOut">
              <a:rPr lang="en-US"/>
              <a:pPr>
                <a:defRPr/>
              </a:pPr>
              <a:t>02-Dec-22</a:t>
            </a:fld>
            <a:endParaRPr lang="en-US"/>
          </a:p>
        </p:txBody>
      </p:sp>
      <p:sp>
        <p:nvSpPr>
          <p:cNvPr id="5" name="Footer Placeholder 21">
            <a:extLst>
              <a:ext uri="{FF2B5EF4-FFF2-40B4-BE49-F238E27FC236}">
                <a16:creationId xmlns:a16="http://schemas.microsoft.com/office/drawing/2014/main" id="{6DD11497-66A7-4C7C-AC81-39C190FFE9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CCD5B201-BAAF-472F-A163-6EA86B0FCA08}"/>
              </a:ext>
            </a:extLst>
          </p:cNvPr>
          <p:cNvSpPr>
            <a:spLocks noGrp="1"/>
          </p:cNvSpPr>
          <p:nvPr>
            <p:ph type="sldNum" sz="quarter" idx="12"/>
          </p:nvPr>
        </p:nvSpPr>
        <p:spPr/>
        <p:txBody>
          <a:bodyPr/>
          <a:lstStyle>
            <a:lvl1pPr>
              <a:defRPr/>
            </a:lvl1pPr>
          </a:lstStyle>
          <a:p>
            <a:pPr>
              <a:defRPr/>
            </a:pPr>
            <a:fld id="{5EC188C2-E058-4877-A796-318F13375380}" type="slidenum">
              <a:rPr lang="en-US" altLang="en-US"/>
              <a:pPr>
                <a:defRPr/>
              </a:pPr>
              <a:t>‹#›</a:t>
            </a:fld>
            <a:endParaRPr lang="en-US" altLang="en-US"/>
          </a:p>
        </p:txBody>
      </p:sp>
    </p:spTree>
    <p:extLst>
      <p:ext uri="{BB962C8B-B14F-4D97-AF65-F5344CB8AC3E}">
        <p14:creationId xmlns:p14="http://schemas.microsoft.com/office/powerpoint/2010/main" val="34111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D186A94F-D709-479F-8ED2-97F50DA839FC}"/>
              </a:ext>
            </a:extLst>
          </p:cNvPr>
          <p:cNvSpPr>
            <a:spLocks noGrp="1"/>
          </p:cNvSpPr>
          <p:nvPr>
            <p:ph type="dt" sz="half" idx="10"/>
          </p:nvPr>
        </p:nvSpPr>
        <p:spPr/>
        <p:txBody>
          <a:bodyPr/>
          <a:lstStyle>
            <a:lvl1pPr>
              <a:defRPr/>
            </a:lvl1pPr>
          </a:lstStyle>
          <a:p>
            <a:pPr>
              <a:defRPr/>
            </a:pPr>
            <a:fld id="{2BE44117-027F-4482-AAC0-6D3878ECD57E}" type="datetimeFigureOut">
              <a:rPr lang="en-US"/>
              <a:pPr>
                <a:defRPr/>
              </a:pPr>
              <a:t>02-Dec-22</a:t>
            </a:fld>
            <a:endParaRPr lang="en-US"/>
          </a:p>
        </p:txBody>
      </p:sp>
      <p:sp>
        <p:nvSpPr>
          <p:cNvPr id="5" name="Footer Placeholder 21">
            <a:extLst>
              <a:ext uri="{FF2B5EF4-FFF2-40B4-BE49-F238E27FC236}">
                <a16:creationId xmlns:a16="http://schemas.microsoft.com/office/drawing/2014/main" id="{B0A24758-0ACF-47B6-86A1-F3D0FDF5F08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2A97743-92DD-4EF7-9764-485C995C18DC}"/>
              </a:ext>
            </a:extLst>
          </p:cNvPr>
          <p:cNvSpPr>
            <a:spLocks noGrp="1"/>
          </p:cNvSpPr>
          <p:nvPr>
            <p:ph type="sldNum" sz="quarter" idx="12"/>
          </p:nvPr>
        </p:nvSpPr>
        <p:spPr/>
        <p:txBody>
          <a:bodyPr/>
          <a:lstStyle>
            <a:lvl1pPr>
              <a:defRPr/>
            </a:lvl1pPr>
          </a:lstStyle>
          <a:p>
            <a:pPr>
              <a:defRPr/>
            </a:pPr>
            <a:fld id="{82E13757-8359-4B0A-AC39-EDD27F91469A}" type="slidenum">
              <a:rPr lang="en-US" altLang="en-US"/>
              <a:pPr>
                <a:defRPr/>
              </a:pPr>
              <a:t>‹#›</a:t>
            </a:fld>
            <a:endParaRPr lang="en-US" altLang="en-US"/>
          </a:p>
        </p:txBody>
      </p:sp>
    </p:spTree>
    <p:extLst>
      <p:ext uri="{BB962C8B-B14F-4D97-AF65-F5344CB8AC3E}">
        <p14:creationId xmlns:p14="http://schemas.microsoft.com/office/powerpoint/2010/main" val="149528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a:extLst>
              <a:ext uri="{FF2B5EF4-FFF2-40B4-BE49-F238E27FC236}">
                <a16:creationId xmlns:a16="http://schemas.microsoft.com/office/drawing/2014/main" id="{F9E2F3C8-63F4-4C79-AE58-DA1D0ECC80EA}"/>
              </a:ext>
            </a:extLst>
          </p:cNvPr>
          <p:cNvSpPr>
            <a:spLocks noGrp="1"/>
          </p:cNvSpPr>
          <p:nvPr>
            <p:ph type="dt" sz="half" idx="10"/>
          </p:nvPr>
        </p:nvSpPr>
        <p:spPr/>
        <p:txBody>
          <a:bodyPr/>
          <a:lstStyle>
            <a:lvl1pPr>
              <a:defRPr/>
            </a:lvl1pPr>
          </a:lstStyle>
          <a:p>
            <a:pPr>
              <a:defRPr/>
            </a:pPr>
            <a:fld id="{26FC0426-346B-42AB-AAB5-4A93AACFE085}" type="datetimeFigureOut">
              <a:rPr lang="en-US"/>
              <a:pPr>
                <a:defRPr/>
              </a:pPr>
              <a:t>02-Dec-22</a:t>
            </a:fld>
            <a:endParaRPr lang="en-US"/>
          </a:p>
        </p:txBody>
      </p:sp>
      <p:sp>
        <p:nvSpPr>
          <p:cNvPr id="5" name="Footer Placeholder 21">
            <a:extLst>
              <a:ext uri="{FF2B5EF4-FFF2-40B4-BE49-F238E27FC236}">
                <a16:creationId xmlns:a16="http://schemas.microsoft.com/office/drawing/2014/main" id="{D7FC0D54-E600-484F-A942-1B0923EC16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733BA473-C324-4E97-8D94-F19AC8503291}"/>
              </a:ext>
            </a:extLst>
          </p:cNvPr>
          <p:cNvSpPr>
            <a:spLocks noGrp="1"/>
          </p:cNvSpPr>
          <p:nvPr>
            <p:ph type="sldNum" sz="quarter" idx="12"/>
          </p:nvPr>
        </p:nvSpPr>
        <p:spPr/>
        <p:txBody>
          <a:bodyPr/>
          <a:lstStyle>
            <a:lvl1pPr>
              <a:defRPr/>
            </a:lvl1pPr>
          </a:lstStyle>
          <a:p>
            <a:pPr>
              <a:defRPr/>
            </a:pPr>
            <a:fld id="{D7292B75-33D1-44AD-875E-8978B2DF2BA9}" type="slidenum">
              <a:rPr lang="en-US" altLang="en-US"/>
              <a:pPr>
                <a:defRPr/>
              </a:pPr>
              <a:t>‹#›</a:t>
            </a:fld>
            <a:endParaRPr lang="en-US" altLang="en-US"/>
          </a:p>
        </p:txBody>
      </p:sp>
    </p:spTree>
    <p:extLst>
      <p:ext uri="{BB962C8B-B14F-4D97-AF65-F5344CB8AC3E}">
        <p14:creationId xmlns:p14="http://schemas.microsoft.com/office/powerpoint/2010/main" val="82507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443B2BA8-17D5-4482-909E-91DC5F78A74B}"/>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1">
            <a:extLst>
              <a:ext uri="{FF2B5EF4-FFF2-40B4-BE49-F238E27FC236}">
                <a16:creationId xmlns:a16="http://schemas.microsoft.com/office/drawing/2014/main" id="{E199425C-B296-48EC-92BD-FCD109BA8A06}"/>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8334687B-9169-4B6F-B049-5BA8F7E76EA0}"/>
              </a:ext>
            </a:extLst>
          </p:cNvPr>
          <p:cNvSpPr>
            <a:spLocks noGrp="1"/>
          </p:cNvSpPr>
          <p:nvPr>
            <p:ph type="dt" sz="half" idx="10"/>
          </p:nvPr>
        </p:nvSpPr>
        <p:spPr/>
        <p:txBody>
          <a:bodyPr/>
          <a:lstStyle>
            <a:lvl1pPr>
              <a:defRPr/>
            </a:lvl1pPr>
            <a:extLst/>
          </a:lstStyle>
          <a:p>
            <a:pPr>
              <a:defRPr/>
            </a:pPr>
            <a:fld id="{D5E22A06-BB89-440A-854E-E592D6E9EB29}" type="datetimeFigureOut">
              <a:rPr lang="en-US"/>
              <a:pPr>
                <a:defRPr/>
              </a:pPr>
              <a:t>02-Dec-22</a:t>
            </a:fld>
            <a:endParaRPr lang="en-US"/>
          </a:p>
        </p:txBody>
      </p:sp>
      <p:sp>
        <p:nvSpPr>
          <p:cNvPr id="7" name="Footer Placeholder 4">
            <a:extLst>
              <a:ext uri="{FF2B5EF4-FFF2-40B4-BE49-F238E27FC236}">
                <a16:creationId xmlns:a16="http://schemas.microsoft.com/office/drawing/2014/main" id="{01CC0D67-B121-415F-9E18-BC0C18B09CC9}"/>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754021F4-78F3-412F-946E-1F3CA4C704A4}"/>
              </a:ext>
            </a:extLst>
          </p:cNvPr>
          <p:cNvSpPr>
            <a:spLocks noGrp="1"/>
          </p:cNvSpPr>
          <p:nvPr>
            <p:ph type="sldNum" sz="quarter" idx="12"/>
          </p:nvPr>
        </p:nvSpPr>
        <p:spPr/>
        <p:txBody>
          <a:bodyPr/>
          <a:lstStyle>
            <a:lvl1pPr>
              <a:defRPr smtClean="0"/>
            </a:lvl1pPr>
          </a:lstStyle>
          <a:p>
            <a:pPr>
              <a:defRPr/>
            </a:pPr>
            <a:fld id="{26D1264C-1AC3-4915-AB3D-34F9FF614C09}" type="slidenum">
              <a:rPr lang="en-US" altLang="en-US"/>
              <a:pPr>
                <a:defRPr/>
              </a:pPr>
              <a:t>‹#›</a:t>
            </a:fld>
            <a:endParaRPr lang="en-US" altLang="en-US"/>
          </a:p>
        </p:txBody>
      </p:sp>
    </p:spTree>
    <p:extLst>
      <p:ext uri="{BB962C8B-B14F-4D97-AF65-F5344CB8AC3E}">
        <p14:creationId xmlns:p14="http://schemas.microsoft.com/office/powerpoint/2010/main" val="29372434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F4A5EA2A-AA8E-422E-B716-55BD338F2A89}"/>
              </a:ext>
            </a:extLst>
          </p:cNvPr>
          <p:cNvSpPr>
            <a:spLocks noGrp="1"/>
          </p:cNvSpPr>
          <p:nvPr>
            <p:ph type="dt" sz="half" idx="10"/>
          </p:nvPr>
        </p:nvSpPr>
        <p:spPr/>
        <p:txBody>
          <a:bodyPr/>
          <a:lstStyle>
            <a:lvl1pPr>
              <a:defRPr/>
            </a:lvl1pPr>
            <a:extLst/>
          </a:lstStyle>
          <a:p>
            <a:pPr>
              <a:defRPr/>
            </a:pPr>
            <a:fld id="{994F1C5A-BF5A-480B-B28C-1795D9D9A920}" type="datetimeFigureOut">
              <a:rPr lang="en-US"/>
              <a:pPr>
                <a:defRPr/>
              </a:pPr>
              <a:t>02-Dec-22</a:t>
            </a:fld>
            <a:endParaRPr lang="en-US"/>
          </a:p>
        </p:txBody>
      </p:sp>
      <p:sp>
        <p:nvSpPr>
          <p:cNvPr id="6" name="Footer Placeholder 5">
            <a:extLst>
              <a:ext uri="{FF2B5EF4-FFF2-40B4-BE49-F238E27FC236}">
                <a16:creationId xmlns:a16="http://schemas.microsoft.com/office/drawing/2014/main" id="{A800C7D2-8BFB-4EEA-8373-3E6C8C443161}"/>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BB18DB71-A1F4-4B73-9739-3737BE2F31DE}"/>
              </a:ext>
            </a:extLst>
          </p:cNvPr>
          <p:cNvSpPr>
            <a:spLocks noGrp="1"/>
          </p:cNvSpPr>
          <p:nvPr>
            <p:ph type="sldNum" sz="quarter" idx="12"/>
          </p:nvPr>
        </p:nvSpPr>
        <p:spPr/>
        <p:txBody>
          <a:bodyPr/>
          <a:lstStyle>
            <a:lvl1pPr>
              <a:defRPr smtClean="0"/>
            </a:lvl1pPr>
          </a:lstStyle>
          <a:p>
            <a:pPr>
              <a:defRPr/>
            </a:pPr>
            <a:fld id="{D24B5B7D-302D-4965-9377-77D6391473C8}" type="slidenum">
              <a:rPr lang="en-US" altLang="en-US"/>
              <a:pPr>
                <a:defRPr/>
              </a:pPr>
              <a:t>‹#›</a:t>
            </a:fld>
            <a:endParaRPr lang="en-US" altLang="en-US"/>
          </a:p>
        </p:txBody>
      </p:sp>
    </p:spTree>
    <p:extLst>
      <p:ext uri="{BB962C8B-B14F-4D97-AF65-F5344CB8AC3E}">
        <p14:creationId xmlns:p14="http://schemas.microsoft.com/office/powerpoint/2010/main" val="156058740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DDBCBE-2A6B-43F5-A5DD-49FF84974D00}"/>
              </a:ext>
            </a:extLst>
          </p:cNvPr>
          <p:cNvSpPr>
            <a:spLocks noGrp="1"/>
          </p:cNvSpPr>
          <p:nvPr>
            <p:ph type="dt" sz="half" idx="10"/>
          </p:nvPr>
        </p:nvSpPr>
        <p:spPr/>
        <p:txBody>
          <a:bodyPr/>
          <a:lstStyle>
            <a:lvl1pPr>
              <a:defRPr/>
            </a:lvl1pPr>
            <a:extLst/>
          </a:lstStyle>
          <a:p>
            <a:pPr>
              <a:defRPr/>
            </a:pPr>
            <a:fld id="{97222291-CBE6-4F15-ADB0-947272A87212}" type="datetimeFigureOut">
              <a:rPr lang="en-US"/>
              <a:pPr>
                <a:defRPr/>
              </a:pPr>
              <a:t>02-Dec-22</a:t>
            </a:fld>
            <a:endParaRPr lang="en-US"/>
          </a:p>
        </p:txBody>
      </p:sp>
      <p:sp>
        <p:nvSpPr>
          <p:cNvPr id="8" name="Footer Placeholder 7">
            <a:extLst>
              <a:ext uri="{FF2B5EF4-FFF2-40B4-BE49-F238E27FC236}">
                <a16:creationId xmlns:a16="http://schemas.microsoft.com/office/drawing/2014/main" id="{053FC909-8B2F-4ED1-87AB-50430E66D527}"/>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8A0E2D18-21F3-4DDE-9272-84D208DB99F1}"/>
              </a:ext>
            </a:extLst>
          </p:cNvPr>
          <p:cNvSpPr>
            <a:spLocks noGrp="1"/>
          </p:cNvSpPr>
          <p:nvPr>
            <p:ph type="sldNum" sz="quarter" idx="12"/>
          </p:nvPr>
        </p:nvSpPr>
        <p:spPr/>
        <p:txBody>
          <a:bodyPr/>
          <a:lstStyle>
            <a:lvl1pPr>
              <a:defRPr smtClean="0"/>
            </a:lvl1pPr>
          </a:lstStyle>
          <a:p>
            <a:pPr>
              <a:defRPr/>
            </a:pPr>
            <a:fld id="{7CF94EEF-FCC7-433D-9ABB-038F5A7CD5A1}" type="slidenum">
              <a:rPr lang="en-US" altLang="en-US"/>
              <a:pPr>
                <a:defRPr/>
              </a:pPr>
              <a:t>‹#›</a:t>
            </a:fld>
            <a:endParaRPr lang="en-US" altLang="en-US"/>
          </a:p>
        </p:txBody>
      </p:sp>
    </p:spTree>
    <p:extLst>
      <p:ext uri="{BB962C8B-B14F-4D97-AF65-F5344CB8AC3E}">
        <p14:creationId xmlns:p14="http://schemas.microsoft.com/office/powerpoint/2010/main" val="4309224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7E1C8ED3-0E20-40A8-849C-64DC3CB0B44E}"/>
              </a:ext>
            </a:extLst>
          </p:cNvPr>
          <p:cNvSpPr>
            <a:spLocks noGrp="1"/>
          </p:cNvSpPr>
          <p:nvPr>
            <p:ph type="dt" sz="half" idx="10"/>
          </p:nvPr>
        </p:nvSpPr>
        <p:spPr/>
        <p:txBody>
          <a:bodyPr/>
          <a:lstStyle>
            <a:lvl1pPr>
              <a:defRPr/>
            </a:lvl1pPr>
            <a:extLst/>
          </a:lstStyle>
          <a:p>
            <a:pPr>
              <a:defRPr/>
            </a:pPr>
            <a:fld id="{E70A1150-8452-4CCB-A9F0-7FD33061F375}" type="datetimeFigureOut">
              <a:rPr lang="en-US"/>
              <a:pPr>
                <a:defRPr/>
              </a:pPr>
              <a:t>02-Dec-22</a:t>
            </a:fld>
            <a:endParaRPr lang="en-US"/>
          </a:p>
        </p:txBody>
      </p:sp>
      <p:sp>
        <p:nvSpPr>
          <p:cNvPr id="4" name="Footer Placeholder 3">
            <a:extLst>
              <a:ext uri="{FF2B5EF4-FFF2-40B4-BE49-F238E27FC236}">
                <a16:creationId xmlns:a16="http://schemas.microsoft.com/office/drawing/2014/main" id="{53428EF9-472F-4DCD-BC43-2EF240093F01}"/>
              </a:ext>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55252346-A621-44B5-9867-D774DED61533}"/>
              </a:ext>
            </a:extLst>
          </p:cNvPr>
          <p:cNvSpPr>
            <a:spLocks noGrp="1"/>
          </p:cNvSpPr>
          <p:nvPr>
            <p:ph type="sldNum" sz="quarter" idx="12"/>
          </p:nvPr>
        </p:nvSpPr>
        <p:spPr/>
        <p:txBody>
          <a:bodyPr/>
          <a:lstStyle>
            <a:lvl1pPr>
              <a:defRPr smtClean="0"/>
            </a:lvl1pPr>
          </a:lstStyle>
          <a:p>
            <a:pPr>
              <a:defRPr/>
            </a:pPr>
            <a:fld id="{4A4D66F5-6904-4A6D-8C80-0FCA1AA75320}" type="slidenum">
              <a:rPr lang="en-US" altLang="en-US"/>
              <a:pPr>
                <a:defRPr/>
              </a:pPr>
              <a:t>‹#›</a:t>
            </a:fld>
            <a:endParaRPr lang="en-US" altLang="en-US"/>
          </a:p>
        </p:txBody>
      </p:sp>
    </p:spTree>
    <p:extLst>
      <p:ext uri="{BB962C8B-B14F-4D97-AF65-F5344CB8AC3E}">
        <p14:creationId xmlns:p14="http://schemas.microsoft.com/office/powerpoint/2010/main" val="354107189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AEA0FBC0-B497-4DEC-B67E-9464264796D2}"/>
              </a:ext>
            </a:extLst>
          </p:cNvPr>
          <p:cNvSpPr>
            <a:spLocks noGrp="1"/>
          </p:cNvSpPr>
          <p:nvPr>
            <p:ph type="dt" sz="half" idx="10"/>
          </p:nvPr>
        </p:nvSpPr>
        <p:spPr/>
        <p:txBody>
          <a:bodyPr/>
          <a:lstStyle>
            <a:lvl1pPr>
              <a:defRPr/>
            </a:lvl1pPr>
          </a:lstStyle>
          <a:p>
            <a:pPr>
              <a:defRPr/>
            </a:pPr>
            <a:fld id="{A39B23AF-23BD-434B-A403-BC07DC19064F}" type="datetimeFigureOut">
              <a:rPr lang="en-US"/>
              <a:pPr>
                <a:defRPr/>
              </a:pPr>
              <a:t>02-Dec-22</a:t>
            </a:fld>
            <a:endParaRPr lang="en-US"/>
          </a:p>
        </p:txBody>
      </p:sp>
      <p:sp>
        <p:nvSpPr>
          <p:cNvPr id="3" name="Footer Placeholder 21">
            <a:extLst>
              <a:ext uri="{FF2B5EF4-FFF2-40B4-BE49-F238E27FC236}">
                <a16:creationId xmlns:a16="http://schemas.microsoft.com/office/drawing/2014/main" id="{36F315A9-5038-411D-AC98-579D2C02B94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B8A6B7B8-787C-46D0-AE0A-460EEC198CAE}"/>
              </a:ext>
            </a:extLst>
          </p:cNvPr>
          <p:cNvSpPr>
            <a:spLocks noGrp="1"/>
          </p:cNvSpPr>
          <p:nvPr>
            <p:ph type="sldNum" sz="quarter" idx="12"/>
          </p:nvPr>
        </p:nvSpPr>
        <p:spPr/>
        <p:txBody>
          <a:bodyPr/>
          <a:lstStyle>
            <a:lvl1pPr>
              <a:defRPr/>
            </a:lvl1pPr>
          </a:lstStyle>
          <a:p>
            <a:pPr>
              <a:defRPr/>
            </a:pPr>
            <a:fld id="{75EF3843-5BA9-474B-B7D6-096305178E30}" type="slidenum">
              <a:rPr lang="en-US" altLang="en-US"/>
              <a:pPr>
                <a:defRPr/>
              </a:pPr>
              <a:t>‹#›</a:t>
            </a:fld>
            <a:endParaRPr lang="en-US" altLang="en-US"/>
          </a:p>
        </p:txBody>
      </p:sp>
    </p:spTree>
    <p:extLst>
      <p:ext uri="{BB962C8B-B14F-4D97-AF65-F5344CB8AC3E}">
        <p14:creationId xmlns:p14="http://schemas.microsoft.com/office/powerpoint/2010/main" val="21996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DA015E-91CC-4C30-9469-A22AF0E76A63}"/>
              </a:ext>
            </a:extLst>
          </p:cNvPr>
          <p:cNvSpPr>
            <a:spLocks noGrp="1"/>
          </p:cNvSpPr>
          <p:nvPr>
            <p:ph type="dt" sz="half" idx="10"/>
          </p:nvPr>
        </p:nvSpPr>
        <p:spPr/>
        <p:txBody>
          <a:bodyPr/>
          <a:lstStyle>
            <a:lvl1pPr>
              <a:defRPr/>
            </a:lvl1pPr>
            <a:extLst/>
          </a:lstStyle>
          <a:p>
            <a:pPr>
              <a:defRPr/>
            </a:pPr>
            <a:fld id="{5B7D3064-9485-4B4E-BDE9-62C98E4F1D9D}" type="datetimeFigureOut">
              <a:rPr lang="en-US"/>
              <a:pPr>
                <a:defRPr/>
              </a:pPr>
              <a:t>02-Dec-22</a:t>
            </a:fld>
            <a:endParaRPr lang="en-US"/>
          </a:p>
        </p:txBody>
      </p:sp>
      <p:sp>
        <p:nvSpPr>
          <p:cNvPr id="6" name="Footer Placeholder 5">
            <a:extLst>
              <a:ext uri="{FF2B5EF4-FFF2-40B4-BE49-F238E27FC236}">
                <a16:creationId xmlns:a16="http://schemas.microsoft.com/office/drawing/2014/main" id="{2D5D81F0-2FCC-409E-8EE3-FCAF403DE088}"/>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622B5AA5-A15C-406E-8C00-44875505CB35}"/>
              </a:ext>
            </a:extLst>
          </p:cNvPr>
          <p:cNvSpPr>
            <a:spLocks noGrp="1"/>
          </p:cNvSpPr>
          <p:nvPr>
            <p:ph type="sldNum" sz="quarter" idx="12"/>
          </p:nvPr>
        </p:nvSpPr>
        <p:spPr/>
        <p:txBody>
          <a:bodyPr/>
          <a:lstStyle>
            <a:lvl1pPr>
              <a:defRPr smtClean="0"/>
            </a:lvl1pPr>
          </a:lstStyle>
          <a:p>
            <a:pPr>
              <a:defRPr/>
            </a:pPr>
            <a:fld id="{8A0C4497-7489-4E68-848A-BCD27A9A5C13}" type="slidenum">
              <a:rPr lang="en-US" altLang="en-US"/>
              <a:pPr>
                <a:defRPr/>
              </a:pPr>
              <a:t>‹#›</a:t>
            </a:fld>
            <a:endParaRPr lang="en-US" altLang="en-US"/>
          </a:p>
        </p:txBody>
      </p:sp>
    </p:spTree>
    <p:extLst>
      <p:ext uri="{BB962C8B-B14F-4D97-AF65-F5344CB8AC3E}">
        <p14:creationId xmlns:p14="http://schemas.microsoft.com/office/powerpoint/2010/main" val="90846902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1A23FFDD-CBF2-42FE-84B2-1CFE43585D60}"/>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Freeform 15">
            <a:extLst>
              <a:ext uri="{FF2B5EF4-FFF2-40B4-BE49-F238E27FC236}">
                <a16:creationId xmlns:a16="http://schemas.microsoft.com/office/drawing/2014/main" id="{4CE7D271-2333-4BFE-84A2-4C65D48C95FC}"/>
              </a:ext>
            </a:extLst>
          </p:cNvPr>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a:extLst>
              <a:ext uri="{FF2B5EF4-FFF2-40B4-BE49-F238E27FC236}">
                <a16:creationId xmlns:a16="http://schemas.microsoft.com/office/drawing/2014/main" id="{F0A9CABF-6FE4-43F1-BCEF-E4FAEC1A9113}"/>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a:extLst>
              <a:ext uri="{FF2B5EF4-FFF2-40B4-BE49-F238E27FC236}">
                <a16:creationId xmlns:a16="http://schemas.microsoft.com/office/drawing/2014/main" id="{D048A9C1-84EB-4442-89AC-5EA27A29617B}"/>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17A1A4C7-2192-44DE-AC8E-B125BF617F1B}"/>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19">
            <a:extLst>
              <a:ext uri="{FF2B5EF4-FFF2-40B4-BE49-F238E27FC236}">
                <a16:creationId xmlns:a16="http://schemas.microsoft.com/office/drawing/2014/main" id="{BA4332D1-9572-42E8-8598-78D314FDC09B}"/>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75B04F8D-6505-44D9-850E-F6FA655C962E}"/>
              </a:ext>
            </a:extLst>
          </p:cNvPr>
          <p:cNvSpPr>
            <a:spLocks noGrp="1"/>
          </p:cNvSpPr>
          <p:nvPr>
            <p:ph type="dt" sz="half" idx="10"/>
          </p:nvPr>
        </p:nvSpPr>
        <p:spPr/>
        <p:txBody>
          <a:bodyPr/>
          <a:lstStyle>
            <a:lvl1pPr>
              <a:defRPr>
                <a:solidFill>
                  <a:schemeClr val="tx1"/>
                </a:solidFill>
              </a:defRPr>
            </a:lvl1pPr>
            <a:extLst/>
          </a:lstStyle>
          <a:p>
            <a:pPr>
              <a:defRPr/>
            </a:pPr>
            <a:fld id="{0FB934A9-2942-4DF0-8691-F37CCDA22474}" type="datetimeFigureOut">
              <a:rPr lang="en-US"/>
              <a:pPr>
                <a:defRPr/>
              </a:pPr>
              <a:t>02-Dec-22</a:t>
            </a:fld>
            <a:endParaRPr lang="en-US"/>
          </a:p>
        </p:txBody>
      </p:sp>
      <p:sp>
        <p:nvSpPr>
          <p:cNvPr id="12" name="Footer Placeholder 5">
            <a:extLst>
              <a:ext uri="{FF2B5EF4-FFF2-40B4-BE49-F238E27FC236}">
                <a16:creationId xmlns:a16="http://schemas.microsoft.com/office/drawing/2014/main" id="{0E45A1C4-B856-4C1C-8B96-C2ED0350A1D7}"/>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E3D33318-F457-4B4E-9944-EB7917C0382C}"/>
              </a:ext>
            </a:extLst>
          </p:cNvPr>
          <p:cNvSpPr>
            <a:spLocks noGrp="1"/>
          </p:cNvSpPr>
          <p:nvPr>
            <p:ph type="sldNum" sz="quarter" idx="12"/>
          </p:nvPr>
        </p:nvSpPr>
        <p:spPr/>
        <p:txBody>
          <a:bodyPr/>
          <a:lstStyle>
            <a:lvl1pPr>
              <a:defRPr smtClean="0"/>
            </a:lvl1pPr>
          </a:lstStyle>
          <a:p>
            <a:pPr>
              <a:defRPr/>
            </a:pPr>
            <a:fld id="{DDE5D714-6A50-43CD-B464-36A2F177DB07}" type="slidenum">
              <a:rPr lang="en-US" altLang="en-US"/>
              <a:pPr>
                <a:defRPr/>
              </a:pPr>
              <a:t>‹#›</a:t>
            </a:fld>
            <a:endParaRPr lang="en-US" altLang="en-US"/>
          </a:p>
        </p:txBody>
      </p:sp>
    </p:spTree>
    <p:extLst>
      <p:ext uri="{BB962C8B-B14F-4D97-AF65-F5344CB8AC3E}">
        <p14:creationId xmlns:p14="http://schemas.microsoft.com/office/powerpoint/2010/main" val="396861915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E5E73FC-6328-4402-A292-64A30051F539}"/>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Freeform 11">
            <a:extLst>
              <a:ext uri="{FF2B5EF4-FFF2-40B4-BE49-F238E27FC236}">
                <a16:creationId xmlns:a16="http://schemas.microsoft.com/office/drawing/2014/main" id="{B2E6DE97-32E6-4F16-AFDE-25BF3BB54655}"/>
              </a:ext>
            </a:extLst>
          </p:cNvPr>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a:extLst>
              <a:ext uri="{FF2B5EF4-FFF2-40B4-BE49-F238E27FC236}">
                <a16:creationId xmlns:a16="http://schemas.microsoft.com/office/drawing/2014/main" id="{EE2D716F-B30B-4A63-B3DD-D39439B7F68B}"/>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a:extLst>
              <a:ext uri="{FF2B5EF4-FFF2-40B4-BE49-F238E27FC236}">
                <a16:creationId xmlns:a16="http://schemas.microsoft.com/office/drawing/2014/main" id="{11072CF4-BC18-4D06-966F-012AB1095FB7}"/>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FB5AF6C9-00BC-4CD4-86FE-5E684095A266}"/>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478CD422-1C55-441B-AF96-9CBB7A86D4EB}"/>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BBD15ECB-1579-47B9-A3FC-357C03AFAF4A}"/>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E86E17F0-D8E5-4491-A3ED-3E3DE900A41C}" type="datetimeFigureOut">
              <a:rPr lang="en-US"/>
              <a:pPr>
                <a:defRPr/>
              </a:pPr>
              <a:t>02-Dec-22</a:t>
            </a:fld>
            <a:endParaRPr lang="en-US"/>
          </a:p>
        </p:txBody>
      </p:sp>
      <p:sp>
        <p:nvSpPr>
          <p:cNvPr id="22" name="Footer Placeholder 21">
            <a:extLst>
              <a:ext uri="{FF2B5EF4-FFF2-40B4-BE49-F238E27FC236}">
                <a16:creationId xmlns:a16="http://schemas.microsoft.com/office/drawing/2014/main" id="{60B480F1-F192-4D2B-8B2B-41D2553E1908}"/>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a:extLst>
              <a:ext uri="{FF2B5EF4-FFF2-40B4-BE49-F238E27FC236}">
                <a16:creationId xmlns:a16="http://schemas.microsoft.com/office/drawing/2014/main" id="{B1AD3FD9-63AA-4512-8772-878522FD77F8}"/>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02E5D9C9-1C21-45F7-9B6F-68F7C706CD6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3" r:id="rId1"/>
    <p:sldLayoutId id="2147483769" r:id="rId2"/>
    <p:sldLayoutId id="2147483774" r:id="rId3"/>
    <p:sldLayoutId id="2147483775" r:id="rId4"/>
    <p:sldLayoutId id="2147483776" r:id="rId5"/>
    <p:sldLayoutId id="2147483777" r:id="rId6"/>
    <p:sldLayoutId id="2147483770" r:id="rId7"/>
    <p:sldLayoutId id="2147483778" r:id="rId8"/>
    <p:sldLayoutId id="2147483779" r:id="rId9"/>
    <p:sldLayoutId id="2147483771" r:id="rId10"/>
    <p:sldLayoutId id="2147483772"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mi.org/membership.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roject_management" TargetMode="External"/><Relationship Id="rId2" Type="http://schemas.openxmlformats.org/officeDocument/2006/relationships/hyperlink" Target="https://en.wikipedia.org/wiki/Body_of_knowled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164891-EA30-43C7-ABF5-BEAC99C18D38}"/>
              </a:ext>
            </a:extLst>
          </p:cNvPr>
          <p:cNvSpPr>
            <a:spLocks noGrp="1"/>
          </p:cNvSpPr>
          <p:nvPr>
            <p:ph type="ctrTitle"/>
          </p:nvPr>
        </p:nvSpPr>
        <p:spPr>
          <a:xfrm>
            <a:off x="200628" y="2590800"/>
            <a:ext cx="8991600" cy="1524000"/>
          </a:xfrm>
        </p:spPr>
        <p:txBody>
          <a:bodyPr rtlCol="0">
            <a:normAutofit fontScale="90000"/>
          </a:bodyPr>
          <a:lstStyle/>
          <a:p>
            <a:pPr algn="ctr" eaLnBrk="1" fontAlgn="auto" hangingPunct="1">
              <a:spcAft>
                <a:spcPts val="0"/>
              </a:spcAft>
              <a:defRPr/>
            </a:pPr>
            <a:br>
              <a:rPr lang="en-US" altLang="en-US" sz="4400" dirty="0">
                <a:solidFill>
                  <a:schemeClr val="bg2">
                    <a:lumMod val="50000"/>
                  </a:schemeClr>
                </a:solidFill>
                <a:latin typeface="Futura Md BT" panose="020B0602020204020303" pitchFamily="34" charset="0"/>
                <a:cs typeface="Aharoni" panose="02010803020104030203" pitchFamily="2" charset="-79"/>
              </a:rPr>
            </a:br>
            <a:r>
              <a:rPr lang="en-US" altLang="en-US" sz="5000" dirty="0">
                <a:solidFill>
                  <a:schemeClr val="bg2">
                    <a:lumMod val="50000"/>
                  </a:schemeClr>
                </a:solidFill>
                <a:latin typeface="Futura Md BT" panose="020B0602020204020303" pitchFamily="34" charset="0"/>
                <a:cs typeface="Aharoni" panose="02010803020104030203" pitchFamily="2" charset="-79"/>
              </a:rPr>
              <a:t>RMS 111 </a:t>
            </a:r>
            <a:br>
              <a:rPr lang="en-US" altLang="en-US" sz="5000" dirty="0">
                <a:solidFill>
                  <a:schemeClr val="bg2">
                    <a:lumMod val="50000"/>
                  </a:schemeClr>
                </a:solidFill>
                <a:latin typeface="Futura Md BT" panose="020B0602020204020303" pitchFamily="34" charset="0"/>
                <a:cs typeface="Aharoni" panose="02010803020104030203" pitchFamily="2" charset="-79"/>
              </a:rPr>
            </a:br>
            <a:r>
              <a:rPr lang="en-US" altLang="en-US" sz="5000" dirty="0">
                <a:solidFill>
                  <a:schemeClr val="bg2">
                    <a:lumMod val="50000"/>
                  </a:schemeClr>
                </a:solidFill>
                <a:latin typeface="Futura Md BT" panose="020B0602020204020303" pitchFamily="34" charset="0"/>
                <a:cs typeface="Aharoni" panose="02010803020104030203" pitchFamily="2" charset="-79"/>
              </a:rPr>
              <a:t>INTRODUCTION TO BUSINESS AND MANAGEMENT</a:t>
            </a:r>
            <a:endParaRPr lang="en-US" altLang="en-US" b="0" dirty="0">
              <a:solidFill>
                <a:schemeClr val="bg2">
                  <a:lumMod val="50000"/>
                </a:schemeClr>
              </a:solidFill>
              <a:latin typeface="Futura Md BT" panose="020B0602020204020303" pitchFamily="34" charset="0"/>
              <a:cs typeface="Aharoni" panose="02010803020104030203" pitchFamily="2" charset="-79"/>
            </a:endParaRPr>
          </a:p>
        </p:txBody>
      </p:sp>
      <p:sp>
        <p:nvSpPr>
          <p:cNvPr id="3" name="Title 1">
            <a:extLst>
              <a:ext uri="{FF2B5EF4-FFF2-40B4-BE49-F238E27FC236}">
                <a16:creationId xmlns:a16="http://schemas.microsoft.com/office/drawing/2014/main" id="{DABC1063-8A38-4358-B760-34CC169C5D17}"/>
              </a:ext>
            </a:extLst>
          </p:cNvPr>
          <p:cNvSpPr txBox="1">
            <a:spLocks/>
          </p:cNvSpPr>
          <p:nvPr/>
        </p:nvSpPr>
        <p:spPr>
          <a:xfrm>
            <a:off x="228600" y="4114800"/>
            <a:ext cx="8991600" cy="914400"/>
          </a:xfrm>
          <a:prstGeom prst="rect">
            <a:avLst/>
          </a:prstGeom>
        </p:spPr>
        <p:txBody>
          <a:bodyPr vert="horz" rtlCol="0" anchor="b">
            <a:normAutofit fontScale="75000" lnSpcReduction="200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eaLnBrk="1" fontAlgn="auto" hangingPunct="1">
              <a:spcAft>
                <a:spcPts val="0"/>
              </a:spcAft>
              <a:defRPr/>
            </a:pPr>
            <a:r>
              <a:rPr lang="en-US" altLang="en-US" sz="4400" b="0" dirty="0">
                <a:solidFill>
                  <a:schemeClr val="bg2">
                    <a:lumMod val="50000"/>
                  </a:schemeClr>
                </a:solidFill>
                <a:latin typeface="Futura Md BT" panose="020B0602020204020303" pitchFamily="34" charset="0"/>
                <a:cs typeface="Aharoni" panose="02010803020104030203" pitchFamily="2" charset="-79"/>
              </a:rPr>
              <a:t>Lecture 07 (a) : Introduction to IT Project Management</a:t>
            </a:r>
          </a:p>
        </p:txBody>
      </p:sp>
      <p:sp>
        <p:nvSpPr>
          <p:cNvPr id="5" name="Title 1">
            <a:extLst>
              <a:ext uri="{FF2B5EF4-FFF2-40B4-BE49-F238E27FC236}">
                <a16:creationId xmlns:a16="http://schemas.microsoft.com/office/drawing/2014/main" id="{E1E83775-BC38-44B2-AB5B-A0DC1346D361}"/>
              </a:ext>
            </a:extLst>
          </p:cNvPr>
          <p:cNvSpPr txBox="1">
            <a:spLocks/>
          </p:cNvSpPr>
          <p:nvPr/>
        </p:nvSpPr>
        <p:spPr>
          <a:xfrm>
            <a:off x="0" y="1066800"/>
            <a:ext cx="8991600" cy="914400"/>
          </a:xfrm>
          <a:prstGeom prst="rect">
            <a:avLst/>
          </a:prstGeom>
        </p:spPr>
        <p:txBody>
          <a:bodyPr vert="horz" rtlCol="0" anchor="b">
            <a:normAutofit fontScale="975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eaLnBrk="1" fontAlgn="auto" hangingPunct="1">
              <a:spcAft>
                <a:spcPts val="0"/>
              </a:spcAft>
              <a:defRPr/>
            </a:pPr>
            <a:r>
              <a:rPr lang="en-US" altLang="en-US" sz="4400" b="0" dirty="0" err="1">
                <a:solidFill>
                  <a:schemeClr val="bg2">
                    <a:lumMod val="50000"/>
                  </a:schemeClr>
                </a:solidFill>
                <a:latin typeface="Futura Md BT" panose="020B0602020204020303" pitchFamily="34" charset="0"/>
                <a:cs typeface="Aharoni" panose="02010803020104030203" pitchFamily="2" charset="-79"/>
              </a:rPr>
              <a:t>Ruaha</a:t>
            </a:r>
            <a:r>
              <a:rPr lang="en-US" altLang="en-US" sz="4400" b="0" dirty="0">
                <a:solidFill>
                  <a:schemeClr val="bg2">
                    <a:lumMod val="50000"/>
                  </a:schemeClr>
                </a:solidFill>
                <a:latin typeface="Futura Md BT" panose="020B0602020204020303" pitchFamily="34" charset="0"/>
                <a:cs typeface="Aharoni" panose="02010803020104030203" pitchFamily="2" charset="-79"/>
              </a:rPr>
              <a:t> Catholic University</a:t>
            </a:r>
            <a:endParaRPr lang="en-US" altLang="en-US" b="0" dirty="0">
              <a:solidFill>
                <a:schemeClr val="bg2">
                  <a:lumMod val="50000"/>
                </a:schemeClr>
              </a:solidFill>
              <a:latin typeface="Futura Md BT" panose="020B0602020204020303" pitchFamily="34" charset="0"/>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299E2360-ADD1-4B83-961E-E84C9B386278}"/>
              </a:ext>
            </a:extLst>
          </p:cNvPr>
          <p:cNvSpPr>
            <a:spLocks noGrp="1"/>
          </p:cNvSpPr>
          <p:nvPr>
            <p:ph idx="1"/>
          </p:nvPr>
        </p:nvSpPr>
        <p:spPr/>
        <p:txBody>
          <a:bodyPr/>
          <a:lstStyle/>
          <a:p>
            <a:pPr eaLnBrk="1" hangingPunct="1"/>
            <a:r>
              <a:rPr lang="en-US" altLang="en-US"/>
              <a:t>Project</a:t>
            </a:r>
          </a:p>
          <a:p>
            <a:pPr eaLnBrk="1" hangingPunct="1"/>
            <a:r>
              <a:rPr lang="en-US" altLang="en-US"/>
              <a:t>Operation work</a:t>
            </a:r>
          </a:p>
          <a:p>
            <a:pPr eaLnBrk="1" hangingPunct="1"/>
            <a:r>
              <a:rPr lang="en-US" altLang="en-US"/>
              <a:t>Programs</a:t>
            </a:r>
          </a:p>
          <a:p>
            <a:pPr eaLnBrk="1" hangingPunct="1"/>
            <a:r>
              <a:rPr lang="en-US" altLang="en-US"/>
              <a:t>Portfolios</a:t>
            </a:r>
          </a:p>
          <a:p>
            <a:pPr eaLnBrk="1" hangingPunct="1"/>
            <a:endParaRPr lang="en-US" altLang="en-US"/>
          </a:p>
        </p:txBody>
      </p:sp>
      <p:sp>
        <p:nvSpPr>
          <p:cNvPr id="11266" name="Title 1">
            <a:extLst>
              <a:ext uri="{FF2B5EF4-FFF2-40B4-BE49-F238E27FC236}">
                <a16:creationId xmlns:a16="http://schemas.microsoft.com/office/drawing/2014/main" id="{B8BBE88C-7C4C-4543-9819-09C355044083}"/>
              </a:ext>
            </a:extLst>
          </p:cNvPr>
          <p:cNvSpPr>
            <a:spLocks noGrp="1"/>
          </p:cNvSpPr>
          <p:nvPr>
            <p:ph type="title"/>
          </p:nvPr>
        </p:nvSpPr>
        <p:spPr/>
        <p:txBody>
          <a:bodyPr/>
          <a:lstStyle/>
          <a:p>
            <a:pPr eaLnBrk="1" fontAlgn="auto" hangingPunct="1">
              <a:spcAft>
                <a:spcPts val="0"/>
              </a:spcAft>
              <a:defRPr/>
            </a:pPr>
            <a:r>
              <a:rPr lang="en-US" altLang="en-US"/>
              <a:t>Key Definitions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itle 3">
            <a:extLst>
              <a:ext uri="{FF2B5EF4-FFF2-40B4-BE49-F238E27FC236}">
                <a16:creationId xmlns:a16="http://schemas.microsoft.com/office/drawing/2014/main" id="{32CB47EE-16E6-4AD9-B858-5993C78D5812}"/>
              </a:ext>
            </a:extLst>
          </p:cNvPr>
          <p:cNvSpPr>
            <a:spLocks noGrp="1"/>
          </p:cNvSpPr>
          <p:nvPr>
            <p:ph type="title"/>
          </p:nvPr>
        </p:nvSpPr>
        <p:spPr/>
        <p:txBody>
          <a:bodyPr/>
          <a:lstStyle/>
          <a:p>
            <a:pPr eaLnBrk="1" fontAlgn="auto" hangingPunct="1">
              <a:spcAft>
                <a:spcPts val="0"/>
              </a:spcAft>
              <a:defRPr/>
            </a:pPr>
            <a:r>
              <a:rPr lang="en-US" altLang="en-US"/>
              <a:t>Project vs Operations Work</a:t>
            </a:r>
          </a:p>
        </p:txBody>
      </p:sp>
      <p:sp>
        <p:nvSpPr>
          <p:cNvPr id="22531" name="Text Placeholder 4">
            <a:extLst>
              <a:ext uri="{FF2B5EF4-FFF2-40B4-BE49-F238E27FC236}">
                <a16:creationId xmlns:a16="http://schemas.microsoft.com/office/drawing/2014/main" id="{51E16132-7C1C-4BDD-A44A-37E3D639C9D2}"/>
              </a:ext>
            </a:extLst>
          </p:cNvPr>
          <p:cNvSpPr>
            <a:spLocks noGrp="1"/>
          </p:cNvSpPr>
          <p:nvPr>
            <p:ph type="body" idx="1"/>
          </p:nvPr>
        </p:nvSpPr>
        <p:spPr>
          <a:xfrm>
            <a:off x="301625" y="1524000"/>
            <a:ext cx="4040188" cy="685800"/>
          </a:xfrm>
          <a:ln>
            <a:headEnd/>
            <a:tailEnd/>
          </a:ln>
        </p:spPr>
        <p:txBody>
          <a:bodyPr/>
          <a:lstStyle/>
          <a:p>
            <a:pPr algn="ctr" eaLnBrk="1" hangingPunct="1"/>
            <a:r>
              <a:rPr lang="en-US" altLang="en-US"/>
              <a:t>Project	</a:t>
            </a:r>
          </a:p>
        </p:txBody>
      </p:sp>
      <p:sp>
        <p:nvSpPr>
          <p:cNvPr id="22532" name="Text Placeholder 6">
            <a:extLst>
              <a:ext uri="{FF2B5EF4-FFF2-40B4-BE49-F238E27FC236}">
                <a16:creationId xmlns:a16="http://schemas.microsoft.com/office/drawing/2014/main" id="{525EC801-D16F-4A09-A729-1F6092A61375}"/>
              </a:ext>
            </a:extLst>
          </p:cNvPr>
          <p:cNvSpPr>
            <a:spLocks noGrp="1"/>
          </p:cNvSpPr>
          <p:nvPr>
            <p:ph type="body" sz="half" idx="3"/>
          </p:nvPr>
        </p:nvSpPr>
        <p:spPr>
          <a:xfrm>
            <a:off x="4791075" y="1524000"/>
            <a:ext cx="4041775" cy="609600"/>
          </a:xfrm>
          <a:ln>
            <a:headEnd/>
            <a:tailEnd/>
          </a:ln>
        </p:spPr>
        <p:txBody>
          <a:bodyPr/>
          <a:lstStyle/>
          <a:p>
            <a:pPr algn="ctr" eaLnBrk="1" hangingPunct="1"/>
            <a:r>
              <a:rPr lang="en-US" altLang="en-US"/>
              <a:t>Operations</a:t>
            </a:r>
          </a:p>
        </p:txBody>
      </p:sp>
      <p:sp>
        <p:nvSpPr>
          <p:cNvPr id="6" name="Content Placeholder 5">
            <a:extLst>
              <a:ext uri="{FF2B5EF4-FFF2-40B4-BE49-F238E27FC236}">
                <a16:creationId xmlns:a16="http://schemas.microsoft.com/office/drawing/2014/main" id="{3C1498C8-D166-429F-AD88-93880133F04E}"/>
              </a:ext>
            </a:extLst>
          </p:cNvPr>
          <p:cNvSpPr>
            <a:spLocks noGrp="1"/>
          </p:cNvSpPr>
          <p:nvPr>
            <p:ph sz="quarter" idx="2"/>
          </p:nvPr>
        </p:nvSpPr>
        <p:spPr>
          <a:xfrm>
            <a:off x="228600" y="2133600"/>
            <a:ext cx="4419600" cy="4267200"/>
          </a:xfrm>
        </p:spPr>
        <p:txBody>
          <a:bodyPr rtlCol="0">
            <a:normAutofit fontScale="92500" lnSpcReduction="20000"/>
          </a:bodyPr>
          <a:lstStyle/>
          <a:p>
            <a:pPr marL="365760" indent="-256032" eaLnBrk="1" fontAlgn="auto" hangingPunct="1">
              <a:spcAft>
                <a:spcPts val="0"/>
              </a:spcAft>
              <a:buFont typeface="Wingdings 3"/>
              <a:buChar char=""/>
              <a:defRPr/>
            </a:pPr>
            <a:r>
              <a:rPr lang="en-US" sz="3000" dirty="0"/>
              <a:t>Purpose: Attain its objective and then terminate</a:t>
            </a:r>
          </a:p>
          <a:p>
            <a:pPr marL="365760" indent="-256032" eaLnBrk="1" fontAlgn="auto" hangingPunct="1">
              <a:spcAft>
                <a:spcPts val="0"/>
              </a:spcAft>
              <a:buFont typeface="Wingdings 3"/>
              <a:buChar char=""/>
              <a:defRPr/>
            </a:pPr>
            <a:r>
              <a:rPr lang="en-US" sz="3000" dirty="0"/>
              <a:t>Output: Unique</a:t>
            </a:r>
          </a:p>
          <a:p>
            <a:pPr marL="365760" indent="-256032" eaLnBrk="1" fontAlgn="auto" hangingPunct="1">
              <a:spcAft>
                <a:spcPts val="0"/>
              </a:spcAft>
              <a:buFont typeface="Wingdings 3"/>
              <a:buChar char=""/>
              <a:defRPr/>
            </a:pPr>
            <a:r>
              <a:rPr lang="en-US" sz="3000" dirty="0"/>
              <a:t>Start and end date </a:t>
            </a:r>
          </a:p>
          <a:p>
            <a:pPr marL="365760" indent="-256032" eaLnBrk="1" fontAlgn="auto" hangingPunct="1">
              <a:spcAft>
                <a:spcPts val="0"/>
              </a:spcAft>
              <a:buFont typeface="Wingdings 3"/>
              <a:buChar char=""/>
              <a:defRPr/>
            </a:pPr>
            <a:r>
              <a:rPr lang="en-US" sz="3000" dirty="0"/>
              <a:t>Unique product or service</a:t>
            </a:r>
          </a:p>
          <a:p>
            <a:pPr marL="365760" indent="-256032" eaLnBrk="1" fontAlgn="auto" hangingPunct="1">
              <a:spcAft>
                <a:spcPts val="0"/>
              </a:spcAft>
              <a:buFont typeface="Wingdings 3"/>
              <a:buChar char=""/>
              <a:defRPr/>
            </a:pPr>
            <a:r>
              <a:rPr lang="en-US" sz="3000" dirty="0"/>
              <a:t>Are directly related to the achievement of the organization’s strategic plan</a:t>
            </a:r>
          </a:p>
          <a:p>
            <a:pPr marL="365760" indent="-256032" eaLnBrk="1" fontAlgn="auto" hangingPunct="1">
              <a:spcAft>
                <a:spcPts val="0"/>
              </a:spcAft>
              <a:buFont typeface="Wingdings 3"/>
              <a:buChar char=""/>
              <a:defRPr/>
            </a:pPr>
            <a:endParaRPr lang="en-US" dirty="0"/>
          </a:p>
        </p:txBody>
      </p:sp>
      <p:sp>
        <p:nvSpPr>
          <p:cNvPr id="8" name="Content Placeholder 7">
            <a:extLst>
              <a:ext uri="{FF2B5EF4-FFF2-40B4-BE49-F238E27FC236}">
                <a16:creationId xmlns:a16="http://schemas.microsoft.com/office/drawing/2014/main" id="{4B30634A-0B14-4335-A175-A394F1E330D5}"/>
              </a:ext>
            </a:extLst>
          </p:cNvPr>
          <p:cNvSpPr>
            <a:spLocks noGrp="1"/>
          </p:cNvSpPr>
          <p:nvPr>
            <p:ph sz="quarter" idx="4"/>
          </p:nvPr>
        </p:nvSpPr>
        <p:spPr>
          <a:xfrm>
            <a:off x="4495800" y="2057400"/>
            <a:ext cx="4419600" cy="4114800"/>
          </a:xfrm>
        </p:spPr>
        <p:txBody>
          <a:bodyPr rtlCol="0">
            <a:normAutofit fontScale="92500" lnSpcReduction="20000"/>
          </a:bodyPr>
          <a:lstStyle/>
          <a:p>
            <a:pPr marL="365760" indent="-256032" eaLnBrk="1" fontAlgn="auto" hangingPunct="1">
              <a:spcAft>
                <a:spcPts val="0"/>
              </a:spcAft>
              <a:buFont typeface="Wingdings 3"/>
              <a:buChar char=""/>
              <a:defRPr/>
            </a:pPr>
            <a:r>
              <a:rPr lang="en-US" sz="2800" dirty="0"/>
              <a:t>Purpose: Sustain the business</a:t>
            </a:r>
          </a:p>
          <a:p>
            <a:pPr marL="365760" indent="-256032" eaLnBrk="1" fontAlgn="auto" hangingPunct="1">
              <a:spcAft>
                <a:spcPts val="0"/>
              </a:spcAft>
              <a:buFont typeface="Wingdings 3"/>
              <a:buChar char=""/>
              <a:defRPr/>
            </a:pPr>
            <a:r>
              <a:rPr lang="en-US" sz="2800" dirty="0"/>
              <a:t>Output: Repetitive</a:t>
            </a:r>
          </a:p>
          <a:p>
            <a:pPr marL="365760" indent="-256032" eaLnBrk="1" fontAlgn="auto" hangingPunct="1">
              <a:spcAft>
                <a:spcPts val="0"/>
              </a:spcAft>
              <a:buFont typeface="Wingdings 3"/>
              <a:buChar char=""/>
              <a:defRPr/>
            </a:pPr>
            <a:r>
              <a:rPr lang="en-US" sz="2800" dirty="0"/>
              <a:t>Ongoing</a:t>
            </a:r>
          </a:p>
          <a:p>
            <a:pPr marL="365760" indent="-256032" eaLnBrk="1" fontAlgn="auto" hangingPunct="1">
              <a:spcAft>
                <a:spcPts val="0"/>
              </a:spcAft>
              <a:buFont typeface="Wingdings 3"/>
              <a:buChar char=""/>
              <a:defRPr/>
            </a:pPr>
            <a:r>
              <a:rPr lang="en-US" sz="2800" dirty="0"/>
              <a:t>Standard product or service</a:t>
            </a:r>
          </a:p>
          <a:p>
            <a:pPr marL="365760" indent="-256032" eaLnBrk="1" fontAlgn="auto" hangingPunct="1">
              <a:spcAft>
                <a:spcPts val="0"/>
              </a:spcAft>
              <a:buFont typeface="Wingdings 3"/>
              <a:buChar char=""/>
              <a:defRPr/>
            </a:pPr>
            <a:r>
              <a:rPr lang="en-US" sz="2800" dirty="0"/>
              <a:t>Are on-going and intended to sustain the business</a:t>
            </a:r>
          </a:p>
          <a:p>
            <a:pPr marL="365760" indent="-256032" eaLnBrk="1" fontAlgn="auto" hangingPunct="1">
              <a:spcAft>
                <a:spcPts val="0"/>
              </a:spcAft>
              <a:buFont typeface="Wingdings 3"/>
              <a:buChar char=""/>
              <a:defRPr/>
            </a:pPr>
            <a:r>
              <a:rPr lang="en-US" sz="2800" dirty="0"/>
              <a:t>Adopt a new set of objectives and the work continues</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itle 3">
            <a:extLst>
              <a:ext uri="{FF2B5EF4-FFF2-40B4-BE49-F238E27FC236}">
                <a16:creationId xmlns:a16="http://schemas.microsoft.com/office/drawing/2014/main" id="{6FFB2F5F-1456-4C77-B855-C7BDB259BB41}"/>
              </a:ext>
            </a:extLst>
          </p:cNvPr>
          <p:cNvSpPr>
            <a:spLocks noGrp="1"/>
          </p:cNvSpPr>
          <p:nvPr>
            <p:ph type="title"/>
          </p:nvPr>
        </p:nvSpPr>
        <p:spPr/>
        <p:txBody>
          <a:bodyPr>
            <a:normAutofit fontScale="90000"/>
          </a:bodyPr>
          <a:lstStyle/>
          <a:p>
            <a:pPr eaLnBrk="1" fontAlgn="auto" hangingPunct="1">
              <a:spcAft>
                <a:spcPts val="0"/>
              </a:spcAft>
              <a:defRPr/>
            </a:pPr>
            <a:r>
              <a:rPr lang="en-US" altLang="en-US"/>
              <a:t>Project vs Operations-Examples</a:t>
            </a:r>
          </a:p>
        </p:txBody>
      </p:sp>
      <p:sp>
        <p:nvSpPr>
          <p:cNvPr id="23555" name="Text Placeholder 4">
            <a:extLst>
              <a:ext uri="{FF2B5EF4-FFF2-40B4-BE49-F238E27FC236}">
                <a16:creationId xmlns:a16="http://schemas.microsoft.com/office/drawing/2014/main" id="{800B9C02-1277-43F9-A06D-66C2B06E005C}"/>
              </a:ext>
            </a:extLst>
          </p:cNvPr>
          <p:cNvSpPr>
            <a:spLocks noGrp="1"/>
          </p:cNvSpPr>
          <p:nvPr>
            <p:ph type="body" idx="1"/>
          </p:nvPr>
        </p:nvSpPr>
        <p:spPr>
          <a:xfrm>
            <a:off x="301625" y="1524000"/>
            <a:ext cx="4040188" cy="685800"/>
          </a:xfrm>
          <a:ln>
            <a:headEnd/>
            <a:tailEnd/>
          </a:ln>
        </p:spPr>
        <p:txBody>
          <a:bodyPr/>
          <a:lstStyle/>
          <a:p>
            <a:pPr algn="ctr" eaLnBrk="1" hangingPunct="1"/>
            <a:r>
              <a:rPr lang="en-US" altLang="en-US"/>
              <a:t>Project	</a:t>
            </a:r>
          </a:p>
        </p:txBody>
      </p:sp>
      <p:sp>
        <p:nvSpPr>
          <p:cNvPr id="23556" name="Text Placeholder 6">
            <a:extLst>
              <a:ext uri="{FF2B5EF4-FFF2-40B4-BE49-F238E27FC236}">
                <a16:creationId xmlns:a16="http://schemas.microsoft.com/office/drawing/2014/main" id="{3492385E-1533-4FA5-A9C7-425C01E98E3C}"/>
              </a:ext>
            </a:extLst>
          </p:cNvPr>
          <p:cNvSpPr>
            <a:spLocks noGrp="1"/>
          </p:cNvSpPr>
          <p:nvPr>
            <p:ph type="body" sz="half" idx="3"/>
          </p:nvPr>
        </p:nvSpPr>
        <p:spPr>
          <a:xfrm>
            <a:off x="4791075" y="1524000"/>
            <a:ext cx="4041775" cy="609600"/>
          </a:xfrm>
          <a:ln>
            <a:headEnd/>
            <a:tailEnd/>
          </a:ln>
        </p:spPr>
        <p:txBody>
          <a:bodyPr/>
          <a:lstStyle/>
          <a:p>
            <a:pPr algn="ctr" eaLnBrk="1" hangingPunct="1"/>
            <a:r>
              <a:rPr lang="en-US" altLang="en-US"/>
              <a:t>Operations</a:t>
            </a:r>
          </a:p>
        </p:txBody>
      </p:sp>
      <p:sp>
        <p:nvSpPr>
          <p:cNvPr id="23557" name="Content Placeholder 5">
            <a:extLst>
              <a:ext uri="{FF2B5EF4-FFF2-40B4-BE49-F238E27FC236}">
                <a16:creationId xmlns:a16="http://schemas.microsoft.com/office/drawing/2014/main" id="{00BA3FAB-40FC-49D4-87EE-3786EB4D4198}"/>
              </a:ext>
            </a:extLst>
          </p:cNvPr>
          <p:cNvSpPr>
            <a:spLocks noGrp="1"/>
          </p:cNvSpPr>
          <p:nvPr>
            <p:ph sz="quarter" idx="2"/>
          </p:nvPr>
        </p:nvSpPr>
        <p:spPr>
          <a:xfrm>
            <a:off x="152400" y="2209800"/>
            <a:ext cx="4419600" cy="4267200"/>
          </a:xfrm>
          <a:ln>
            <a:prstDash val="solid"/>
          </a:ln>
        </p:spPr>
        <p:txBody>
          <a:bodyPr/>
          <a:lstStyle/>
          <a:p>
            <a:pPr eaLnBrk="1" hangingPunct="1"/>
            <a:r>
              <a:rPr lang="en-US" altLang="en-US"/>
              <a:t>Designing a company website</a:t>
            </a:r>
          </a:p>
          <a:p>
            <a:pPr eaLnBrk="1" hangingPunct="1"/>
            <a:r>
              <a:rPr lang="en-US" altLang="en-US"/>
              <a:t>Implementing a LAN</a:t>
            </a:r>
          </a:p>
          <a:p>
            <a:pPr eaLnBrk="1" hangingPunct="1"/>
            <a:r>
              <a:rPr lang="en-US" altLang="en-US"/>
              <a:t>Producing an annual report</a:t>
            </a:r>
          </a:p>
          <a:p>
            <a:pPr eaLnBrk="1" hangingPunct="1"/>
            <a:r>
              <a:rPr lang="en-US" altLang="en-US"/>
              <a:t>Hiring a web designer</a:t>
            </a:r>
          </a:p>
          <a:p>
            <a:pPr eaLnBrk="1" hangingPunct="1"/>
            <a:r>
              <a:rPr lang="en-US" altLang="en-US"/>
              <a:t>Opening a new internet café</a:t>
            </a:r>
          </a:p>
          <a:p>
            <a:pPr eaLnBrk="1" hangingPunct="1"/>
            <a:endParaRPr lang="en-US" altLang="en-US"/>
          </a:p>
          <a:p>
            <a:pPr eaLnBrk="1" hangingPunct="1"/>
            <a:endParaRPr lang="en-US" altLang="en-US"/>
          </a:p>
        </p:txBody>
      </p:sp>
      <p:sp>
        <p:nvSpPr>
          <p:cNvPr id="23558" name="Content Placeholder 7">
            <a:extLst>
              <a:ext uri="{FF2B5EF4-FFF2-40B4-BE49-F238E27FC236}">
                <a16:creationId xmlns:a16="http://schemas.microsoft.com/office/drawing/2014/main" id="{D9CA1E5F-C364-4B51-8FF0-22675DEB71B7}"/>
              </a:ext>
            </a:extLst>
          </p:cNvPr>
          <p:cNvSpPr>
            <a:spLocks noGrp="1"/>
          </p:cNvSpPr>
          <p:nvPr>
            <p:ph sz="quarter" idx="4"/>
          </p:nvPr>
        </p:nvSpPr>
        <p:spPr>
          <a:xfrm>
            <a:off x="4572000" y="2286000"/>
            <a:ext cx="4419600" cy="3962400"/>
          </a:xfrm>
          <a:ln>
            <a:prstDash val="solid"/>
          </a:ln>
        </p:spPr>
        <p:txBody>
          <a:bodyPr/>
          <a:lstStyle/>
          <a:p>
            <a:pPr eaLnBrk="1" hangingPunct="1">
              <a:spcBef>
                <a:spcPct val="0"/>
              </a:spcBef>
            </a:pPr>
            <a:r>
              <a:rPr lang="en-US" altLang="en-US"/>
              <a:t>Responding to customer requests</a:t>
            </a:r>
          </a:p>
          <a:p>
            <a:pPr eaLnBrk="1" hangingPunct="1">
              <a:spcBef>
                <a:spcPct val="0"/>
              </a:spcBef>
            </a:pPr>
            <a:r>
              <a:rPr lang="en-US" altLang="en-US"/>
              <a:t>Hooking up a printer to a computer</a:t>
            </a:r>
          </a:p>
          <a:p>
            <a:pPr eaLnBrk="1" hangingPunct="1">
              <a:spcBef>
                <a:spcPct val="0"/>
              </a:spcBef>
            </a:pPr>
            <a:r>
              <a:rPr lang="en-US" altLang="en-US"/>
              <a:t>Writing a progress update memo</a:t>
            </a:r>
          </a:p>
          <a:p>
            <a:pPr eaLnBrk="1" hangingPunct="1">
              <a:spcBef>
                <a:spcPct val="0"/>
              </a:spcBef>
            </a:pPr>
            <a:r>
              <a:rPr lang="en-US" altLang="en-US"/>
              <a:t>Filling out a project journal book</a:t>
            </a:r>
          </a:p>
          <a:p>
            <a:pPr eaLnBrk="1" hangingPunct="1">
              <a:spcBef>
                <a:spcPct val="0"/>
              </a:spcBef>
            </a:pPr>
            <a:r>
              <a:rPr lang="en-US" altLang="en-US"/>
              <a:t>Running antivirus software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EBCE130A-7C2A-4CDA-9CC3-1FF7EC898724}"/>
              </a:ext>
            </a:extLst>
          </p:cNvPr>
          <p:cNvSpPr>
            <a:spLocks noGrp="1"/>
          </p:cNvSpPr>
          <p:nvPr>
            <p:ph idx="1"/>
          </p:nvPr>
        </p:nvSpPr>
        <p:spPr>
          <a:xfrm>
            <a:off x="301625" y="1527175"/>
            <a:ext cx="8689975" cy="4873625"/>
          </a:xfrm>
        </p:spPr>
        <p:txBody>
          <a:bodyPr/>
          <a:lstStyle/>
          <a:p>
            <a:pPr eaLnBrk="1" hangingPunct="1"/>
            <a:r>
              <a:rPr lang="en-US" altLang="en-US" b="1"/>
              <a:t>However “ Project” differ from “Operation work” they have some similarities such as:</a:t>
            </a:r>
            <a:endParaRPr lang="en-US" altLang="en-US"/>
          </a:p>
          <a:p>
            <a:pPr eaLnBrk="1" hangingPunct="1"/>
            <a:r>
              <a:rPr lang="en-US" altLang="en-US"/>
              <a:t>Performed by people</a:t>
            </a:r>
          </a:p>
          <a:p>
            <a:pPr eaLnBrk="1" hangingPunct="1"/>
            <a:r>
              <a:rPr lang="en-US" altLang="en-US"/>
              <a:t>Constrained by limited resources</a:t>
            </a:r>
          </a:p>
          <a:p>
            <a:pPr eaLnBrk="1" hangingPunct="1"/>
            <a:r>
              <a:rPr lang="en-US" altLang="en-US"/>
              <a:t>Planned, executed, and controlled</a:t>
            </a:r>
          </a:p>
          <a:p>
            <a:pPr eaLnBrk="1" hangingPunct="1"/>
            <a:endParaRPr lang="en-US" altLang="en-US"/>
          </a:p>
        </p:txBody>
      </p:sp>
      <p:sp>
        <p:nvSpPr>
          <p:cNvPr id="14338" name="Title 1">
            <a:extLst>
              <a:ext uri="{FF2B5EF4-FFF2-40B4-BE49-F238E27FC236}">
                <a16:creationId xmlns:a16="http://schemas.microsoft.com/office/drawing/2014/main" id="{DDBEEEF0-69CD-42D3-A941-3CB21EBD4BBA}"/>
              </a:ext>
            </a:extLst>
          </p:cNvPr>
          <p:cNvSpPr>
            <a:spLocks noGrp="1"/>
          </p:cNvSpPr>
          <p:nvPr>
            <p:ph type="title"/>
          </p:nvPr>
        </p:nvSpPr>
        <p:spPr>
          <a:xfrm>
            <a:off x="609600" y="304800"/>
            <a:ext cx="8229600" cy="1143000"/>
          </a:xfrm>
        </p:spPr>
        <p:txBody>
          <a:bodyPr/>
          <a:lstStyle/>
          <a:p>
            <a:pPr eaLnBrk="1" fontAlgn="auto" hangingPunct="1">
              <a:spcAft>
                <a:spcPts val="0"/>
              </a:spcAft>
              <a:defRPr/>
            </a:pPr>
            <a:r>
              <a:rPr lang="en-US" altLang="en-US" dirty="0"/>
              <a:t>Project vs Operations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7128DC32-63B6-4250-9B9F-BC5048FF4117}"/>
              </a:ext>
            </a:extLst>
          </p:cNvPr>
          <p:cNvSpPr>
            <a:spLocks noGrp="1"/>
          </p:cNvSpPr>
          <p:nvPr>
            <p:ph idx="1"/>
          </p:nvPr>
        </p:nvSpPr>
        <p:spPr>
          <a:xfrm>
            <a:off x="152400" y="1447800"/>
            <a:ext cx="8991600" cy="5029200"/>
          </a:xfrm>
        </p:spPr>
        <p:txBody>
          <a:bodyPr/>
          <a:lstStyle/>
          <a:p>
            <a:pPr eaLnBrk="1" hangingPunct="1"/>
            <a:r>
              <a:rPr lang="en-US" altLang="en-US"/>
              <a:t>Projects </a:t>
            </a:r>
          </a:p>
          <a:p>
            <a:pPr lvl="1" eaLnBrk="1" hangingPunct="1"/>
            <a:r>
              <a:rPr lang="en-US" altLang="en-US"/>
              <a:t>A project - temporary endeavor + creates a unique product, service or result.</a:t>
            </a:r>
          </a:p>
          <a:p>
            <a:pPr eaLnBrk="1" hangingPunct="1"/>
            <a:r>
              <a:rPr lang="en-US" altLang="en-US"/>
              <a:t>Many companies have multiple projects underway at any given point in time. </a:t>
            </a:r>
          </a:p>
          <a:p>
            <a:pPr lvl="1" eaLnBrk="1" hangingPunct="1"/>
            <a:r>
              <a:rPr lang="en-US" altLang="en-US"/>
              <a:t>Collectively, these projects are referred to as programs.</a:t>
            </a:r>
          </a:p>
          <a:p>
            <a:pPr eaLnBrk="1" hangingPunct="1"/>
            <a:r>
              <a:rPr lang="en-US" altLang="en-US"/>
              <a:t>Program management is the management of multiple projects that share resources, tools, time, and talent. </a:t>
            </a:r>
          </a:p>
          <a:p>
            <a:pPr lvl="1" eaLnBrk="1" hangingPunct="1"/>
            <a:r>
              <a:rPr lang="en-US" altLang="en-US"/>
              <a:t>A project may or may not be part of a program but a program will always have projects.</a:t>
            </a:r>
          </a:p>
        </p:txBody>
      </p:sp>
      <p:sp>
        <p:nvSpPr>
          <p:cNvPr id="15362" name="Title 1">
            <a:extLst>
              <a:ext uri="{FF2B5EF4-FFF2-40B4-BE49-F238E27FC236}">
                <a16:creationId xmlns:a16="http://schemas.microsoft.com/office/drawing/2014/main" id="{87A2EB67-980F-4872-AC3D-1F1BF9A92607}"/>
              </a:ext>
            </a:extLst>
          </p:cNvPr>
          <p:cNvSpPr>
            <a:spLocks noGrp="1"/>
          </p:cNvSpPr>
          <p:nvPr>
            <p:ph type="title"/>
          </p:nvPr>
        </p:nvSpPr>
        <p:spPr>
          <a:xfrm>
            <a:off x="304800" y="152400"/>
            <a:ext cx="8229600" cy="1143000"/>
          </a:xfrm>
        </p:spPr>
        <p:txBody>
          <a:bodyPr>
            <a:normAutofit fontScale="90000"/>
          </a:bodyPr>
          <a:lstStyle/>
          <a:p>
            <a:pPr eaLnBrk="1" fontAlgn="auto" hangingPunct="1">
              <a:spcAft>
                <a:spcPts val="0"/>
              </a:spcAft>
              <a:defRPr/>
            </a:pPr>
            <a:r>
              <a:rPr lang="en-US" altLang="en-US" dirty="0"/>
              <a:t>Projects, Programs, and Portfolios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a:extLst>
              <a:ext uri="{FF2B5EF4-FFF2-40B4-BE49-F238E27FC236}">
                <a16:creationId xmlns:a16="http://schemas.microsoft.com/office/drawing/2014/main" id="{4C13C0F8-E4C1-4298-83F8-D30967AA88DE}"/>
              </a:ext>
            </a:extLst>
          </p:cNvPr>
          <p:cNvSpPr>
            <a:spLocks noGrp="1"/>
          </p:cNvSpPr>
          <p:nvPr>
            <p:ph idx="1"/>
          </p:nvPr>
        </p:nvSpPr>
        <p:spPr>
          <a:xfrm>
            <a:off x="304800" y="1600200"/>
            <a:ext cx="8504238" cy="4495800"/>
          </a:xfrm>
        </p:spPr>
        <p:txBody>
          <a:bodyPr rtlCol="0">
            <a:normAutofit lnSpcReduction="10000"/>
          </a:bodyPr>
          <a:lstStyle/>
          <a:p>
            <a:pPr marL="365760" indent="-256032" eaLnBrk="1" fontAlgn="auto" hangingPunct="1">
              <a:spcAft>
                <a:spcPts val="0"/>
              </a:spcAft>
              <a:buFont typeface="Wingdings 3"/>
              <a:buChar char=""/>
              <a:defRPr/>
            </a:pPr>
            <a:r>
              <a:rPr lang="en-US" altLang="en-US" dirty="0"/>
              <a:t>Portfolios are collections of projects and/or programs.</a:t>
            </a:r>
          </a:p>
          <a:p>
            <a:pPr marL="621792" lvl="1" eaLnBrk="1" fontAlgn="auto" hangingPunct="1">
              <a:spcBef>
                <a:spcPts val="324"/>
              </a:spcBef>
              <a:spcAft>
                <a:spcPts val="0"/>
              </a:spcAft>
              <a:buFont typeface="Verdana"/>
              <a:buChar char="◦"/>
              <a:defRPr/>
            </a:pPr>
            <a:r>
              <a:rPr lang="en-US" dirty="0"/>
              <a:t>Portfolio refers to a group of related or non-related projects or programs. A portfolio can consist of multiple programs or multiple projects without having a single program</a:t>
            </a:r>
            <a:endParaRPr lang="en-US" altLang="en-US" dirty="0"/>
          </a:p>
          <a:p>
            <a:pPr marL="365760" indent="-256032" eaLnBrk="1" fontAlgn="auto" hangingPunct="1">
              <a:spcAft>
                <a:spcPts val="0"/>
              </a:spcAft>
              <a:buFont typeface="Wingdings 3"/>
              <a:buChar char=""/>
              <a:defRPr/>
            </a:pPr>
            <a:r>
              <a:rPr lang="en-US" altLang="en-US" dirty="0"/>
              <a:t>Portfolio, program, and project management are aligned with or driven by organizational strategies.</a:t>
            </a:r>
          </a:p>
          <a:p>
            <a:pPr marL="365760" indent="-256032" eaLnBrk="1" fontAlgn="auto" hangingPunct="1">
              <a:spcAft>
                <a:spcPts val="0"/>
              </a:spcAft>
              <a:buFont typeface="Wingdings 3"/>
              <a:buChar char=""/>
              <a:defRPr/>
            </a:pPr>
            <a:r>
              <a:rPr lang="en-US" altLang="en-US" dirty="0"/>
              <a:t>Conversely, portfolio, program, and project management differ in the way each contributes to the achievement of strategic goals.</a:t>
            </a:r>
          </a:p>
          <a:p>
            <a:pPr marL="365760" indent="-256032" eaLnBrk="1" fontAlgn="auto" hangingPunct="1">
              <a:spcAft>
                <a:spcPts val="0"/>
              </a:spcAft>
              <a:buFont typeface="Wingdings 3"/>
              <a:buChar char=""/>
              <a:defRPr/>
            </a:pPr>
            <a:endParaRPr lang="en-US" altLang="en-US" dirty="0"/>
          </a:p>
        </p:txBody>
      </p:sp>
      <p:sp>
        <p:nvSpPr>
          <p:cNvPr id="2" name="Title 1">
            <a:extLst>
              <a:ext uri="{FF2B5EF4-FFF2-40B4-BE49-F238E27FC236}">
                <a16:creationId xmlns:a16="http://schemas.microsoft.com/office/drawing/2014/main" id="{27C9703A-608E-4444-897B-F558DE543D14}"/>
              </a:ext>
            </a:extLst>
          </p:cNvPr>
          <p:cNvSpPr>
            <a:spLocks noGrp="1"/>
          </p:cNvSpPr>
          <p:nvPr>
            <p:ph type="title"/>
          </p:nvPr>
        </p:nvSpPr>
        <p:spPr>
          <a:xfrm>
            <a:off x="457200" y="381000"/>
            <a:ext cx="8229600" cy="1143000"/>
          </a:xfrm>
        </p:spPr>
        <p:txBody>
          <a:bodyPr>
            <a:normAutofit fontScale="90000"/>
          </a:bodyPr>
          <a:lstStyle/>
          <a:p>
            <a:pPr eaLnBrk="1" fontAlgn="auto" hangingPunct="1">
              <a:spcAft>
                <a:spcPts val="0"/>
              </a:spcAft>
              <a:defRPr/>
            </a:pPr>
            <a:r>
              <a:rPr lang="en-US" dirty="0"/>
              <a:t>Project, Portfolio and Program 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6185186A-C5B8-46CE-AA85-B0061F608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91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C9BB328-DE9A-4C7C-8FD2-A3A8D2EBFA50}"/>
              </a:ext>
            </a:extLst>
          </p:cNvPr>
          <p:cNvSpPr txBox="1"/>
          <p:nvPr/>
        </p:nvSpPr>
        <p:spPr>
          <a:xfrm>
            <a:off x="1285875" y="438150"/>
            <a:ext cx="7285038" cy="600075"/>
          </a:xfrm>
          <a:prstGeom prst="rect">
            <a:avLst/>
          </a:prstGeom>
          <a:noFill/>
        </p:spPr>
        <p:txBody>
          <a:bodyPr>
            <a:spAutoFit/>
          </a:bodyPr>
          <a:lstStyle/>
          <a:p>
            <a:pPr algn="ctr" fontAlgn="auto">
              <a:spcBef>
                <a:spcPts val="0"/>
              </a:spcBef>
              <a:spcAft>
                <a:spcPts val="0"/>
              </a:spcAft>
              <a:defRPr/>
            </a:pPr>
            <a:r>
              <a:rPr lang="en-US" sz="3300" dirty="0">
                <a:solidFill>
                  <a:schemeClr val="accent3">
                    <a:shade val="75000"/>
                  </a:schemeClr>
                </a:solidFill>
                <a:latin typeface="+mj-lt"/>
                <a:ea typeface="+mj-ea"/>
                <a:cs typeface="+mj-cs"/>
              </a:rPr>
              <a:t>Projects, Programs, and Portfolios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B386ED4C-8E1C-4F4F-8DCB-0409551806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143000"/>
            <a:ext cx="8839200" cy="5334000"/>
          </a:xfrm>
          <a:noFill/>
        </p:spPr>
      </p:pic>
      <p:sp>
        <p:nvSpPr>
          <p:cNvPr id="18434" name="Title 1">
            <a:extLst>
              <a:ext uri="{FF2B5EF4-FFF2-40B4-BE49-F238E27FC236}">
                <a16:creationId xmlns:a16="http://schemas.microsoft.com/office/drawing/2014/main" id="{841F455D-FB45-4F0A-BBDB-5194ADADD081}"/>
              </a:ext>
            </a:extLst>
          </p:cNvPr>
          <p:cNvSpPr>
            <a:spLocks noGrp="1"/>
          </p:cNvSpPr>
          <p:nvPr>
            <p:ph type="title"/>
          </p:nvPr>
        </p:nvSpPr>
        <p:spPr/>
        <p:txBody>
          <a:bodyPr/>
          <a:lstStyle/>
          <a:p>
            <a:pPr eaLnBrk="1" fontAlgn="auto" hangingPunct="1">
              <a:spcAft>
                <a:spcPts val="0"/>
              </a:spcAft>
              <a:defRPr/>
            </a:pPr>
            <a:r>
              <a:rPr lang="en-US" altLang="en-US"/>
              <a:t>Portfolio vs Project Mngt…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7A93649D-10D8-4A9C-8BC7-229B2A6C9030}"/>
              </a:ext>
            </a:extLst>
          </p:cNvPr>
          <p:cNvSpPr>
            <a:spLocks noGrp="1"/>
          </p:cNvSpPr>
          <p:nvPr>
            <p:ph idx="1"/>
          </p:nvPr>
        </p:nvSpPr>
        <p:spPr/>
        <p:txBody>
          <a:bodyPr/>
          <a:lstStyle/>
          <a:p>
            <a:pPr eaLnBrk="1" hangingPunct="1"/>
            <a:endParaRPr lang="en-US" altLang="en-US" dirty="0"/>
          </a:p>
        </p:txBody>
      </p:sp>
      <p:sp>
        <p:nvSpPr>
          <p:cNvPr id="19458" name="Title 1">
            <a:extLst>
              <a:ext uri="{FF2B5EF4-FFF2-40B4-BE49-F238E27FC236}">
                <a16:creationId xmlns:a16="http://schemas.microsoft.com/office/drawing/2014/main" id="{57EC2FFB-C6A3-4C1B-BAA3-0E992E9C93E3}"/>
              </a:ext>
            </a:extLst>
          </p:cNvPr>
          <p:cNvSpPr>
            <a:spLocks noGrp="1"/>
          </p:cNvSpPr>
          <p:nvPr>
            <p:ph type="title"/>
          </p:nvPr>
        </p:nvSpPr>
        <p:spPr/>
        <p:txBody>
          <a:bodyPr/>
          <a:lstStyle/>
          <a:p>
            <a:pPr eaLnBrk="1" fontAlgn="auto" hangingPunct="1">
              <a:spcAft>
                <a:spcPts val="0"/>
              </a:spcAft>
              <a:defRPr/>
            </a:pPr>
            <a:endParaRPr lang="en-US" altLang="en-US"/>
          </a:p>
        </p:txBody>
      </p:sp>
      <p:pic>
        <p:nvPicPr>
          <p:cNvPr id="29700" name="Picture 2">
            <a:extLst>
              <a:ext uri="{FF2B5EF4-FFF2-40B4-BE49-F238E27FC236}">
                <a16:creationId xmlns:a16="http://schemas.microsoft.com/office/drawing/2014/main" id="{35BEEE5D-7ED9-4F0C-A921-D98E514EE7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192"/>
          <a:stretch/>
        </p:blipFill>
        <p:spPr bwMode="auto">
          <a:xfrm>
            <a:off x="0" y="38100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C8F5A3F2-6163-4679-A27E-3C02E9599E77}"/>
              </a:ext>
            </a:extLst>
          </p:cNvPr>
          <p:cNvSpPr>
            <a:spLocks noGrp="1"/>
          </p:cNvSpPr>
          <p:nvPr>
            <p:ph idx="1"/>
          </p:nvPr>
        </p:nvSpPr>
        <p:spPr/>
        <p:txBody>
          <a:bodyPr/>
          <a:lstStyle/>
          <a:p>
            <a:pPr algn="ctr" eaLnBrk="1" hangingPunct="1"/>
            <a:r>
              <a:rPr lang="en-US" altLang="en-US"/>
              <a:t>Project vs. Program</a:t>
            </a:r>
          </a:p>
        </p:txBody>
      </p:sp>
      <p:pic>
        <p:nvPicPr>
          <p:cNvPr id="30723" name="Picture 2">
            <a:extLst>
              <a:ext uri="{FF2B5EF4-FFF2-40B4-BE49-F238E27FC236}">
                <a16:creationId xmlns:a16="http://schemas.microsoft.com/office/drawing/2014/main" id="{DF041B63-2E17-4C0F-B51A-C18A17A5D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058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24" name="TextBox 1">
            <a:extLst>
              <a:ext uri="{FF2B5EF4-FFF2-40B4-BE49-F238E27FC236}">
                <a16:creationId xmlns:a16="http://schemas.microsoft.com/office/drawing/2014/main" id="{0EF1BAB3-CFEE-40CD-95F4-71248189AD06}"/>
              </a:ext>
            </a:extLst>
          </p:cNvPr>
          <p:cNvSpPr txBox="1">
            <a:spLocks noChangeArrowheads="1"/>
          </p:cNvSpPr>
          <p:nvPr/>
        </p:nvSpPr>
        <p:spPr bwMode="auto">
          <a:xfrm>
            <a:off x="838200" y="762000"/>
            <a:ext cx="632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4800" b="1">
                <a:latin typeface="Calibri" panose="020F0502020204030204" pitchFamily="34" charset="0"/>
              </a:rPr>
              <a:t>Project vs. Programme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CADE6E6A-048C-4428-BF94-229D1318177D}"/>
              </a:ext>
            </a:extLst>
          </p:cNvPr>
          <p:cNvSpPr>
            <a:spLocks noGrp="1"/>
          </p:cNvSpPr>
          <p:nvPr>
            <p:ph idx="1"/>
          </p:nvPr>
        </p:nvSpPr>
        <p:spPr>
          <a:xfrm>
            <a:off x="2133600" y="2971800"/>
            <a:ext cx="6629400" cy="1981200"/>
          </a:xfrm>
        </p:spPr>
        <p:txBody>
          <a:bodyPr/>
          <a:lstStyle/>
          <a:p>
            <a:pPr eaLnBrk="1" hangingPunct="1">
              <a:buFontTx/>
              <a:buNone/>
            </a:pPr>
            <a:r>
              <a:rPr lang="en-US" altLang="en-US"/>
              <a:t>   A project is a </a:t>
            </a:r>
            <a:r>
              <a:rPr lang="en-US" altLang="en-US" u="sng"/>
              <a:t>temporary</a:t>
            </a:r>
            <a:r>
              <a:rPr lang="en-US" altLang="en-US"/>
              <a:t> </a:t>
            </a:r>
          </a:p>
          <a:p>
            <a:pPr eaLnBrk="1" hangingPunct="1">
              <a:buFontTx/>
              <a:buNone/>
            </a:pPr>
            <a:r>
              <a:rPr lang="en-US" altLang="en-US"/>
              <a:t>   </a:t>
            </a:r>
            <a:r>
              <a:rPr lang="en-US" altLang="en-US" u="sng"/>
              <a:t>endeavor</a:t>
            </a:r>
            <a:r>
              <a:rPr lang="en-US" altLang="en-US"/>
              <a:t> undertaken to create </a:t>
            </a:r>
          </a:p>
          <a:p>
            <a:pPr eaLnBrk="1" hangingPunct="1">
              <a:buFontTx/>
              <a:buNone/>
            </a:pPr>
            <a:r>
              <a:rPr lang="en-US" altLang="en-US"/>
              <a:t>  a </a:t>
            </a:r>
            <a:r>
              <a:rPr lang="en-US" altLang="en-US" u="sng"/>
              <a:t>unique</a:t>
            </a:r>
            <a:r>
              <a:rPr lang="en-US" altLang="en-US"/>
              <a:t> </a:t>
            </a:r>
            <a:r>
              <a:rPr lang="en-US" altLang="en-US" i="1"/>
              <a:t>product, service, or result</a:t>
            </a:r>
            <a:r>
              <a:rPr lang="en-US" altLang="en-US"/>
              <a:t>. </a:t>
            </a:r>
          </a:p>
        </p:txBody>
      </p:sp>
      <p:sp>
        <p:nvSpPr>
          <p:cNvPr id="4" name="Title 1">
            <a:extLst>
              <a:ext uri="{FF2B5EF4-FFF2-40B4-BE49-F238E27FC236}">
                <a16:creationId xmlns:a16="http://schemas.microsoft.com/office/drawing/2014/main" id="{126F7CF6-9AF6-4F5E-987D-1532EDDCA8CA}"/>
              </a:ext>
            </a:extLst>
          </p:cNvPr>
          <p:cNvSpPr>
            <a:spLocks noGrp="1"/>
          </p:cNvSpPr>
          <p:nvPr>
            <p:ph type="title"/>
          </p:nvPr>
        </p:nvSpPr>
        <p:spPr>
          <a:xfrm>
            <a:off x="914400" y="609600"/>
            <a:ext cx="6400800" cy="533400"/>
          </a:xfrm>
        </p:spPr>
        <p:txBody>
          <a:bodyPr>
            <a:normAutofit fontScale="90000"/>
          </a:bodyPr>
          <a:lstStyle/>
          <a:p>
            <a:pPr eaLnBrk="1" fontAlgn="auto" hangingPunct="1">
              <a:spcAft>
                <a:spcPts val="0"/>
              </a:spcAft>
              <a:defRPr/>
            </a:pPr>
            <a:r>
              <a:rPr lang="en-US" altLang="en-US" dirty="0"/>
              <a:t>Defining a Project</a:t>
            </a:r>
          </a:p>
        </p:txBody>
      </p:sp>
      <p:sp>
        <p:nvSpPr>
          <p:cNvPr id="12292" name="Oval Callout 5">
            <a:extLst>
              <a:ext uri="{FF2B5EF4-FFF2-40B4-BE49-F238E27FC236}">
                <a16:creationId xmlns:a16="http://schemas.microsoft.com/office/drawing/2014/main" id="{EAA1682F-1369-4C97-AB0D-5BDDDF6A7C1D}"/>
              </a:ext>
            </a:extLst>
          </p:cNvPr>
          <p:cNvSpPr>
            <a:spLocks noChangeArrowheads="1"/>
          </p:cNvSpPr>
          <p:nvPr/>
        </p:nvSpPr>
        <p:spPr bwMode="auto">
          <a:xfrm>
            <a:off x="4114800" y="1524000"/>
            <a:ext cx="4953000" cy="914400"/>
          </a:xfrm>
          <a:prstGeom prst="wedgeEllipseCallout">
            <a:avLst>
              <a:gd name="adj1" fmla="val -24296"/>
              <a:gd name="adj2" fmla="val 134593"/>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b="1">
                <a:latin typeface="Arial" panose="020B0604020202020204" pitchFamily="34" charset="0"/>
              </a:rPr>
              <a:t>An expected end date, and beginning date</a:t>
            </a:r>
          </a:p>
          <a:p>
            <a:pPr algn="ctr" eaLnBrk="1" hangingPunct="1">
              <a:spcBef>
                <a:spcPct val="0"/>
              </a:spcBef>
              <a:buClrTx/>
              <a:buSzTx/>
              <a:buFontTx/>
              <a:buNone/>
            </a:pPr>
            <a:endParaRPr lang="en-US" altLang="en-US" sz="2000" b="1">
              <a:latin typeface="Arial" panose="020B0604020202020204" pitchFamily="34" charset="0"/>
            </a:endParaRPr>
          </a:p>
        </p:txBody>
      </p:sp>
      <p:sp>
        <p:nvSpPr>
          <p:cNvPr id="12293" name="Oval Callout 6">
            <a:extLst>
              <a:ext uri="{FF2B5EF4-FFF2-40B4-BE49-F238E27FC236}">
                <a16:creationId xmlns:a16="http://schemas.microsoft.com/office/drawing/2014/main" id="{3536E17E-30AD-41F3-82CA-D2A787F0185F}"/>
              </a:ext>
            </a:extLst>
          </p:cNvPr>
          <p:cNvSpPr>
            <a:spLocks noChangeArrowheads="1"/>
          </p:cNvSpPr>
          <p:nvPr/>
        </p:nvSpPr>
        <p:spPr bwMode="auto">
          <a:xfrm>
            <a:off x="-304800" y="2057400"/>
            <a:ext cx="3581400" cy="914400"/>
          </a:xfrm>
          <a:prstGeom prst="wedgeEllipseCallout">
            <a:avLst>
              <a:gd name="adj1" fmla="val 29556"/>
              <a:gd name="adj2" fmla="val 148546"/>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b="1">
                <a:latin typeface="Arial" panose="020B0604020202020204" pitchFamily="34" charset="0"/>
              </a:rPr>
              <a:t>Require resources and planning</a:t>
            </a:r>
          </a:p>
          <a:p>
            <a:pPr algn="ctr" eaLnBrk="1" hangingPunct="1">
              <a:spcBef>
                <a:spcPct val="0"/>
              </a:spcBef>
              <a:buClrTx/>
              <a:buSzTx/>
              <a:buFontTx/>
              <a:buNone/>
            </a:pPr>
            <a:endParaRPr lang="en-US" altLang="en-US" sz="2000" b="1">
              <a:latin typeface="Arial" panose="020B0604020202020204" pitchFamily="34" charset="0"/>
            </a:endParaRPr>
          </a:p>
        </p:txBody>
      </p:sp>
      <p:sp>
        <p:nvSpPr>
          <p:cNvPr id="12294" name="Oval Callout 7">
            <a:extLst>
              <a:ext uri="{FF2B5EF4-FFF2-40B4-BE49-F238E27FC236}">
                <a16:creationId xmlns:a16="http://schemas.microsoft.com/office/drawing/2014/main" id="{D40B6D58-BF20-43A8-B337-38A73C397F95}"/>
              </a:ext>
            </a:extLst>
          </p:cNvPr>
          <p:cNvSpPr>
            <a:spLocks noChangeArrowheads="1"/>
          </p:cNvSpPr>
          <p:nvPr/>
        </p:nvSpPr>
        <p:spPr bwMode="auto">
          <a:xfrm>
            <a:off x="76200" y="5257800"/>
            <a:ext cx="3581400" cy="914400"/>
          </a:xfrm>
          <a:prstGeom prst="wedgeEllipseCallout">
            <a:avLst>
              <a:gd name="adj1" fmla="val 30449"/>
              <a:gd name="adj2" fmla="val -123546"/>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pPr>
            <a:r>
              <a:rPr lang="en-US" altLang="en-US" sz="2000" b="1">
                <a:latin typeface="Arial" panose="020B0604020202020204" pitchFamily="34" charset="0"/>
              </a:rPr>
              <a:t>Deliverables that are customized*</a:t>
            </a:r>
          </a:p>
          <a:p>
            <a:pPr algn="ctr" eaLnBrk="1" hangingPunct="1">
              <a:spcBef>
                <a:spcPct val="0"/>
              </a:spcBef>
              <a:buClrTx/>
              <a:buSzTx/>
              <a:buFontTx/>
              <a:buNone/>
            </a:pPr>
            <a:endParaRPr lang="en-US" altLang="en-US" sz="2000" b="1">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730D33E-B75A-4C38-915C-364DC792F70A}"/>
              </a:ext>
            </a:extLst>
          </p:cNvPr>
          <p:cNvSpPr>
            <a:spLocks noGrp="1"/>
          </p:cNvSpPr>
          <p:nvPr>
            <p:ph type="title"/>
          </p:nvPr>
        </p:nvSpPr>
        <p:spPr>
          <a:xfrm>
            <a:off x="474133" y="228600"/>
            <a:ext cx="8229600" cy="1143000"/>
          </a:xfrm>
        </p:spPr>
        <p:txBody>
          <a:bodyPr/>
          <a:lstStyle/>
          <a:p>
            <a:pPr eaLnBrk="1" fontAlgn="auto" hangingPunct="1">
              <a:spcAft>
                <a:spcPts val="0"/>
              </a:spcAft>
              <a:defRPr/>
            </a:pPr>
            <a:r>
              <a:rPr lang="en-US" altLang="en-US" dirty="0">
                <a:solidFill>
                  <a:srgbClr val="7B9899"/>
                </a:solidFill>
                <a:latin typeface="Futura Md BT" pitchFamily="34" charset="0"/>
              </a:rPr>
              <a:t>Project Management</a:t>
            </a:r>
          </a:p>
        </p:txBody>
      </p:sp>
      <p:pic>
        <p:nvPicPr>
          <p:cNvPr id="32771" name="Picture 2">
            <a:extLst>
              <a:ext uri="{FF2B5EF4-FFF2-40B4-BE49-F238E27FC236}">
                <a16:creationId xmlns:a16="http://schemas.microsoft.com/office/drawing/2014/main" id="{4D66739A-01E4-42EE-8C23-246C7784D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1752600"/>
            <a:ext cx="8839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a:extLst>
              <a:ext uri="{FF2B5EF4-FFF2-40B4-BE49-F238E27FC236}">
                <a16:creationId xmlns:a16="http://schemas.microsoft.com/office/drawing/2014/main" id="{8136C190-19D9-4ECA-93FB-8BC49326E7FC}"/>
              </a:ext>
            </a:extLst>
          </p:cNvPr>
          <p:cNvSpPr>
            <a:spLocks noGrp="1"/>
          </p:cNvSpPr>
          <p:nvPr>
            <p:ph idx="1"/>
          </p:nvPr>
        </p:nvSpPr>
        <p:spPr>
          <a:xfrm>
            <a:off x="152400" y="1371600"/>
            <a:ext cx="8839200" cy="5029200"/>
          </a:xfrm>
        </p:spPr>
        <p:txBody>
          <a:bodyPr rtlCol="0">
            <a:normAutofit fontScale="92500" lnSpcReduction="10000"/>
          </a:bodyPr>
          <a:lstStyle/>
          <a:p>
            <a:pPr marL="365760" indent="-256032" eaLnBrk="1" fontAlgn="auto" hangingPunct="1">
              <a:spcAft>
                <a:spcPts val="0"/>
              </a:spcAft>
              <a:buFont typeface="Wingdings 3"/>
              <a:buChar char=""/>
              <a:defRPr/>
            </a:pPr>
            <a:r>
              <a:rPr lang="en-US" altLang="zh-TW" dirty="0"/>
              <a:t>Project management is the application of knowledge, skills, tools, and techniques to project activities in order to meet project requirements (PMBOK</a:t>
            </a:r>
            <a:r>
              <a:rPr lang="en-US" altLang="zh-TW" dirty="0">
                <a:cs typeface="Times New Roman" pitchFamily="18" charset="0"/>
              </a:rPr>
              <a:t> </a:t>
            </a:r>
            <a:r>
              <a:rPr lang="en-US" altLang="zh-TW" dirty="0"/>
              <a:t>Guide, 2013, p. 3)</a:t>
            </a:r>
          </a:p>
          <a:p>
            <a:pPr marL="365760" indent="-256032" eaLnBrk="1" fontAlgn="auto" hangingPunct="1">
              <a:spcAft>
                <a:spcPts val="0"/>
              </a:spcAft>
              <a:buFont typeface="Wingdings 3"/>
              <a:buChar char=""/>
              <a:defRPr/>
            </a:pPr>
            <a:r>
              <a:rPr lang="en-US" altLang="en-US" dirty="0">
                <a:ea typeface="PMingLiU" pitchFamily="18" charset="-120"/>
              </a:rPr>
              <a:t> should meet the needs and expectations of stakeholders for a project.</a:t>
            </a:r>
          </a:p>
          <a:p>
            <a:pPr marL="365760" indent="-256032" eaLnBrk="1" fontAlgn="auto" hangingPunct="1">
              <a:spcAft>
                <a:spcPts val="0"/>
              </a:spcAft>
              <a:buFont typeface="Wingdings 3"/>
              <a:buChar char=""/>
              <a:defRPr/>
            </a:pPr>
            <a:r>
              <a:rPr lang="en-US" altLang="en-US" dirty="0">
                <a:ea typeface="PMingLiU" pitchFamily="18" charset="-120"/>
              </a:rPr>
              <a:t>Project management is accomplished through the application and integration of the five key processes </a:t>
            </a:r>
          </a:p>
          <a:p>
            <a:pPr marL="365760" indent="-256032" eaLnBrk="1" fontAlgn="auto" hangingPunct="1">
              <a:spcAft>
                <a:spcPts val="0"/>
              </a:spcAft>
              <a:buFont typeface="Wingdings 3"/>
              <a:buChar char=""/>
              <a:defRPr/>
            </a:pPr>
            <a:r>
              <a:rPr lang="en-US" dirty="0">
                <a:ea typeface="PMingLiU" pitchFamily="18" charset="-120"/>
              </a:rPr>
              <a:t>Project management processes fall into five groups</a:t>
            </a:r>
            <a:r>
              <a:rPr lang="en-US" b="1" dirty="0"/>
              <a:t>:</a:t>
            </a:r>
            <a:endParaRPr lang="en-US" dirty="0"/>
          </a:p>
          <a:p>
            <a:pPr marL="621792" lvl="1" eaLnBrk="1" fontAlgn="auto" hangingPunct="1">
              <a:spcBef>
                <a:spcPts val="324"/>
              </a:spcBef>
              <a:spcAft>
                <a:spcPts val="0"/>
              </a:spcAft>
              <a:buFont typeface="Verdana"/>
              <a:buChar char="◦"/>
              <a:defRPr/>
            </a:pPr>
            <a:r>
              <a:rPr lang="en-US" dirty="0"/>
              <a:t>Initiating</a:t>
            </a:r>
          </a:p>
          <a:p>
            <a:pPr marL="621792" lvl="1" eaLnBrk="1" fontAlgn="auto" hangingPunct="1">
              <a:spcBef>
                <a:spcPts val="324"/>
              </a:spcBef>
              <a:spcAft>
                <a:spcPts val="0"/>
              </a:spcAft>
              <a:buFont typeface="Verdana"/>
              <a:buChar char="◦"/>
              <a:defRPr/>
            </a:pPr>
            <a:r>
              <a:rPr lang="en-US" dirty="0"/>
              <a:t>Planning</a:t>
            </a:r>
          </a:p>
          <a:p>
            <a:pPr marL="621792" lvl="1" eaLnBrk="1" fontAlgn="auto" hangingPunct="1">
              <a:spcBef>
                <a:spcPts val="324"/>
              </a:spcBef>
              <a:spcAft>
                <a:spcPts val="0"/>
              </a:spcAft>
              <a:buFont typeface="Verdana"/>
              <a:buChar char="◦"/>
              <a:defRPr/>
            </a:pPr>
            <a:r>
              <a:rPr lang="en-US" dirty="0"/>
              <a:t>Executing</a:t>
            </a:r>
          </a:p>
          <a:p>
            <a:pPr marL="621792" lvl="1" eaLnBrk="1" fontAlgn="auto" hangingPunct="1">
              <a:spcBef>
                <a:spcPts val="324"/>
              </a:spcBef>
              <a:spcAft>
                <a:spcPts val="0"/>
              </a:spcAft>
              <a:buFont typeface="Verdana"/>
              <a:buChar char="◦"/>
              <a:defRPr/>
            </a:pPr>
            <a:r>
              <a:rPr lang="en-US" dirty="0"/>
              <a:t>Monitoring and Controlling</a:t>
            </a:r>
          </a:p>
          <a:p>
            <a:pPr marL="621792" lvl="1" eaLnBrk="1" fontAlgn="auto" hangingPunct="1">
              <a:spcBef>
                <a:spcPts val="324"/>
              </a:spcBef>
              <a:spcAft>
                <a:spcPts val="0"/>
              </a:spcAft>
              <a:buFont typeface="Verdana"/>
              <a:buChar char="◦"/>
              <a:defRPr/>
            </a:pPr>
            <a:r>
              <a:rPr lang="en-US" dirty="0"/>
              <a:t>Closing</a:t>
            </a:r>
          </a:p>
          <a:p>
            <a:pPr marL="365760" indent="-256032" eaLnBrk="1" fontAlgn="auto" hangingPunct="1">
              <a:spcAft>
                <a:spcPts val="0"/>
              </a:spcAft>
              <a:buFont typeface="Wingdings 3"/>
              <a:buChar char=""/>
              <a:defRPr/>
            </a:pPr>
            <a:endParaRPr lang="en-US" altLang="en-US" dirty="0">
              <a:ea typeface="PMingLiU" pitchFamily="18" charset="-120"/>
            </a:endParaRPr>
          </a:p>
        </p:txBody>
      </p:sp>
      <p:sp>
        <p:nvSpPr>
          <p:cNvPr id="23554" name="Title 1">
            <a:extLst>
              <a:ext uri="{FF2B5EF4-FFF2-40B4-BE49-F238E27FC236}">
                <a16:creationId xmlns:a16="http://schemas.microsoft.com/office/drawing/2014/main" id="{884E7FCC-9713-43B1-A825-A3ACB769279F}"/>
              </a:ext>
            </a:extLst>
          </p:cNvPr>
          <p:cNvSpPr>
            <a:spLocks noGrp="1"/>
          </p:cNvSpPr>
          <p:nvPr>
            <p:ph type="title"/>
          </p:nvPr>
        </p:nvSpPr>
        <p:spPr>
          <a:xfrm>
            <a:off x="304800" y="33867"/>
            <a:ext cx="8229600" cy="1143000"/>
          </a:xfrm>
        </p:spPr>
        <p:txBody>
          <a:bodyPr/>
          <a:lstStyle/>
          <a:p>
            <a:pPr eaLnBrk="1" fontAlgn="auto" hangingPunct="1">
              <a:spcAft>
                <a:spcPts val="0"/>
              </a:spcAft>
              <a:defRPr/>
            </a:pPr>
            <a:r>
              <a:rPr lang="en-US" altLang="en-US" dirty="0">
                <a:solidFill>
                  <a:srgbClr val="7B9899"/>
                </a:solidFill>
                <a:latin typeface="Futura Md BT" pitchFamily="34" charset="0"/>
              </a:rPr>
              <a:t>What is Project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Forme 2">
            <a:extLst>
              <a:ext uri="{FF2B5EF4-FFF2-40B4-BE49-F238E27FC236}">
                <a16:creationId xmlns:a16="http://schemas.microsoft.com/office/drawing/2014/main" id="{B1184B46-B58D-40C3-8091-50235864CDC2}"/>
              </a:ext>
            </a:extLst>
          </p:cNvPr>
          <p:cNvSpPr>
            <a:spLocks noGrp="1"/>
          </p:cNvSpPr>
          <p:nvPr>
            <p:ph idx="1"/>
          </p:nvPr>
        </p:nvSpPr>
        <p:spPr>
          <a:xfrm>
            <a:off x="228600" y="1371600"/>
            <a:ext cx="8763000" cy="5257800"/>
          </a:xfrm>
        </p:spPr>
        <p:txBody>
          <a:bodyPr rtlCol="0">
            <a:normAutofit fontScale="92500" lnSpcReduction="10000"/>
          </a:bodyPr>
          <a:lstStyle/>
          <a:p>
            <a:pPr marL="365760" indent="-256032" eaLnBrk="1" fontAlgn="auto" hangingPunct="1">
              <a:spcAft>
                <a:spcPts val="0"/>
              </a:spcAft>
              <a:buFont typeface="Wingdings 3"/>
              <a:buChar char=""/>
              <a:defRPr/>
            </a:pPr>
            <a:r>
              <a:rPr lang="en-US" altLang="en-US" dirty="0"/>
              <a:t>Project Manager is the person who is responsible for the project and will be held accountable for its success or failure.</a:t>
            </a:r>
          </a:p>
          <a:p>
            <a:pPr marL="365760" indent="-256032" eaLnBrk="1" fontAlgn="auto" hangingPunct="1">
              <a:spcAft>
                <a:spcPts val="0"/>
              </a:spcAft>
              <a:buFont typeface="Wingdings 3"/>
              <a:buChar char=""/>
              <a:defRPr/>
            </a:pPr>
            <a:r>
              <a:rPr lang="en-US" altLang="en-US" dirty="0"/>
              <a:t>Managing a project includes, but is not limited to:</a:t>
            </a:r>
          </a:p>
          <a:p>
            <a:pPr marL="621792" lvl="1" eaLnBrk="1" fontAlgn="auto" hangingPunct="1">
              <a:spcBef>
                <a:spcPts val="324"/>
              </a:spcBef>
              <a:spcAft>
                <a:spcPts val="0"/>
              </a:spcAft>
              <a:buFont typeface="Verdana"/>
              <a:buChar char="◦"/>
              <a:defRPr/>
            </a:pPr>
            <a:r>
              <a:rPr lang="en-US" dirty="0"/>
              <a:t>Identifying requirements;</a:t>
            </a:r>
          </a:p>
          <a:p>
            <a:pPr marL="621792" lvl="1" eaLnBrk="1" fontAlgn="auto" hangingPunct="1">
              <a:spcBef>
                <a:spcPts val="324"/>
              </a:spcBef>
              <a:spcAft>
                <a:spcPts val="0"/>
              </a:spcAft>
              <a:buFont typeface="Verdana"/>
              <a:buChar char="◦"/>
              <a:defRPr/>
            </a:pPr>
            <a:r>
              <a:rPr lang="en-US" dirty="0"/>
              <a:t>Addressing the various needs, concerns, and expectations of the stakeholders in planning and executing the project;</a:t>
            </a:r>
          </a:p>
          <a:p>
            <a:pPr marL="621792" lvl="1" eaLnBrk="1" fontAlgn="auto" hangingPunct="1">
              <a:spcBef>
                <a:spcPts val="324"/>
              </a:spcBef>
              <a:spcAft>
                <a:spcPts val="0"/>
              </a:spcAft>
              <a:buFont typeface="Verdana"/>
              <a:buChar char="◦"/>
              <a:defRPr/>
            </a:pPr>
            <a:r>
              <a:rPr lang="en-US" dirty="0"/>
              <a:t>Setting up, maintaining, and carrying out communications among stakeholders that are active, effective and collaborative in nature;</a:t>
            </a:r>
          </a:p>
          <a:p>
            <a:pPr marL="621792" lvl="1" eaLnBrk="1" fontAlgn="auto" hangingPunct="1">
              <a:spcBef>
                <a:spcPts val="324"/>
              </a:spcBef>
              <a:spcAft>
                <a:spcPts val="0"/>
              </a:spcAft>
              <a:buFont typeface="Verdana"/>
              <a:buChar char="◦"/>
              <a:defRPr/>
            </a:pPr>
            <a:r>
              <a:rPr lang="en-US" dirty="0"/>
              <a:t>Managing stakeholders towards meeting project requirements and creating project deliverables; </a:t>
            </a:r>
          </a:p>
          <a:p>
            <a:pPr marL="621792" lvl="1" eaLnBrk="1" fontAlgn="auto" hangingPunct="1">
              <a:spcBef>
                <a:spcPts val="324"/>
              </a:spcBef>
              <a:spcAft>
                <a:spcPts val="0"/>
              </a:spcAft>
              <a:buFont typeface="Verdana"/>
              <a:buChar char="◦"/>
              <a:defRPr/>
            </a:pPr>
            <a:r>
              <a:rPr lang="fr-CA" altLang="en-US" dirty="0"/>
              <a:t>Establishing clear and achievable objectives</a:t>
            </a:r>
          </a:p>
          <a:p>
            <a:pPr marL="621792" lvl="1" eaLnBrk="1" fontAlgn="auto" hangingPunct="1">
              <a:spcBef>
                <a:spcPts val="324"/>
              </a:spcBef>
              <a:spcAft>
                <a:spcPts val="0"/>
              </a:spcAft>
              <a:buFont typeface="Verdana"/>
              <a:buChar char="◦"/>
              <a:defRPr/>
            </a:pPr>
            <a:r>
              <a:rPr lang="fr-CA" altLang="en-US" dirty="0"/>
              <a:t>Balancing the competing demands of quality, scope, time , cost and risks.</a:t>
            </a:r>
          </a:p>
          <a:p>
            <a:pPr marL="621792" lvl="1" eaLnBrk="1" fontAlgn="auto" hangingPunct="1">
              <a:spcBef>
                <a:spcPts val="324"/>
              </a:spcBef>
              <a:spcAft>
                <a:spcPts val="0"/>
              </a:spcAft>
              <a:buFont typeface="Verdana"/>
              <a:buChar char="◦"/>
              <a:defRPr/>
            </a:pPr>
            <a:endParaRPr lang="fr-CA" altLang="en-US" dirty="0">
              <a:latin typeface="Futura Md BT" pitchFamily="34" charset="0"/>
            </a:endParaRPr>
          </a:p>
        </p:txBody>
      </p:sp>
      <p:sp>
        <p:nvSpPr>
          <p:cNvPr id="24578" name="Forme 1">
            <a:extLst>
              <a:ext uri="{FF2B5EF4-FFF2-40B4-BE49-F238E27FC236}">
                <a16:creationId xmlns:a16="http://schemas.microsoft.com/office/drawing/2014/main" id="{67AB034D-0D61-455B-B244-FB99F2AC66FB}"/>
              </a:ext>
            </a:extLst>
          </p:cNvPr>
          <p:cNvSpPr>
            <a:spLocks noGrp="1"/>
          </p:cNvSpPr>
          <p:nvPr>
            <p:ph type="title"/>
          </p:nvPr>
        </p:nvSpPr>
        <p:spPr/>
        <p:txBody>
          <a:bodyPr/>
          <a:lstStyle/>
          <a:p>
            <a:pPr eaLnBrk="1" fontAlgn="auto" hangingPunct="1">
              <a:spcAft>
                <a:spcPts val="0"/>
              </a:spcAft>
              <a:defRPr/>
            </a:pPr>
            <a:r>
              <a:rPr lang="fr-CA" altLang="en-US">
                <a:solidFill>
                  <a:srgbClr val="7B9899"/>
                </a:solidFill>
                <a:latin typeface="Futura Md BT" pitchFamily="34" charset="0"/>
              </a:rPr>
              <a:t>Managing Project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993B3-5174-41B5-A052-E3B540813D7B}"/>
              </a:ext>
            </a:extLst>
          </p:cNvPr>
          <p:cNvSpPr>
            <a:spLocks noGrp="1"/>
          </p:cNvSpPr>
          <p:nvPr>
            <p:ph idx="1"/>
          </p:nvPr>
        </p:nvSpPr>
        <p:spPr>
          <a:xfrm>
            <a:off x="301625" y="1371600"/>
            <a:ext cx="4921250" cy="5486400"/>
          </a:xfrm>
        </p:spPr>
        <p:txBody>
          <a:bodyPr rtlCol="0">
            <a:normAutofit fontScale="77500" lnSpcReduction="20000"/>
          </a:bodyPr>
          <a:lstStyle/>
          <a:p>
            <a:pPr marL="365760" indent="-256032" eaLnBrk="1" fontAlgn="auto" hangingPunct="1">
              <a:spcAft>
                <a:spcPts val="0"/>
              </a:spcAft>
              <a:buFont typeface="Wingdings 3"/>
              <a:buChar char=""/>
              <a:defRPr/>
            </a:pPr>
            <a:r>
              <a:rPr lang="en-US" b="1" dirty="0">
                <a:latin typeface="Futura Md BT" panose="020B0602020204020303" pitchFamily="34" charset="0"/>
              </a:rPr>
              <a:t>A program manager </a:t>
            </a:r>
            <a:r>
              <a:rPr lang="en-US" dirty="0">
                <a:latin typeface="Futura Md BT" panose="020B0602020204020303" pitchFamily="34" charset="0"/>
              </a:rPr>
              <a:t>provides leadership and direction for the project managers heading the projects within the program</a:t>
            </a:r>
          </a:p>
          <a:p>
            <a:pPr marL="365760" indent="-256032" eaLnBrk="1" fontAlgn="auto" hangingPunct="1">
              <a:spcAft>
                <a:spcPts val="0"/>
              </a:spcAft>
              <a:buFont typeface="Courier New" panose="02070309020205020404" pitchFamily="49" charset="0"/>
              <a:buChar char="o"/>
              <a:defRPr/>
            </a:pPr>
            <a:r>
              <a:rPr lang="en-US" b="1" dirty="0">
                <a:latin typeface="Futura Md BT" panose="020B0602020204020303" pitchFamily="34" charset="0"/>
              </a:rPr>
              <a:t>Management</a:t>
            </a:r>
            <a:r>
              <a:rPr lang="en-US" dirty="0">
                <a:latin typeface="Futura Md BT" panose="020B0602020204020303" pitchFamily="34" charset="0"/>
              </a:rPr>
              <a:t> </a:t>
            </a:r>
          </a:p>
          <a:p>
            <a:pPr marL="621792" lvl="1" eaLnBrk="1" fontAlgn="auto" hangingPunct="1">
              <a:spcBef>
                <a:spcPts val="324"/>
              </a:spcBef>
              <a:spcAft>
                <a:spcPts val="0"/>
              </a:spcAft>
              <a:buFont typeface="Courier New" panose="02070309020205020404" pitchFamily="49" charset="0"/>
              <a:buChar char="o"/>
              <a:defRPr/>
            </a:pPr>
            <a:r>
              <a:rPr lang="en-US" dirty="0">
                <a:latin typeface="Futura Md BT" panose="020B0602020204020303" pitchFamily="34" charset="0"/>
              </a:rPr>
              <a:t>involves the practice of scheduling, planning, budgeting, and other purely administrative activities that have predominantly a task focus. That is, management deals with the work which must be done.(Lewis,2008:20)</a:t>
            </a:r>
          </a:p>
          <a:p>
            <a:pPr marL="365760" indent="-256032" eaLnBrk="1" fontAlgn="auto" hangingPunct="1">
              <a:spcAft>
                <a:spcPts val="0"/>
              </a:spcAft>
              <a:buFont typeface="Courier New" panose="02070309020205020404" pitchFamily="49" charset="0"/>
              <a:buChar char="o"/>
              <a:defRPr/>
            </a:pPr>
            <a:r>
              <a:rPr lang="en-US" b="1" dirty="0">
                <a:latin typeface="Futura Md BT" panose="020B0602020204020303" pitchFamily="34" charset="0"/>
              </a:rPr>
              <a:t>Leadership</a:t>
            </a:r>
          </a:p>
          <a:p>
            <a:pPr marL="621792" lvl="1" eaLnBrk="1" fontAlgn="auto" hangingPunct="1">
              <a:spcBef>
                <a:spcPts val="324"/>
              </a:spcBef>
              <a:spcAft>
                <a:spcPts val="0"/>
              </a:spcAft>
              <a:buFont typeface="Courier New" panose="02070309020205020404" pitchFamily="49" charset="0"/>
              <a:buChar char="o"/>
              <a:defRPr/>
            </a:pPr>
            <a:r>
              <a:rPr lang="en-US" dirty="0">
                <a:latin typeface="Futura Md BT" panose="020B0602020204020303" pitchFamily="34" charset="0"/>
              </a:rPr>
              <a:t> is defined as the art of getting others to want to do what must be done. A leader influences people to do the work that must be done. It involves dealing with individuals, and requires knowledge of what makes them “tick,” in order to be effective. .(Lewis,2008:21)</a:t>
            </a:r>
          </a:p>
          <a:p>
            <a:pPr marL="365760" indent="-256032" eaLnBrk="1" fontAlgn="auto" hangingPunct="1">
              <a:spcAft>
                <a:spcPts val="0"/>
              </a:spcAft>
              <a:buFont typeface="Wingdings 3"/>
              <a:buChar char=""/>
              <a:defRPr/>
            </a:pPr>
            <a:endParaRPr lang="en-US" dirty="0"/>
          </a:p>
        </p:txBody>
      </p:sp>
      <p:sp>
        <p:nvSpPr>
          <p:cNvPr id="25602" name="Title 1">
            <a:extLst>
              <a:ext uri="{FF2B5EF4-FFF2-40B4-BE49-F238E27FC236}">
                <a16:creationId xmlns:a16="http://schemas.microsoft.com/office/drawing/2014/main" id="{DB2E34FA-2311-4562-94D9-A22E41B34A6C}"/>
              </a:ext>
            </a:extLst>
          </p:cNvPr>
          <p:cNvSpPr>
            <a:spLocks noGrp="1"/>
          </p:cNvSpPr>
          <p:nvPr>
            <p:ph type="title"/>
          </p:nvPr>
        </p:nvSpPr>
        <p:spPr>
          <a:xfrm>
            <a:off x="381000" y="0"/>
            <a:ext cx="8229600" cy="1143000"/>
          </a:xfrm>
        </p:spPr>
        <p:txBody>
          <a:bodyPr/>
          <a:lstStyle/>
          <a:p>
            <a:pPr eaLnBrk="1" fontAlgn="auto" hangingPunct="1">
              <a:spcAft>
                <a:spcPts val="0"/>
              </a:spcAft>
              <a:defRPr/>
            </a:pPr>
            <a:r>
              <a:rPr lang="en-US" altLang="en-US" dirty="0"/>
              <a:t>Managing Project….</a:t>
            </a:r>
          </a:p>
        </p:txBody>
      </p:sp>
      <p:pic>
        <p:nvPicPr>
          <p:cNvPr id="35844" name="Picture 2">
            <a:extLst>
              <a:ext uri="{FF2B5EF4-FFF2-40B4-BE49-F238E27FC236}">
                <a16:creationId xmlns:a16="http://schemas.microsoft.com/office/drawing/2014/main" id="{B71A2EDF-8A81-486A-9872-915ECCFF8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75" y="1387475"/>
            <a:ext cx="376872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
            <a:extLst>
              <a:ext uri="{FF2B5EF4-FFF2-40B4-BE49-F238E27FC236}">
                <a16:creationId xmlns:a16="http://schemas.microsoft.com/office/drawing/2014/main" id="{D7D193B4-20F8-4AEE-8913-0B4780809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267200"/>
            <a:ext cx="34020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rme 1">
            <a:extLst>
              <a:ext uri="{FF2B5EF4-FFF2-40B4-BE49-F238E27FC236}">
                <a16:creationId xmlns:a16="http://schemas.microsoft.com/office/drawing/2014/main" id="{AD9192D5-C098-4B2C-A2CA-1C046740C021}"/>
              </a:ext>
            </a:extLst>
          </p:cNvPr>
          <p:cNvSpPr>
            <a:spLocks noGrp="1"/>
          </p:cNvSpPr>
          <p:nvPr>
            <p:ph type="title"/>
          </p:nvPr>
        </p:nvSpPr>
        <p:spPr>
          <a:xfrm>
            <a:off x="457200" y="457200"/>
            <a:ext cx="8229600" cy="1143000"/>
          </a:xfrm>
        </p:spPr>
        <p:txBody>
          <a:bodyPr/>
          <a:lstStyle/>
          <a:p>
            <a:pPr eaLnBrk="1" fontAlgn="auto" hangingPunct="1">
              <a:spcAft>
                <a:spcPts val="0"/>
              </a:spcAft>
              <a:defRPr/>
            </a:pPr>
            <a:r>
              <a:rPr lang="fr-CA" altLang="en-US" dirty="0" err="1"/>
              <a:t>Role</a:t>
            </a:r>
            <a:r>
              <a:rPr lang="fr-CA" altLang="en-US" dirty="0"/>
              <a:t> of a Project Manager</a:t>
            </a:r>
          </a:p>
        </p:txBody>
      </p:sp>
      <p:sp>
        <p:nvSpPr>
          <p:cNvPr id="4" name="Right Arrow 3">
            <a:extLst>
              <a:ext uri="{FF2B5EF4-FFF2-40B4-BE49-F238E27FC236}">
                <a16:creationId xmlns:a16="http://schemas.microsoft.com/office/drawing/2014/main" id="{5A06E40D-755E-458E-B1BE-AFAE3F8CDE9F}"/>
              </a:ext>
            </a:extLst>
          </p:cNvPr>
          <p:cNvSpPr/>
          <p:nvPr/>
        </p:nvSpPr>
        <p:spPr>
          <a:xfrm>
            <a:off x="152400" y="1928813"/>
            <a:ext cx="4062413" cy="4500562"/>
          </a:xfrm>
          <a:prstGeom prst="rightArrow">
            <a:avLst>
              <a:gd name="adj1" fmla="val 50000"/>
              <a:gd name="adj2" fmla="val 503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1200" dirty="0">
              <a:solidFill>
                <a:schemeClr val="tx1">
                  <a:lumMod val="85000"/>
                  <a:lumOff val="15000"/>
                </a:schemeClr>
              </a:solidFill>
            </a:endParaRPr>
          </a:p>
          <a:p>
            <a:pPr algn="ctr" eaLnBrk="1" fontAlgn="auto" hangingPunct="1">
              <a:spcBef>
                <a:spcPts val="0"/>
              </a:spcBef>
              <a:spcAft>
                <a:spcPts val="0"/>
              </a:spcAft>
              <a:defRPr/>
            </a:pPr>
            <a:endParaRPr lang="en-US" dirty="0"/>
          </a:p>
        </p:txBody>
      </p:sp>
      <p:sp>
        <p:nvSpPr>
          <p:cNvPr id="5" name="Left Arrow 4">
            <a:extLst>
              <a:ext uri="{FF2B5EF4-FFF2-40B4-BE49-F238E27FC236}">
                <a16:creationId xmlns:a16="http://schemas.microsoft.com/office/drawing/2014/main" id="{AAAFC607-4244-4B20-90C4-0269935CA446}"/>
              </a:ext>
            </a:extLst>
          </p:cNvPr>
          <p:cNvSpPr/>
          <p:nvPr/>
        </p:nvSpPr>
        <p:spPr>
          <a:xfrm>
            <a:off x="5072063" y="1857375"/>
            <a:ext cx="3843337" cy="457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buFont typeface="Arial" pitchFamily="34" charset="0"/>
              <a:buChar char="•"/>
              <a:defRPr/>
            </a:pPr>
            <a:endParaRPr lang="en-US" dirty="0"/>
          </a:p>
        </p:txBody>
      </p:sp>
      <p:sp>
        <p:nvSpPr>
          <p:cNvPr id="36869" name="TextBox 5">
            <a:extLst>
              <a:ext uri="{FF2B5EF4-FFF2-40B4-BE49-F238E27FC236}">
                <a16:creationId xmlns:a16="http://schemas.microsoft.com/office/drawing/2014/main" id="{98752DFA-1157-4B8B-8863-80BA899D4B4B}"/>
              </a:ext>
            </a:extLst>
          </p:cNvPr>
          <p:cNvSpPr txBox="1">
            <a:spLocks noChangeArrowheads="1"/>
          </p:cNvSpPr>
          <p:nvPr/>
        </p:nvSpPr>
        <p:spPr bwMode="auto">
          <a:xfrm>
            <a:off x="182563" y="5441950"/>
            <a:ext cx="2000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en-US" sz="1800" b="1">
                <a:solidFill>
                  <a:srgbClr val="FF0000"/>
                </a:solidFill>
                <a:latin typeface="Arial" panose="020B0604020202020204" pitchFamily="34" charset="0"/>
              </a:rPr>
              <a:t>Process Responsibilities</a:t>
            </a:r>
          </a:p>
        </p:txBody>
      </p:sp>
      <p:sp>
        <p:nvSpPr>
          <p:cNvPr id="36870" name="TextBox 6">
            <a:extLst>
              <a:ext uri="{FF2B5EF4-FFF2-40B4-BE49-F238E27FC236}">
                <a16:creationId xmlns:a16="http://schemas.microsoft.com/office/drawing/2014/main" id="{0B14B67F-A76F-4C3F-8489-29AF406596B3}"/>
              </a:ext>
            </a:extLst>
          </p:cNvPr>
          <p:cNvSpPr txBox="1">
            <a:spLocks noChangeArrowheads="1"/>
          </p:cNvSpPr>
          <p:nvPr/>
        </p:nvSpPr>
        <p:spPr bwMode="auto">
          <a:xfrm>
            <a:off x="7069138" y="5449888"/>
            <a:ext cx="1998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en-US" sz="1800" b="1">
                <a:solidFill>
                  <a:srgbClr val="FF0000"/>
                </a:solidFill>
                <a:latin typeface="Arial" panose="020B0604020202020204" pitchFamily="34" charset="0"/>
              </a:rPr>
              <a:t>People Responsibilities</a:t>
            </a:r>
          </a:p>
        </p:txBody>
      </p:sp>
      <p:pic>
        <p:nvPicPr>
          <p:cNvPr id="36871" name="Picture 2" descr="C:\Users\avneet.mathur\AppData\Local\Microsoft\Windows\Temporary Internet Files\Content.IE5\H3CBYTYZ\MCj02131130000[1].wmf">
            <a:extLst>
              <a:ext uri="{FF2B5EF4-FFF2-40B4-BE49-F238E27FC236}">
                <a16:creationId xmlns:a16="http://schemas.microsoft.com/office/drawing/2014/main" id="{87D8ED55-7CE1-4F3B-A870-57C4D7E17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13" y="2786063"/>
            <a:ext cx="1357312"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75D5CF8E-4F17-47B8-8EE4-46A0E4A1054D}"/>
              </a:ext>
            </a:extLst>
          </p:cNvPr>
          <p:cNvSpPr txBox="1"/>
          <p:nvPr/>
        </p:nvSpPr>
        <p:spPr>
          <a:xfrm>
            <a:off x="152400" y="2971800"/>
            <a:ext cx="3848100" cy="2524125"/>
          </a:xfrm>
          <a:prstGeom prst="rect">
            <a:avLst/>
          </a:prstGeom>
          <a:noFill/>
        </p:spPr>
        <p:txBody>
          <a:bodyPr>
            <a:spAutoFit/>
          </a:bodyPr>
          <a:lstStyle/>
          <a:p>
            <a:pPr eaLnBrk="1" fontAlgn="auto" hangingPunct="1">
              <a:spcBef>
                <a:spcPts val="0"/>
              </a:spcBef>
              <a:spcAft>
                <a:spcPts val="0"/>
              </a:spcAft>
              <a:buFont typeface="Arial" pitchFamily="34" charset="0"/>
              <a:buChar char="•"/>
              <a:defRPr/>
            </a:pPr>
            <a:r>
              <a:rPr lang="en-US" sz="1400" b="1" dirty="0">
                <a:solidFill>
                  <a:schemeClr val="tx1">
                    <a:lumMod val="85000"/>
                    <a:lumOff val="15000"/>
                  </a:schemeClr>
                </a:solidFill>
                <a:latin typeface="Arial" charset="0"/>
                <a:cs typeface="+mn-cs"/>
              </a:rPr>
              <a:t> </a:t>
            </a:r>
            <a:r>
              <a:rPr lang="en-US" b="1" dirty="0">
                <a:solidFill>
                  <a:schemeClr val="tx1">
                    <a:lumMod val="85000"/>
                    <a:lumOff val="15000"/>
                  </a:schemeClr>
                </a:solidFill>
                <a:latin typeface="Arial" charset="0"/>
                <a:cs typeface="+mn-cs"/>
              </a:rPr>
              <a:t>Project issues </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Disseminating project information</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Mitigating project risk </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Quality </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Managing scope </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Metrics </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Managing the overall work plan</a:t>
            </a:r>
          </a:p>
          <a:p>
            <a:pPr eaLnBrk="1" fontAlgn="auto" hangingPunct="1">
              <a:spcBef>
                <a:spcPts val="0"/>
              </a:spcBef>
              <a:spcAft>
                <a:spcPts val="0"/>
              </a:spcAft>
              <a:defRPr/>
            </a:pPr>
            <a:endParaRPr lang="en-US" sz="1400" dirty="0">
              <a:latin typeface="Arial" charset="0"/>
              <a:cs typeface="+mn-cs"/>
            </a:endParaRPr>
          </a:p>
        </p:txBody>
      </p:sp>
      <p:sp>
        <p:nvSpPr>
          <p:cNvPr id="10" name="TextBox 9">
            <a:extLst>
              <a:ext uri="{FF2B5EF4-FFF2-40B4-BE49-F238E27FC236}">
                <a16:creationId xmlns:a16="http://schemas.microsoft.com/office/drawing/2014/main" id="{E1C37C77-40C2-4D03-A3B1-4E0665626A71}"/>
              </a:ext>
            </a:extLst>
          </p:cNvPr>
          <p:cNvSpPr txBox="1"/>
          <p:nvPr/>
        </p:nvSpPr>
        <p:spPr>
          <a:xfrm>
            <a:off x="5734050" y="3276600"/>
            <a:ext cx="3486150" cy="2246313"/>
          </a:xfrm>
          <a:prstGeom prst="rect">
            <a:avLst/>
          </a:prstGeom>
          <a:noFill/>
        </p:spPr>
        <p:txBody>
          <a:bodyPr>
            <a:spAutoFit/>
          </a:bodyPr>
          <a:lstStyle/>
          <a:p>
            <a:pPr eaLnBrk="1" fontAlgn="auto" hangingPunct="1">
              <a:spcBef>
                <a:spcPts val="0"/>
              </a:spcBef>
              <a:spcAft>
                <a:spcPts val="0"/>
              </a:spcAft>
              <a:buFont typeface="Arial" pitchFamily="34" charset="0"/>
              <a:buChar char="•"/>
              <a:defRPr/>
            </a:pPr>
            <a:r>
              <a:rPr lang="en-US" sz="1400" b="1" dirty="0">
                <a:solidFill>
                  <a:schemeClr val="tx1">
                    <a:lumMod val="85000"/>
                    <a:lumOff val="15000"/>
                  </a:schemeClr>
                </a:solidFill>
                <a:latin typeface="Arial" charset="0"/>
                <a:cs typeface="+mn-cs"/>
              </a:rPr>
              <a:t> </a:t>
            </a:r>
            <a:r>
              <a:rPr lang="en-US" b="1" dirty="0">
                <a:solidFill>
                  <a:schemeClr val="tx1">
                    <a:lumMod val="85000"/>
                    <a:lumOff val="15000"/>
                  </a:schemeClr>
                </a:solidFill>
                <a:latin typeface="Arial" charset="0"/>
                <a:cs typeface="+mn-cs"/>
              </a:rPr>
              <a:t>Implementing standard processes</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Establishing leadership skills</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Setting  expectations</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Team building</a:t>
            </a:r>
          </a:p>
          <a:p>
            <a:pPr eaLnBrk="1" fontAlgn="auto" hangingPunct="1">
              <a:spcBef>
                <a:spcPts val="0"/>
              </a:spcBef>
              <a:spcAft>
                <a:spcPts val="0"/>
              </a:spcAft>
              <a:buFont typeface="Arial" pitchFamily="34" charset="0"/>
              <a:buChar char="•"/>
              <a:defRPr/>
            </a:pPr>
            <a:r>
              <a:rPr lang="en-US" b="1" dirty="0">
                <a:solidFill>
                  <a:schemeClr val="tx1">
                    <a:lumMod val="85000"/>
                    <a:lumOff val="15000"/>
                  </a:schemeClr>
                </a:solidFill>
                <a:latin typeface="Arial" charset="0"/>
                <a:cs typeface="+mn-cs"/>
              </a:rPr>
              <a:t> Communicator skills</a:t>
            </a:r>
          </a:p>
          <a:p>
            <a:pPr eaLnBrk="1" fontAlgn="auto" hangingPunct="1">
              <a:spcBef>
                <a:spcPts val="0"/>
              </a:spcBef>
              <a:spcAft>
                <a:spcPts val="0"/>
              </a:spcAft>
              <a:defRPr/>
            </a:pPr>
            <a:endParaRPr lang="en-US" sz="1400" dirty="0">
              <a:solidFill>
                <a:schemeClr val="tx1">
                  <a:lumMod val="85000"/>
                  <a:lumOff val="15000"/>
                </a:schemeClr>
              </a:solidFill>
              <a:latin typeface="Arial" charset="0"/>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a:extLst>
              <a:ext uri="{FF2B5EF4-FFF2-40B4-BE49-F238E27FC236}">
                <a16:creationId xmlns:a16="http://schemas.microsoft.com/office/drawing/2014/main" id="{D2FD7D0B-6C5E-411D-A293-4AD1EC3377D8}"/>
              </a:ext>
            </a:extLst>
          </p:cNvPr>
          <p:cNvSpPr>
            <a:spLocks noGrp="1"/>
          </p:cNvSpPr>
          <p:nvPr>
            <p:ph idx="1"/>
          </p:nvPr>
        </p:nvSpPr>
        <p:spPr>
          <a:xfrm>
            <a:off x="457200" y="1600200"/>
            <a:ext cx="8458200" cy="4876800"/>
          </a:xfrm>
        </p:spPr>
        <p:txBody>
          <a:bodyPr rtlCol="0">
            <a:normAutofit lnSpcReduction="10000"/>
          </a:bodyPr>
          <a:lstStyle/>
          <a:p>
            <a:pPr marL="0" indent="0" eaLnBrk="1" fontAlgn="auto" hangingPunct="1">
              <a:spcAft>
                <a:spcPts val="0"/>
              </a:spcAft>
              <a:buFontTx/>
              <a:buNone/>
              <a:defRPr/>
            </a:pPr>
            <a:r>
              <a:rPr lang="en-US" altLang="en-US" dirty="0"/>
              <a:t>• Leadership,</a:t>
            </a:r>
          </a:p>
          <a:p>
            <a:pPr marL="0" indent="0" eaLnBrk="1" fontAlgn="auto" hangingPunct="1">
              <a:spcAft>
                <a:spcPts val="0"/>
              </a:spcAft>
              <a:buFontTx/>
              <a:buNone/>
              <a:defRPr/>
            </a:pPr>
            <a:r>
              <a:rPr lang="en-US" altLang="en-US" dirty="0"/>
              <a:t>• Team building,</a:t>
            </a:r>
          </a:p>
          <a:p>
            <a:pPr marL="0" indent="0" eaLnBrk="1" fontAlgn="auto" hangingPunct="1">
              <a:spcAft>
                <a:spcPts val="0"/>
              </a:spcAft>
              <a:buFontTx/>
              <a:buNone/>
              <a:defRPr/>
            </a:pPr>
            <a:r>
              <a:rPr lang="en-US" altLang="en-US" dirty="0"/>
              <a:t>• Motivation,</a:t>
            </a:r>
          </a:p>
          <a:p>
            <a:pPr marL="0" indent="0" eaLnBrk="1" fontAlgn="auto" hangingPunct="1">
              <a:spcAft>
                <a:spcPts val="0"/>
              </a:spcAft>
              <a:buFontTx/>
              <a:buNone/>
              <a:defRPr/>
            </a:pPr>
            <a:r>
              <a:rPr lang="en-US" altLang="en-US" dirty="0"/>
              <a:t>• Communication,</a:t>
            </a:r>
          </a:p>
          <a:p>
            <a:pPr marL="0" indent="0" eaLnBrk="1" fontAlgn="auto" hangingPunct="1">
              <a:spcAft>
                <a:spcPts val="0"/>
              </a:spcAft>
              <a:buFontTx/>
              <a:buNone/>
              <a:defRPr/>
            </a:pPr>
            <a:r>
              <a:rPr lang="en-US" altLang="en-US" dirty="0"/>
              <a:t>• Influencing,</a:t>
            </a:r>
          </a:p>
          <a:p>
            <a:pPr marL="0" indent="0" eaLnBrk="1" fontAlgn="auto" hangingPunct="1">
              <a:spcAft>
                <a:spcPts val="0"/>
              </a:spcAft>
              <a:buFontTx/>
              <a:buNone/>
              <a:defRPr/>
            </a:pPr>
            <a:r>
              <a:rPr lang="en-US" altLang="en-US" dirty="0"/>
              <a:t>• Decision making,</a:t>
            </a:r>
          </a:p>
          <a:p>
            <a:pPr marL="0" indent="0" eaLnBrk="1" fontAlgn="auto" hangingPunct="1">
              <a:spcAft>
                <a:spcPts val="0"/>
              </a:spcAft>
              <a:buFontTx/>
              <a:buNone/>
              <a:defRPr/>
            </a:pPr>
            <a:r>
              <a:rPr lang="en-US" altLang="en-US" dirty="0"/>
              <a:t>• Political and cultural awareness,</a:t>
            </a:r>
          </a:p>
          <a:p>
            <a:pPr marL="0" indent="0" eaLnBrk="1" fontAlgn="auto" hangingPunct="1">
              <a:spcAft>
                <a:spcPts val="0"/>
              </a:spcAft>
              <a:buFontTx/>
              <a:buNone/>
              <a:defRPr/>
            </a:pPr>
            <a:r>
              <a:rPr lang="en-US" altLang="en-US" dirty="0"/>
              <a:t>• Negotiation,</a:t>
            </a:r>
          </a:p>
          <a:p>
            <a:pPr marL="0" indent="0" eaLnBrk="1" fontAlgn="auto" hangingPunct="1">
              <a:spcAft>
                <a:spcPts val="0"/>
              </a:spcAft>
              <a:buFontTx/>
              <a:buNone/>
              <a:defRPr/>
            </a:pPr>
            <a:r>
              <a:rPr lang="en-US" altLang="en-US" dirty="0"/>
              <a:t>• Trust building,</a:t>
            </a:r>
          </a:p>
          <a:p>
            <a:pPr marL="0" indent="0" eaLnBrk="1" fontAlgn="auto" hangingPunct="1">
              <a:spcAft>
                <a:spcPts val="0"/>
              </a:spcAft>
              <a:buFontTx/>
              <a:buNone/>
              <a:defRPr/>
            </a:pPr>
            <a:r>
              <a:rPr lang="en-US" altLang="en-US" dirty="0"/>
              <a:t>• Conflict management, and</a:t>
            </a:r>
          </a:p>
          <a:p>
            <a:pPr marL="0" indent="0" eaLnBrk="1" fontAlgn="auto" hangingPunct="1">
              <a:spcAft>
                <a:spcPts val="0"/>
              </a:spcAft>
              <a:buFontTx/>
              <a:buNone/>
              <a:defRPr/>
            </a:pPr>
            <a:r>
              <a:rPr lang="en-US" altLang="en-US" dirty="0"/>
              <a:t>• Coaching.</a:t>
            </a:r>
          </a:p>
        </p:txBody>
      </p:sp>
      <p:sp>
        <p:nvSpPr>
          <p:cNvPr id="31746" name="Title 1">
            <a:extLst>
              <a:ext uri="{FF2B5EF4-FFF2-40B4-BE49-F238E27FC236}">
                <a16:creationId xmlns:a16="http://schemas.microsoft.com/office/drawing/2014/main" id="{53795CC6-5973-4B5F-B1E7-6423639E63BF}"/>
              </a:ext>
            </a:extLst>
          </p:cNvPr>
          <p:cNvSpPr>
            <a:spLocks noGrp="1"/>
          </p:cNvSpPr>
          <p:nvPr>
            <p:ph type="title"/>
          </p:nvPr>
        </p:nvSpPr>
        <p:spPr>
          <a:xfrm>
            <a:off x="457200" y="838200"/>
            <a:ext cx="8229600" cy="792162"/>
          </a:xfrm>
        </p:spPr>
        <p:txBody>
          <a:bodyPr>
            <a:normAutofit fontScale="90000"/>
          </a:bodyPr>
          <a:lstStyle/>
          <a:p>
            <a:pPr algn="ctr" eaLnBrk="1" fontAlgn="auto" hangingPunct="1">
              <a:spcAft>
                <a:spcPts val="0"/>
              </a:spcAft>
              <a:defRPr/>
            </a:pPr>
            <a:r>
              <a:rPr lang="en-US" altLang="en-US" dirty="0"/>
              <a:t>Interpersonal Skills of a Project Manager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FFE8F270-D0C4-43C1-A85F-A769852D2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0"/>
            <a:ext cx="8915400" cy="6859588"/>
          </a:xfrm>
        </p:spPr>
      </p:pic>
      <p:sp>
        <p:nvSpPr>
          <p:cNvPr id="3" name="Title 2">
            <a:extLst>
              <a:ext uri="{FF2B5EF4-FFF2-40B4-BE49-F238E27FC236}">
                <a16:creationId xmlns:a16="http://schemas.microsoft.com/office/drawing/2014/main" id="{69D9B614-C23C-4DB3-8800-E30A1C63BBD4}"/>
              </a:ext>
            </a:extLst>
          </p:cNvPr>
          <p:cNvSpPr>
            <a:spLocks noGrp="1"/>
          </p:cNvSpPr>
          <p:nvPr>
            <p:ph type="title"/>
          </p:nvPr>
        </p:nvSpPr>
        <p:spPr/>
        <p:txBody>
          <a:bodyPr/>
          <a:lstStyle/>
          <a:p>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9" descr="http://www.sonoma.edu/pubs/nb/4_19_04/images/thumbsup.jpg">
            <a:extLst>
              <a:ext uri="{FF2B5EF4-FFF2-40B4-BE49-F238E27FC236}">
                <a16:creationId xmlns:a16="http://schemas.microsoft.com/office/drawing/2014/main" id="{0568E54A-1FDC-435D-9AC1-8FD6D37FE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3286125"/>
            <a:ext cx="190023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Forme 1">
            <a:extLst>
              <a:ext uri="{FF2B5EF4-FFF2-40B4-BE49-F238E27FC236}">
                <a16:creationId xmlns:a16="http://schemas.microsoft.com/office/drawing/2014/main" id="{FE95E5B9-A934-4306-9788-824E0F3ACD30}"/>
              </a:ext>
            </a:extLst>
          </p:cNvPr>
          <p:cNvSpPr>
            <a:spLocks noGrp="1"/>
          </p:cNvSpPr>
          <p:nvPr>
            <p:ph type="title"/>
          </p:nvPr>
        </p:nvSpPr>
        <p:spPr>
          <a:xfrm>
            <a:off x="880533" y="609600"/>
            <a:ext cx="8229600" cy="1143000"/>
          </a:xfrm>
        </p:spPr>
        <p:txBody>
          <a:bodyPr/>
          <a:lstStyle/>
          <a:p>
            <a:pPr eaLnBrk="1" fontAlgn="auto" hangingPunct="1">
              <a:spcAft>
                <a:spcPts val="0"/>
              </a:spcAft>
              <a:defRPr/>
            </a:pPr>
            <a:r>
              <a:rPr lang="fr-CA" altLang="en-US" dirty="0"/>
              <a:t>Project Success</a:t>
            </a:r>
          </a:p>
        </p:txBody>
      </p:sp>
      <p:sp>
        <p:nvSpPr>
          <p:cNvPr id="11" name="Rounded Rectangle 10">
            <a:extLst>
              <a:ext uri="{FF2B5EF4-FFF2-40B4-BE49-F238E27FC236}">
                <a16:creationId xmlns:a16="http://schemas.microsoft.com/office/drawing/2014/main" id="{06ECD40B-E74C-4703-9311-BB55122F004C}"/>
              </a:ext>
            </a:extLst>
          </p:cNvPr>
          <p:cNvSpPr/>
          <p:nvPr/>
        </p:nvSpPr>
        <p:spPr>
          <a:xfrm>
            <a:off x="573088" y="2143125"/>
            <a:ext cx="3355975" cy="1855788"/>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tx1">
                    <a:lumMod val="85000"/>
                    <a:lumOff val="15000"/>
                  </a:schemeClr>
                </a:solidFill>
              </a:rPr>
              <a:t>Customer Requirements satisfied/exceeded</a:t>
            </a:r>
          </a:p>
        </p:txBody>
      </p:sp>
      <p:sp>
        <p:nvSpPr>
          <p:cNvPr id="12" name="Rounded Rectangle 11">
            <a:extLst>
              <a:ext uri="{FF2B5EF4-FFF2-40B4-BE49-F238E27FC236}">
                <a16:creationId xmlns:a16="http://schemas.microsoft.com/office/drawing/2014/main" id="{A948185A-00E3-4840-8280-74CB40C8615C}"/>
              </a:ext>
            </a:extLst>
          </p:cNvPr>
          <p:cNvSpPr/>
          <p:nvPr/>
        </p:nvSpPr>
        <p:spPr>
          <a:xfrm>
            <a:off x="5133975" y="2143125"/>
            <a:ext cx="3355975" cy="1855788"/>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tx1">
                    <a:lumMod val="85000"/>
                    <a:lumOff val="15000"/>
                  </a:schemeClr>
                </a:solidFill>
              </a:rPr>
              <a:t>Completed within allocated time frame</a:t>
            </a:r>
          </a:p>
        </p:txBody>
      </p:sp>
      <p:sp>
        <p:nvSpPr>
          <p:cNvPr id="13" name="Rounded Rectangle 12">
            <a:extLst>
              <a:ext uri="{FF2B5EF4-FFF2-40B4-BE49-F238E27FC236}">
                <a16:creationId xmlns:a16="http://schemas.microsoft.com/office/drawing/2014/main" id="{33D7B68B-168D-47B3-87C4-CF22482F722C}"/>
              </a:ext>
            </a:extLst>
          </p:cNvPr>
          <p:cNvSpPr/>
          <p:nvPr/>
        </p:nvSpPr>
        <p:spPr>
          <a:xfrm>
            <a:off x="573088" y="4214813"/>
            <a:ext cx="3355975" cy="1855787"/>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tx1">
                    <a:lumMod val="85000"/>
                    <a:lumOff val="15000"/>
                  </a:schemeClr>
                </a:solidFill>
              </a:rPr>
              <a:t>Completed within allocated budget</a:t>
            </a:r>
          </a:p>
        </p:txBody>
      </p:sp>
      <p:sp>
        <p:nvSpPr>
          <p:cNvPr id="14" name="Rounded Rectangle 13">
            <a:extLst>
              <a:ext uri="{FF2B5EF4-FFF2-40B4-BE49-F238E27FC236}">
                <a16:creationId xmlns:a16="http://schemas.microsoft.com/office/drawing/2014/main" id="{04C152B8-C3A0-4C42-86E5-C55A8094F13F}"/>
              </a:ext>
            </a:extLst>
          </p:cNvPr>
          <p:cNvSpPr/>
          <p:nvPr/>
        </p:nvSpPr>
        <p:spPr>
          <a:xfrm>
            <a:off x="5143500" y="4143375"/>
            <a:ext cx="3357563" cy="1857375"/>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tx1">
                    <a:lumMod val="85000"/>
                    <a:lumOff val="15000"/>
                  </a:schemeClr>
                </a:solidFill>
              </a:rPr>
              <a:t>Accepted by the customer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9" descr="http://www.sonoma.edu/pubs/nb/4_19_04/images/thumbsup.jpg">
            <a:extLst>
              <a:ext uri="{FF2B5EF4-FFF2-40B4-BE49-F238E27FC236}">
                <a16:creationId xmlns:a16="http://schemas.microsoft.com/office/drawing/2014/main" id="{4FB644FE-83BB-4986-AFDF-877BA9983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302000"/>
            <a:ext cx="190023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Forme 1">
            <a:extLst>
              <a:ext uri="{FF2B5EF4-FFF2-40B4-BE49-F238E27FC236}">
                <a16:creationId xmlns:a16="http://schemas.microsoft.com/office/drawing/2014/main" id="{59085176-4E05-48C2-9BDB-F553C6628BEA}"/>
              </a:ext>
            </a:extLst>
          </p:cNvPr>
          <p:cNvSpPr>
            <a:spLocks noGrp="1"/>
          </p:cNvSpPr>
          <p:nvPr>
            <p:ph type="title"/>
          </p:nvPr>
        </p:nvSpPr>
        <p:spPr>
          <a:xfrm>
            <a:off x="914400" y="685800"/>
            <a:ext cx="8229600" cy="1143000"/>
          </a:xfrm>
        </p:spPr>
        <p:txBody>
          <a:bodyPr/>
          <a:lstStyle/>
          <a:p>
            <a:pPr eaLnBrk="1" fontAlgn="auto" hangingPunct="1">
              <a:spcAft>
                <a:spcPts val="0"/>
              </a:spcAft>
              <a:defRPr/>
            </a:pPr>
            <a:r>
              <a:rPr lang="fr-CA" altLang="en-US" dirty="0"/>
              <a:t>Project Failure</a:t>
            </a:r>
          </a:p>
        </p:txBody>
      </p:sp>
      <p:sp>
        <p:nvSpPr>
          <p:cNvPr id="11" name="Rounded Rectangle 10">
            <a:extLst>
              <a:ext uri="{FF2B5EF4-FFF2-40B4-BE49-F238E27FC236}">
                <a16:creationId xmlns:a16="http://schemas.microsoft.com/office/drawing/2014/main" id="{30E056AB-B90D-4128-8C91-F0823F89AA30}"/>
              </a:ext>
            </a:extLst>
          </p:cNvPr>
          <p:cNvSpPr/>
          <p:nvPr/>
        </p:nvSpPr>
        <p:spPr>
          <a:xfrm>
            <a:off x="500063" y="2143125"/>
            <a:ext cx="3355975" cy="1855788"/>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sz="3200" b="1" dirty="0">
                <a:solidFill>
                  <a:schemeClr val="bg1"/>
                </a:solidFill>
              </a:rPr>
              <a:t>Scope Creep</a:t>
            </a:r>
          </a:p>
        </p:txBody>
      </p:sp>
      <p:sp>
        <p:nvSpPr>
          <p:cNvPr id="12" name="Rounded Rectangle 11">
            <a:extLst>
              <a:ext uri="{FF2B5EF4-FFF2-40B4-BE49-F238E27FC236}">
                <a16:creationId xmlns:a16="http://schemas.microsoft.com/office/drawing/2014/main" id="{C2EE2D92-A449-4189-AD6C-1CCAB235B394}"/>
              </a:ext>
            </a:extLst>
          </p:cNvPr>
          <p:cNvSpPr/>
          <p:nvPr/>
        </p:nvSpPr>
        <p:spPr>
          <a:xfrm>
            <a:off x="5062538" y="2143125"/>
            <a:ext cx="3355975" cy="1855788"/>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sz="3200" b="1" dirty="0">
                <a:solidFill>
                  <a:schemeClr val="bg1"/>
                </a:solidFill>
              </a:rPr>
              <a:t>Poor Requirements Gathering</a:t>
            </a:r>
          </a:p>
        </p:txBody>
      </p:sp>
      <p:sp>
        <p:nvSpPr>
          <p:cNvPr id="13" name="Rounded Rectangle 12">
            <a:extLst>
              <a:ext uri="{FF2B5EF4-FFF2-40B4-BE49-F238E27FC236}">
                <a16:creationId xmlns:a16="http://schemas.microsoft.com/office/drawing/2014/main" id="{5AE124B3-3B85-40A9-89E2-B06C10BE0E26}"/>
              </a:ext>
            </a:extLst>
          </p:cNvPr>
          <p:cNvSpPr/>
          <p:nvPr/>
        </p:nvSpPr>
        <p:spPr>
          <a:xfrm>
            <a:off x="500063" y="4214813"/>
            <a:ext cx="3355975" cy="1855787"/>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sz="3200" b="1" dirty="0">
                <a:solidFill>
                  <a:schemeClr val="bg1"/>
                </a:solidFill>
              </a:rPr>
              <a:t>Unrealistic planning and scheduling</a:t>
            </a:r>
          </a:p>
        </p:txBody>
      </p:sp>
      <p:sp>
        <p:nvSpPr>
          <p:cNvPr id="14" name="Rounded Rectangle 13">
            <a:extLst>
              <a:ext uri="{FF2B5EF4-FFF2-40B4-BE49-F238E27FC236}">
                <a16:creationId xmlns:a16="http://schemas.microsoft.com/office/drawing/2014/main" id="{D4142D52-AAB3-4284-AC0C-12DA7E779138}"/>
              </a:ext>
            </a:extLst>
          </p:cNvPr>
          <p:cNvSpPr/>
          <p:nvPr/>
        </p:nvSpPr>
        <p:spPr>
          <a:xfrm>
            <a:off x="5072063" y="4143375"/>
            <a:ext cx="3357562" cy="1857375"/>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sz="3200" b="1" dirty="0">
                <a:solidFill>
                  <a:schemeClr val="bg1"/>
                </a:solidFill>
              </a:rPr>
              <a:t>Lack of resources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E4E5-4DCB-4727-B8F7-6C21E6218EF1}"/>
              </a:ext>
            </a:extLst>
          </p:cNvPr>
          <p:cNvSpPr>
            <a:spLocks noGrp="1"/>
          </p:cNvSpPr>
          <p:nvPr>
            <p:ph type="title"/>
          </p:nvPr>
        </p:nvSpPr>
        <p:spPr>
          <a:xfrm>
            <a:off x="152400" y="152400"/>
            <a:ext cx="8915400" cy="1219200"/>
          </a:xfrm>
        </p:spPr>
        <p:txBody>
          <a:bodyPr>
            <a:normAutofit fontScale="90000"/>
          </a:bodyPr>
          <a:lstStyle/>
          <a:p>
            <a:pPr algn="ctr" eaLnBrk="1" fontAlgn="auto" hangingPunct="1">
              <a:spcAft>
                <a:spcPts val="0"/>
              </a:spcAft>
              <a:defRPr/>
            </a:pPr>
            <a:r>
              <a:rPr lang="en-US" dirty="0"/>
              <a:t>Factors that influence the project success </a:t>
            </a:r>
          </a:p>
        </p:txBody>
      </p:sp>
      <p:pic>
        <p:nvPicPr>
          <p:cNvPr id="45059" name="Picture 2">
            <a:extLst>
              <a:ext uri="{FF2B5EF4-FFF2-40B4-BE49-F238E27FC236}">
                <a16:creationId xmlns:a16="http://schemas.microsoft.com/office/drawing/2014/main" id="{86DEF7F2-D2BA-4E6B-85F3-13ADD984E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91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BE7E974F-6EF2-4D5B-8093-DE606151F972}"/>
              </a:ext>
            </a:extLst>
          </p:cNvPr>
          <p:cNvSpPr>
            <a:spLocks noGrp="1"/>
          </p:cNvSpPr>
          <p:nvPr>
            <p:ph idx="1"/>
          </p:nvPr>
        </p:nvSpPr>
        <p:spPr>
          <a:xfrm>
            <a:off x="0" y="1447800"/>
            <a:ext cx="9144000" cy="5105400"/>
          </a:xfrm>
        </p:spPr>
        <p:txBody>
          <a:bodyPr/>
          <a:lstStyle/>
          <a:p>
            <a:pPr eaLnBrk="1" hangingPunct="1"/>
            <a:r>
              <a:rPr lang="en-US" altLang="en-US"/>
              <a:t>To create a successful project, a project manager must consider balancing the competing project constraints, which include, but are not limited to:</a:t>
            </a:r>
          </a:p>
          <a:p>
            <a:pPr lvl="1" eaLnBrk="1" hangingPunct="1"/>
            <a:r>
              <a:rPr lang="en-US" altLang="en-US"/>
              <a:t>Scope,</a:t>
            </a:r>
          </a:p>
          <a:p>
            <a:pPr lvl="1" eaLnBrk="1" hangingPunct="1"/>
            <a:r>
              <a:rPr lang="en-US" altLang="en-US"/>
              <a:t>Quality,</a:t>
            </a:r>
          </a:p>
          <a:p>
            <a:pPr lvl="1" eaLnBrk="1" hangingPunct="1"/>
            <a:r>
              <a:rPr lang="en-US" altLang="en-US"/>
              <a:t>Schedule,</a:t>
            </a:r>
          </a:p>
          <a:p>
            <a:pPr lvl="1" eaLnBrk="1" hangingPunct="1"/>
            <a:r>
              <a:rPr lang="en-US" altLang="en-US"/>
              <a:t>Budget,</a:t>
            </a:r>
          </a:p>
          <a:p>
            <a:pPr lvl="1" eaLnBrk="1" hangingPunct="1"/>
            <a:r>
              <a:rPr lang="en-US" altLang="en-US"/>
              <a:t>Resources, and</a:t>
            </a:r>
          </a:p>
          <a:p>
            <a:pPr lvl="1" eaLnBrk="1" hangingPunct="1"/>
            <a:r>
              <a:rPr lang="en-US" altLang="en-US"/>
              <a:t>Risks.</a:t>
            </a:r>
          </a:p>
          <a:p>
            <a:pPr eaLnBrk="1" hangingPunct="1"/>
            <a:endParaRPr lang="en-US" altLang="en-US"/>
          </a:p>
        </p:txBody>
      </p:sp>
      <p:sp>
        <p:nvSpPr>
          <p:cNvPr id="4098" name="Title 1">
            <a:extLst>
              <a:ext uri="{FF2B5EF4-FFF2-40B4-BE49-F238E27FC236}">
                <a16:creationId xmlns:a16="http://schemas.microsoft.com/office/drawing/2014/main" id="{FE6D401E-7D42-43AF-B2C7-4F32F71B8992}"/>
              </a:ext>
            </a:extLst>
          </p:cNvPr>
          <p:cNvSpPr>
            <a:spLocks noGrp="1"/>
          </p:cNvSpPr>
          <p:nvPr>
            <p:ph type="title"/>
          </p:nvPr>
        </p:nvSpPr>
        <p:spPr>
          <a:xfrm>
            <a:off x="685800" y="228600"/>
            <a:ext cx="8229600" cy="1143000"/>
          </a:xfrm>
        </p:spPr>
        <p:txBody>
          <a:bodyPr/>
          <a:lstStyle/>
          <a:p>
            <a:pPr eaLnBrk="1" fontAlgn="auto" hangingPunct="1">
              <a:spcAft>
                <a:spcPts val="0"/>
              </a:spcAft>
              <a:defRPr/>
            </a:pPr>
            <a:r>
              <a:rPr lang="fr-CA" altLang="en-US" dirty="0">
                <a:solidFill>
                  <a:srgbClr val="7B9899"/>
                </a:solidFill>
                <a:latin typeface="Futura Md BT" pitchFamily="34" charset="0"/>
              </a:rPr>
              <a:t>Project Contraints</a:t>
            </a:r>
            <a:endParaRPr lang="en-US" altLang="en-US" dirty="0"/>
          </a:p>
        </p:txBody>
      </p:sp>
      <p:pic>
        <p:nvPicPr>
          <p:cNvPr id="13316" name="Picture 2" descr="D:\2016_ProjectManagement\2016_ProjectMgt-text\Images\6-constraints.jpg">
            <a:extLst>
              <a:ext uri="{FF2B5EF4-FFF2-40B4-BE49-F238E27FC236}">
                <a16:creationId xmlns:a16="http://schemas.microsoft.com/office/drawing/2014/main" id="{5FC9EDF9-E578-4B1A-BC1B-F4D217EF8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42862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589E-B640-4A44-A396-0A1667D11216}"/>
              </a:ext>
            </a:extLst>
          </p:cNvPr>
          <p:cNvSpPr>
            <a:spLocks noGrp="1"/>
          </p:cNvSpPr>
          <p:nvPr>
            <p:ph idx="1"/>
          </p:nvPr>
        </p:nvSpPr>
        <p:spPr/>
        <p:txBody>
          <a:bodyPr/>
          <a:lstStyle/>
          <a:p>
            <a:pPr marL="109537" indent="0" algn="ctr">
              <a:buNone/>
            </a:pPr>
            <a:endParaRPr lang="en-US" dirty="0"/>
          </a:p>
          <a:p>
            <a:pPr marL="109537" indent="0" algn="ctr">
              <a:buNone/>
            </a:pPr>
            <a:endParaRPr lang="en-US" dirty="0"/>
          </a:p>
          <a:p>
            <a:pPr marL="109537" indent="0" algn="ctr">
              <a:buNone/>
            </a:pPr>
            <a:endParaRPr lang="en-US" dirty="0"/>
          </a:p>
          <a:p>
            <a:pPr marL="109537" indent="0" algn="ctr">
              <a:buNone/>
            </a:pPr>
            <a:r>
              <a:rPr lang="en-US" dirty="0"/>
              <a:t>END</a:t>
            </a:r>
          </a:p>
        </p:txBody>
      </p:sp>
    </p:spTree>
    <p:extLst>
      <p:ext uri="{BB962C8B-B14F-4D97-AF65-F5344CB8AC3E}">
        <p14:creationId xmlns:p14="http://schemas.microsoft.com/office/powerpoint/2010/main" val="204087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36CB247E-B4E0-4E96-8DA0-3C2F554BE879}"/>
              </a:ext>
            </a:extLst>
          </p:cNvPr>
          <p:cNvSpPr>
            <a:spLocks noGrp="1"/>
          </p:cNvSpPr>
          <p:nvPr>
            <p:ph idx="1"/>
          </p:nvPr>
        </p:nvSpPr>
        <p:spPr>
          <a:xfrm>
            <a:off x="0" y="1527175"/>
            <a:ext cx="8991600" cy="4873625"/>
          </a:xfrm>
        </p:spPr>
        <p:txBody>
          <a:bodyPr/>
          <a:lstStyle/>
          <a:p>
            <a:pPr eaLnBrk="1" hangingPunct="1"/>
            <a:r>
              <a:rPr lang="en-US" altLang="en-US"/>
              <a:t>The Project Management Institute, or PMI, is a  project management professional association (established 1969 in USA).</a:t>
            </a:r>
          </a:p>
          <a:p>
            <a:pPr lvl="1" eaLnBrk="1" hangingPunct="1"/>
            <a:r>
              <a:rPr lang="en-US" altLang="en-US">
                <a:hlinkClick r:id="rId2"/>
              </a:rPr>
              <a:t>URL: http://www.pmi.org/membership.aspx</a:t>
            </a:r>
            <a:endParaRPr lang="en-US" altLang="en-US"/>
          </a:p>
          <a:p>
            <a:pPr eaLnBrk="1" hangingPunct="1"/>
            <a:r>
              <a:rPr lang="en-US" altLang="en-US"/>
              <a:t>Project Management Professional (PMP) is an internationally recognized professional designation offered by the Project Management Institute (PMI). </a:t>
            </a:r>
          </a:p>
          <a:p>
            <a:pPr eaLnBrk="1" hangingPunct="1"/>
            <a:r>
              <a:rPr lang="en-US" altLang="en-US"/>
              <a:t>The PMP certification provides a globally recognized accreditation of a competent team leader in managing projects. </a:t>
            </a:r>
          </a:p>
        </p:txBody>
      </p:sp>
      <p:sp>
        <p:nvSpPr>
          <p:cNvPr id="5122" name="Title 1">
            <a:extLst>
              <a:ext uri="{FF2B5EF4-FFF2-40B4-BE49-F238E27FC236}">
                <a16:creationId xmlns:a16="http://schemas.microsoft.com/office/drawing/2014/main" id="{EA486354-E125-4D0C-98B3-D5872B14B681}"/>
              </a:ext>
            </a:extLst>
          </p:cNvPr>
          <p:cNvSpPr>
            <a:spLocks noGrp="1"/>
          </p:cNvSpPr>
          <p:nvPr>
            <p:ph type="title"/>
          </p:nvPr>
        </p:nvSpPr>
        <p:spPr>
          <a:xfrm>
            <a:off x="1219200" y="304800"/>
            <a:ext cx="6324600" cy="1143000"/>
          </a:xfrm>
        </p:spPr>
        <p:txBody>
          <a:bodyPr/>
          <a:lstStyle/>
          <a:p>
            <a:pPr eaLnBrk="1" fontAlgn="auto" hangingPunct="1">
              <a:spcAft>
                <a:spcPts val="0"/>
              </a:spcAft>
              <a:defRPr/>
            </a:pPr>
            <a:r>
              <a:rPr lang="en-US" altLang="en-US" dirty="0">
                <a:solidFill>
                  <a:srgbClr val="7B9899"/>
                </a:solidFill>
              </a:rPr>
              <a:t>PMI and PMP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587C5-9A47-408E-8F7E-6388778B559D}"/>
              </a:ext>
            </a:extLst>
          </p:cNvPr>
          <p:cNvSpPr>
            <a:spLocks noGrp="1"/>
          </p:cNvSpPr>
          <p:nvPr>
            <p:ph idx="1"/>
          </p:nvPr>
        </p:nvSpPr>
        <p:spPr>
          <a:xfrm>
            <a:off x="76200" y="1447800"/>
            <a:ext cx="8915400" cy="4953000"/>
          </a:xfrm>
        </p:spPr>
        <p:txBody>
          <a:bodyPr rtlCol="0">
            <a:normAutofit fontScale="92500" lnSpcReduction="10000"/>
          </a:bodyPr>
          <a:lstStyle/>
          <a:p>
            <a:pPr marL="274320" indent="-274320" eaLnBrk="1" fontAlgn="auto" hangingPunct="1">
              <a:spcAft>
                <a:spcPts val="0"/>
              </a:spcAft>
              <a:buFont typeface="Wingdings 2"/>
              <a:buChar char=""/>
              <a:defRPr/>
            </a:pPr>
            <a:r>
              <a:rPr lang="en-US" dirty="0"/>
              <a:t>The </a:t>
            </a:r>
            <a:r>
              <a:rPr lang="en-US" b="1" dirty="0"/>
              <a:t>Project Management Body of Knowledge (</a:t>
            </a:r>
            <a:r>
              <a:rPr lang="en-US" dirty="0"/>
              <a:t>PMBOK)  is a set of standard terminology and guidelines (a </a:t>
            </a:r>
            <a:r>
              <a:rPr lang="en-US" dirty="0">
                <a:hlinkClick r:id="rId2" tooltip="Body of knowledge"/>
              </a:rPr>
              <a:t>body of knowledge</a:t>
            </a:r>
            <a:r>
              <a:rPr lang="en-US" dirty="0"/>
              <a:t>) for </a:t>
            </a:r>
            <a:r>
              <a:rPr lang="en-US" dirty="0">
                <a:hlinkClick r:id="rId3" tooltip="Project management"/>
              </a:rPr>
              <a:t>project management</a:t>
            </a:r>
            <a:r>
              <a:rPr lang="en-US" dirty="0"/>
              <a:t>.</a:t>
            </a:r>
          </a:p>
          <a:p>
            <a:pPr marL="274320" indent="-274320" eaLnBrk="1" fontAlgn="auto" hangingPunct="1">
              <a:spcAft>
                <a:spcPts val="0"/>
              </a:spcAft>
              <a:buFont typeface="Wingdings 2"/>
              <a:buChar char=""/>
              <a:defRPr/>
            </a:pPr>
            <a:r>
              <a:rPr lang="en-US" dirty="0"/>
              <a:t> is a formal document that describe established norms ,methods and practices.</a:t>
            </a:r>
          </a:p>
          <a:p>
            <a:pPr marL="731520" lvl="1" indent="-457200" eaLnBrk="1" fontAlgn="auto" hangingPunct="1">
              <a:spcBef>
                <a:spcPts val="324"/>
              </a:spcBef>
              <a:spcAft>
                <a:spcPts val="0"/>
              </a:spcAft>
              <a:buFont typeface="Verdana"/>
              <a:buChar char="◦"/>
              <a:defRPr/>
            </a:pPr>
            <a:r>
              <a:rPr lang="en-US" dirty="0"/>
              <a:t>Guidelines for managing individual projects</a:t>
            </a:r>
          </a:p>
          <a:p>
            <a:pPr marL="731520" lvl="1" indent="-457200" eaLnBrk="1" fontAlgn="auto" hangingPunct="1">
              <a:spcBef>
                <a:spcPts val="324"/>
              </a:spcBef>
              <a:spcAft>
                <a:spcPts val="0"/>
              </a:spcAft>
              <a:buFont typeface="Verdana"/>
              <a:buChar char="◦"/>
              <a:defRPr/>
            </a:pPr>
            <a:r>
              <a:rPr lang="en-US" dirty="0"/>
              <a:t>A good practices which applicable to most projects most of the time</a:t>
            </a:r>
          </a:p>
          <a:p>
            <a:pPr marL="731520" lvl="1" indent="-457200" eaLnBrk="1" fontAlgn="auto" hangingPunct="1">
              <a:spcBef>
                <a:spcPts val="324"/>
              </a:spcBef>
              <a:spcAft>
                <a:spcPts val="0"/>
              </a:spcAft>
              <a:buFont typeface="Verdana"/>
              <a:buChar char="◦"/>
              <a:defRPr/>
            </a:pPr>
            <a:r>
              <a:rPr lang="en-US" dirty="0"/>
              <a:t>A common vocabulary within project management professional</a:t>
            </a:r>
          </a:p>
          <a:p>
            <a:pPr marL="731520" lvl="1" indent="-457200" eaLnBrk="1" fontAlgn="auto" hangingPunct="1">
              <a:spcBef>
                <a:spcPts val="324"/>
              </a:spcBef>
              <a:spcAft>
                <a:spcPts val="0"/>
              </a:spcAft>
              <a:buFont typeface="Verdana"/>
              <a:buChar char="◦"/>
              <a:defRPr/>
            </a:pPr>
            <a:r>
              <a:rPr lang="en-US" dirty="0"/>
              <a:t>A foundational project management reference</a:t>
            </a:r>
          </a:p>
          <a:p>
            <a:pPr marL="274320" indent="-274320" eaLnBrk="1" fontAlgn="auto" hangingPunct="1">
              <a:spcAft>
                <a:spcPts val="0"/>
              </a:spcAft>
              <a:buFont typeface="Wingdings 2"/>
              <a:buChar char=""/>
              <a:defRPr/>
            </a:pPr>
            <a:r>
              <a:rPr lang="en-US" dirty="0"/>
              <a:t>The body of knowledge evolves over time and is presented in </a:t>
            </a:r>
            <a:r>
              <a:rPr lang="en-US" i="1" dirty="0"/>
              <a:t>A Guide to the Project Management Body of Knowledge</a:t>
            </a:r>
            <a:r>
              <a:rPr lang="en-US" dirty="0"/>
              <a:t> (the </a:t>
            </a:r>
            <a:r>
              <a:rPr lang="en-US" i="1" dirty="0"/>
              <a:t>PMBOK</a:t>
            </a:r>
            <a:r>
              <a:rPr lang="en-US" dirty="0"/>
              <a:t> Guide)</a:t>
            </a:r>
          </a:p>
        </p:txBody>
      </p:sp>
      <p:sp>
        <p:nvSpPr>
          <p:cNvPr id="6146" name="Title 1">
            <a:extLst>
              <a:ext uri="{FF2B5EF4-FFF2-40B4-BE49-F238E27FC236}">
                <a16:creationId xmlns:a16="http://schemas.microsoft.com/office/drawing/2014/main" id="{36A223CE-397D-418B-803B-DA1969F9979D}"/>
              </a:ext>
            </a:extLst>
          </p:cNvPr>
          <p:cNvSpPr>
            <a:spLocks noGrp="1"/>
          </p:cNvSpPr>
          <p:nvPr>
            <p:ph type="title"/>
          </p:nvPr>
        </p:nvSpPr>
        <p:spPr>
          <a:xfrm>
            <a:off x="609600" y="304800"/>
            <a:ext cx="8229600" cy="1143000"/>
          </a:xfrm>
        </p:spPr>
        <p:txBody>
          <a:bodyPr/>
          <a:lstStyle/>
          <a:p>
            <a:pPr algn="ctr" eaLnBrk="1" fontAlgn="auto" hangingPunct="1">
              <a:spcAft>
                <a:spcPts val="0"/>
              </a:spcAft>
              <a:defRPr/>
            </a:pPr>
            <a:r>
              <a:rPr lang="en-US" altLang="en-US" dirty="0">
                <a:solidFill>
                  <a:srgbClr val="7B9899"/>
                </a:solidFill>
              </a:rPr>
              <a:t>PMBOK Guide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EB62B-A547-46D0-80E2-D780EBB0E2CB}"/>
              </a:ext>
            </a:extLst>
          </p:cNvPr>
          <p:cNvSpPr>
            <a:spLocks noGrp="1"/>
          </p:cNvSpPr>
          <p:nvPr>
            <p:ph idx="1"/>
          </p:nvPr>
        </p:nvSpPr>
        <p:spPr>
          <a:xfrm>
            <a:off x="76200" y="1527175"/>
            <a:ext cx="8839200" cy="5026025"/>
          </a:xfrm>
        </p:spPr>
        <p:txBody>
          <a:bodyPr rtlCol="0">
            <a:normAutofit/>
          </a:bodyPr>
          <a:lstStyle/>
          <a:p>
            <a:pPr marL="365760" indent="-256032" eaLnBrk="1" fontAlgn="auto" hangingPunct="1">
              <a:spcAft>
                <a:spcPts val="0"/>
              </a:spcAft>
              <a:buFont typeface="Wingdings 3"/>
              <a:buChar char=""/>
              <a:defRPr/>
            </a:pPr>
            <a:r>
              <a:rPr lang="en-US" dirty="0"/>
              <a:t>IT projects can be very diverse in terms of size, complexity, products produced, application area, and resource requirements</a:t>
            </a:r>
          </a:p>
          <a:p>
            <a:pPr marL="365760" indent="-256032" eaLnBrk="1" fontAlgn="auto" hangingPunct="1">
              <a:spcAft>
                <a:spcPts val="0"/>
              </a:spcAft>
              <a:buFont typeface="Wingdings 3"/>
              <a:buChar char=""/>
              <a:defRPr/>
            </a:pPr>
            <a:r>
              <a:rPr lang="en-US" dirty="0"/>
              <a:t>IT project team members often have diverse backgrounds and skill sets</a:t>
            </a:r>
          </a:p>
          <a:p>
            <a:pPr marL="365760" indent="-256032" eaLnBrk="1" fontAlgn="auto" hangingPunct="1">
              <a:spcAft>
                <a:spcPts val="0"/>
              </a:spcAft>
              <a:buFont typeface="Wingdings 3"/>
              <a:buChar char=""/>
              <a:defRPr/>
            </a:pPr>
            <a:r>
              <a:rPr lang="en-US" dirty="0"/>
              <a:t>IT projects use diverse technologies that change rapidly; even within one technology area, people must be highly specialized</a:t>
            </a:r>
          </a:p>
          <a:p>
            <a:pPr marL="0" indent="0" eaLnBrk="1" fontAlgn="auto" hangingPunct="1">
              <a:spcAft>
                <a:spcPts val="0"/>
              </a:spcAft>
              <a:buFont typeface="Wingdings 2" pitchFamily="18" charset="2"/>
              <a:buNone/>
              <a:defRPr/>
            </a:pPr>
            <a:endParaRPr lang="en-US" dirty="0"/>
          </a:p>
        </p:txBody>
      </p:sp>
      <p:sp>
        <p:nvSpPr>
          <p:cNvPr id="7170" name="Title 1">
            <a:extLst>
              <a:ext uri="{FF2B5EF4-FFF2-40B4-BE49-F238E27FC236}">
                <a16:creationId xmlns:a16="http://schemas.microsoft.com/office/drawing/2014/main" id="{46E4BD46-E6CD-41B5-9B83-EC9B31743B7C}"/>
              </a:ext>
            </a:extLst>
          </p:cNvPr>
          <p:cNvSpPr>
            <a:spLocks noGrp="1"/>
          </p:cNvSpPr>
          <p:nvPr>
            <p:ph type="title"/>
          </p:nvPr>
        </p:nvSpPr>
        <p:spPr>
          <a:xfrm>
            <a:off x="457200" y="381000"/>
            <a:ext cx="8229600" cy="1143000"/>
          </a:xfrm>
        </p:spPr>
        <p:txBody>
          <a:bodyPr/>
          <a:lstStyle/>
          <a:p>
            <a:pPr algn="ctr" eaLnBrk="1" fontAlgn="auto" hangingPunct="1">
              <a:spcAft>
                <a:spcPts val="0"/>
              </a:spcAft>
              <a:defRPr/>
            </a:pPr>
            <a:r>
              <a:rPr lang="en-US" altLang="en-US" dirty="0"/>
              <a:t>The Context of IT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69CD5597-C401-4908-8037-8B55CE5D79D8}"/>
              </a:ext>
            </a:extLst>
          </p:cNvPr>
          <p:cNvSpPr>
            <a:spLocks noGrp="1"/>
          </p:cNvSpPr>
          <p:nvPr>
            <p:ph idx="1"/>
          </p:nvPr>
        </p:nvSpPr>
        <p:spPr>
          <a:xfrm>
            <a:off x="0" y="1527175"/>
            <a:ext cx="8991600" cy="5026025"/>
          </a:xfrm>
        </p:spPr>
        <p:txBody>
          <a:bodyPr/>
          <a:lstStyle/>
          <a:p>
            <a:pPr eaLnBrk="1" hangingPunct="1"/>
            <a:r>
              <a:rPr lang="en-US" altLang="en-US"/>
              <a:t>IT project management includes overseeing projects for software development, hardware installations, network upgrades, cloud computing and virtualization rollouts, business analytics and data management projects and implementing IT services.</a:t>
            </a:r>
          </a:p>
          <a:p>
            <a:pPr eaLnBrk="1" hangingPunct="1"/>
            <a:r>
              <a:rPr lang="en-US" altLang="en-US"/>
              <a:t>IT projects involve using hardware, software, and networks to create a product, service, or result.</a:t>
            </a:r>
          </a:p>
          <a:p>
            <a:pPr eaLnBrk="1" hangingPunct="1"/>
            <a:endParaRPr lang="en-US" altLang="en-US"/>
          </a:p>
          <a:p>
            <a:pPr eaLnBrk="1" hangingPunct="1"/>
            <a:endParaRPr lang="en-US" altLang="en-US"/>
          </a:p>
        </p:txBody>
      </p:sp>
      <p:sp>
        <p:nvSpPr>
          <p:cNvPr id="2" name="Title 1">
            <a:extLst>
              <a:ext uri="{FF2B5EF4-FFF2-40B4-BE49-F238E27FC236}">
                <a16:creationId xmlns:a16="http://schemas.microsoft.com/office/drawing/2014/main" id="{6D80DB5E-BCBB-4936-A00D-FDA5355E6A81}"/>
              </a:ext>
            </a:extLst>
          </p:cNvPr>
          <p:cNvSpPr>
            <a:spLocks noGrp="1"/>
          </p:cNvSpPr>
          <p:nvPr>
            <p:ph type="title"/>
          </p:nvPr>
        </p:nvSpPr>
        <p:spPr>
          <a:xfrm>
            <a:off x="304800" y="304800"/>
            <a:ext cx="8534400" cy="1066800"/>
          </a:xfrm>
        </p:spPr>
        <p:txBody>
          <a:bodyPr>
            <a:normAutofit fontScale="90000"/>
          </a:bodyPr>
          <a:lstStyle/>
          <a:p>
            <a:pPr algn="ctr" eaLnBrk="1" fontAlgn="auto" hangingPunct="1">
              <a:spcAft>
                <a:spcPts val="0"/>
              </a:spcAft>
              <a:defRPr/>
            </a:pPr>
            <a:r>
              <a:rPr lang="en-US" dirty="0"/>
              <a:t>Information Technology (IT) Project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Rectangle 3">
            <a:extLst>
              <a:ext uri="{FF2B5EF4-FFF2-40B4-BE49-F238E27FC236}">
                <a16:creationId xmlns:a16="http://schemas.microsoft.com/office/drawing/2014/main" id="{3B009EBA-25D0-4813-BD3C-B447CEAA93FA}"/>
              </a:ext>
            </a:extLst>
          </p:cNvPr>
          <p:cNvSpPr>
            <a:spLocks noGrp="1"/>
          </p:cNvSpPr>
          <p:nvPr>
            <p:ph idx="1"/>
          </p:nvPr>
        </p:nvSpPr>
        <p:spPr>
          <a:xfrm>
            <a:off x="169863" y="1317625"/>
            <a:ext cx="8788400" cy="4778375"/>
          </a:xfrm>
        </p:spPr>
        <p:txBody>
          <a:bodyPr/>
          <a:lstStyle/>
          <a:p>
            <a:pPr eaLnBrk="1" hangingPunct="1">
              <a:lnSpc>
                <a:spcPct val="90000"/>
              </a:lnSpc>
            </a:pPr>
            <a:r>
              <a:rPr lang="en-US" altLang="en-US" sz="2400" dirty="0"/>
              <a:t>Resources Are Limited</a:t>
            </a:r>
          </a:p>
          <a:p>
            <a:pPr eaLnBrk="1" hangingPunct="1">
              <a:lnSpc>
                <a:spcPct val="90000"/>
              </a:lnSpc>
            </a:pPr>
            <a:r>
              <a:rPr lang="en-US" altLang="en-US" sz="2400" dirty="0"/>
              <a:t>Jobs Are Regularly Underestimated</a:t>
            </a:r>
          </a:p>
          <a:p>
            <a:pPr eaLnBrk="1" hangingPunct="1">
              <a:lnSpc>
                <a:spcPct val="90000"/>
              </a:lnSpc>
            </a:pPr>
            <a:r>
              <a:rPr lang="en-US" altLang="en-US" sz="2400" dirty="0"/>
              <a:t>Missed Schedules Are Common</a:t>
            </a:r>
          </a:p>
          <a:p>
            <a:pPr eaLnBrk="1" hangingPunct="1">
              <a:lnSpc>
                <a:spcPct val="90000"/>
              </a:lnSpc>
            </a:pPr>
            <a:r>
              <a:rPr lang="en-US" altLang="en-US" sz="2400" dirty="0"/>
              <a:t>Staff / Support Downtime is a Wasted Resource – Time Lost Cannot Be Recovered</a:t>
            </a:r>
          </a:p>
          <a:p>
            <a:pPr eaLnBrk="1" hangingPunct="1">
              <a:lnSpc>
                <a:spcPct val="90000"/>
              </a:lnSpc>
            </a:pPr>
            <a:r>
              <a:rPr lang="en-US" altLang="en-US" sz="2400" dirty="0"/>
              <a:t>To Get the Most For the money Invested – Value</a:t>
            </a:r>
          </a:p>
          <a:p>
            <a:pPr eaLnBrk="1" hangingPunct="1">
              <a:lnSpc>
                <a:spcPct val="90000"/>
              </a:lnSpc>
            </a:pPr>
            <a:r>
              <a:rPr lang="en-US" altLang="en-US" sz="2400" dirty="0"/>
              <a:t>Project Management Can Improve the Way We Do Business – Plan, Do, Check, Act</a:t>
            </a:r>
          </a:p>
          <a:p>
            <a:pPr eaLnBrk="1" hangingPunct="1">
              <a:lnSpc>
                <a:spcPct val="90000"/>
              </a:lnSpc>
            </a:pPr>
            <a:r>
              <a:rPr lang="en-US" altLang="en-US" sz="2400" dirty="0"/>
              <a:t>Provides a consistent vocabulary and way to do business </a:t>
            </a:r>
          </a:p>
        </p:txBody>
      </p:sp>
      <p:sp>
        <p:nvSpPr>
          <p:cNvPr id="280578" name="Rectangle 2">
            <a:extLst>
              <a:ext uri="{FF2B5EF4-FFF2-40B4-BE49-F238E27FC236}">
                <a16:creationId xmlns:a16="http://schemas.microsoft.com/office/drawing/2014/main" id="{B5FD22C6-F84D-441F-8614-F1C7885FCD33}"/>
              </a:ext>
            </a:extLst>
          </p:cNvPr>
          <p:cNvSpPr>
            <a:spLocks noGrp="1" noChangeArrowheads="1"/>
          </p:cNvSpPr>
          <p:nvPr>
            <p:ph type="title"/>
          </p:nvPr>
        </p:nvSpPr>
        <p:spPr>
          <a:xfrm>
            <a:off x="685800" y="304800"/>
            <a:ext cx="8229600" cy="914400"/>
          </a:xfrm>
        </p:spPr>
        <p:txBody>
          <a:bodyPr>
            <a:normAutofit fontScale="90000"/>
          </a:bodyPr>
          <a:lstStyle/>
          <a:p>
            <a:pPr algn="ctr" eaLnBrk="1" fontAlgn="auto" hangingPunct="1">
              <a:spcAft>
                <a:spcPts val="0"/>
              </a:spcAft>
              <a:defRPr/>
            </a:pPr>
            <a:r>
              <a:rPr lang="en-US" sz="4000" dirty="0"/>
              <a:t>Why is there interest in Project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0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0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0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05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0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B0E63-2A99-4352-8801-F79653BDA440}"/>
              </a:ext>
            </a:extLst>
          </p:cNvPr>
          <p:cNvSpPr>
            <a:spLocks noGrp="1"/>
          </p:cNvSpPr>
          <p:nvPr>
            <p:ph idx="1"/>
          </p:nvPr>
        </p:nvSpPr>
        <p:spPr>
          <a:xfrm>
            <a:off x="152400" y="1447800"/>
            <a:ext cx="8839200" cy="5181600"/>
          </a:xfrm>
        </p:spPr>
        <p:txBody>
          <a:bodyPr rtlCol="0">
            <a:normAutofit fontScale="77500" lnSpcReduction="20000"/>
          </a:bodyPr>
          <a:lstStyle/>
          <a:p>
            <a:pPr marL="274320" indent="-274320" eaLnBrk="1" fontAlgn="auto" hangingPunct="1">
              <a:spcAft>
                <a:spcPts val="0"/>
              </a:spcAft>
              <a:buFont typeface="Wingdings 2"/>
              <a:buChar char=""/>
              <a:defRPr/>
            </a:pPr>
            <a:r>
              <a:rPr lang="en-US" dirty="0"/>
              <a:t>Keep costs, timeframes and resources to budget</a:t>
            </a:r>
          </a:p>
          <a:p>
            <a:pPr marL="274320" indent="-274320" eaLnBrk="1" fontAlgn="auto" hangingPunct="1">
              <a:spcAft>
                <a:spcPts val="0"/>
              </a:spcAft>
              <a:buFont typeface="Wingdings 2"/>
              <a:buChar char=""/>
              <a:defRPr/>
            </a:pPr>
            <a:r>
              <a:rPr lang="en-US" dirty="0"/>
              <a:t>Improved customer relations. </a:t>
            </a:r>
          </a:p>
          <a:p>
            <a:pPr marL="274320" indent="-274320" eaLnBrk="1" fontAlgn="auto" hangingPunct="1">
              <a:spcAft>
                <a:spcPts val="0"/>
              </a:spcAft>
              <a:buFont typeface="Wingdings 2"/>
              <a:buChar char=""/>
              <a:defRPr/>
            </a:pPr>
            <a:r>
              <a:rPr lang="en-US" dirty="0"/>
              <a:t>Shorter development times. </a:t>
            </a:r>
          </a:p>
          <a:p>
            <a:pPr marL="274320" indent="-274320" eaLnBrk="1" fontAlgn="auto" hangingPunct="1">
              <a:spcAft>
                <a:spcPts val="0"/>
              </a:spcAft>
              <a:buFont typeface="Wingdings 2"/>
              <a:buChar char=""/>
              <a:defRPr/>
            </a:pPr>
            <a:r>
              <a:rPr lang="en-US" dirty="0"/>
              <a:t>Lower costs. </a:t>
            </a:r>
          </a:p>
          <a:p>
            <a:pPr marL="274320" indent="-274320" eaLnBrk="1" fontAlgn="auto" hangingPunct="1">
              <a:spcAft>
                <a:spcPts val="0"/>
              </a:spcAft>
              <a:buFont typeface="Wingdings 2"/>
              <a:buChar char=""/>
              <a:defRPr/>
            </a:pPr>
            <a:r>
              <a:rPr lang="en-US" dirty="0"/>
              <a:t>Higher quality and increased reliability.</a:t>
            </a:r>
          </a:p>
          <a:p>
            <a:pPr marL="274320" indent="-274320" eaLnBrk="1" fontAlgn="auto" hangingPunct="1">
              <a:spcAft>
                <a:spcPts val="0"/>
              </a:spcAft>
              <a:buFont typeface="Wingdings 2"/>
              <a:buChar char=""/>
              <a:defRPr/>
            </a:pPr>
            <a:r>
              <a:rPr lang="en-US" dirty="0"/>
              <a:t>Reduce the chance of a project failing </a:t>
            </a:r>
          </a:p>
          <a:p>
            <a:pPr marL="274320" indent="-274320" eaLnBrk="1" fontAlgn="auto" hangingPunct="1">
              <a:spcAft>
                <a:spcPts val="0"/>
              </a:spcAft>
              <a:buFont typeface="Wingdings 2"/>
              <a:buChar char=""/>
              <a:defRPr/>
            </a:pPr>
            <a:r>
              <a:rPr lang="en-US" dirty="0"/>
              <a:t>Improved productivity. </a:t>
            </a:r>
          </a:p>
          <a:p>
            <a:pPr marL="274320" indent="-274320" eaLnBrk="1" fontAlgn="auto" hangingPunct="1">
              <a:spcAft>
                <a:spcPts val="0"/>
              </a:spcAft>
              <a:buFont typeface="Wingdings 2"/>
              <a:buChar char=""/>
              <a:defRPr/>
            </a:pPr>
            <a:r>
              <a:rPr lang="en-US" dirty="0"/>
              <a:t>Better internal coordination. </a:t>
            </a:r>
          </a:p>
          <a:p>
            <a:pPr marL="274320" indent="-274320" eaLnBrk="1" fontAlgn="auto" hangingPunct="1">
              <a:spcAft>
                <a:spcPts val="0"/>
              </a:spcAft>
              <a:buFont typeface="Wingdings 2"/>
              <a:buChar char=""/>
              <a:defRPr/>
            </a:pPr>
            <a:r>
              <a:rPr lang="en-US" dirty="0"/>
              <a:t>Higher worker morale (less stress)</a:t>
            </a:r>
          </a:p>
          <a:p>
            <a:pPr marL="274320" indent="-274320" eaLnBrk="1" fontAlgn="auto" hangingPunct="1">
              <a:spcAft>
                <a:spcPts val="0"/>
              </a:spcAft>
              <a:buFont typeface="Wingdings 2"/>
              <a:buChar char=""/>
              <a:defRPr/>
            </a:pPr>
            <a:r>
              <a:rPr lang="en-US" dirty="0"/>
              <a:t>Project tracking from start to finish; nothing falls through the cracks.</a:t>
            </a:r>
          </a:p>
          <a:p>
            <a:pPr marL="274320" indent="-274320" eaLnBrk="1" fontAlgn="auto" hangingPunct="1">
              <a:spcAft>
                <a:spcPts val="0"/>
              </a:spcAft>
              <a:buFont typeface="Wingdings 2"/>
              <a:buChar char=""/>
              <a:defRPr/>
            </a:pPr>
            <a:r>
              <a:rPr lang="en-US" dirty="0"/>
              <a:t>Make things simpler and easier for staff with a single point of contact running the overall project </a:t>
            </a:r>
          </a:p>
          <a:p>
            <a:pPr marL="274320" indent="-274320" eaLnBrk="1" fontAlgn="auto" hangingPunct="1">
              <a:spcAft>
                <a:spcPts val="0"/>
              </a:spcAft>
              <a:buFont typeface="Wingdings 2"/>
              <a:buChar char=""/>
              <a:defRPr/>
            </a:pPr>
            <a:r>
              <a:rPr lang="en-US" dirty="0"/>
              <a:t>Expedited updates and corrections when a challenge occurs</a:t>
            </a:r>
          </a:p>
          <a:p>
            <a:pPr marL="274320" indent="-274320" eaLnBrk="1" fontAlgn="auto" hangingPunct="1">
              <a:spcAft>
                <a:spcPts val="0"/>
              </a:spcAft>
              <a:buFont typeface="Wingdings 2"/>
              <a:buChar char=""/>
              <a:defRPr/>
            </a:pPr>
            <a:r>
              <a:rPr lang="en-US" dirty="0"/>
              <a:t>Improvement of overall project management.</a:t>
            </a:r>
          </a:p>
          <a:p>
            <a:pPr marL="274320" indent="-274320" eaLnBrk="1" fontAlgn="auto" hangingPunct="1">
              <a:spcAft>
                <a:spcPts val="0"/>
              </a:spcAft>
              <a:buFont typeface="Wingdings 2"/>
              <a:buChar char=""/>
              <a:defRPr/>
            </a:pPr>
            <a:endParaRPr lang="en-US" dirty="0"/>
          </a:p>
        </p:txBody>
      </p:sp>
      <p:sp>
        <p:nvSpPr>
          <p:cNvPr id="19458" name="Title 1">
            <a:extLst>
              <a:ext uri="{FF2B5EF4-FFF2-40B4-BE49-F238E27FC236}">
                <a16:creationId xmlns:a16="http://schemas.microsoft.com/office/drawing/2014/main" id="{5B0D8B1D-0B74-4F2F-BB35-603E983E106C}"/>
              </a:ext>
            </a:extLst>
          </p:cNvPr>
          <p:cNvSpPr>
            <a:spLocks noGrp="1"/>
          </p:cNvSpPr>
          <p:nvPr>
            <p:ph type="title"/>
          </p:nvPr>
        </p:nvSpPr>
        <p:spPr>
          <a:xfrm>
            <a:off x="533400" y="228600"/>
            <a:ext cx="8229600" cy="1143000"/>
          </a:xfrm>
        </p:spPr>
        <p:txBody>
          <a:bodyPr>
            <a:normAutofit fontScale="90000"/>
          </a:bodyPr>
          <a:lstStyle/>
          <a:p>
            <a:pPr eaLnBrk="1" fontAlgn="auto" hangingPunct="1">
              <a:spcAft>
                <a:spcPts val="0"/>
              </a:spcAft>
              <a:defRPr/>
            </a:pPr>
            <a:r>
              <a:rPr lang="en-US" altLang="en-US" dirty="0">
                <a:solidFill>
                  <a:srgbClr val="7B9899"/>
                </a:solidFill>
              </a:rPr>
              <a:t>Why use Formal Project Management?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4629</TotalTime>
  <Words>1807</Words>
  <Application>Microsoft Office PowerPoint</Application>
  <PresentationFormat>On-screen Show (4:3)</PresentationFormat>
  <Paragraphs>205</Paragraphs>
  <Slides>30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微軟正黑體</vt:lpstr>
      <vt:lpstr>PMingLiU</vt:lpstr>
      <vt:lpstr>Aharoni</vt:lpstr>
      <vt:lpstr>Arial</vt:lpstr>
      <vt:lpstr>Calibri</vt:lpstr>
      <vt:lpstr>Courier New</vt:lpstr>
      <vt:lpstr>Futura Md BT</vt:lpstr>
      <vt:lpstr>Lucida Sans Unicode</vt:lpstr>
      <vt:lpstr>Times New Roman</vt:lpstr>
      <vt:lpstr>Verdana</vt:lpstr>
      <vt:lpstr>Wingdings 2</vt:lpstr>
      <vt:lpstr>Wingdings 3</vt:lpstr>
      <vt:lpstr>Concourse</vt:lpstr>
      <vt:lpstr> RMS 111  INTRODUCTION TO BUSINESS AND MANAGEMENT</vt:lpstr>
      <vt:lpstr>Defining a Project</vt:lpstr>
      <vt:lpstr>Project Contraints</vt:lpstr>
      <vt:lpstr>PMI and PMP</vt:lpstr>
      <vt:lpstr>PMBOK Guide</vt:lpstr>
      <vt:lpstr>The Context of IT Projects</vt:lpstr>
      <vt:lpstr>Information Technology (IT) Project Management</vt:lpstr>
      <vt:lpstr>Why is there interest in Project Management?</vt:lpstr>
      <vt:lpstr>Why use Formal Project Management?</vt:lpstr>
      <vt:lpstr>Key Definitions</vt:lpstr>
      <vt:lpstr>Project vs Operations Work</vt:lpstr>
      <vt:lpstr>Project vs Operations-Examples</vt:lpstr>
      <vt:lpstr>Project vs Operations work….</vt:lpstr>
      <vt:lpstr>Projects, Programs, and Portfolios</vt:lpstr>
      <vt:lpstr>Project, Portfolio and Program Management</vt:lpstr>
      <vt:lpstr>PowerPoint Presentation</vt:lpstr>
      <vt:lpstr>Portfolio vs Project Mngt…</vt:lpstr>
      <vt:lpstr>PowerPoint Presentation</vt:lpstr>
      <vt:lpstr>PowerPoint Presentation</vt:lpstr>
      <vt:lpstr>Project Management</vt:lpstr>
      <vt:lpstr>What is Project Management?</vt:lpstr>
      <vt:lpstr>Managing Project</vt:lpstr>
      <vt:lpstr>Managing Project….</vt:lpstr>
      <vt:lpstr>Role of a Project Manager</vt:lpstr>
      <vt:lpstr>Interpersonal Skills of a Project Manager</vt:lpstr>
      <vt:lpstr> </vt:lpstr>
      <vt:lpstr>Project Success</vt:lpstr>
      <vt:lpstr>Project Failure</vt:lpstr>
      <vt:lpstr>Factors that influence the project success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dc:creator>
  <cp:lastModifiedBy>sAm</cp:lastModifiedBy>
  <cp:revision>123</cp:revision>
  <dcterms:created xsi:type="dcterms:W3CDTF">2016-08-23T19:10:37Z</dcterms:created>
  <dcterms:modified xsi:type="dcterms:W3CDTF">2022-12-02T09:30:51Z</dcterms:modified>
</cp:coreProperties>
</file>