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522" r:id="rId2"/>
    <p:sldId id="475" r:id="rId3"/>
    <p:sldId id="382" r:id="rId4"/>
    <p:sldId id="480" r:id="rId5"/>
    <p:sldId id="358" r:id="rId6"/>
    <p:sldId id="483" r:id="rId7"/>
    <p:sldId id="493" r:id="rId8"/>
    <p:sldId id="490" r:id="rId9"/>
    <p:sldId id="491" r:id="rId10"/>
    <p:sldId id="499" r:id="rId11"/>
    <p:sldId id="401" r:id="rId12"/>
    <p:sldId id="433" r:id="rId13"/>
    <p:sldId id="386" r:id="rId14"/>
    <p:sldId id="421" r:id="rId15"/>
    <p:sldId id="440" r:id="rId16"/>
    <p:sldId id="449" r:id="rId17"/>
    <p:sldId id="451" r:id="rId18"/>
    <p:sldId id="450" r:id="rId19"/>
    <p:sldId id="457" r:id="rId20"/>
    <p:sldId id="505" r:id="rId21"/>
    <p:sldId id="506" r:id="rId22"/>
    <p:sldId id="508" r:id="rId23"/>
    <p:sldId id="515" r:id="rId24"/>
    <p:sldId id="516" r:id="rId25"/>
    <p:sldId id="517" r:id="rId26"/>
    <p:sldId id="518" r:id="rId27"/>
    <p:sldId id="347" r:id="rId28"/>
    <p:sldId id="349" r:id="rId29"/>
    <p:sldId id="51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04" autoAdjust="0"/>
  </p:normalViewPr>
  <p:slideViewPr>
    <p:cSldViewPr>
      <p:cViewPr>
        <p:scale>
          <a:sx n="25" d="100"/>
          <a:sy n="25" d="100"/>
        </p:scale>
        <p:origin x="2460" y="7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24F1A4-0718-42A3-92B5-9D84E1B758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679D004-8B42-4157-BAB0-69723539B34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CC9B788-4795-48ED-974B-6FC0F6ADE138}" type="datetimeFigureOut">
              <a:rPr lang="en-US"/>
              <a:pPr>
                <a:defRPr/>
              </a:pPr>
              <a:t>1/17/2023</a:t>
            </a:fld>
            <a:endParaRPr lang="en-US"/>
          </a:p>
        </p:txBody>
      </p:sp>
      <p:sp>
        <p:nvSpPr>
          <p:cNvPr id="4" name="Slide Image Placeholder 3">
            <a:extLst>
              <a:ext uri="{FF2B5EF4-FFF2-40B4-BE49-F238E27FC236}">
                <a16:creationId xmlns:a16="http://schemas.microsoft.com/office/drawing/2014/main" id="{BEA67EA7-1793-44F6-A2E4-181866D8B35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1D577FE-7EE6-4675-96AB-A5665CCE2EA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FFB2763-647F-4DDF-854C-1171F6AF88D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30DDF21C-50BE-46DF-A199-E9CD28B8F55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410CA4F-98D1-4E68-AF3A-A353399614B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6CCF6474-A597-479E-A794-D30189B73F8C}"/>
              </a:ext>
            </a:extLst>
          </p:cNvPr>
          <p:cNvSpPr>
            <a:spLocks noGrp="1" noChangeArrowheads="1"/>
          </p:cNvSpPr>
          <p:nvPr>
            <p:ph type="sldNum" sz="quarter" idx="5"/>
          </p:nvPr>
        </p:nvSpPr>
        <p:spPr bwMode="auto"/>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2E44A87-A5F0-44C6-B7E2-C01802BF9C0F}" type="slidenum">
              <a:rPr lang="en-US" altLang="en-US">
                <a:latin typeface="Arial" panose="020B0604020202020204" pitchFamily="34" charset="0"/>
              </a:rPr>
              <a:pPr eaLnBrk="1" hangingPunct="1"/>
              <a:t>16</a:t>
            </a:fld>
            <a:endParaRPr lang="en-US" altLang="en-US">
              <a:latin typeface="Arial" panose="020B0604020202020204" pitchFamily="34" charset="0"/>
            </a:endParaRPr>
          </a:p>
        </p:txBody>
      </p:sp>
      <p:sp>
        <p:nvSpPr>
          <p:cNvPr id="138243" name="Rectangle 2">
            <a:extLst>
              <a:ext uri="{FF2B5EF4-FFF2-40B4-BE49-F238E27FC236}">
                <a16:creationId xmlns:a16="http://schemas.microsoft.com/office/drawing/2014/main" id="{BF77E799-590B-4C2B-9093-26D63ED75C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a:extLst>
              <a:ext uri="{FF2B5EF4-FFF2-40B4-BE49-F238E27FC236}">
                <a16:creationId xmlns:a16="http://schemas.microsoft.com/office/drawing/2014/main" id="{3D1CDC3D-B08C-4173-9E96-3371307402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9FEECBA9-3D43-4855-A9BC-C1248C6B6CBA}"/>
              </a:ext>
            </a:extLst>
          </p:cNvPr>
          <p:cNvSpPr>
            <a:spLocks noGrp="1" noChangeArrowheads="1"/>
          </p:cNvSpPr>
          <p:nvPr>
            <p:ph type="sldNum" sz="quarter" idx="5"/>
          </p:nvPr>
        </p:nvSpPr>
        <p:spPr bwMode="auto"/>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B412E25-6C85-479F-B032-F1C6315E4864}" type="slidenum">
              <a:rPr lang="en-US" altLang="en-US">
                <a:latin typeface="Arial" panose="020B0604020202020204" pitchFamily="34" charset="0"/>
              </a:rPr>
              <a:pPr eaLnBrk="1" hangingPunct="1"/>
              <a:t>17</a:t>
            </a:fld>
            <a:endParaRPr lang="en-US" altLang="en-US">
              <a:latin typeface="Arial" panose="020B0604020202020204" pitchFamily="34" charset="0"/>
            </a:endParaRPr>
          </a:p>
        </p:txBody>
      </p:sp>
      <p:sp>
        <p:nvSpPr>
          <p:cNvPr id="140291" name="Rectangle 2">
            <a:extLst>
              <a:ext uri="{FF2B5EF4-FFF2-40B4-BE49-F238E27FC236}">
                <a16:creationId xmlns:a16="http://schemas.microsoft.com/office/drawing/2014/main" id="{40B9D99C-EF6A-407D-B875-CD83FCEDD6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a:extLst>
              <a:ext uri="{FF2B5EF4-FFF2-40B4-BE49-F238E27FC236}">
                <a16:creationId xmlns:a16="http://schemas.microsoft.com/office/drawing/2014/main" id="{EE6E07D5-B693-42B8-84CF-E00F993388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3EA32072-9C21-4BAB-BDC4-75B77F44A263}"/>
              </a:ext>
            </a:extLst>
          </p:cNvPr>
          <p:cNvSpPr>
            <a:spLocks noGrp="1" noChangeArrowheads="1"/>
          </p:cNvSpPr>
          <p:nvPr>
            <p:ph type="sldNum" sz="quarter" idx="5"/>
          </p:nvPr>
        </p:nvSpPr>
        <p:spPr bwMode="auto"/>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AD2B3BF-6B8F-44A8-AE66-4A4C5C25E9EE}" type="slidenum">
              <a:rPr lang="en-US" altLang="en-US">
                <a:latin typeface="Arial" panose="020B0604020202020204" pitchFamily="34" charset="0"/>
              </a:rPr>
              <a:pPr eaLnBrk="1" hangingPunct="1"/>
              <a:t>18</a:t>
            </a:fld>
            <a:endParaRPr lang="en-US" altLang="en-US">
              <a:latin typeface="Arial" panose="020B0604020202020204" pitchFamily="34" charset="0"/>
            </a:endParaRPr>
          </a:p>
        </p:txBody>
      </p:sp>
      <p:sp>
        <p:nvSpPr>
          <p:cNvPr id="139267" name="Rectangle 2">
            <a:extLst>
              <a:ext uri="{FF2B5EF4-FFF2-40B4-BE49-F238E27FC236}">
                <a16:creationId xmlns:a16="http://schemas.microsoft.com/office/drawing/2014/main" id="{AD8478FC-5D5C-4154-A996-0C239AF6BA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a:extLst>
              <a:ext uri="{FF2B5EF4-FFF2-40B4-BE49-F238E27FC236}">
                <a16:creationId xmlns:a16="http://schemas.microsoft.com/office/drawing/2014/main" id="{F29B559E-442E-4E33-8B90-3954C671E8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43EC06F-B2A5-4F04-817F-769BE0088ACD}"/>
              </a:ext>
            </a:extLst>
          </p:cNvPr>
          <p:cNvSpPr>
            <a:spLocks noGrp="1" noChangeArrowheads="1"/>
          </p:cNvSpPr>
          <p:nvPr>
            <p:ph type="sldNum" sz="quarter" idx="5"/>
          </p:nvPr>
        </p:nvSpPr>
        <p:spPr bwMode="auto"/>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C81A79A-BBE1-4F1F-8352-F89EE326E945}" type="slidenum">
              <a:rPr lang="en-US" altLang="en-US">
                <a:latin typeface="Arial" panose="020B0604020202020204" pitchFamily="34" charset="0"/>
              </a:rPr>
              <a:pPr eaLnBrk="1" hangingPunct="1"/>
              <a:t>19</a:t>
            </a:fld>
            <a:endParaRPr lang="en-US" altLang="en-US">
              <a:latin typeface="Arial" panose="020B0604020202020204" pitchFamily="34" charset="0"/>
            </a:endParaRPr>
          </a:p>
        </p:txBody>
      </p:sp>
      <p:sp>
        <p:nvSpPr>
          <p:cNvPr id="146435" name="Rectangle 2">
            <a:extLst>
              <a:ext uri="{FF2B5EF4-FFF2-40B4-BE49-F238E27FC236}">
                <a16:creationId xmlns:a16="http://schemas.microsoft.com/office/drawing/2014/main" id="{4749A242-D788-4A9F-9689-BB1BF9F919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a:extLst>
              <a:ext uri="{FF2B5EF4-FFF2-40B4-BE49-F238E27FC236}">
                <a16:creationId xmlns:a16="http://schemas.microsoft.com/office/drawing/2014/main" id="{FBED9979-68FB-4848-B220-EBF9D7674E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97C0EC18-6DDB-4D04-B3C9-280D747B8137}"/>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a:extLst>
              <a:ext uri="{FF2B5EF4-FFF2-40B4-BE49-F238E27FC236}">
                <a16:creationId xmlns:a16="http://schemas.microsoft.com/office/drawing/2014/main" id="{EF704DAA-3FB9-4D6E-A0E2-28707D21092E}"/>
              </a:ext>
            </a:extLst>
          </p:cNvPr>
          <p:cNvGrpSpPr>
            <a:grpSpLocks/>
          </p:cNvGrpSpPr>
          <p:nvPr/>
        </p:nvGrpSpPr>
        <p:grpSpPr bwMode="auto">
          <a:xfrm>
            <a:off x="-3175" y="4953000"/>
            <a:ext cx="9147175" cy="1911350"/>
            <a:chOff x="-3765" y="4832896"/>
            <a:chExt cx="9147765" cy="2032192"/>
          </a:xfrm>
        </p:grpSpPr>
        <p:sp>
          <p:nvSpPr>
            <p:cNvPr id="6" name="Freeform 15">
              <a:extLst>
                <a:ext uri="{FF2B5EF4-FFF2-40B4-BE49-F238E27FC236}">
                  <a16:creationId xmlns:a16="http://schemas.microsoft.com/office/drawing/2014/main" id="{89E1DFFE-BF0F-4DCF-9CB4-3102E5250291}"/>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a:extLst>
                <a:ext uri="{FF2B5EF4-FFF2-40B4-BE49-F238E27FC236}">
                  <a16:creationId xmlns:a16="http://schemas.microsoft.com/office/drawing/2014/main" id="{0FD78B66-CB90-4522-A2D5-916A0A79F4A5}"/>
                </a:ext>
              </a:extLst>
            </p:cNvPr>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8" name="Freeform 18">
              <a:extLst>
                <a:ext uri="{FF2B5EF4-FFF2-40B4-BE49-F238E27FC236}">
                  <a16:creationId xmlns:a16="http://schemas.microsoft.com/office/drawing/2014/main" id="{D11E350E-104A-4C51-84E3-1F75DB8DBD8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a:extLst>
                <a:ext uri="{FF2B5EF4-FFF2-40B4-BE49-F238E27FC236}">
                  <a16:creationId xmlns:a16="http://schemas.microsoft.com/office/drawing/2014/main" id="{1D394AA0-FD60-4D76-9093-FDB6FAFE65F1}"/>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451C9BA1-7BF5-49E1-9C69-02DA8A45B7A0}"/>
              </a:ext>
            </a:extLst>
          </p:cNvPr>
          <p:cNvSpPr>
            <a:spLocks noGrp="1"/>
          </p:cNvSpPr>
          <p:nvPr>
            <p:ph type="dt" sz="half" idx="10"/>
          </p:nvPr>
        </p:nvSpPr>
        <p:spPr/>
        <p:txBody>
          <a:bodyPr/>
          <a:lstStyle>
            <a:lvl1pPr>
              <a:defRPr>
                <a:solidFill>
                  <a:srgbClr val="FFFFFF"/>
                </a:solidFill>
              </a:defRPr>
            </a:lvl1pPr>
            <a:extLst/>
          </a:lstStyle>
          <a:p>
            <a:pPr>
              <a:defRPr/>
            </a:pPr>
            <a:fld id="{E30696A0-4F03-49DA-AD38-4401F35C50A8}" type="datetimeFigureOut">
              <a:rPr lang="en-US"/>
              <a:pPr>
                <a:defRPr/>
              </a:pPr>
              <a:t>1/17/2023</a:t>
            </a:fld>
            <a:endParaRPr lang="en-US"/>
          </a:p>
        </p:txBody>
      </p:sp>
      <p:sp>
        <p:nvSpPr>
          <p:cNvPr id="12" name="Footer Placeholder 18">
            <a:extLst>
              <a:ext uri="{FF2B5EF4-FFF2-40B4-BE49-F238E27FC236}">
                <a16:creationId xmlns:a16="http://schemas.microsoft.com/office/drawing/2014/main" id="{F98C117A-8CFE-4F70-91D9-2BEC977E3BD3}"/>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a:extLst>
              <a:ext uri="{FF2B5EF4-FFF2-40B4-BE49-F238E27FC236}">
                <a16:creationId xmlns:a16="http://schemas.microsoft.com/office/drawing/2014/main" id="{E3C8C0A4-89D9-4E27-ACB2-111E628F66DD}"/>
              </a:ext>
            </a:extLst>
          </p:cNvPr>
          <p:cNvSpPr>
            <a:spLocks noGrp="1"/>
          </p:cNvSpPr>
          <p:nvPr>
            <p:ph type="sldNum" sz="quarter" idx="12"/>
          </p:nvPr>
        </p:nvSpPr>
        <p:spPr/>
        <p:txBody>
          <a:bodyPr/>
          <a:lstStyle>
            <a:lvl1pPr>
              <a:defRPr>
                <a:solidFill>
                  <a:srgbClr val="FFFFFF"/>
                </a:solidFill>
              </a:defRPr>
            </a:lvl1pPr>
          </a:lstStyle>
          <a:p>
            <a:fld id="{6B69A30D-B00D-4F87-B6D3-2AABCF299656}" type="slidenum">
              <a:rPr lang="en-US" altLang="en-US"/>
              <a:pPr/>
              <a:t>‹#›</a:t>
            </a:fld>
            <a:endParaRPr lang="en-US" altLang="en-US"/>
          </a:p>
        </p:txBody>
      </p:sp>
    </p:spTree>
    <p:extLst>
      <p:ext uri="{BB962C8B-B14F-4D97-AF65-F5344CB8AC3E}">
        <p14:creationId xmlns:p14="http://schemas.microsoft.com/office/powerpoint/2010/main" val="125969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37308F8-9B72-4A65-AA83-C18A8F1DE237}"/>
              </a:ext>
            </a:extLst>
          </p:cNvPr>
          <p:cNvSpPr>
            <a:spLocks noGrp="1"/>
          </p:cNvSpPr>
          <p:nvPr>
            <p:ph type="dt" sz="half" idx="10"/>
          </p:nvPr>
        </p:nvSpPr>
        <p:spPr/>
        <p:txBody>
          <a:bodyPr/>
          <a:lstStyle>
            <a:lvl1pPr>
              <a:defRPr/>
            </a:lvl1pPr>
          </a:lstStyle>
          <a:p>
            <a:pPr>
              <a:defRPr/>
            </a:pPr>
            <a:fld id="{B5337F95-7371-4541-8282-6BEE39D094DA}" type="datetimeFigureOut">
              <a:rPr lang="en-US"/>
              <a:pPr>
                <a:defRPr/>
              </a:pPr>
              <a:t>1/17/2023</a:t>
            </a:fld>
            <a:endParaRPr lang="en-US"/>
          </a:p>
        </p:txBody>
      </p:sp>
      <p:sp>
        <p:nvSpPr>
          <p:cNvPr id="5" name="Footer Placeholder 21">
            <a:extLst>
              <a:ext uri="{FF2B5EF4-FFF2-40B4-BE49-F238E27FC236}">
                <a16:creationId xmlns:a16="http://schemas.microsoft.com/office/drawing/2014/main" id="{2DBFB72E-148E-463C-87BA-CA1968AC29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30801EB7-01E2-463C-A914-84C0B3A2320D}"/>
              </a:ext>
            </a:extLst>
          </p:cNvPr>
          <p:cNvSpPr>
            <a:spLocks noGrp="1"/>
          </p:cNvSpPr>
          <p:nvPr>
            <p:ph type="sldNum" sz="quarter" idx="12"/>
          </p:nvPr>
        </p:nvSpPr>
        <p:spPr/>
        <p:txBody>
          <a:bodyPr/>
          <a:lstStyle>
            <a:lvl1pPr>
              <a:defRPr/>
            </a:lvl1pPr>
          </a:lstStyle>
          <a:p>
            <a:fld id="{3390E364-8851-4604-87A0-25875D272EE6}" type="slidenum">
              <a:rPr lang="en-US" altLang="en-US"/>
              <a:pPr/>
              <a:t>‹#›</a:t>
            </a:fld>
            <a:endParaRPr lang="en-US" altLang="en-US"/>
          </a:p>
        </p:txBody>
      </p:sp>
    </p:spTree>
    <p:extLst>
      <p:ext uri="{BB962C8B-B14F-4D97-AF65-F5344CB8AC3E}">
        <p14:creationId xmlns:p14="http://schemas.microsoft.com/office/powerpoint/2010/main" val="426794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56DDAEC-29E9-48FC-B355-EA31BF5CD33A}"/>
              </a:ext>
            </a:extLst>
          </p:cNvPr>
          <p:cNvSpPr>
            <a:spLocks noGrp="1"/>
          </p:cNvSpPr>
          <p:nvPr>
            <p:ph type="dt" sz="half" idx="10"/>
          </p:nvPr>
        </p:nvSpPr>
        <p:spPr/>
        <p:txBody>
          <a:bodyPr/>
          <a:lstStyle>
            <a:lvl1pPr>
              <a:defRPr/>
            </a:lvl1pPr>
          </a:lstStyle>
          <a:p>
            <a:pPr>
              <a:defRPr/>
            </a:pPr>
            <a:fld id="{C35D8E7E-AA19-4A8E-862B-8793285E94D2}" type="datetimeFigureOut">
              <a:rPr lang="en-US"/>
              <a:pPr>
                <a:defRPr/>
              </a:pPr>
              <a:t>1/17/2023</a:t>
            </a:fld>
            <a:endParaRPr lang="en-US"/>
          </a:p>
        </p:txBody>
      </p:sp>
      <p:sp>
        <p:nvSpPr>
          <p:cNvPr id="5" name="Footer Placeholder 21">
            <a:extLst>
              <a:ext uri="{FF2B5EF4-FFF2-40B4-BE49-F238E27FC236}">
                <a16:creationId xmlns:a16="http://schemas.microsoft.com/office/drawing/2014/main" id="{EBA63BC5-1805-4447-A382-57E441CAFB8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58D9C04-154B-45EE-91F6-9DB8A5717E3A}"/>
              </a:ext>
            </a:extLst>
          </p:cNvPr>
          <p:cNvSpPr>
            <a:spLocks noGrp="1"/>
          </p:cNvSpPr>
          <p:nvPr>
            <p:ph type="sldNum" sz="quarter" idx="12"/>
          </p:nvPr>
        </p:nvSpPr>
        <p:spPr/>
        <p:txBody>
          <a:bodyPr/>
          <a:lstStyle>
            <a:lvl1pPr>
              <a:defRPr/>
            </a:lvl1pPr>
          </a:lstStyle>
          <a:p>
            <a:fld id="{B0978F37-E218-4C42-9CC4-A1B94791AB30}" type="slidenum">
              <a:rPr lang="en-US" altLang="en-US"/>
              <a:pPr/>
              <a:t>‹#›</a:t>
            </a:fld>
            <a:endParaRPr lang="en-US" altLang="en-US"/>
          </a:p>
        </p:txBody>
      </p:sp>
    </p:spTree>
    <p:extLst>
      <p:ext uri="{BB962C8B-B14F-4D97-AF65-F5344CB8AC3E}">
        <p14:creationId xmlns:p14="http://schemas.microsoft.com/office/powerpoint/2010/main" val="155662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48787049-F9A4-4E50-91CA-F19DF86934AD}"/>
              </a:ext>
            </a:extLst>
          </p:cNvPr>
          <p:cNvSpPr>
            <a:spLocks noGrp="1"/>
          </p:cNvSpPr>
          <p:nvPr>
            <p:ph type="dt" sz="half" idx="10"/>
          </p:nvPr>
        </p:nvSpPr>
        <p:spPr/>
        <p:txBody>
          <a:bodyPr/>
          <a:lstStyle>
            <a:lvl1pPr>
              <a:defRPr/>
            </a:lvl1pPr>
          </a:lstStyle>
          <a:p>
            <a:pPr>
              <a:defRPr/>
            </a:pPr>
            <a:fld id="{A69AE20C-D588-4929-8BE6-881BFFF47988}" type="datetimeFigureOut">
              <a:rPr lang="en-US"/>
              <a:pPr>
                <a:defRPr/>
              </a:pPr>
              <a:t>1/17/2023</a:t>
            </a:fld>
            <a:endParaRPr lang="en-US"/>
          </a:p>
        </p:txBody>
      </p:sp>
      <p:sp>
        <p:nvSpPr>
          <p:cNvPr id="5" name="Footer Placeholder 21">
            <a:extLst>
              <a:ext uri="{FF2B5EF4-FFF2-40B4-BE49-F238E27FC236}">
                <a16:creationId xmlns:a16="http://schemas.microsoft.com/office/drawing/2014/main" id="{88500F66-AB03-449B-B301-1E2AA727E3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2C004365-E844-4085-8EB5-5B3A060B53B7}"/>
              </a:ext>
            </a:extLst>
          </p:cNvPr>
          <p:cNvSpPr>
            <a:spLocks noGrp="1"/>
          </p:cNvSpPr>
          <p:nvPr>
            <p:ph type="sldNum" sz="quarter" idx="12"/>
          </p:nvPr>
        </p:nvSpPr>
        <p:spPr/>
        <p:txBody>
          <a:bodyPr/>
          <a:lstStyle>
            <a:lvl1pPr>
              <a:defRPr/>
            </a:lvl1pPr>
          </a:lstStyle>
          <a:p>
            <a:fld id="{83C0F5DC-A135-43C6-A399-EFDCAFEB51C0}" type="slidenum">
              <a:rPr lang="en-US" altLang="en-US"/>
              <a:pPr/>
              <a:t>‹#›</a:t>
            </a:fld>
            <a:endParaRPr lang="en-US" altLang="en-US"/>
          </a:p>
        </p:txBody>
      </p:sp>
    </p:spTree>
    <p:extLst>
      <p:ext uri="{BB962C8B-B14F-4D97-AF65-F5344CB8AC3E}">
        <p14:creationId xmlns:p14="http://schemas.microsoft.com/office/powerpoint/2010/main" val="311483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39DD0EA8-1620-4693-9BD4-C0CC1DFFCD82}"/>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11">
            <a:extLst>
              <a:ext uri="{FF2B5EF4-FFF2-40B4-BE49-F238E27FC236}">
                <a16:creationId xmlns:a16="http://schemas.microsoft.com/office/drawing/2014/main" id="{C648EC33-265E-4191-9C75-6C40E47847F0}"/>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648D3156-97CE-4473-8A7B-61E53A5802A8}"/>
              </a:ext>
            </a:extLst>
          </p:cNvPr>
          <p:cNvSpPr>
            <a:spLocks noGrp="1"/>
          </p:cNvSpPr>
          <p:nvPr>
            <p:ph type="dt" sz="half" idx="10"/>
          </p:nvPr>
        </p:nvSpPr>
        <p:spPr/>
        <p:txBody>
          <a:bodyPr/>
          <a:lstStyle>
            <a:lvl1pPr>
              <a:defRPr/>
            </a:lvl1pPr>
            <a:extLst/>
          </a:lstStyle>
          <a:p>
            <a:pPr>
              <a:defRPr/>
            </a:pPr>
            <a:fld id="{36BEB2E7-7593-471C-926E-67FF9C24A4C0}" type="datetimeFigureOut">
              <a:rPr lang="en-US"/>
              <a:pPr>
                <a:defRPr/>
              </a:pPr>
              <a:t>1/17/2023</a:t>
            </a:fld>
            <a:endParaRPr lang="en-US"/>
          </a:p>
        </p:txBody>
      </p:sp>
      <p:sp>
        <p:nvSpPr>
          <p:cNvPr id="7" name="Footer Placeholder 4">
            <a:extLst>
              <a:ext uri="{FF2B5EF4-FFF2-40B4-BE49-F238E27FC236}">
                <a16:creationId xmlns:a16="http://schemas.microsoft.com/office/drawing/2014/main" id="{6FBF1683-F69F-494E-A650-0A88E875F5E5}"/>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31FDA8C6-F46E-49C3-9AA0-B955A060B7A6}"/>
              </a:ext>
            </a:extLst>
          </p:cNvPr>
          <p:cNvSpPr>
            <a:spLocks noGrp="1"/>
          </p:cNvSpPr>
          <p:nvPr>
            <p:ph type="sldNum" sz="quarter" idx="12"/>
          </p:nvPr>
        </p:nvSpPr>
        <p:spPr/>
        <p:txBody>
          <a:bodyPr/>
          <a:lstStyle>
            <a:lvl1pPr>
              <a:defRPr/>
            </a:lvl1pPr>
          </a:lstStyle>
          <a:p>
            <a:fld id="{89541A13-B29D-4821-8BA1-F5C08BB2C346}" type="slidenum">
              <a:rPr lang="en-US" altLang="en-US"/>
              <a:pPr/>
              <a:t>‹#›</a:t>
            </a:fld>
            <a:endParaRPr lang="en-US" altLang="en-US"/>
          </a:p>
        </p:txBody>
      </p:sp>
    </p:spTree>
    <p:extLst>
      <p:ext uri="{BB962C8B-B14F-4D97-AF65-F5344CB8AC3E}">
        <p14:creationId xmlns:p14="http://schemas.microsoft.com/office/powerpoint/2010/main" val="2394382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3356028B-E89E-4DFE-B41A-FEE90826A40C}"/>
              </a:ext>
            </a:extLst>
          </p:cNvPr>
          <p:cNvSpPr>
            <a:spLocks noGrp="1"/>
          </p:cNvSpPr>
          <p:nvPr>
            <p:ph type="dt" sz="half" idx="10"/>
          </p:nvPr>
        </p:nvSpPr>
        <p:spPr/>
        <p:txBody>
          <a:bodyPr/>
          <a:lstStyle>
            <a:lvl1pPr>
              <a:defRPr/>
            </a:lvl1pPr>
            <a:extLst/>
          </a:lstStyle>
          <a:p>
            <a:pPr>
              <a:defRPr/>
            </a:pPr>
            <a:fld id="{22EBA4FB-5145-4639-BA99-8726A6A38F29}" type="datetimeFigureOut">
              <a:rPr lang="en-US"/>
              <a:pPr>
                <a:defRPr/>
              </a:pPr>
              <a:t>1/17/2023</a:t>
            </a:fld>
            <a:endParaRPr lang="en-US"/>
          </a:p>
        </p:txBody>
      </p:sp>
      <p:sp>
        <p:nvSpPr>
          <p:cNvPr id="6" name="Footer Placeholder 5">
            <a:extLst>
              <a:ext uri="{FF2B5EF4-FFF2-40B4-BE49-F238E27FC236}">
                <a16:creationId xmlns:a16="http://schemas.microsoft.com/office/drawing/2014/main" id="{B10172F9-0800-4126-80C0-AEA7A2A8F26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D311D550-0658-4074-95D5-7C48D2423AAC}"/>
              </a:ext>
            </a:extLst>
          </p:cNvPr>
          <p:cNvSpPr>
            <a:spLocks noGrp="1"/>
          </p:cNvSpPr>
          <p:nvPr>
            <p:ph type="sldNum" sz="quarter" idx="12"/>
          </p:nvPr>
        </p:nvSpPr>
        <p:spPr/>
        <p:txBody>
          <a:bodyPr/>
          <a:lstStyle>
            <a:lvl1pPr>
              <a:defRPr/>
            </a:lvl1pPr>
          </a:lstStyle>
          <a:p>
            <a:fld id="{451AA158-1AE9-479C-8EDA-405A77158158}" type="slidenum">
              <a:rPr lang="en-US" altLang="en-US"/>
              <a:pPr/>
              <a:t>‹#›</a:t>
            </a:fld>
            <a:endParaRPr lang="en-US" altLang="en-US"/>
          </a:p>
        </p:txBody>
      </p:sp>
    </p:spTree>
    <p:extLst>
      <p:ext uri="{BB962C8B-B14F-4D97-AF65-F5344CB8AC3E}">
        <p14:creationId xmlns:p14="http://schemas.microsoft.com/office/powerpoint/2010/main" val="197206547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6239D-00FF-43AF-BB01-53BEE6809419}"/>
              </a:ext>
            </a:extLst>
          </p:cNvPr>
          <p:cNvSpPr>
            <a:spLocks noGrp="1"/>
          </p:cNvSpPr>
          <p:nvPr>
            <p:ph type="dt" sz="half" idx="10"/>
          </p:nvPr>
        </p:nvSpPr>
        <p:spPr/>
        <p:txBody>
          <a:bodyPr/>
          <a:lstStyle>
            <a:lvl1pPr>
              <a:defRPr/>
            </a:lvl1pPr>
            <a:extLst/>
          </a:lstStyle>
          <a:p>
            <a:pPr>
              <a:defRPr/>
            </a:pPr>
            <a:fld id="{275BBB23-FDFB-4A49-BEA0-C1787FE3023B}" type="datetimeFigureOut">
              <a:rPr lang="en-US"/>
              <a:pPr>
                <a:defRPr/>
              </a:pPr>
              <a:t>1/17/2023</a:t>
            </a:fld>
            <a:endParaRPr lang="en-US"/>
          </a:p>
        </p:txBody>
      </p:sp>
      <p:sp>
        <p:nvSpPr>
          <p:cNvPr id="8" name="Footer Placeholder 7">
            <a:extLst>
              <a:ext uri="{FF2B5EF4-FFF2-40B4-BE49-F238E27FC236}">
                <a16:creationId xmlns:a16="http://schemas.microsoft.com/office/drawing/2014/main" id="{4A6DFB00-88BB-411E-84B0-816E55D9B5C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C260EA2F-32F6-46F4-BEED-C51BBA9B6808}"/>
              </a:ext>
            </a:extLst>
          </p:cNvPr>
          <p:cNvSpPr>
            <a:spLocks noGrp="1"/>
          </p:cNvSpPr>
          <p:nvPr>
            <p:ph type="sldNum" sz="quarter" idx="12"/>
          </p:nvPr>
        </p:nvSpPr>
        <p:spPr/>
        <p:txBody>
          <a:bodyPr/>
          <a:lstStyle>
            <a:lvl1pPr>
              <a:defRPr/>
            </a:lvl1pPr>
          </a:lstStyle>
          <a:p>
            <a:fld id="{C9FD75BB-E641-471F-B16F-3EA99B293E82}" type="slidenum">
              <a:rPr lang="en-US" altLang="en-US"/>
              <a:pPr/>
              <a:t>‹#›</a:t>
            </a:fld>
            <a:endParaRPr lang="en-US" altLang="en-US"/>
          </a:p>
        </p:txBody>
      </p:sp>
    </p:spTree>
    <p:extLst>
      <p:ext uri="{BB962C8B-B14F-4D97-AF65-F5344CB8AC3E}">
        <p14:creationId xmlns:p14="http://schemas.microsoft.com/office/powerpoint/2010/main" val="177817511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81D01C3B-1A83-4DCB-89BC-3FF074C0A3FF}"/>
              </a:ext>
            </a:extLst>
          </p:cNvPr>
          <p:cNvSpPr>
            <a:spLocks noGrp="1"/>
          </p:cNvSpPr>
          <p:nvPr>
            <p:ph type="dt" sz="half" idx="10"/>
          </p:nvPr>
        </p:nvSpPr>
        <p:spPr/>
        <p:txBody>
          <a:bodyPr/>
          <a:lstStyle>
            <a:lvl1pPr>
              <a:defRPr/>
            </a:lvl1pPr>
            <a:extLst/>
          </a:lstStyle>
          <a:p>
            <a:pPr>
              <a:defRPr/>
            </a:pPr>
            <a:fld id="{8C1DC3A7-2D73-4383-B1C3-4E7D679CB2BE}" type="datetimeFigureOut">
              <a:rPr lang="en-US"/>
              <a:pPr>
                <a:defRPr/>
              </a:pPr>
              <a:t>1/17/2023</a:t>
            </a:fld>
            <a:endParaRPr lang="en-US"/>
          </a:p>
        </p:txBody>
      </p:sp>
      <p:sp>
        <p:nvSpPr>
          <p:cNvPr id="4" name="Footer Placeholder 3">
            <a:extLst>
              <a:ext uri="{FF2B5EF4-FFF2-40B4-BE49-F238E27FC236}">
                <a16:creationId xmlns:a16="http://schemas.microsoft.com/office/drawing/2014/main" id="{4053A1E7-F960-4F9D-B1F4-BCBAAC2D83C1}"/>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D65274A9-D33F-410E-8B70-81130B9A0F1D}"/>
              </a:ext>
            </a:extLst>
          </p:cNvPr>
          <p:cNvSpPr>
            <a:spLocks noGrp="1"/>
          </p:cNvSpPr>
          <p:nvPr>
            <p:ph type="sldNum" sz="quarter" idx="12"/>
          </p:nvPr>
        </p:nvSpPr>
        <p:spPr/>
        <p:txBody>
          <a:bodyPr/>
          <a:lstStyle>
            <a:lvl1pPr>
              <a:defRPr/>
            </a:lvl1pPr>
          </a:lstStyle>
          <a:p>
            <a:fld id="{13C5A5DB-3B27-4AA4-8CAA-659787E81655}" type="slidenum">
              <a:rPr lang="en-US" altLang="en-US"/>
              <a:pPr/>
              <a:t>‹#›</a:t>
            </a:fld>
            <a:endParaRPr lang="en-US" altLang="en-US"/>
          </a:p>
        </p:txBody>
      </p:sp>
    </p:spTree>
    <p:extLst>
      <p:ext uri="{BB962C8B-B14F-4D97-AF65-F5344CB8AC3E}">
        <p14:creationId xmlns:p14="http://schemas.microsoft.com/office/powerpoint/2010/main" val="19885754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5EFCA5A0-8CB4-4CC7-993B-78A6B0A7D67D}"/>
              </a:ext>
            </a:extLst>
          </p:cNvPr>
          <p:cNvSpPr>
            <a:spLocks noGrp="1"/>
          </p:cNvSpPr>
          <p:nvPr>
            <p:ph type="dt" sz="half" idx="10"/>
          </p:nvPr>
        </p:nvSpPr>
        <p:spPr/>
        <p:txBody>
          <a:bodyPr/>
          <a:lstStyle>
            <a:lvl1pPr>
              <a:defRPr/>
            </a:lvl1pPr>
          </a:lstStyle>
          <a:p>
            <a:pPr>
              <a:defRPr/>
            </a:pPr>
            <a:fld id="{FDDAF2EC-2AA2-4F80-94B8-018F9DF388BE}" type="datetimeFigureOut">
              <a:rPr lang="en-US"/>
              <a:pPr>
                <a:defRPr/>
              </a:pPr>
              <a:t>1/17/2023</a:t>
            </a:fld>
            <a:endParaRPr lang="en-US"/>
          </a:p>
        </p:txBody>
      </p:sp>
      <p:sp>
        <p:nvSpPr>
          <p:cNvPr id="3" name="Footer Placeholder 21">
            <a:extLst>
              <a:ext uri="{FF2B5EF4-FFF2-40B4-BE49-F238E27FC236}">
                <a16:creationId xmlns:a16="http://schemas.microsoft.com/office/drawing/2014/main" id="{12650090-5F83-4BF4-8E06-CCFD3058DED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DA2D65F-8423-4757-B225-AD45838FE395}"/>
              </a:ext>
            </a:extLst>
          </p:cNvPr>
          <p:cNvSpPr>
            <a:spLocks noGrp="1"/>
          </p:cNvSpPr>
          <p:nvPr>
            <p:ph type="sldNum" sz="quarter" idx="12"/>
          </p:nvPr>
        </p:nvSpPr>
        <p:spPr/>
        <p:txBody>
          <a:bodyPr/>
          <a:lstStyle>
            <a:lvl1pPr>
              <a:defRPr/>
            </a:lvl1pPr>
          </a:lstStyle>
          <a:p>
            <a:fld id="{19F42534-D44A-4122-966B-C38DD187FEEA}" type="slidenum">
              <a:rPr lang="en-US" altLang="en-US"/>
              <a:pPr/>
              <a:t>‹#›</a:t>
            </a:fld>
            <a:endParaRPr lang="en-US" altLang="en-US"/>
          </a:p>
        </p:txBody>
      </p:sp>
    </p:spTree>
    <p:extLst>
      <p:ext uri="{BB962C8B-B14F-4D97-AF65-F5344CB8AC3E}">
        <p14:creationId xmlns:p14="http://schemas.microsoft.com/office/powerpoint/2010/main" val="410773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E2B73-DABA-439B-B71F-12E6D2E41D7A}"/>
              </a:ext>
            </a:extLst>
          </p:cNvPr>
          <p:cNvSpPr>
            <a:spLocks noGrp="1"/>
          </p:cNvSpPr>
          <p:nvPr>
            <p:ph type="dt" sz="half" idx="10"/>
          </p:nvPr>
        </p:nvSpPr>
        <p:spPr/>
        <p:txBody>
          <a:bodyPr/>
          <a:lstStyle>
            <a:lvl1pPr>
              <a:defRPr/>
            </a:lvl1pPr>
            <a:extLst/>
          </a:lstStyle>
          <a:p>
            <a:pPr>
              <a:defRPr/>
            </a:pPr>
            <a:fld id="{040F53D3-2336-43E4-A414-7AFB0BDC3469}" type="datetimeFigureOut">
              <a:rPr lang="en-US"/>
              <a:pPr>
                <a:defRPr/>
              </a:pPr>
              <a:t>1/17/2023</a:t>
            </a:fld>
            <a:endParaRPr lang="en-US"/>
          </a:p>
        </p:txBody>
      </p:sp>
      <p:sp>
        <p:nvSpPr>
          <p:cNvPr id="6" name="Footer Placeholder 5">
            <a:extLst>
              <a:ext uri="{FF2B5EF4-FFF2-40B4-BE49-F238E27FC236}">
                <a16:creationId xmlns:a16="http://schemas.microsoft.com/office/drawing/2014/main" id="{90A50F8C-93C0-4CEB-AEEA-6958BA54319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03EA1686-C576-4F77-AE75-DE60D4FE7300}"/>
              </a:ext>
            </a:extLst>
          </p:cNvPr>
          <p:cNvSpPr>
            <a:spLocks noGrp="1"/>
          </p:cNvSpPr>
          <p:nvPr>
            <p:ph type="sldNum" sz="quarter" idx="12"/>
          </p:nvPr>
        </p:nvSpPr>
        <p:spPr/>
        <p:txBody>
          <a:bodyPr/>
          <a:lstStyle>
            <a:lvl1pPr>
              <a:defRPr/>
            </a:lvl1pPr>
          </a:lstStyle>
          <a:p>
            <a:fld id="{2A4B9DDB-CCCB-45A4-BA3D-B4A2144A82FE}" type="slidenum">
              <a:rPr lang="en-US" altLang="en-US"/>
              <a:pPr/>
              <a:t>‹#›</a:t>
            </a:fld>
            <a:endParaRPr lang="en-US" altLang="en-US"/>
          </a:p>
        </p:txBody>
      </p:sp>
    </p:spTree>
    <p:extLst>
      <p:ext uri="{BB962C8B-B14F-4D97-AF65-F5344CB8AC3E}">
        <p14:creationId xmlns:p14="http://schemas.microsoft.com/office/powerpoint/2010/main" val="276152294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65BE6262-DEFF-4F58-B6F0-1508A1668C45}"/>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a:extLst>
              <a:ext uri="{FF2B5EF4-FFF2-40B4-BE49-F238E27FC236}">
                <a16:creationId xmlns:a16="http://schemas.microsoft.com/office/drawing/2014/main" id="{A67FA679-7324-4A92-B5D7-A7762C115D5D}"/>
              </a:ext>
            </a:extLst>
          </p:cNvPr>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7" name="Right Triangle 6">
            <a:extLst>
              <a:ext uri="{FF2B5EF4-FFF2-40B4-BE49-F238E27FC236}">
                <a16:creationId xmlns:a16="http://schemas.microsoft.com/office/drawing/2014/main" id="{A6F5C6DA-2397-4F78-8F66-97B94D7B9774}"/>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00EF239A-9F2B-44AD-8CFF-CF12D934B22E}"/>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21113755-5A21-48A1-9203-78163D2922DE}"/>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19">
            <a:extLst>
              <a:ext uri="{FF2B5EF4-FFF2-40B4-BE49-F238E27FC236}">
                <a16:creationId xmlns:a16="http://schemas.microsoft.com/office/drawing/2014/main" id="{DE5522A9-1ECA-49B5-81B4-14912C932A4F}"/>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B8714777-0165-44AB-8AE8-1B7070D4B63D}"/>
              </a:ext>
            </a:extLst>
          </p:cNvPr>
          <p:cNvSpPr>
            <a:spLocks noGrp="1"/>
          </p:cNvSpPr>
          <p:nvPr>
            <p:ph type="dt" sz="half" idx="10"/>
          </p:nvPr>
        </p:nvSpPr>
        <p:spPr/>
        <p:txBody>
          <a:bodyPr/>
          <a:lstStyle>
            <a:lvl1pPr>
              <a:defRPr>
                <a:solidFill>
                  <a:schemeClr val="tx1"/>
                </a:solidFill>
              </a:defRPr>
            </a:lvl1pPr>
            <a:extLst/>
          </a:lstStyle>
          <a:p>
            <a:pPr>
              <a:defRPr/>
            </a:pPr>
            <a:fld id="{ECB54FBD-CD6D-4690-A4CA-D99C27669ED5}" type="datetimeFigureOut">
              <a:rPr lang="en-US"/>
              <a:pPr>
                <a:defRPr/>
              </a:pPr>
              <a:t>1/17/2023</a:t>
            </a:fld>
            <a:endParaRPr lang="en-US"/>
          </a:p>
        </p:txBody>
      </p:sp>
      <p:sp>
        <p:nvSpPr>
          <p:cNvPr id="12" name="Footer Placeholder 5">
            <a:extLst>
              <a:ext uri="{FF2B5EF4-FFF2-40B4-BE49-F238E27FC236}">
                <a16:creationId xmlns:a16="http://schemas.microsoft.com/office/drawing/2014/main" id="{0FA96C71-73DC-48BB-865D-2C2B40C4A1D8}"/>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F9EE8E0B-7DEF-4F21-9518-DF0305C2F190}"/>
              </a:ext>
            </a:extLst>
          </p:cNvPr>
          <p:cNvSpPr>
            <a:spLocks noGrp="1"/>
          </p:cNvSpPr>
          <p:nvPr>
            <p:ph type="sldNum" sz="quarter" idx="12"/>
          </p:nvPr>
        </p:nvSpPr>
        <p:spPr/>
        <p:txBody>
          <a:bodyPr/>
          <a:lstStyle>
            <a:lvl1pPr>
              <a:defRPr/>
            </a:lvl1pPr>
          </a:lstStyle>
          <a:p>
            <a:fld id="{A94CBDF8-80EE-4355-94D0-06AF2C6266C0}" type="slidenum">
              <a:rPr lang="en-US" altLang="en-US"/>
              <a:pPr/>
              <a:t>‹#›</a:t>
            </a:fld>
            <a:endParaRPr lang="en-US" altLang="en-US"/>
          </a:p>
        </p:txBody>
      </p:sp>
    </p:spTree>
    <p:extLst>
      <p:ext uri="{BB962C8B-B14F-4D97-AF65-F5344CB8AC3E}">
        <p14:creationId xmlns:p14="http://schemas.microsoft.com/office/powerpoint/2010/main" val="204781119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5A683A14-763F-4A8A-86D0-944FD0DA89C4}"/>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27" name="Freeform 11">
            <a:extLst>
              <a:ext uri="{FF2B5EF4-FFF2-40B4-BE49-F238E27FC236}">
                <a16:creationId xmlns:a16="http://schemas.microsoft.com/office/drawing/2014/main" id="{8E03A274-23B8-4B1F-A8AD-C2629314E064}"/>
              </a:ext>
            </a:extLst>
          </p:cNvPr>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14" name="Right Triangle 13">
            <a:extLst>
              <a:ext uri="{FF2B5EF4-FFF2-40B4-BE49-F238E27FC236}">
                <a16:creationId xmlns:a16="http://schemas.microsoft.com/office/drawing/2014/main" id="{44C57C46-C1E1-4FC6-B9FD-9E305BDC9E2B}"/>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a:extLst>
              <a:ext uri="{FF2B5EF4-FFF2-40B4-BE49-F238E27FC236}">
                <a16:creationId xmlns:a16="http://schemas.microsoft.com/office/drawing/2014/main" id="{B4202FE7-A6E7-44A6-B694-273FE5A90E38}"/>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C57D29C6-0BFB-4E8F-9CB9-19D7FC3EC3BC}"/>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1F1F6620-09C9-482A-8234-F9CEC959F9A7}"/>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396BBAEC-6525-446D-9004-8DF4AF488A69}"/>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5518AD2F-A2AD-4CC8-AE1B-89223A638558}" type="datetimeFigureOut">
              <a:rPr lang="en-US"/>
              <a:pPr>
                <a:defRPr/>
              </a:pPr>
              <a:t>1/17/2023</a:t>
            </a:fld>
            <a:endParaRPr lang="en-US"/>
          </a:p>
        </p:txBody>
      </p:sp>
      <p:sp>
        <p:nvSpPr>
          <p:cNvPr id="22" name="Footer Placeholder 21">
            <a:extLst>
              <a:ext uri="{FF2B5EF4-FFF2-40B4-BE49-F238E27FC236}">
                <a16:creationId xmlns:a16="http://schemas.microsoft.com/office/drawing/2014/main" id="{26644B15-6B60-4DEF-BB85-B573815A7307}"/>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a:extLst>
              <a:ext uri="{FF2B5EF4-FFF2-40B4-BE49-F238E27FC236}">
                <a16:creationId xmlns:a16="http://schemas.microsoft.com/office/drawing/2014/main" id="{90F179E4-3FCB-4DC2-B3B7-6E9B4ED1C4EE}"/>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25E1F8D4-7FAD-4550-BB3E-402132E847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51" r:id="rId2"/>
    <p:sldLayoutId id="2147483756" r:id="rId3"/>
    <p:sldLayoutId id="2147483757" r:id="rId4"/>
    <p:sldLayoutId id="2147483758" r:id="rId5"/>
    <p:sldLayoutId id="2147483759" r:id="rId6"/>
    <p:sldLayoutId id="2147483752" r:id="rId7"/>
    <p:sldLayoutId id="2147483760" r:id="rId8"/>
    <p:sldLayoutId id="2147483761" r:id="rId9"/>
    <p:sldLayoutId id="2147483753" r:id="rId10"/>
    <p:sldLayoutId id="2147483754"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164891-EA30-43C7-ABF5-BEAC99C18D38}"/>
              </a:ext>
            </a:extLst>
          </p:cNvPr>
          <p:cNvSpPr>
            <a:spLocks noGrp="1"/>
          </p:cNvSpPr>
          <p:nvPr>
            <p:ph type="ctrTitle"/>
          </p:nvPr>
        </p:nvSpPr>
        <p:spPr>
          <a:xfrm>
            <a:off x="200628" y="2590800"/>
            <a:ext cx="8991600" cy="1524000"/>
          </a:xfrm>
        </p:spPr>
        <p:txBody>
          <a:bodyPr rtlCol="0">
            <a:normAutofit fontScale="90000"/>
          </a:bodyPr>
          <a:lstStyle/>
          <a:p>
            <a:pPr algn="ctr" eaLnBrk="1" fontAlgn="auto" hangingPunct="1">
              <a:spcAft>
                <a:spcPts val="0"/>
              </a:spcAft>
              <a:defRPr/>
            </a:pPr>
            <a:br>
              <a:rPr lang="en-US" altLang="en-US" sz="4400" dirty="0">
                <a:solidFill>
                  <a:schemeClr val="bg2">
                    <a:lumMod val="50000"/>
                  </a:schemeClr>
                </a:solidFill>
                <a:latin typeface="Futura Md BT" panose="020B0602020204020303" pitchFamily="34" charset="0"/>
                <a:cs typeface="Aharoni" panose="02010803020104030203" pitchFamily="2" charset="-79"/>
              </a:rPr>
            </a:br>
            <a:r>
              <a:rPr lang="en-US" altLang="en-US" sz="5000" dirty="0">
                <a:solidFill>
                  <a:schemeClr val="bg2">
                    <a:lumMod val="50000"/>
                  </a:schemeClr>
                </a:solidFill>
                <a:latin typeface="Futura Md BT" panose="020B0602020204020303" pitchFamily="34" charset="0"/>
                <a:cs typeface="Aharoni" panose="02010803020104030203" pitchFamily="2" charset="-79"/>
              </a:rPr>
              <a:t>RMS 111 </a:t>
            </a:r>
            <a:br>
              <a:rPr lang="en-US" altLang="en-US" sz="5000" dirty="0">
                <a:solidFill>
                  <a:schemeClr val="bg2">
                    <a:lumMod val="50000"/>
                  </a:schemeClr>
                </a:solidFill>
                <a:latin typeface="Futura Md BT" panose="020B0602020204020303" pitchFamily="34" charset="0"/>
                <a:cs typeface="Aharoni" panose="02010803020104030203" pitchFamily="2" charset="-79"/>
              </a:rPr>
            </a:br>
            <a:r>
              <a:rPr lang="en-US" altLang="en-US" sz="5000" dirty="0">
                <a:solidFill>
                  <a:schemeClr val="bg2">
                    <a:lumMod val="50000"/>
                  </a:schemeClr>
                </a:solidFill>
                <a:latin typeface="Futura Md BT" panose="020B0602020204020303" pitchFamily="34" charset="0"/>
                <a:cs typeface="Aharoni" panose="02010803020104030203" pitchFamily="2" charset="-79"/>
              </a:rPr>
              <a:t>INTRODUCTION TO BUSINESS AND MANAGEMENT</a:t>
            </a:r>
            <a:endParaRPr lang="en-US" altLang="en-US" b="0" dirty="0">
              <a:solidFill>
                <a:schemeClr val="bg2">
                  <a:lumMod val="50000"/>
                </a:schemeClr>
              </a:solidFill>
              <a:latin typeface="Futura Md BT" panose="020B0602020204020303" pitchFamily="34" charset="0"/>
              <a:cs typeface="Aharoni" panose="02010803020104030203" pitchFamily="2" charset="-79"/>
            </a:endParaRPr>
          </a:p>
        </p:txBody>
      </p:sp>
      <p:sp>
        <p:nvSpPr>
          <p:cNvPr id="3" name="Title 1">
            <a:extLst>
              <a:ext uri="{FF2B5EF4-FFF2-40B4-BE49-F238E27FC236}">
                <a16:creationId xmlns:a16="http://schemas.microsoft.com/office/drawing/2014/main" id="{DABC1063-8A38-4358-B760-34CC169C5D17}"/>
              </a:ext>
            </a:extLst>
          </p:cNvPr>
          <p:cNvSpPr txBox="1">
            <a:spLocks/>
          </p:cNvSpPr>
          <p:nvPr/>
        </p:nvSpPr>
        <p:spPr>
          <a:xfrm>
            <a:off x="228600" y="4114800"/>
            <a:ext cx="8991600" cy="914400"/>
          </a:xfrm>
          <a:prstGeom prst="rect">
            <a:avLst/>
          </a:prstGeom>
        </p:spPr>
        <p:txBody>
          <a:bodyPr vert="horz" rtlCol="0" anchor="b">
            <a:normAutofit fontScale="60000" lnSpcReduction="2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US" altLang="en-US" sz="4400" b="0" dirty="0">
                <a:solidFill>
                  <a:schemeClr val="bg2">
                    <a:lumMod val="50000"/>
                  </a:schemeClr>
                </a:solidFill>
                <a:latin typeface="Futura Md BT" panose="020B0602020204020303" pitchFamily="34" charset="0"/>
                <a:cs typeface="Aharoni" panose="02010803020104030203" pitchFamily="2" charset="-79"/>
              </a:rPr>
              <a:t>Lecture 07 (b): Introduction to IT Project Management </a:t>
            </a:r>
          </a:p>
          <a:p>
            <a:pPr algn="ctr" eaLnBrk="1" fontAlgn="auto" hangingPunct="1">
              <a:spcAft>
                <a:spcPts val="0"/>
              </a:spcAft>
              <a:defRPr/>
            </a:pPr>
            <a:r>
              <a:rPr lang="en-US" altLang="en-US" sz="4400" dirty="0">
                <a:solidFill>
                  <a:schemeClr val="bg2">
                    <a:lumMod val="50000"/>
                  </a:schemeClr>
                </a:solidFill>
                <a:latin typeface="Futura Md BT" panose="020B0602020204020303" pitchFamily="34" charset="0"/>
                <a:cs typeface="Aharoni" panose="02010803020104030203" pitchFamily="2" charset="-79"/>
              </a:rPr>
              <a:t>Project Life Cycle</a:t>
            </a:r>
          </a:p>
        </p:txBody>
      </p:sp>
      <p:sp>
        <p:nvSpPr>
          <p:cNvPr id="5" name="Title 1">
            <a:extLst>
              <a:ext uri="{FF2B5EF4-FFF2-40B4-BE49-F238E27FC236}">
                <a16:creationId xmlns:a16="http://schemas.microsoft.com/office/drawing/2014/main" id="{E1E83775-BC38-44B2-AB5B-A0DC1346D361}"/>
              </a:ext>
            </a:extLst>
          </p:cNvPr>
          <p:cNvSpPr txBox="1">
            <a:spLocks/>
          </p:cNvSpPr>
          <p:nvPr/>
        </p:nvSpPr>
        <p:spPr>
          <a:xfrm>
            <a:off x="0" y="1066800"/>
            <a:ext cx="8991600" cy="914400"/>
          </a:xfrm>
          <a:prstGeom prst="rect">
            <a:avLst/>
          </a:prstGeom>
        </p:spPr>
        <p:txBody>
          <a:bodyPr vert="horz" rtlCol="0" anchor="b">
            <a:normAutofit fontScale="975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US" altLang="en-US" sz="4400" b="0" dirty="0" err="1">
                <a:solidFill>
                  <a:schemeClr val="bg2">
                    <a:lumMod val="50000"/>
                  </a:schemeClr>
                </a:solidFill>
                <a:latin typeface="Futura Md BT" panose="020B0602020204020303" pitchFamily="34" charset="0"/>
                <a:cs typeface="Aharoni" panose="02010803020104030203" pitchFamily="2" charset="-79"/>
              </a:rPr>
              <a:t>Ruaha</a:t>
            </a:r>
            <a:r>
              <a:rPr lang="en-US" altLang="en-US" sz="4400" b="0" dirty="0">
                <a:solidFill>
                  <a:schemeClr val="bg2">
                    <a:lumMod val="50000"/>
                  </a:schemeClr>
                </a:solidFill>
                <a:latin typeface="Futura Md BT" panose="020B0602020204020303" pitchFamily="34" charset="0"/>
                <a:cs typeface="Aharoni" panose="02010803020104030203" pitchFamily="2" charset="-79"/>
              </a:rPr>
              <a:t> Catholic University</a:t>
            </a:r>
            <a:endParaRPr lang="en-US" altLang="en-US" b="0" dirty="0">
              <a:solidFill>
                <a:schemeClr val="bg2">
                  <a:lumMod val="50000"/>
                </a:schemeClr>
              </a:solidFill>
              <a:latin typeface="Futura Md BT" panose="020B0602020204020303" pitchFamily="34" charset="0"/>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a:extLst>
              <a:ext uri="{FF2B5EF4-FFF2-40B4-BE49-F238E27FC236}">
                <a16:creationId xmlns:a16="http://schemas.microsoft.com/office/drawing/2014/main" id="{3637D043-82D1-4009-9735-39DCB27C260A}"/>
              </a:ext>
            </a:extLst>
          </p:cNvPr>
          <p:cNvSpPr>
            <a:spLocks noGrp="1"/>
          </p:cNvSpPr>
          <p:nvPr>
            <p:ph idx="1"/>
          </p:nvPr>
        </p:nvSpPr>
        <p:spPr>
          <a:xfrm>
            <a:off x="0" y="1600200"/>
            <a:ext cx="9144000" cy="4800600"/>
          </a:xfrm>
        </p:spPr>
        <p:txBody>
          <a:bodyPr/>
          <a:lstStyle/>
          <a:p>
            <a:pPr eaLnBrk="1" hangingPunct="1"/>
            <a:r>
              <a:rPr lang="en-US" altLang="en-US"/>
              <a:t>announces that a new project has begun.</a:t>
            </a:r>
          </a:p>
          <a:p>
            <a:pPr eaLnBrk="1" hangingPunct="1"/>
            <a:r>
              <a:rPr lang="en-US" altLang="en-US"/>
              <a:t>Demonstrates management support for the project and the project manager. It is a simple, powerful tool. </a:t>
            </a:r>
          </a:p>
          <a:p>
            <a:pPr eaLnBrk="1" hangingPunct="1"/>
            <a:r>
              <a:rPr lang="en-US" altLang="en-US"/>
              <a:t>It is issued at the end of the Project Initiation Phase</a:t>
            </a:r>
          </a:p>
          <a:p>
            <a:pPr eaLnBrk="1" hangingPunct="1"/>
            <a:r>
              <a:rPr lang="en-US" altLang="en-US"/>
              <a:t> It marks the beginning of the Planning Phase of a project. It is used as the basis to create the Project Plan. 	</a:t>
            </a:r>
          </a:p>
          <a:p>
            <a:pPr eaLnBrk="1" hangingPunct="1"/>
            <a:r>
              <a:rPr lang="en-US" altLang="en-US"/>
              <a:t>	</a:t>
            </a:r>
          </a:p>
          <a:p>
            <a:pPr eaLnBrk="1" hangingPunct="1"/>
            <a:endParaRPr lang="en-US" altLang="en-US"/>
          </a:p>
        </p:txBody>
      </p:sp>
      <p:sp>
        <p:nvSpPr>
          <p:cNvPr id="56322" name="Title 1">
            <a:extLst>
              <a:ext uri="{FF2B5EF4-FFF2-40B4-BE49-F238E27FC236}">
                <a16:creationId xmlns:a16="http://schemas.microsoft.com/office/drawing/2014/main" id="{FEC3E318-9A34-4921-ACE7-D92944000E18}"/>
              </a:ext>
            </a:extLst>
          </p:cNvPr>
          <p:cNvSpPr>
            <a:spLocks noGrp="1"/>
          </p:cNvSpPr>
          <p:nvPr>
            <p:ph type="title"/>
          </p:nvPr>
        </p:nvSpPr>
        <p:spPr/>
        <p:txBody>
          <a:bodyPr/>
          <a:lstStyle/>
          <a:p>
            <a:pPr eaLnBrk="1" fontAlgn="auto" hangingPunct="1">
              <a:spcAft>
                <a:spcPts val="0"/>
              </a:spcAft>
              <a:defRPr/>
            </a:pPr>
            <a:r>
              <a:rPr lang="en-US" altLang="en-US"/>
              <a:t>A Project Charter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7">
            <a:extLst>
              <a:ext uri="{FF2B5EF4-FFF2-40B4-BE49-F238E27FC236}">
                <a16:creationId xmlns:a16="http://schemas.microsoft.com/office/drawing/2014/main" id="{0E6C5B57-A4F6-4DB2-9630-5314E438CEDB}"/>
              </a:ext>
            </a:extLst>
          </p:cNvPr>
          <p:cNvSpPr>
            <a:spLocks noGrp="1" noChangeArrowheads="1"/>
          </p:cNvSpPr>
          <p:nvPr>
            <p:ph idx="1"/>
          </p:nvPr>
        </p:nvSpPr>
        <p:spPr>
          <a:xfrm>
            <a:off x="228600" y="1295400"/>
            <a:ext cx="8686800" cy="5029200"/>
          </a:xfrm>
        </p:spPr>
        <p:txBody>
          <a:bodyPr/>
          <a:lstStyle/>
          <a:p>
            <a:pPr eaLnBrk="1" hangingPunct="1"/>
            <a:r>
              <a:rPr lang="en-US" altLang="en-US" dirty="0"/>
              <a:t>There are eight major sections of the Project Charter 	</a:t>
            </a:r>
          </a:p>
          <a:p>
            <a:pPr lvl="1" eaLnBrk="1" hangingPunct="1"/>
            <a:r>
              <a:rPr lang="en-US" altLang="en-US" dirty="0"/>
              <a:t>General Information</a:t>
            </a:r>
          </a:p>
          <a:p>
            <a:pPr lvl="1" eaLnBrk="1" hangingPunct="1"/>
            <a:r>
              <a:rPr lang="en-US" altLang="en-US" dirty="0"/>
              <a:t>Project Purpose</a:t>
            </a:r>
          </a:p>
          <a:p>
            <a:pPr lvl="1" eaLnBrk="1" hangingPunct="1"/>
            <a:r>
              <a:rPr lang="en-US" altLang="en-US" dirty="0"/>
              <a:t>Project Objective</a:t>
            </a:r>
          </a:p>
          <a:p>
            <a:pPr lvl="1" eaLnBrk="1" hangingPunct="1"/>
            <a:r>
              <a:rPr lang="en-US" altLang="en-US" dirty="0"/>
              <a:t>Project Scope</a:t>
            </a:r>
          </a:p>
          <a:p>
            <a:pPr lvl="1" eaLnBrk="1" hangingPunct="1"/>
            <a:r>
              <a:rPr lang="en-US" altLang="en-US" dirty="0"/>
              <a:t>Project Authority</a:t>
            </a:r>
          </a:p>
          <a:p>
            <a:pPr lvl="1" eaLnBrk="1" hangingPunct="1"/>
            <a:r>
              <a:rPr lang="en-US" altLang="en-US" dirty="0"/>
              <a:t>Roles and Responsibilities</a:t>
            </a:r>
          </a:p>
          <a:p>
            <a:pPr lvl="1" eaLnBrk="1" hangingPunct="1"/>
            <a:r>
              <a:rPr lang="en-US" altLang="en-US" dirty="0"/>
              <a:t>Management Checkpoints</a:t>
            </a:r>
          </a:p>
          <a:p>
            <a:pPr lvl="1" eaLnBrk="1" hangingPunct="1"/>
            <a:r>
              <a:rPr lang="en-US" altLang="en-US" dirty="0"/>
              <a:t>Signatures</a:t>
            </a:r>
          </a:p>
        </p:txBody>
      </p:sp>
      <p:sp>
        <p:nvSpPr>
          <p:cNvPr id="57346" name="Rectangle 1026">
            <a:extLst>
              <a:ext uri="{FF2B5EF4-FFF2-40B4-BE49-F238E27FC236}">
                <a16:creationId xmlns:a16="http://schemas.microsoft.com/office/drawing/2014/main" id="{20544563-8472-4265-9794-7F83D7563AFD}"/>
              </a:ext>
            </a:extLst>
          </p:cNvPr>
          <p:cNvSpPr>
            <a:spLocks noGrp="1" noChangeArrowheads="1"/>
          </p:cNvSpPr>
          <p:nvPr>
            <p:ph type="title"/>
          </p:nvPr>
        </p:nvSpPr>
        <p:spPr>
          <a:xfrm>
            <a:off x="609600" y="228600"/>
            <a:ext cx="8229600" cy="1143000"/>
          </a:xfrm>
        </p:spPr>
        <p:txBody>
          <a:bodyPr>
            <a:normAutofit fontScale="90000"/>
          </a:bodyPr>
          <a:lstStyle/>
          <a:p>
            <a:pPr eaLnBrk="1" fontAlgn="auto" hangingPunct="1">
              <a:spcAft>
                <a:spcPts val="0"/>
              </a:spcAft>
              <a:defRPr/>
            </a:pPr>
            <a:r>
              <a:rPr lang="en-US" altLang="en-US" dirty="0"/>
              <a:t>The Project Charter attributes: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8857D59F-B2FB-4654-9B66-A4C54DEE5AE2}"/>
              </a:ext>
            </a:extLst>
          </p:cNvPr>
          <p:cNvSpPr>
            <a:spLocks noGrp="1" noChangeArrowheads="1"/>
          </p:cNvSpPr>
          <p:nvPr>
            <p:ph type="title"/>
          </p:nvPr>
        </p:nvSpPr>
        <p:spPr>
          <a:xfrm>
            <a:off x="152400" y="76200"/>
            <a:ext cx="8305800" cy="411163"/>
          </a:xfrm>
        </p:spPr>
        <p:txBody>
          <a:bodyPr>
            <a:normAutofit fontScale="90000"/>
          </a:bodyPr>
          <a:lstStyle/>
          <a:p>
            <a:pPr eaLnBrk="1" fontAlgn="auto" hangingPunct="1">
              <a:spcAft>
                <a:spcPts val="0"/>
              </a:spcAft>
              <a:defRPr/>
            </a:pPr>
            <a:r>
              <a:rPr lang="en-US" altLang="en-US" dirty="0"/>
              <a:t>Sample Project Charter</a:t>
            </a:r>
          </a:p>
        </p:txBody>
      </p:sp>
      <p:pic>
        <p:nvPicPr>
          <p:cNvPr id="66563" name="Picture 9" descr="Tbl05-02.bmp">
            <a:extLst>
              <a:ext uri="{FF2B5EF4-FFF2-40B4-BE49-F238E27FC236}">
                <a16:creationId xmlns:a16="http://schemas.microsoft.com/office/drawing/2014/main" id="{26DD8A8C-ACBB-4B20-9BC9-423CB8F3C9FE}"/>
              </a:ext>
            </a:extLst>
          </p:cNvPr>
          <p:cNvPicPr>
            <a:picLocks noChangeAspect="1"/>
          </p:cNvPicPr>
          <p:nvPr/>
        </p:nvPicPr>
        <p:blipFill>
          <a:blip r:embed="rId2">
            <a:extLst>
              <a:ext uri="{28A0092B-C50C-407E-A947-70E740481C1C}">
                <a14:useLocalDpi xmlns:a14="http://schemas.microsoft.com/office/drawing/2010/main" val="0"/>
              </a:ext>
            </a:extLst>
          </a:blip>
          <a:srcRect t="2380"/>
          <a:stretch>
            <a:fillRect/>
          </a:stretch>
        </p:blipFill>
        <p:spPr bwMode="auto">
          <a:xfrm>
            <a:off x="304800" y="685800"/>
            <a:ext cx="8610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92FEBA96-BDB2-4366-BCD7-33742D29247B}"/>
              </a:ext>
            </a:extLst>
          </p:cNvPr>
          <p:cNvSpPr>
            <a:spLocks noGrp="1" noChangeArrowheads="1"/>
          </p:cNvSpPr>
          <p:nvPr>
            <p:ph idx="1"/>
          </p:nvPr>
        </p:nvSpPr>
        <p:spPr>
          <a:xfrm>
            <a:off x="381000" y="1524000"/>
            <a:ext cx="8458200" cy="4076700"/>
          </a:xfrm>
        </p:spPr>
        <p:txBody>
          <a:bodyPr/>
          <a:lstStyle/>
          <a:p>
            <a:pPr eaLnBrk="1" hangingPunct="1"/>
            <a:r>
              <a:rPr lang="en-US" sz="2400" dirty="0"/>
              <a:t> detailed development of plans (time, resources, quality, Risks, scope , requirements)</a:t>
            </a:r>
            <a:endParaRPr lang="en-US" altLang="en-US" sz="2400" dirty="0"/>
          </a:p>
          <a:p>
            <a:pPr eaLnBrk="1" hangingPunct="1"/>
            <a:r>
              <a:rPr lang="en-US" altLang="en-US" sz="2400" dirty="0"/>
              <a:t>The main purpose of project planning is to guide execution</a:t>
            </a:r>
          </a:p>
          <a:p>
            <a:pPr eaLnBrk="1" hangingPunct="1"/>
            <a:r>
              <a:rPr lang="en-US" altLang="en-US" sz="2400" dirty="0"/>
              <a:t>Every knowledge area includes planning information </a:t>
            </a:r>
          </a:p>
          <a:p>
            <a:pPr eaLnBrk="1" hangingPunct="1"/>
            <a:r>
              <a:rPr lang="en-US" altLang="en-US" sz="2400" dirty="0"/>
              <a:t>Key outputs include:</a:t>
            </a:r>
          </a:p>
          <a:p>
            <a:pPr lvl="1" eaLnBrk="1" hangingPunct="1"/>
            <a:r>
              <a:rPr lang="en-US" altLang="en-US" sz="2400" dirty="0"/>
              <a:t>A team</a:t>
            </a:r>
          </a:p>
          <a:p>
            <a:pPr lvl="1" eaLnBrk="1" hangingPunct="1"/>
            <a:r>
              <a:rPr lang="en-US" altLang="en-US" sz="2400" dirty="0"/>
              <a:t>A project scope statement</a:t>
            </a:r>
          </a:p>
          <a:p>
            <a:pPr lvl="1" eaLnBrk="1" hangingPunct="1"/>
            <a:r>
              <a:rPr lang="en-US" altLang="en-US" sz="2400" dirty="0"/>
              <a:t>A work breakdown structure (WBS)</a:t>
            </a:r>
          </a:p>
          <a:p>
            <a:pPr lvl="1" eaLnBrk="1" hangingPunct="1"/>
            <a:r>
              <a:rPr lang="en-US" altLang="en-US" sz="2400" dirty="0"/>
              <a:t>A project schedule, in the form of a Gantt chart with all dependencies and resources entered</a:t>
            </a:r>
          </a:p>
          <a:p>
            <a:pPr lvl="1" eaLnBrk="1" hangingPunct="1"/>
            <a:r>
              <a:rPr lang="en-US" altLang="en-US" sz="2400" dirty="0"/>
              <a:t>A list of prioritized risks (part of a risk register)</a:t>
            </a:r>
          </a:p>
        </p:txBody>
      </p:sp>
      <p:sp>
        <p:nvSpPr>
          <p:cNvPr id="93186" name="Rectangle 2">
            <a:extLst>
              <a:ext uri="{FF2B5EF4-FFF2-40B4-BE49-F238E27FC236}">
                <a16:creationId xmlns:a16="http://schemas.microsoft.com/office/drawing/2014/main" id="{735C2DED-97C2-4254-B542-3265E993882B}"/>
              </a:ext>
            </a:extLst>
          </p:cNvPr>
          <p:cNvSpPr>
            <a:spLocks noGrp="1" noChangeArrowheads="1"/>
          </p:cNvSpPr>
          <p:nvPr>
            <p:ph type="title"/>
          </p:nvPr>
        </p:nvSpPr>
        <p:spPr>
          <a:xfrm>
            <a:off x="304800" y="381000"/>
            <a:ext cx="8534400" cy="762000"/>
          </a:xfrm>
        </p:spPr>
        <p:txBody>
          <a:bodyPr/>
          <a:lstStyle/>
          <a:p>
            <a:pPr eaLnBrk="1" fontAlgn="auto" hangingPunct="1">
              <a:spcAft>
                <a:spcPts val="0"/>
              </a:spcAft>
              <a:defRPr/>
            </a:pPr>
            <a:r>
              <a:rPr lang="en-US" altLang="en-US" dirty="0"/>
              <a:t>The Planning Phase</a:t>
            </a:r>
          </a:p>
        </p:txBody>
      </p:sp>
    </p:spTree>
    <p:extLst>
      <p:ext uri="{BB962C8B-B14F-4D97-AF65-F5344CB8AC3E}">
        <p14:creationId xmlns:p14="http://schemas.microsoft.com/office/powerpoint/2010/main" val="24258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F7CBE37D-58C3-4AAD-A576-4FD06506D6FD}"/>
              </a:ext>
            </a:extLst>
          </p:cNvPr>
          <p:cNvSpPr>
            <a:spLocks noGrp="1" noChangeArrowheads="1"/>
          </p:cNvSpPr>
          <p:nvPr>
            <p:ph idx="1"/>
          </p:nvPr>
        </p:nvSpPr>
        <p:spPr>
          <a:xfrm>
            <a:off x="357188" y="1676400"/>
            <a:ext cx="8558212" cy="4648200"/>
          </a:xfrm>
        </p:spPr>
        <p:txBody>
          <a:bodyPr/>
          <a:lstStyle/>
          <a:p>
            <a:pPr lvl="1" eaLnBrk="1" hangingPunct="1"/>
            <a:r>
              <a:rPr lang="en-CA" altLang="en-US" sz="2500" dirty="0"/>
              <a:t>Identify the project stakeholders</a:t>
            </a:r>
          </a:p>
          <a:p>
            <a:pPr lvl="1" eaLnBrk="1" hangingPunct="1"/>
            <a:r>
              <a:rPr lang="en-CA" altLang="en-US" sz="2500" dirty="0"/>
              <a:t>Identify the project team</a:t>
            </a:r>
          </a:p>
          <a:p>
            <a:pPr lvl="1" eaLnBrk="1" hangingPunct="1"/>
            <a:r>
              <a:rPr lang="en-CA" altLang="en-US" sz="2500" dirty="0"/>
              <a:t>Define the specific objectives</a:t>
            </a:r>
          </a:p>
          <a:p>
            <a:pPr lvl="1" eaLnBrk="1" hangingPunct="1"/>
            <a:r>
              <a:rPr lang="en-CA" altLang="en-US" sz="2500" dirty="0"/>
              <a:t>Define the specific requirements</a:t>
            </a:r>
          </a:p>
          <a:p>
            <a:pPr lvl="1" eaLnBrk="1" hangingPunct="1"/>
            <a:r>
              <a:rPr lang="en-CA" altLang="en-US" sz="2500" dirty="0"/>
              <a:t>Define the project processes</a:t>
            </a:r>
          </a:p>
          <a:p>
            <a:pPr eaLnBrk="1" hangingPunct="1"/>
            <a:endParaRPr lang="en-CA" altLang="en-US" sz="2500" dirty="0"/>
          </a:p>
          <a:p>
            <a:pPr eaLnBrk="1" hangingPunct="1"/>
            <a:endParaRPr lang="en-CA" altLang="en-US" sz="2500" dirty="0"/>
          </a:p>
        </p:txBody>
      </p:sp>
      <p:sp>
        <p:nvSpPr>
          <p:cNvPr id="29698" name="Rectangle 2">
            <a:extLst>
              <a:ext uri="{FF2B5EF4-FFF2-40B4-BE49-F238E27FC236}">
                <a16:creationId xmlns:a16="http://schemas.microsoft.com/office/drawing/2014/main" id="{AA93B9CA-7317-4479-8C22-46F59022051E}"/>
              </a:ext>
            </a:extLst>
          </p:cNvPr>
          <p:cNvSpPr>
            <a:spLocks noGrp="1" noChangeArrowheads="1"/>
          </p:cNvSpPr>
          <p:nvPr>
            <p:ph type="title"/>
          </p:nvPr>
        </p:nvSpPr>
        <p:spPr>
          <a:xfrm>
            <a:off x="214313" y="368300"/>
            <a:ext cx="8637587" cy="584200"/>
          </a:xfrm>
        </p:spPr>
        <p:txBody>
          <a:bodyPr>
            <a:normAutofit fontScale="90000"/>
          </a:bodyPr>
          <a:lstStyle/>
          <a:p>
            <a:pPr eaLnBrk="1" hangingPunct="1"/>
            <a:r>
              <a:rPr lang="en-CA" altLang="en-US" dirty="0"/>
              <a:t>Tasks and activities in Planning</a:t>
            </a:r>
          </a:p>
        </p:txBody>
      </p:sp>
    </p:spTree>
    <p:extLst>
      <p:ext uri="{BB962C8B-B14F-4D97-AF65-F5344CB8AC3E}">
        <p14:creationId xmlns:p14="http://schemas.microsoft.com/office/powerpoint/2010/main" val="353137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70B1AFAD-75DA-4ECE-9330-BD6F39C3778D}"/>
              </a:ext>
            </a:extLst>
          </p:cNvPr>
          <p:cNvSpPr>
            <a:spLocks noGrp="1" noChangeArrowheads="1"/>
          </p:cNvSpPr>
          <p:nvPr>
            <p:ph idx="1"/>
          </p:nvPr>
        </p:nvSpPr>
        <p:spPr>
          <a:xfrm>
            <a:off x="381000" y="1905000"/>
            <a:ext cx="8610600" cy="4343400"/>
          </a:xfrm>
        </p:spPr>
        <p:txBody>
          <a:bodyPr/>
          <a:lstStyle/>
          <a:p>
            <a:pPr eaLnBrk="1" hangingPunct="1"/>
            <a:r>
              <a:rPr lang="en-US" altLang="en-US" sz="2500" dirty="0"/>
              <a:t>What is scope management</a:t>
            </a:r>
          </a:p>
          <a:p>
            <a:pPr lvl="1" eaLnBrk="1" hangingPunct="1"/>
            <a:r>
              <a:rPr lang="en-US" altLang="en-US" sz="2500" dirty="0"/>
              <a:t>Checking to ensure that one is completing work</a:t>
            </a:r>
          </a:p>
          <a:p>
            <a:pPr lvl="1" eaLnBrk="1" hangingPunct="1"/>
            <a:r>
              <a:rPr lang="en-US" altLang="en-US" sz="2500" dirty="0"/>
              <a:t>Saying No to additional work not in the charter</a:t>
            </a:r>
          </a:p>
          <a:p>
            <a:pPr lvl="1" eaLnBrk="1" hangingPunct="1"/>
            <a:r>
              <a:rPr lang="en-US" altLang="en-US" sz="2500" dirty="0"/>
              <a:t>Preventing extra work/gold plating</a:t>
            </a:r>
          </a:p>
          <a:p>
            <a:pPr eaLnBrk="1" hangingPunct="1"/>
            <a:r>
              <a:rPr lang="en-US" altLang="en-US" sz="2500" dirty="0"/>
              <a:t>The preliminary scope statement, project charter, organizational process assets, and approved change requests provide a basis for creating the project scope statement</a:t>
            </a:r>
          </a:p>
          <a:p>
            <a:pPr eaLnBrk="1" hangingPunct="1"/>
            <a:r>
              <a:rPr lang="en-US" altLang="en-US" sz="2500" dirty="0"/>
              <a:t>As time progresses, the scope of a project should become more clear and specific</a:t>
            </a:r>
          </a:p>
        </p:txBody>
      </p:sp>
      <p:sp>
        <p:nvSpPr>
          <p:cNvPr id="18434" name="Rectangle 2">
            <a:extLst>
              <a:ext uri="{FF2B5EF4-FFF2-40B4-BE49-F238E27FC236}">
                <a16:creationId xmlns:a16="http://schemas.microsoft.com/office/drawing/2014/main" id="{F10083E1-85E3-4277-A87F-DFB8EF1373A3}"/>
              </a:ext>
            </a:extLst>
          </p:cNvPr>
          <p:cNvSpPr>
            <a:spLocks noGrp="1" noChangeArrowheads="1"/>
          </p:cNvSpPr>
          <p:nvPr>
            <p:ph type="title"/>
          </p:nvPr>
        </p:nvSpPr>
        <p:spPr>
          <a:xfrm>
            <a:off x="304800" y="288925"/>
            <a:ext cx="8915400" cy="1311275"/>
          </a:xfrm>
        </p:spPr>
        <p:txBody>
          <a:bodyPr>
            <a:normAutofit fontScale="90000"/>
          </a:bodyPr>
          <a:lstStyle/>
          <a:p>
            <a:pPr eaLnBrk="1" fontAlgn="auto" hangingPunct="1">
              <a:spcAft>
                <a:spcPts val="0"/>
              </a:spcAft>
              <a:defRPr/>
            </a:pPr>
            <a:r>
              <a:rPr lang="en-US" altLang="en-US" dirty="0"/>
              <a:t>Scope Definition and the</a:t>
            </a:r>
            <a:br>
              <a:rPr lang="en-US" altLang="en-US" dirty="0"/>
            </a:br>
            <a:r>
              <a:rPr lang="en-US" altLang="en-US" dirty="0"/>
              <a:t>Project Scope Statement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487BBC40-7A74-417E-9112-1008DD09F3B8}"/>
              </a:ext>
            </a:extLst>
          </p:cNvPr>
          <p:cNvSpPr>
            <a:spLocks noGrp="1" noChangeArrowheads="1"/>
          </p:cNvSpPr>
          <p:nvPr>
            <p:ph idx="1"/>
          </p:nvPr>
        </p:nvSpPr>
        <p:spPr>
          <a:xfrm>
            <a:off x="457200" y="1600200"/>
            <a:ext cx="4800600" cy="4876800"/>
          </a:xfrm>
        </p:spPr>
        <p:txBody>
          <a:bodyPr/>
          <a:lstStyle/>
          <a:p>
            <a:pPr eaLnBrk="1" hangingPunct="1"/>
            <a:r>
              <a:rPr lang="en-US" altLang="en-US"/>
              <a:t>Can’t manage schedule and budget if scope is out of control (Triple Constraint)</a:t>
            </a:r>
          </a:p>
          <a:p>
            <a:pPr eaLnBrk="1" hangingPunct="1"/>
            <a:r>
              <a:rPr lang="en-US" altLang="en-US"/>
              <a:t>Scope docs are used to manage expectations</a:t>
            </a:r>
          </a:p>
        </p:txBody>
      </p:sp>
      <p:sp>
        <p:nvSpPr>
          <p:cNvPr id="62466" name="Rectangle 2">
            <a:extLst>
              <a:ext uri="{FF2B5EF4-FFF2-40B4-BE49-F238E27FC236}">
                <a16:creationId xmlns:a16="http://schemas.microsoft.com/office/drawing/2014/main" id="{9DCDEB9B-F81F-4908-91AA-C28BD06445FA}"/>
              </a:ext>
            </a:extLst>
          </p:cNvPr>
          <p:cNvSpPr>
            <a:spLocks noGrp="1" noChangeArrowheads="1"/>
          </p:cNvSpPr>
          <p:nvPr>
            <p:ph type="title"/>
          </p:nvPr>
        </p:nvSpPr>
        <p:spPr/>
        <p:txBody>
          <a:bodyPr/>
          <a:lstStyle/>
          <a:p>
            <a:pPr eaLnBrk="1" fontAlgn="auto" hangingPunct="1">
              <a:spcAft>
                <a:spcPts val="0"/>
              </a:spcAft>
              <a:defRPr/>
            </a:pPr>
            <a:r>
              <a:rPr lang="en-US" altLang="en-US" sz="4000"/>
              <a:t>Why Do We Manage Scope?</a:t>
            </a:r>
          </a:p>
        </p:txBody>
      </p:sp>
      <p:sp>
        <p:nvSpPr>
          <p:cNvPr id="70660" name="AutoShape 5">
            <a:extLst>
              <a:ext uri="{FF2B5EF4-FFF2-40B4-BE49-F238E27FC236}">
                <a16:creationId xmlns:a16="http://schemas.microsoft.com/office/drawing/2014/main" id="{0D7888E3-ABA8-458E-9BAE-BADA2A887573}"/>
              </a:ext>
            </a:extLst>
          </p:cNvPr>
          <p:cNvSpPr>
            <a:spLocks noChangeArrowheads="1"/>
          </p:cNvSpPr>
          <p:nvPr/>
        </p:nvSpPr>
        <p:spPr bwMode="auto">
          <a:xfrm>
            <a:off x="5867400" y="3581400"/>
            <a:ext cx="2286000" cy="19812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0661" name="Text Box 6">
            <a:extLst>
              <a:ext uri="{FF2B5EF4-FFF2-40B4-BE49-F238E27FC236}">
                <a16:creationId xmlns:a16="http://schemas.microsoft.com/office/drawing/2014/main" id="{68C28537-FD41-4490-98BE-7F43BD54D84E}"/>
              </a:ext>
            </a:extLst>
          </p:cNvPr>
          <p:cNvSpPr txBox="1">
            <a:spLocks noChangeArrowheads="1"/>
          </p:cNvSpPr>
          <p:nvPr/>
        </p:nvSpPr>
        <p:spPr bwMode="auto">
          <a:xfrm>
            <a:off x="6324600" y="3200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TIME</a:t>
            </a:r>
          </a:p>
        </p:txBody>
      </p:sp>
      <p:sp>
        <p:nvSpPr>
          <p:cNvPr id="70662" name="Text Box 7">
            <a:extLst>
              <a:ext uri="{FF2B5EF4-FFF2-40B4-BE49-F238E27FC236}">
                <a16:creationId xmlns:a16="http://schemas.microsoft.com/office/drawing/2014/main" id="{DF73380B-0178-4DC2-AB8F-47669B4A1B93}"/>
              </a:ext>
            </a:extLst>
          </p:cNvPr>
          <p:cNvSpPr txBox="1">
            <a:spLocks noChangeArrowheads="1"/>
          </p:cNvSpPr>
          <p:nvPr/>
        </p:nvSpPr>
        <p:spPr bwMode="auto">
          <a:xfrm>
            <a:off x="7772400" y="5562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COST</a:t>
            </a:r>
          </a:p>
        </p:txBody>
      </p:sp>
      <p:sp>
        <p:nvSpPr>
          <p:cNvPr id="70663" name="Text Box 8">
            <a:extLst>
              <a:ext uri="{FF2B5EF4-FFF2-40B4-BE49-F238E27FC236}">
                <a16:creationId xmlns:a16="http://schemas.microsoft.com/office/drawing/2014/main" id="{AB860A82-EFC3-435E-99B3-5C06D8FA5B4A}"/>
              </a:ext>
            </a:extLst>
          </p:cNvPr>
          <p:cNvSpPr txBox="1">
            <a:spLocks noChangeArrowheads="1"/>
          </p:cNvSpPr>
          <p:nvPr/>
        </p:nvSpPr>
        <p:spPr bwMode="auto">
          <a:xfrm>
            <a:off x="5029200" y="56388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SCOPE</a:t>
            </a:r>
          </a:p>
        </p:txBody>
      </p:sp>
      <p:sp>
        <p:nvSpPr>
          <p:cNvPr id="70664" name="Text Box 9">
            <a:extLst>
              <a:ext uri="{FF2B5EF4-FFF2-40B4-BE49-F238E27FC236}">
                <a16:creationId xmlns:a16="http://schemas.microsoft.com/office/drawing/2014/main" id="{6172B632-49B9-409B-9B0A-5AA7A5ECDC6A}"/>
              </a:ext>
            </a:extLst>
          </p:cNvPr>
          <p:cNvSpPr txBox="1">
            <a:spLocks noChangeArrowheads="1"/>
          </p:cNvSpPr>
          <p:nvPr/>
        </p:nvSpPr>
        <p:spPr bwMode="auto">
          <a:xfrm>
            <a:off x="6324600" y="4724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Quality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03FD11B-C770-4F68-925D-D8A9C07B0AD7}"/>
              </a:ext>
            </a:extLst>
          </p:cNvPr>
          <p:cNvSpPr>
            <a:spLocks noGrp="1" noChangeArrowheads="1"/>
          </p:cNvSpPr>
          <p:nvPr>
            <p:ph idx="1"/>
          </p:nvPr>
        </p:nvSpPr>
        <p:spPr>
          <a:xfrm>
            <a:off x="457200" y="1371600"/>
            <a:ext cx="8229600" cy="3352800"/>
          </a:xfrm>
        </p:spPr>
        <p:txBody>
          <a:bodyPr/>
          <a:lstStyle/>
          <a:p>
            <a:pPr eaLnBrk="1" hangingPunct="1"/>
            <a:r>
              <a:rPr lang="en-US" altLang="en-US"/>
              <a:t>Five processes</a:t>
            </a:r>
          </a:p>
          <a:p>
            <a:pPr lvl="1" eaLnBrk="1" hangingPunct="1"/>
            <a:r>
              <a:rPr lang="en-US" altLang="en-US"/>
              <a:t>Collect Requirements</a:t>
            </a:r>
          </a:p>
          <a:p>
            <a:pPr lvl="1" eaLnBrk="1" hangingPunct="1"/>
            <a:r>
              <a:rPr lang="en-US" altLang="en-US"/>
              <a:t>Define Scope</a:t>
            </a:r>
          </a:p>
          <a:p>
            <a:pPr lvl="1" eaLnBrk="1" hangingPunct="1"/>
            <a:r>
              <a:rPr lang="en-US" altLang="en-US"/>
              <a:t>Create WBS</a:t>
            </a:r>
          </a:p>
          <a:p>
            <a:pPr lvl="1" eaLnBrk="1" hangingPunct="1"/>
            <a:r>
              <a:rPr lang="en-US" altLang="en-US"/>
              <a:t>Verify Scope</a:t>
            </a:r>
          </a:p>
          <a:p>
            <a:pPr lvl="1" eaLnBrk="1" hangingPunct="1"/>
            <a:r>
              <a:rPr lang="en-US" altLang="en-US"/>
              <a:t>Control Scope</a:t>
            </a:r>
          </a:p>
        </p:txBody>
      </p:sp>
      <p:sp>
        <p:nvSpPr>
          <p:cNvPr id="64514" name="Rectangle 2">
            <a:extLst>
              <a:ext uri="{FF2B5EF4-FFF2-40B4-BE49-F238E27FC236}">
                <a16:creationId xmlns:a16="http://schemas.microsoft.com/office/drawing/2014/main" id="{D8AF002A-512B-4C65-9C2C-ECD0A8E4C967}"/>
              </a:ext>
            </a:extLst>
          </p:cNvPr>
          <p:cNvSpPr>
            <a:spLocks noGrp="1" noChangeArrowheads="1"/>
          </p:cNvSpPr>
          <p:nvPr>
            <p:ph type="title"/>
          </p:nvPr>
        </p:nvSpPr>
        <p:spPr/>
        <p:txBody>
          <a:bodyPr/>
          <a:lstStyle/>
          <a:p>
            <a:pPr eaLnBrk="1" fontAlgn="auto" hangingPunct="1">
              <a:spcAft>
                <a:spcPts val="0"/>
              </a:spcAft>
              <a:defRPr/>
            </a:pPr>
            <a:r>
              <a:rPr lang="en-US" altLang="en-US" sz="4000"/>
              <a:t>How Do We Manage Scope?</a:t>
            </a:r>
          </a:p>
        </p:txBody>
      </p:sp>
      <p:grpSp>
        <p:nvGrpSpPr>
          <p:cNvPr id="72708" name="Group 70">
            <a:extLst>
              <a:ext uri="{FF2B5EF4-FFF2-40B4-BE49-F238E27FC236}">
                <a16:creationId xmlns:a16="http://schemas.microsoft.com/office/drawing/2014/main" id="{64249CC0-799F-48E0-A411-7C0718736C95}"/>
              </a:ext>
            </a:extLst>
          </p:cNvPr>
          <p:cNvGrpSpPr>
            <a:grpSpLocks/>
          </p:cNvGrpSpPr>
          <p:nvPr/>
        </p:nvGrpSpPr>
        <p:grpSpPr bwMode="auto">
          <a:xfrm>
            <a:off x="381000" y="4800600"/>
            <a:ext cx="8382000" cy="1066800"/>
            <a:chOff x="240" y="3504"/>
            <a:chExt cx="5280" cy="672"/>
          </a:xfrm>
        </p:grpSpPr>
        <p:sp>
          <p:nvSpPr>
            <p:cNvPr id="72709" name="Rectangle 5">
              <a:extLst>
                <a:ext uri="{FF2B5EF4-FFF2-40B4-BE49-F238E27FC236}">
                  <a16:creationId xmlns:a16="http://schemas.microsoft.com/office/drawing/2014/main" id="{56EB15B3-4CEB-406B-A6A5-E9D95C70CD73}"/>
                </a:ext>
              </a:extLst>
            </p:cNvPr>
            <p:cNvSpPr>
              <a:spLocks noChangeArrowheads="1"/>
            </p:cNvSpPr>
            <p:nvPr/>
          </p:nvSpPr>
          <p:spPr bwMode="auto">
            <a:xfrm>
              <a:off x="288" y="3504"/>
              <a:ext cx="768" cy="6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0" name="AutoShape 28">
              <a:extLst>
                <a:ext uri="{FF2B5EF4-FFF2-40B4-BE49-F238E27FC236}">
                  <a16:creationId xmlns:a16="http://schemas.microsoft.com/office/drawing/2014/main" id="{8B02520F-5137-4439-9943-273093C6160B}"/>
                </a:ext>
              </a:extLst>
            </p:cNvPr>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1" name="Text Box 36">
              <a:extLst>
                <a:ext uri="{FF2B5EF4-FFF2-40B4-BE49-F238E27FC236}">
                  <a16:creationId xmlns:a16="http://schemas.microsoft.com/office/drawing/2014/main" id="{A8250A4F-43A7-4B49-A344-B8229D6A634D}"/>
                </a:ext>
              </a:extLst>
            </p:cNvPr>
            <p:cNvSpPr txBox="1">
              <a:spLocks noChangeArrowheads="1"/>
            </p:cNvSpPr>
            <p:nvPr/>
          </p:nvSpPr>
          <p:spPr bwMode="auto">
            <a:xfrm>
              <a:off x="240"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sz="1300">
                  <a:latin typeface="Arial" panose="020B0604020202020204" pitchFamily="34" charset="0"/>
                </a:rPr>
                <a:t>Collect </a:t>
              </a:r>
            </a:p>
            <a:p>
              <a:pPr eaLnBrk="1" hangingPunct="1">
                <a:spcBef>
                  <a:spcPct val="50000"/>
                </a:spcBef>
              </a:pPr>
              <a:r>
                <a:rPr lang="en-US" altLang="en-US" sz="1300">
                  <a:latin typeface="Arial" panose="020B0604020202020204" pitchFamily="34" charset="0"/>
                </a:rPr>
                <a:t>Requirements</a:t>
              </a:r>
            </a:p>
          </p:txBody>
        </p:sp>
        <p:sp>
          <p:nvSpPr>
            <p:cNvPr id="72712" name="Rectangle 56">
              <a:extLst>
                <a:ext uri="{FF2B5EF4-FFF2-40B4-BE49-F238E27FC236}">
                  <a16:creationId xmlns:a16="http://schemas.microsoft.com/office/drawing/2014/main" id="{A8FBC456-283F-47C8-BFFB-903092F05C46}"/>
                </a:ext>
              </a:extLst>
            </p:cNvPr>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3" name="AutoShape 57">
              <a:extLst>
                <a:ext uri="{FF2B5EF4-FFF2-40B4-BE49-F238E27FC236}">
                  <a16:creationId xmlns:a16="http://schemas.microsoft.com/office/drawing/2014/main" id="{738F5A85-477F-480D-8851-6F9488F8C0A7}"/>
                </a:ext>
              </a:extLst>
            </p:cNvPr>
            <p:cNvSpPr>
              <a:spLocks noChangeArrowheads="1"/>
            </p:cNvSpPr>
            <p:nvPr/>
          </p:nvSpPr>
          <p:spPr bwMode="auto">
            <a:xfrm>
              <a:off x="2160"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4" name="Text Box 58">
              <a:extLst>
                <a:ext uri="{FF2B5EF4-FFF2-40B4-BE49-F238E27FC236}">
                  <a16:creationId xmlns:a16="http://schemas.microsoft.com/office/drawing/2014/main" id="{15F54225-7DE4-4F59-8B29-2C04BAE4D204}"/>
                </a:ext>
              </a:extLst>
            </p:cNvPr>
            <p:cNvSpPr txBox="1">
              <a:spLocks noChangeArrowheads="1"/>
            </p:cNvSpPr>
            <p:nvPr/>
          </p:nvSpPr>
          <p:spPr bwMode="auto">
            <a:xfrm>
              <a:off x="1344"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sz="1300">
                  <a:latin typeface="Arial" panose="020B0604020202020204" pitchFamily="34" charset="0"/>
                </a:rPr>
                <a:t>Define</a:t>
              </a:r>
            </a:p>
            <a:p>
              <a:pPr eaLnBrk="1" hangingPunct="1">
                <a:spcBef>
                  <a:spcPct val="50000"/>
                </a:spcBef>
              </a:pPr>
              <a:r>
                <a:rPr lang="en-US" altLang="en-US" sz="1300">
                  <a:latin typeface="Arial" panose="020B0604020202020204" pitchFamily="34" charset="0"/>
                </a:rPr>
                <a:t>Scope</a:t>
              </a:r>
            </a:p>
          </p:txBody>
        </p:sp>
        <p:sp>
          <p:nvSpPr>
            <p:cNvPr id="72715" name="Rectangle 59">
              <a:extLst>
                <a:ext uri="{FF2B5EF4-FFF2-40B4-BE49-F238E27FC236}">
                  <a16:creationId xmlns:a16="http://schemas.microsoft.com/office/drawing/2014/main" id="{F066C154-2F0B-401A-97F5-136FDC6B3DB4}"/>
                </a:ext>
              </a:extLst>
            </p:cNvPr>
            <p:cNvSpPr>
              <a:spLocks noChangeArrowheads="1"/>
            </p:cNvSpPr>
            <p:nvPr/>
          </p:nvSpPr>
          <p:spPr bwMode="auto">
            <a:xfrm>
              <a:off x="2496" y="3504"/>
              <a:ext cx="768" cy="6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6" name="AutoShape 60">
              <a:extLst>
                <a:ext uri="{FF2B5EF4-FFF2-40B4-BE49-F238E27FC236}">
                  <a16:creationId xmlns:a16="http://schemas.microsoft.com/office/drawing/2014/main" id="{F5016B8C-A48A-4BCA-BBD8-1ECE87B0923A}"/>
                </a:ext>
              </a:extLst>
            </p:cNvPr>
            <p:cNvSpPr>
              <a:spLocks noChangeArrowheads="1"/>
            </p:cNvSpPr>
            <p:nvPr/>
          </p:nvSpPr>
          <p:spPr bwMode="auto">
            <a:xfrm>
              <a:off x="3264"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7" name="Text Box 61">
              <a:extLst>
                <a:ext uri="{FF2B5EF4-FFF2-40B4-BE49-F238E27FC236}">
                  <a16:creationId xmlns:a16="http://schemas.microsoft.com/office/drawing/2014/main" id="{97DE72C1-90F6-481A-9E43-F1800551D715}"/>
                </a:ext>
              </a:extLst>
            </p:cNvPr>
            <p:cNvSpPr txBox="1">
              <a:spLocks noChangeArrowheads="1"/>
            </p:cNvSpPr>
            <p:nvPr/>
          </p:nvSpPr>
          <p:spPr bwMode="auto">
            <a:xfrm>
              <a:off x="2544" y="3648"/>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sz="1300">
                  <a:latin typeface="Arial" panose="020B0604020202020204" pitchFamily="34" charset="0"/>
                </a:rPr>
                <a:t>Create WBS</a:t>
              </a:r>
            </a:p>
          </p:txBody>
        </p:sp>
        <p:sp>
          <p:nvSpPr>
            <p:cNvPr id="72718" name="Rectangle 62">
              <a:extLst>
                <a:ext uri="{FF2B5EF4-FFF2-40B4-BE49-F238E27FC236}">
                  <a16:creationId xmlns:a16="http://schemas.microsoft.com/office/drawing/2014/main" id="{71DF2DF2-1B99-4E22-9B07-C86423D79541}"/>
                </a:ext>
              </a:extLst>
            </p:cNvPr>
            <p:cNvSpPr>
              <a:spLocks noChangeArrowheads="1"/>
            </p:cNvSpPr>
            <p:nvPr/>
          </p:nvSpPr>
          <p:spPr bwMode="auto">
            <a:xfrm>
              <a:off x="3600" y="3504"/>
              <a:ext cx="768" cy="6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19" name="AutoShape 63">
              <a:extLst>
                <a:ext uri="{FF2B5EF4-FFF2-40B4-BE49-F238E27FC236}">
                  <a16:creationId xmlns:a16="http://schemas.microsoft.com/office/drawing/2014/main" id="{165E131A-6550-42EB-BDDE-EA2C308C98E7}"/>
                </a:ext>
              </a:extLst>
            </p:cNvPr>
            <p:cNvSpPr>
              <a:spLocks noChangeArrowheads="1"/>
            </p:cNvSpPr>
            <p:nvPr/>
          </p:nvSpPr>
          <p:spPr bwMode="auto">
            <a:xfrm>
              <a:off x="441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20" name="Text Box 64">
              <a:extLst>
                <a:ext uri="{FF2B5EF4-FFF2-40B4-BE49-F238E27FC236}">
                  <a16:creationId xmlns:a16="http://schemas.microsoft.com/office/drawing/2014/main" id="{773693F8-EE4F-45AB-8704-088BECB40E40}"/>
                </a:ext>
              </a:extLst>
            </p:cNvPr>
            <p:cNvSpPr txBox="1">
              <a:spLocks noChangeArrowheads="1"/>
            </p:cNvSpPr>
            <p:nvPr/>
          </p:nvSpPr>
          <p:spPr bwMode="auto">
            <a:xfrm>
              <a:off x="3552"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sz="1300">
                  <a:latin typeface="Arial" panose="020B0604020202020204" pitchFamily="34" charset="0"/>
                </a:rPr>
                <a:t>Verify</a:t>
              </a:r>
            </a:p>
            <a:p>
              <a:pPr eaLnBrk="1" hangingPunct="1">
                <a:spcBef>
                  <a:spcPct val="50000"/>
                </a:spcBef>
              </a:pPr>
              <a:r>
                <a:rPr lang="en-US" altLang="en-US" sz="1300">
                  <a:latin typeface="Arial" panose="020B0604020202020204" pitchFamily="34" charset="0"/>
                </a:rPr>
                <a:t>Scope</a:t>
              </a:r>
            </a:p>
          </p:txBody>
        </p:sp>
        <p:sp>
          <p:nvSpPr>
            <p:cNvPr id="72721" name="Rectangle 68">
              <a:extLst>
                <a:ext uri="{FF2B5EF4-FFF2-40B4-BE49-F238E27FC236}">
                  <a16:creationId xmlns:a16="http://schemas.microsoft.com/office/drawing/2014/main" id="{E4413EF2-17B6-49AE-973A-96CF95E702E1}"/>
                </a:ext>
              </a:extLst>
            </p:cNvPr>
            <p:cNvSpPr>
              <a:spLocks noChangeArrowheads="1"/>
            </p:cNvSpPr>
            <p:nvPr/>
          </p:nvSpPr>
          <p:spPr bwMode="auto">
            <a:xfrm>
              <a:off x="4752" y="3504"/>
              <a:ext cx="768" cy="6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latin typeface="Arial" panose="020B0604020202020204" pitchFamily="34" charset="0"/>
              </a:endParaRPr>
            </a:p>
          </p:txBody>
        </p:sp>
        <p:sp>
          <p:nvSpPr>
            <p:cNvPr id="72722" name="Text Box 69">
              <a:extLst>
                <a:ext uri="{FF2B5EF4-FFF2-40B4-BE49-F238E27FC236}">
                  <a16:creationId xmlns:a16="http://schemas.microsoft.com/office/drawing/2014/main" id="{4CE4CC63-EDE6-4264-ABD2-B68BF4A319B5}"/>
                </a:ext>
              </a:extLst>
            </p:cNvPr>
            <p:cNvSpPr txBox="1">
              <a:spLocks noChangeArrowheads="1"/>
            </p:cNvSpPr>
            <p:nvPr/>
          </p:nvSpPr>
          <p:spPr bwMode="auto">
            <a:xfrm>
              <a:off x="4752" y="3648"/>
              <a:ext cx="76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sz="1300">
                  <a:latin typeface="Arial" panose="020B0604020202020204" pitchFamily="34" charset="0"/>
                </a:rPr>
                <a:t>Control</a:t>
              </a:r>
            </a:p>
            <a:p>
              <a:pPr eaLnBrk="1" hangingPunct="1">
                <a:spcBef>
                  <a:spcPct val="50000"/>
                </a:spcBef>
              </a:pPr>
              <a:r>
                <a:rPr lang="en-US" altLang="en-US" sz="1300">
                  <a:latin typeface="Arial" panose="020B0604020202020204" pitchFamily="34" charset="0"/>
                </a:rPr>
                <a:t>Scope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E232AEE8-E3F4-48CB-B5A3-7E94DFC60DAF}"/>
              </a:ext>
            </a:extLst>
          </p:cNvPr>
          <p:cNvSpPr>
            <a:spLocks noGrp="1" noChangeArrowheads="1"/>
          </p:cNvSpPr>
          <p:nvPr>
            <p:ph idx="1"/>
          </p:nvPr>
        </p:nvSpPr>
        <p:spPr>
          <a:xfrm>
            <a:off x="457200" y="1600200"/>
            <a:ext cx="8077200" cy="1981200"/>
          </a:xfrm>
        </p:spPr>
        <p:txBody>
          <a:bodyPr/>
          <a:lstStyle/>
          <a:p>
            <a:pPr marL="109537" indent="0" eaLnBrk="1" hangingPunct="1">
              <a:buNone/>
            </a:pPr>
            <a:r>
              <a:rPr lang="en-US" altLang="en-US" sz="2000" dirty="0"/>
              <a:t>  </a:t>
            </a:r>
          </a:p>
        </p:txBody>
      </p:sp>
      <p:sp>
        <p:nvSpPr>
          <p:cNvPr id="63490" name="Rectangle 2">
            <a:extLst>
              <a:ext uri="{FF2B5EF4-FFF2-40B4-BE49-F238E27FC236}">
                <a16:creationId xmlns:a16="http://schemas.microsoft.com/office/drawing/2014/main" id="{36C7F22D-ED79-4FFE-83E5-86E518C5B586}"/>
              </a:ext>
            </a:extLst>
          </p:cNvPr>
          <p:cNvSpPr>
            <a:spLocks noGrp="1" noChangeArrowheads="1"/>
          </p:cNvSpPr>
          <p:nvPr>
            <p:ph type="title"/>
          </p:nvPr>
        </p:nvSpPr>
        <p:spPr/>
        <p:txBody>
          <a:bodyPr>
            <a:normAutofit fontScale="90000"/>
          </a:bodyPr>
          <a:lstStyle/>
          <a:p>
            <a:pPr eaLnBrk="1" hangingPunct="1">
              <a:spcBef>
                <a:spcPct val="20000"/>
              </a:spcBef>
              <a:buClr>
                <a:schemeClr val="hlink"/>
              </a:buClr>
            </a:pPr>
            <a:r>
              <a:rPr lang="en-US" altLang="en-US" sz="4400" dirty="0"/>
              <a:t>Work Breakdown Structure (WBS)</a:t>
            </a:r>
          </a:p>
        </p:txBody>
      </p:sp>
      <p:sp>
        <p:nvSpPr>
          <p:cNvPr id="71684" name="Rectangle 42">
            <a:extLst>
              <a:ext uri="{FF2B5EF4-FFF2-40B4-BE49-F238E27FC236}">
                <a16:creationId xmlns:a16="http://schemas.microsoft.com/office/drawing/2014/main" id="{05D8E347-EAAC-4EE6-8D50-359671F31E88}"/>
              </a:ext>
            </a:extLst>
          </p:cNvPr>
          <p:cNvSpPr>
            <a:spLocks noChangeArrowheads="1"/>
          </p:cNvSpPr>
          <p:nvPr/>
        </p:nvSpPr>
        <p:spPr bwMode="auto">
          <a:xfrm>
            <a:off x="228600" y="1417638"/>
            <a:ext cx="84582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1" eaLnBrk="1" hangingPunct="1">
              <a:spcBef>
                <a:spcPct val="20000"/>
              </a:spcBef>
              <a:buClr>
                <a:schemeClr val="folHlink"/>
              </a:buClr>
              <a:buSzPct val="50000"/>
              <a:buFont typeface="Arial" panose="020B0604020202020204" pitchFamily="34" charset="0"/>
              <a:buChar char="n"/>
            </a:pPr>
            <a:r>
              <a:rPr lang="en-US" altLang="en-US" sz="3000" dirty="0"/>
              <a:t>Foundation of the project, all planning and controlling is based on the WBS </a:t>
            </a:r>
          </a:p>
          <a:p>
            <a:pPr lvl="1" eaLnBrk="1" hangingPunct="1">
              <a:spcBef>
                <a:spcPct val="20000"/>
              </a:spcBef>
              <a:buClr>
                <a:schemeClr val="folHlink"/>
              </a:buClr>
              <a:buSzPct val="50000"/>
              <a:buFont typeface="Arial" panose="020B0604020202020204" pitchFamily="34" charset="0"/>
              <a:buChar char="n"/>
            </a:pPr>
            <a:r>
              <a:rPr lang="en-US" altLang="en-US" sz="3000" dirty="0"/>
              <a:t>Identifies all work to be performed, if it is not in the WBS it does not need to be done</a:t>
            </a:r>
          </a:p>
          <a:p>
            <a:pPr lvl="1" eaLnBrk="1" hangingPunct="1">
              <a:spcBef>
                <a:spcPct val="20000"/>
              </a:spcBef>
              <a:buClr>
                <a:schemeClr val="folHlink"/>
              </a:buClr>
              <a:buSzPct val="50000"/>
              <a:buFont typeface="Arial" panose="020B0604020202020204" pitchFamily="34" charset="0"/>
              <a:buChar char="n"/>
            </a:pPr>
            <a:r>
              <a:rPr lang="en-US" altLang="en-US" sz="3000" dirty="0"/>
              <a:t>Graphical picture of 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03027485-83F3-4E6B-9E83-62C7FE5A1B4B}"/>
              </a:ext>
            </a:extLst>
          </p:cNvPr>
          <p:cNvSpPr>
            <a:spLocks noGrp="1" noChangeArrowheads="1"/>
          </p:cNvSpPr>
          <p:nvPr>
            <p:ph idx="1"/>
          </p:nvPr>
        </p:nvSpPr>
        <p:spPr>
          <a:xfrm>
            <a:off x="457200" y="1600200"/>
            <a:ext cx="8382000" cy="4724400"/>
          </a:xfrm>
        </p:spPr>
        <p:txBody>
          <a:bodyPr/>
          <a:lstStyle/>
          <a:p>
            <a:pPr eaLnBrk="1" hangingPunct="1"/>
            <a:r>
              <a:rPr lang="en-US" altLang="en-US"/>
              <a:t>Start with major project deliverables or phases</a:t>
            </a:r>
          </a:p>
          <a:p>
            <a:pPr eaLnBrk="1" hangingPunct="1"/>
            <a:r>
              <a:rPr lang="en-US" altLang="en-US"/>
              <a:t>“Decomposition” is breaking down the deliverables into more manageable parts</a:t>
            </a:r>
          </a:p>
          <a:p>
            <a:pPr lvl="1" eaLnBrk="1" hangingPunct="1"/>
            <a:r>
              <a:rPr lang="en-US" altLang="en-US"/>
              <a:t>Not all branches need the same level of decomposition!</a:t>
            </a:r>
          </a:p>
          <a:p>
            <a:pPr eaLnBrk="1" hangingPunct="1"/>
            <a:r>
              <a:rPr lang="en-US" altLang="en-US"/>
              <a:t>Decompose into “Work Packages”</a:t>
            </a:r>
          </a:p>
        </p:txBody>
      </p:sp>
      <p:sp>
        <p:nvSpPr>
          <p:cNvPr id="70658" name="Rectangle 2">
            <a:extLst>
              <a:ext uri="{FF2B5EF4-FFF2-40B4-BE49-F238E27FC236}">
                <a16:creationId xmlns:a16="http://schemas.microsoft.com/office/drawing/2014/main" id="{6544BBE8-421E-42FA-825B-2F4D8FDBA163}"/>
              </a:ext>
            </a:extLst>
          </p:cNvPr>
          <p:cNvSpPr>
            <a:spLocks noGrp="1" noChangeArrowheads="1"/>
          </p:cNvSpPr>
          <p:nvPr>
            <p:ph type="title"/>
          </p:nvPr>
        </p:nvSpPr>
        <p:spPr>
          <a:xfrm>
            <a:off x="381000" y="304800"/>
            <a:ext cx="8229600" cy="1143000"/>
          </a:xfrm>
        </p:spPr>
        <p:txBody>
          <a:bodyPr/>
          <a:lstStyle/>
          <a:p>
            <a:pPr eaLnBrk="1" fontAlgn="auto" hangingPunct="1">
              <a:spcAft>
                <a:spcPts val="0"/>
              </a:spcAft>
              <a:defRPr/>
            </a:pPr>
            <a:r>
              <a:rPr lang="en-US" altLang="en-US" dirty="0"/>
              <a:t>Work Breakdown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D33723E-1463-4054-80CE-8594142267FD}"/>
              </a:ext>
            </a:extLst>
          </p:cNvPr>
          <p:cNvSpPr>
            <a:spLocks noGrp="1" noChangeArrowheads="1"/>
          </p:cNvSpPr>
          <p:nvPr>
            <p:ph idx="1"/>
          </p:nvPr>
        </p:nvSpPr>
        <p:spPr>
          <a:xfrm>
            <a:off x="381000" y="1535113"/>
            <a:ext cx="8305800" cy="4789487"/>
          </a:xfrm>
        </p:spPr>
        <p:txBody>
          <a:bodyPr/>
          <a:lstStyle/>
          <a:p>
            <a:pPr eaLnBrk="1" hangingPunct="1">
              <a:lnSpc>
                <a:spcPct val="90000"/>
              </a:lnSpc>
            </a:pPr>
            <a:r>
              <a:rPr lang="en-US" altLang="en-US"/>
              <a:t>A </a:t>
            </a:r>
            <a:r>
              <a:rPr lang="en-US" altLang="en-US" b="1"/>
              <a:t>project life cycle</a:t>
            </a:r>
            <a:r>
              <a:rPr lang="en-US" altLang="en-US"/>
              <a:t> is a collection of project phases that defines:</a:t>
            </a:r>
          </a:p>
          <a:p>
            <a:pPr lvl="1" eaLnBrk="1" hangingPunct="1">
              <a:lnSpc>
                <a:spcPct val="90000"/>
              </a:lnSpc>
            </a:pPr>
            <a:r>
              <a:rPr lang="en-US" altLang="en-US"/>
              <a:t>What work will be performed in each phase</a:t>
            </a:r>
          </a:p>
          <a:p>
            <a:pPr lvl="1" eaLnBrk="1" hangingPunct="1">
              <a:lnSpc>
                <a:spcPct val="90000"/>
              </a:lnSpc>
            </a:pPr>
            <a:r>
              <a:rPr lang="en-US" altLang="en-US"/>
              <a:t>What deliverables will be produced and when</a:t>
            </a:r>
          </a:p>
          <a:p>
            <a:pPr lvl="1" eaLnBrk="1" hangingPunct="1">
              <a:lnSpc>
                <a:spcPct val="90000"/>
              </a:lnSpc>
            </a:pPr>
            <a:r>
              <a:rPr lang="en-US" altLang="en-US"/>
              <a:t>Who is involved in each phase </a:t>
            </a:r>
          </a:p>
          <a:p>
            <a:pPr lvl="1" eaLnBrk="1" hangingPunct="1">
              <a:lnSpc>
                <a:spcPct val="90000"/>
              </a:lnSpc>
            </a:pPr>
            <a:r>
              <a:rPr lang="en-US" altLang="en-US"/>
              <a:t>How management will control and approve work produced in each phase</a:t>
            </a:r>
          </a:p>
          <a:p>
            <a:pPr eaLnBrk="1" hangingPunct="1">
              <a:lnSpc>
                <a:spcPct val="90000"/>
              </a:lnSpc>
            </a:pPr>
            <a:r>
              <a:rPr lang="en-US" altLang="en-US"/>
              <a:t>A </a:t>
            </a:r>
            <a:r>
              <a:rPr lang="en-US" altLang="en-US" b="1"/>
              <a:t>deliverable</a:t>
            </a:r>
            <a:r>
              <a:rPr lang="en-US" altLang="en-US"/>
              <a:t> is a product or service produced or provided as part of a project</a:t>
            </a:r>
          </a:p>
          <a:p>
            <a:pPr eaLnBrk="1" hangingPunct="1">
              <a:lnSpc>
                <a:spcPct val="90000"/>
              </a:lnSpc>
            </a:pPr>
            <a:endParaRPr lang="en-US" altLang="en-US"/>
          </a:p>
        </p:txBody>
      </p:sp>
      <p:sp>
        <p:nvSpPr>
          <p:cNvPr id="26628" name="Rectangle 2">
            <a:extLst>
              <a:ext uri="{FF2B5EF4-FFF2-40B4-BE49-F238E27FC236}">
                <a16:creationId xmlns:a16="http://schemas.microsoft.com/office/drawing/2014/main" id="{8C6FA0B4-F409-4329-88B8-6BA5340995D4}"/>
              </a:ext>
            </a:extLst>
          </p:cNvPr>
          <p:cNvSpPr>
            <a:spLocks noGrp="1" noChangeArrowheads="1"/>
          </p:cNvSpPr>
          <p:nvPr>
            <p:ph type="title"/>
          </p:nvPr>
        </p:nvSpPr>
        <p:spPr>
          <a:xfrm>
            <a:off x="533400" y="457200"/>
            <a:ext cx="8305800" cy="1066800"/>
          </a:xfrm>
        </p:spPr>
        <p:txBody>
          <a:bodyPr>
            <a:normAutofit fontScale="90000"/>
          </a:bodyPr>
          <a:lstStyle/>
          <a:p>
            <a:pPr algn="ctr" eaLnBrk="1" fontAlgn="auto" hangingPunct="1">
              <a:spcAft>
                <a:spcPts val="0"/>
              </a:spcAft>
              <a:defRPr/>
            </a:pPr>
            <a:r>
              <a:rPr lang="en-US" altLang="en-US" dirty="0"/>
              <a:t>Project Phases and the Project Life 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3DECD550-6E3A-4C40-85ED-95B640E51CCD}"/>
              </a:ext>
            </a:extLst>
          </p:cNvPr>
          <p:cNvSpPr>
            <a:spLocks noGrp="1" noChangeArrowheads="1"/>
          </p:cNvSpPr>
          <p:nvPr>
            <p:ph idx="1"/>
          </p:nvPr>
        </p:nvSpPr>
        <p:spPr>
          <a:xfrm>
            <a:off x="304800" y="1646238"/>
            <a:ext cx="8686800" cy="4754562"/>
          </a:xfrm>
        </p:spPr>
        <p:txBody>
          <a:bodyPr rtlCol="0">
            <a:normAutofit fontScale="92500" lnSpcReduction="20000"/>
          </a:bodyPr>
          <a:lstStyle/>
          <a:p>
            <a:pPr marL="365760" indent="-256032" eaLnBrk="1" fontAlgn="auto" hangingPunct="1">
              <a:spcAft>
                <a:spcPts val="0"/>
              </a:spcAft>
              <a:buFont typeface="Wingdings 3"/>
              <a:buChar char=""/>
              <a:defRPr/>
            </a:pPr>
            <a:r>
              <a:rPr lang="en-US" dirty="0"/>
              <a:t>A </a:t>
            </a:r>
            <a:r>
              <a:rPr lang="en-US" b="1" dirty="0"/>
              <a:t>WBS</a:t>
            </a:r>
            <a:r>
              <a:rPr lang="en-US" dirty="0"/>
              <a:t> is a deliverable-oriented grouping of the work involved in a project that defines the total scope of the project</a:t>
            </a:r>
          </a:p>
          <a:p>
            <a:pPr marL="365760" indent="-256032" eaLnBrk="1" fontAlgn="auto" hangingPunct="1">
              <a:spcAft>
                <a:spcPts val="0"/>
              </a:spcAft>
              <a:buFont typeface="Wingdings 3"/>
              <a:buChar char=""/>
              <a:defRPr/>
            </a:pPr>
            <a:r>
              <a:rPr lang="en-US" dirty="0"/>
              <a:t>WBS is a foundation document that provides the basis for planning and managing project schedules, costs, resources, and changes</a:t>
            </a:r>
          </a:p>
          <a:p>
            <a:pPr marL="365760" indent="-256032" eaLnBrk="1" fontAlgn="auto" hangingPunct="1">
              <a:spcAft>
                <a:spcPts val="0"/>
              </a:spcAft>
              <a:buFont typeface="Wingdings 3"/>
              <a:buChar char=""/>
              <a:defRPr/>
            </a:pPr>
            <a:r>
              <a:rPr lang="en-US" b="1" dirty="0"/>
              <a:t>Decomposition</a:t>
            </a:r>
            <a:r>
              <a:rPr lang="en-US" dirty="0"/>
              <a:t> is subdividing project deliverables into smaller pieces</a:t>
            </a:r>
          </a:p>
          <a:p>
            <a:pPr marL="365760" indent="-256032" eaLnBrk="1" fontAlgn="auto" hangingPunct="1">
              <a:spcAft>
                <a:spcPts val="0"/>
              </a:spcAft>
              <a:buFont typeface="Wingdings 3"/>
              <a:buChar char=""/>
              <a:defRPr/>
            </a:pPr>
            <a:r>
              <a:rPr lang="en-US" dirty="0"/>
              <a:t>A </a:t>
            </a:r>
            <a:r>
              <a:rPr lang="en-US" b="1" dirty="0"/>
              <a:t>work package </a:t>
            </a:r>
            <a:r>
              <a:rPr lang="en-US" dirty="0"/>
              <a:t>is a task at the lowest level of the WBS</a:t>
            </a:r>
          </a:p>
          <a:p>
            <a:pPr marL="365760" indent="-256032" eaLnBrk="1" fontAlgn="auto" hangingPunct="1">
              <a:spcAft>
                <a:spcPts val="0"/>
              </a:spcAft>
              <a:buFont typeface="Wingdings 3"/>
              <a:buChar char=""/>
              <a:defRPr/>
            </a:pPr>
            <a:r>
              <a:rPr lang="en-US" dirty="0"/>
              <a:t>The </a:t>
            </a:r>
            <a:r>
              <a:rPr lang="en-US" b="1" dirty="0"/>
              <a:t>scope baseline </a:t>
            </a:r>
            <a:r>
              <a:rPr lang="en-US" dirty="0"/>
              <a:t>includes the approved project scope statement and its associated WBS and WBS dictionary</a:t>
            </a:r>
          </a:p>
        </p:txBody>
      </p:sp>
      <p:sp>
        <p:nvSpPr>
          <p:cNvPr id="21506" name="Rectangle 2">
            <a:extLst>
              <a:ext uri="{FF2B5EF4-FFF2-40B4-BE49-F238E27FC236}">
                <a16:creationId xmlns:a16="http://schemas.microsoft.com/office/drawing/2014/main" id="{DF1DF56D-89F3-46A7-876C-3972427C7360}"/>
              </a:ext>
            </a:extLst>
          </p:cNvPr>
          <p:cNvSpPr>
            <a:spLocks noGrp="1" noChangeArrowheads="1"/>
          </p:cNvSpPr>
          <p:nvPr>
            <p:ph type="title"/>
          </p:nvPr>
        </p:nvSpPr>
        <p:spPr>
          <a:xfrm>
            <a:off x="457200" y="152400"/>
            <a:ext cx="8229600" cy="1143000"/>
          </a:xfrm>
        </p:spPr>
        <p:txBody>
          <a:bodyPr>
            <a:normAutofit fontScale="90000"/>
          </a:bodyPr>
          <a:lstStyle/>
          <a:p>
            <a:pPr eaLnBrk="1" fontAlgn="auto" hangingPunct="1">
              <a:spcAft>
                <a:spcPts val="0"/>
              </a:spcAft>
              <a:defRPr/>
            </a:pPr>
            <a:r>
              <a:rPr lang="en-US" dirty="0"/>
              <a:t>Creating a Work Breakdown Structure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CCBBAF70-9573-4899-A3A6-4D548DA011CF}"/>
              </a:ext>
            </a:extLst>
          </p:cNvPr>
          <p:cNvSpPr>
            <a:spLocks noGrp="1" noChangeArrowheads="1"/>
          </p:cNvSpPr>
          <p:nvPr>
            <p:ph type="title"/>
          </p:nvPr>
        </p:nvSpPr>
        <p:spPr>
          <a:xfrm>
            <a:off x="76200" y="104775"/>
            <a:ext cx="8915400" cy="1190625"/>
          </a:xfrm>
        </p:spPr>
        <p:txBody>
          <a:bodyPr>
            <a:normAutofit fontScale="90000"/>
          </a:bodyPr>
          <a:lstStyle/>
          <a:p>
            <a:pPr eaLnBrk="1" fontAlgn="auto" hangingPunct="1">
              <a:spcAft>
                <a:spcPts val="0"/>
              </a:spcAft>
              <a:defRPr/>
            </a:pPr>
            <a:r>
              <a:rPr lang="en-US" altLang="en-US" dirty="0"/>
              <a:t>Sample Intranet WBS Organized by Phase</a:t>
            </a:r>
          </a:p>
        </p:txBody>
      </p:sp>
      <p:pic>
        <p:nvPicPr>
          <p:cNvPr id="80899" name="Picture 4">
            <a:extLst>
              <a:ext uri="{FF2B5EF4-FFF2-40B4-BE49-F238E27FC236}">
                <a16:creationId xmlns:a16="http://schemas.microsoft.com/office/drawing/2014/main" id="{7647C030-DBE8-4E1F-A4A0-6EDC1D25E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673" b="15390"/>
          <a:stretch>
            <a:fillRect/>
          </a:stretch>
        </p:blipFill>
        <p:spPr bwMode="auto">
          <a:xfrm>
            <a:off x="228600" y="1449388"/>
            <a:ext cx="8610600"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68D4379-FB0F-4923-801E-F32D0AADAEDB}"/>
              </a:ext>
            </a:extLst>
          </p:cNvPr>
          <p:cNvSpPr>
            <a:spLocks noGrp="1" noChangeArrowheads="1"/>
          </p:cNvSpPr>
          <p:nvPr>
            <p:ph type="title"/>
          </p:nvPr>
        </p:nvSpPr>
        <p:spPr>
          <a:xfrm>
            <a:off x="0" y="0"/>
            <a:ext cx="8991600" cy="1249363"/>
          </a:xfrm>
        </p:spPr>
        <p:txBody>
          <a:bodyPr>
            <a:normAutofit/>
          </a:bodyPr>
          <a:lstStyle/>
          <a:p>
            <a:pPr eaLnBrk="1" fontAlgn="auto" hangingPunct="1">
              <a:spcAft>
                <a:spcPts val="0"/>
              </a:spcAft>
              <a:defRPr/>
            </a:pPr>
            <a:r>
              <a:rPr lang="en-US" dirty="0"/>
              <a:t>  </a:t>
            </a:r>
          </a:p>
        </p:txBody>
      </p:sp>
      <p:pic>
        <p:nvPicPr>
          <p:cNvPr id="81923" name="Picture 1">
            <a:extLst>
              <a:ext uri="{FF2B5EF4-FFF2-40B4-BE49-F238E27FC236}">
                <a16:creationId xmlns:a16="http://schemas.microsoft.com/office/drawing/2014/main" id="{F02A6AAE-1716-4216-A6DE-1B20F3FD88CD}"/>
              </a:ext>
            </a:extLst>
          </p:cNvPr>
          <p:cNvPicPr>
            <a:picLocks noChangeAspect="1"/>
          </p:cNvPicPr>
          <p:nvPr/>
        </p:nvPicPr>
        <p:blipFill rotWithShape="1">
          <a:blip r:embed="rId2">
            <a:extLst>
              <a:ext uri="{28A0092B-C50C-407E-A947-70E740481C1C}">
                <a14:useLocalDpi xmlns:a14="http://schemas.microsoft.com/office/drawing/2010/main" val="0"/>
              </a:ext>
            </a:extLst>
          </a:blip>
          <a:srcRect l="31034" t="48228" r="18104" b="4437"/>
          <a:stretch/>
        </p:blipFill>
        <p:spPr bwMode="auto">
          <a:xfrm>
            <a:off x="82153" y="609600"/>
            <a:ext cx="8979694"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D8B54AB7-7415-4D19-918F-4406AA06EACE}"/>
              </a:ext>
            </a:extLst>
          </p:cNvPr>
          <p:cNvSpPr>
            <a:spLocks noGrp="1" noChangeArrowheads="1"/>
          </p:cNvSpPr>
          <p:nvPr>
            <p:ph idx="1"/>
          </p:nvPr>
        </p:nvSpPr>
        <p:spPr/>
        <p:txBody>
          <a:bodyPr/>
          <a:lstStyle/>
          <a:p>
            <a:pPr eaLnBrk="1" hangingPunct="1"/>
            <a:r>
              <a:rPr lang="en-US" altLang="en-US"/>
              <a:t>Many WBS tasks are vague and must be explained more so people know what to do and can estimate how long it will take and what it will cost to do the work</a:t>
            </a:r>
          </a:p>
          <a:p>
            <a:pPr eaLnBrk="1" hangingPunct="1"/>
            <a:r>
              <a:rPr lang="en-US" altLang="en-US"/>
              <a:t>A </a:t>
            </a:r>
            <a:r>
              <a:rPr lang="en-US" altLang="en-US" b="1"/>
              <a:t>WBS dictionary</a:t>
            </a:r>
            <a:r>
              <a:rPr lang="en-US" altLang="en-US"/>
              <a:t> is a document that describes detailed information about each WBS item</a:t>
            </a:r>
          </a:p>
        </p:txBody>
      </p:sp>
      <p:sp>
        <p:nvSpPr>
          <p:cNvPr id="31746" name="Rectangle 2">
            <a:extLst>
              <a:ext uri="{FF2B5EF4-FFF2-40B4-BE49-F238E27FC236}">
                <a16:creationId xmlns:a16="http://schemas.microsoft.com/office/drawing/2014/main" id="{7F1B4AF5-67C4-4F2A-BD76-D37044C7E1D3}"/>
              </a:ext>
            </a:extLst>
          </p:cNvPr>
          <p:cNvSpPr>
            <a:spLocks noGrp="1" noChangeArrowheads="1"/>
          </p:cNvSpPr>
          <p:nvPr>
            <p:ph type="title"/>
          </p:nvPr>
        </p:nvSpPr>
        <p:spPr>
          <a:xfrm>
            <a:off x="457200" y="274638"/>
            <a:ext cx="8229600" cy="792162"/>
          </a:xfrm>
        </p:spPr>
        <p:txBody>
          <a:bodyPr>
            <a:normAutofit fontScale="90000"/>
          </a:bodyPr>
          <a:lstStyle/>
          <a:p>
            <a:pPr eaLnBrk="1" fontAlgn="auto" hangingPunct="1">
              <a:spcAft>
                <a:spcPts val="0"/>
              </a:spcAft>
              <a:defRPr/>
            </a:pPr>
            <a:r>
              <a:rPr lang="en-US" dirty="0"/>
              <a:t>The WBS Dictionary and Scope Baseline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2">
            <a:extLst>
              <a:ext uri="{FF2B5EF4-FFF2-40B4-BE49-F238E27FC236}">
                <a16:creationId xmlns:a16="http://schemas.microsoft.com/office/drawing/2014/main" id="{DF200B11-18AE-424E-A1E5-829F56FF384A}"/>
              </a:ext>
            </a:extLst>
          </p:cNvPr>
          <p:cNvSpPr>
            <a:spLocks noGrp="1"/>
          </p:cNvSpPr>
          <p:nvPr>
            <p:ph type="title"/>
          </p:nvPr>
        </p:nvSpPr>
        <p:spPr>
          <a:xfrm>
            <a:off x="457200" y="274638"/>
            <a:ext cx="8229600" cy="792162"/>
          </a:xfrm>
        </p:spPr>
        <p:txBody>
          <a:bodyPr/>
          <a:lstStyle/>
          <a:p>
            <a:pPr eaLnBrk="1" fontAlgn="auto" hangingPunct="1">
              <a:spcAft>
                <a:spcPts val="0"/>
              </a:spcAft>
              <a:defRPr/>
            </a:pPr>
            <a:r>
              <a:rPr lang="en-US" altLang="en-US"/>
              <a:t>Sample WBS Dictionary Entry</a:t>
            </a:r>
          </a:p>
        </p:txBody>
      </p:sp>
      <p:pic>
        <p:nvPicPr>
          <p:cNvPr id="88067" name="Picture 5">
            <a:extLst>
              <a:ext uri="{FF2B5EF4-FFF2-40B4-BE49-F238E27FC236}">
                <a16:creationId xmlns:a16="http://schemas.microsoft.com/office/drawing/2014/main" id="{026320CB-5FA3-43DA-8E95-F207EA388B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353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7C5F3E70-1277-4403-8D1F-B06A78767637}"/>
              </a:ext>
            </a:extLst>
          </p:cNvPr>
          <p:cNvSpPr>
            <a:spLocks noGrp="1" noChangeArrowheads="1"/>
          </p:cNvSpPr>
          <p:nvPr>
            <p:ph idx="1"/>
          </p:nvPr>
        </p:nvSpPr>
        <p:spPr>
          <a:xfrm>
            <a:off x="457200" y="1447800"/>
            <a:ext cx="8458200" cy="4953000"/>
          </a:xfrm>
        </p:spPr>
        <p:txBody>
          <a:bodyPr/>
          <a:lstStyle/>
          <a:p>
            <a:pPr eaLnBrk="1" hangingPunct="1">
              <a:lnSpc>
                <a:spcPct val="80000"/>
              </a:lnSpc>
            </a:pPr>
            <a:r>
              <a:rPr lang="en-US" altLang="en-US"/>
              <a:t>A unit of work should appear at only one place in the WBS.</a:t>
            </a:r>
          </a:p>
          <a:p>
            <a:pPr eaLnBrk="1" hangingPunct="1">
              <a:lnSpc>
                <a:spcPct val="80000"/>
              </a:lnSpc>
            </a:pPr>
            <a:r>
              <a:rPr lang="en-US" altLang="en-US"/>
              <a:t>The work content of a WBS item is the sum of the WBS items below it</a:t>
            </a:r>
          </a:p>
          <a:p>
            <a:pPr eaLnBrk="1" hangingPunct="1">
              <a:lnSpc>
                <a:spcPct val="80000"/>
              </a:lnSpc>
            </a:pPr>
            <a:r>
              <a:rPr lang="en-US" altLang="en-US"/>
              <a:t>A WBS item is the responsibility of only one individual, even though many people may be working on it</a:t>
            </a:r>
          </a:p>
          <a:p>
            <a:pPr eaLnBrk="1" hangingPunct="1">
              <a:lnSpc>
                <a:spcPct val="80000"/>
              </a:lnSpc>
            </a:pPr>
            <a:r>
              <a:rPr lang="en-US" altLang="en-US"/>
              <a:t>The WBS must be consistent with the way in which work is actually going to be performed; it should serve the project team first, and other purposes only if practical</a:t>
            </a:r>
          </a:p>
        </p:txBody>
      </p:sp>
      <p:sp>
        <p:nvSpPr>
          <p:cNvPr id="32770" name="Rectangle 2">
            <a:extLst>
              <a:ext uri="{FF2B5EF4-FFF2-40B4-BE49-F238E27FC236}">
                <a16:creationId xmlns:a16="http://schemas.microsoft.com/office/drawing/2014/main" id="{1B73F93F-210A-463D-8B84-563FD0F8FCB7}"/>
              </a:ext>
            </a:extLst>
          </p:cNvPr>
          <p:cNvSpPr>
            <a:spLocks noGrp="1" noChangeArrowheads="1"/>
          </p:cNvSpPr>
          <p:nvPr>
            <p:ph type="title"/>
          </p:nvPr>
        </p:nvSpPr>
        <p:spPr>
          <a:xfrm>
            <a:off x="304800" y="457200"/>
            <a:ext cx="8839200" cy="579438"/>
          </a:xfrm>
        </p:spPr>
        <p:txBody>
          <a:bodyPr>
            <a:normAutofit fontScale="90000"/>
          </a:bodyPr>
          <a:lstStyle/>
          <a:p>
            <a:pPr eaLnBrk="1" fontAlgn="auto" hangingPunct="1">
              <a:spcAft>
                <a:spcPts val="0"/>
              </a:spcAft>
              <a:defRPr/>
            </a:pPr>
            <a:r>
              <a:rPr lang="en-US" dirty="0"/>
              <a:t>Advice for Creating a WBS and WBS Dictionary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5C0C61F6-0B26-4F4A-AF4C-6431A2182CE3}"/>
              </a:ext>
            </a:extLst>
          </p:cNvPr>
          <p:cNvSpPr>
            <a:spLocks noGrp="1" noChangeArrowheads="1"/>
          </p:cNvSpPr>
          <p:nvPr>
            <p:ph idx="1"/>
          </p:nvPr>
        </p:nvSpPr>
        <p:spPr/>
        <p:txBody>
          <a:bodyPr rtlCol="0">
            <a:normAutofit lnSpcReduction="10000"/>
          </a:bodyPr>
          <a:lstStyle/>
          <a:p>
            <a:pPr marL="365760" indent="-256032" eaLnBrk="1" fontAlgn="auto" hangingPunct="1">
              <a:lnSpc>
                <a:spcPct val="90000"/>
              </a:lnSpc>
              <a:spcAft>
                <a:spcPts val="0"/>
              </a:spcAft>
              <a:buFont typeface="Wingdings 3"/>
              <a:buChar char=""/>
              <a:defRPr/>
            </a:pPr>
            <a:r>
              <a:rPr lang="en-US" dirty="0"/>
              <a:t>Project team members should be involved in developing the WBS to ensure consistency and buy-in</a:t>
            </a:r>
          </a:p>
          <a:p>
            <a:pPr marL="365760" indent="-256032" eaLnBrk="1" fontAlgn="auto" hangingPunct="1">
              <a:lnSpc>
                <a:spcPct val="90000"/>
              </a:lnSpc>
              <a:spcAft>
                <a:spcPts val="0"/>
              </a:spcAft>
              <a:buFont typeface="Wingdings 3"/>
              <a:buChar char=""/>
              <a:defRPr/>
            </a:pPr>
            <a:r>
              <a:rPr lang="en-US" dirty="0"/>
              <a:t>Each WBS item must be documented in a WBS dictionary to ensure accurate understanding of the scope of work included and not included in that item</a:t>
            </a:r>
          </a:p>
          <a:p>
            <a:pPr marL="365760" indent="-256032" eaLnBrk="1" fontAlgn="auto" hangingPunct="1">
              <a:lnSpc>
                <a:spcPct val="90000"/>
              </a:lnSpc>
              <a:spcAft>
                <a:spcPts val="0"/>
              </a:spcAft>
              <a:buFont typeface="Wingdings 3"/>
              <a:buChar char=""/>
              <a:defRPr/>
            </a:pPr>
            <a:r>
              <a:rPr lang="en-US" dirty="0"/>
              <a:t>The WBS must be a flexible tool to accommodate inevitable changes while properly maintaining control of the work content in the project according to the scope statement</a:t>
            </a:r>
            <a:endParaRPr lang="en-US" sz="2400" dirty="0"/>
          </a:p>
        </p:txBody>
      </p:sp>
      <p:sp>
        <p:nvSpPr>
          <p:cNvPr id="33794" name="Rectangle 2">
            <a:extLst>
              <a:ext uri="{FF2B5EF4-FFF2-40B4-BE49-F238E27FC236}">
                <a16:creationId xmlns:a16="http://schemas.microsoft.com/office/drawing/2014/main" id="{B8A7A45E-8708-4CE9-8A4C-AECF5C7B90D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Advice for Creating a WBS and WBS Dictionary (cont’d)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rme 2">
            <a:extLst>
              <a:ext uri="{FF2B5EF4-FFF2-40B4-BE49-F238E27FC236}">
                <a16:creationId xmlns:a16="http://schemas.microsoft.com/office/drawing/2014/main" id="{CB7715C4-FCDE-44F9-9C14-8AE8F09868B1}"/>
              </a:ext>
            </a:extLst>
          </p:cNvPr>
          <p:cNvSpPr>
            <a:spLocks noGrp="1"/>
          </p:cNvSpPr>
          <p:nvPr>
            <p:ph idx="1"/>
          </p:nvPr>
        </p:nvSpPr>
        <p:spPr/>
        <p:txBody>
          <a:bodyPr/>
          <a:lstStyle/>
          <a:p>
            <a:pPr eaLnBrk="1" hangingPunct="1"/>
            <a:r>
              <a:rPr lang="en-US" dirty="0"/>
              <a:t>The “doing” stage</a:t>
            </a:r>
            <a:endParaRPr lang="en-US" altLang="en-US" b="1" dirty="0"/>
          </a:p>
          <a:p>
            <a:pPr eaLnBrk="1" hangingPunct="1"/>
            <a:r>
              <a:rPr lang="en-US" altLang="en-US" dirty="0"/>
              <a:t>Execute project plan and accomplish project goals</a:t>
            </a:r>
          </a:p>
          <a:p>
            <a:pPr eaLnBrk="1" hangingPunct="1"/>
            <a:endParaRPr lang="fr-CA" altLang="en-US" dirty="0"/>
          </a:p>
          <a:p>
            <a:pPr marL="109537" indent="0" eaLnBrk="1" hangingPunct="1">
              <a:buNone/>
            </a:pPr>
            <a:endParaRPr lang="en-US" altLang="en-US" b="1" dirty="0"/>
          </a:p>
          <a:p>
            <a:pPr eaLnBrk="1" hangingPunct="1"/>
            <a:endParaRPr lang="fr-CA" altLang="en-US" dirty="0"/>
          </a:p>
        </p:txBody>
      </p:sp>
      <p:sp>
        <p:nvSpPr>
          <p:cNvPr id="102402" name="Forme 1">
            <a:extLst>
              <a:ext uri="{FF2B5EF4-FFF2-40B4-BE49-F238E27FC236}">
                <a16:creationId xmlns:a16="http://schemas.microsoft.com/office/drawing/2014/main" id="{15A36DDB-BC4F-4E43-9C10-3F7CF2A1CB0A}"/>
              </a:ext>
            </a:extLst>
          </p:cNvPr>
          <p:cNvSpPr>
            <a:spLocks noGrp="1"/>
          </p:cNvSpPr>
          <p:nvPr>
            <p:ph type="title"/>
          </p:nvPr>
        </p:nvSpPr>
        <p:spPr/>
        <p:txBody>
          <a:bodyPr/>
          <a:lstStyle/>
          <a:p>
            <a:pPr eaLnBrk="1" fontAlgn="auto" hangingPunct="1">
              <a:spcAft>
                <a:spcPts val="0"/>
              </a:spcAft>
              <a:defRPr/>
            </a:pPr>
            <a:r>
              <a:rPr lang="en-US" altLang="en-US"/>
              <a:t>Implementation Phase</a:t>
            </a:r>
            <a:endParaRPr lang="fr-CA"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rme 2">
            <a:extLst>
              <a:ext uri="{FF2B5EF4-FFF2-40B4-BE49-F238E27FC236}">
                <a16:creationId xmlns:a16="http://schemas.microsoft.com/office/drawing/2014/main" id="{7422FBD5-3529-437B-9E62-1DF21CA07ACA}"/>
              </a:ext>
            </a:extLst>
          </p:cNvPr>
          <p:cNvSpPr>
            <a:spLocks noGrp="1"/>
          </p:cNvSpPr>
          <p:nvPr>
            <p:ph idx="1"/>
          </p:nvPr>
        </p:nvSpPr>
        <p:spPr/>
        <p:txBody>
          <a:bodyPr/>
          <a:lstStyle/>
          <a:p>
            <a:pPr eaLnBrk="1" hangingPunct="1"/>
            <a:r>
              <a:rPr lang="en-US" dirty="0"/>
              <a:t>Close-out – wrapping up the project and transferring solutions to “business as usual”</a:t>
            </a:r>
            <a:endParaRPr lang="en-US" altLang="en-US" b="1" dirty="0"/>
          </a:p>
          <a:p>
            <a:pPr eaLnBrk="1" hangingPunct="1"/>
            <a:r>
              <a:rPr lang="en-US" altLang="en-US" dirty="0"/>
              <a:t>Contractual Closeout</a:t>
            </a:r>
          </a:p>
          <a:p>
            <a:pPr eaLnBrk="1" hangingPunct="1"/>
            <a:r>
              <a:rPr lang="en-US" altLang="en-US" dirty="0"/>
              <a:t>Post Production Transition</a:t>
            </a:r>
          </a:p>
          <a:p>
            <a:pPr eaLnBrk="1" hangingPunct="1"/>
            <a:r>
              <a:rPr lang="en-US" altLang="en-US" dirty="0"/>
              <a:t>Lessons Learned</a:t>
            </a:r>
          </a:p>
          <a:p>
            <a:pPr eaLnBrk="1" hangingPunct="1"/>
            <a:endParaRPr lang="fr-CA" altLang="en-US" dirty="0"/>
          </a:p>
        </p:txBody>
      </p:sp>
      <p:sp>
        <p:nvSpPr>
          <p:cNvPr id="104450" name="Forme 1">
            <a:extLst>
              <a:ext uri="{FF2B5EF4-FFF2-40B4-BE49-F238E27FC236}">
                <a16:creationId xmlns:a16="http://schemas.microsoft.com/office/drawing/2014/main" id="{5B71391A-3494-4CF9-AB74-178D6312BD29}"/>
              </a:ext>
            </a:extLst>
          </p:cNvPr>
          <p:cNvSpPr>
            <a:spLocks noGrp="1"/>
          </p:cNvSpPr>
          <p:nvPr>
            <p:ph type="title"/>
          </p:nvPr>
        </p:nvSpPr>
        <p:spPr/>
        <p:txBody>
          <a:bodyPr/>
          <a:lstStyle/>
          <a:p>
            <a:pPr eaLnBrk="1" fontAlgn="auto" hangingPunct="1">
              <a:spcAft>
                <a:spcPts val="0"/>
              </a:spcAft>
              <a:defRPr/>
            </a:pPr>
            <a:r>
              <a:rPr lang="en-US" altLang="en-US"/>
              <a:t>Closing Phase</a:t>
            </a:r>
            <a:endParaRPr lang="fr-CA"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350411-62FE-457F-82C8-A5E076D9D64F}"/>
              </a:ext>
            </a:extLst>
          </p:cNvPr>
          <p:cNvSpPr>
            <a:spLocks noGrp="1"/>
          </p:cNvSpPr>
          <p:nvPr>
            <p:ph idx="1"/>
          </p:nvPr>
        </p:nvSpPr>
        <p:spPr/>
        <p:txBody>
          <a:bodyPr/>
          <a:lstStyle/>
          <a:p>
            <a:pPr marL="109537" indent="0">
              <a:buNone/>
            </a:pPr>
            <a:endParaRPr lang="en-US" dirty="0"/>
          </a:p>
          <a:p>
            <a:pPr marL="109537" indent="0">
              <a:buNone/>
            </a:pPr>
            <a:endParaRPr lang="en-US" dirty="0"/>
          </a:p>
          <a:p>
            <a:pPr marL="109537" indent="0">
              <a:buNone/>
            </a:pPr>
            <a:endParaRPr lang="en-US" dirty="0"/>
          </a:p>
          <a:p>
            <a:pPr marL="109537" indent="0" algn="ctr">
              <a:buNone/>
            </a:pPr>
            <a:r>
              <a:rPr lang="en-US" dirty="0"/>
              <a:t>END</a:t>
            </a:r>
          </a:p>
        </p:txBody>
      </p:sp>
    </p:spTree>
    <p:extLst>
      <p:ext uri="{BB962C8B-B14F-4D97-AF65-F5344CB8AC3E}">
        <p14:creationId xmlns:p14="http://schemas.microsoft.com/office/powerpoint/2010/main" val="398702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4ECC672-E20D-429B-8C79-8BFB4268801B}"/>
              </a:ext>
            </a:extLst>
          </p:cNvPr>
          <p:cNvSpPr>
            <a:spLocks noGrp="1"/>
          </p:cNvSpPr>
          <p:nvPr>
            <p:ph type="title"/>
          </p:nvPr>
        </p:nvSpPr>
        <p:spPr>
          <a:xfrm>
            <a:off x="419100" y="304800"/>
            <a:ext cx="8229600" cy="1143000"/>
          </a:xfrm>
        </p:spPr>
        <p:txBody>
          <a:bodyPr/>
          <a:lstStyle/>
          <a:p>
            <a:pPr eaLnBrk="1" fontAlgn="auto" hangingPunct="1">
              <a:spcAft>
                <a:spcPts val="0"/>
              </a:spcAft>
              <a:defRPr/>
            </a:pPr>
            <a:r>
              <a:rPr lang="en-US" altLang="en-US" dirty="0"/>
              <a:t>The Project Life Cycle</a:t>
            </a:r>
          </a:p>
        </p:txBody>
      </p:sp>
      <p:pic>
        <p:nvPicPr>
          <p:cNvPr id="53251" name="Picture 2">
            <a:extLst>
              <a:ext uri="{FF2B5EF4-FFF2-40B4-BE49-F238E27FC236}">
                <a16:creationId xmlns:a16="http://schemas.microsoft.com/office/drawing/2014/main" id="{BB9EDFCC-13AD-44F2-AB17-3BB874E06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067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738434D5-9381-45A1-8E7D-99974F29EBEB}"/>
              </a:ext>
            </a:extLst>
          </p:cNvPr>
          <p:cNvSpPr>
            <a:spLocks noGrp="1" noChangeArrowheads="1"/>
          </p:cNvSpPr>
          <p:nvPr>
            <p:ph idx="1"/>
          </p:nvPr>
        </p:nvSpPr>
        <p:spPr>
          <a:xfrm>
            <a:off x="381000" y="1363663"/>
            <a:ext cx="8305800" cy="4975225"/>
          </a:xfrm>
        </p:spPr>
        <p:txBody>
          <a:bodyPr/>
          <a:lstStyle/>
          <a:p>
            <a:pPr eaLnBrk="1" hangingPunct="1">
              <a:lnSpc>
                <a:spcPct val="90000"/>
              </a:lnSpc>
            </a:pPr>
            <a:r>
              <a:rPr lang="en-US" altLang="en-US"/>
              <a:t>In early phases of a project life cycle:</a:t>
            </a:r>
          </a:p>
          <a:p>
            <a:pPr lvl="1" eaLnBrk="1" hangingPunct="1">
              <a:lnSpc>
                <a:spcPct val="90000"/>
              </a:lnSpc>
            </a:pPr>
            <a:r>
              <a:rPr lang="en-US" altLang="en-US"/>
              <a:t>Resource needs are usually lowest</a:t>
            </a:r>
          </a:p>
          <a:p>
            <a:pPr lvl="1" eaLnBrk="1" hangingPunct="1">
              <a:lnSpc>
                <a:spcPct val="90000"/>
              </a:lnSpc>
            </a:pPr>
            <a:r>
              <a:rPr lang="en-US" altLang="en-US"/>
              <a:t>The level of uncertainty (risk) is highest</a:t>
            </a:r>
          </a:p>
          <a:p>
            <a:pPr lvl="1" eaLnBrk="1" hangingPunct="1">
              <a:lnSpc>
                <a:spcPct val="90000"/>
              </a:lnSpc>
            </a:pPr>
            <a:r>
              <a:rPr lang="en-US" altLang="en-US"/>
              <a:t>Project stakeholders have the greatest opportunity to influence the project</a:t>
            </a:r>
          </a:p>
          <a:p>
            <a:pPr eaLnBrk="1" hangingPunct="1">
              <a:lnSpc>
                <a:spcPct val="90000"/>
              </a:lnSpc>
            </a:pPr>
            <a:r>
              <a:rPr lang="en-US" altLang="en-US"/>
              <a:t>In middle phases of a project life cycle:</a:t>
            </a:r>
          </a:p>
          <a:p>
            <a:pPr lvl="1" eaLnBrk="1" hangingPunct="1">
              <a:lnSpc>
                <a:spcPct val="90000"/>
              </a:lnSpc>
            </a:pPr>
            <a:r>
              <a:rPr lang="en-US" altLang="en-US"/>
              <a:t>The certainty of completing a project improves</a:t>
            </a:r>
          </a:p>
          <a:p>
            <a:pPr lvl="1" eaLnBrk="1" hangingPunct="1">
              <a:lnSpc>
                <a:spcPct val="90000"/>
              </a:lnSpc>
            </a:pPr>
            <a:r>
              <a:rPr lang="en-US" altLang="en-US"/>
              <a:t>More resources are needed</a:t>
            </a:r>
          </a:p>
          <a:p>
            <a:pPr eaLnBrk="1" hangingPunct="1">
              <a:lnSpc>
                <a:spcPct val="90000"/>
              </a:lnSpc>
            </a:pPr>
            <a:r>
              <a:rPr lang="en-US" altLang="en-US"/>
              <a:t>The final phase of a project life cycle focuses on:</a:t>
            </a:r>
          </a:p>
          <a:p>
            <a:pPr lvl="1" eaLnBrk="1" hangingPunct="1">
              <a:lnSpc>
                <a:spcPct val="90000"/>
              </a:lnSpc>
            </a:pPr>
            <a:r>
              <a:rPr lang="en-US" altLang="en-US"/>
              <a:t>Ensuring that project requirements were met</a:t>
            </a:r>
          </a:p>
          <a:p>
            <a:pPr lvl="1" eaLnBrk="1" hangingPunct="1">
              <a:lnSpc>
                <a:spcPct val="90000"/>
              </a:lnSpc>
            </a:pPr>
            <a:r>
              <a:rPr lang="en-US" altLang="en-US"/>
              <a:t>The sponsor approves completion of the project</a:t>
            </a:r>
          </a:p>
          <a:p>
            <a:pPr lvl="1" eaLnBrk="1" hangingPunct="1">
              <a:lnSpc>
                <a:spcPct val="90000"/>
              </a:lnSpc>
            </a:pPr>
            <a:endParaRPr lang="en-US" altLang="en-US"/>
          </a:p>
        </p:txBody>
      </p:sp>
      <p:sp>
        <p:nvSpPr>
          <p:cNvPr id="47106" name="Rectangle 2">
            <a:extLst>
              <a:ext uri="{FF2B5EF4-FFF2-40B4-BE49-F238E27FC236}">
                <a16:creationId xmlns:a16="http://schemas.microsoft.com/office/drawing/2014/main" id="{02455648-1699-40F1-A94B-169681828BFF}"/>
              </a:ext>
            </a:extLst>
          </p:cNvPr>
          <p:cNvSpPr>
            <a:spLocks noGrp="1" noChangeArrowheads="1"/>
          </p:cNvSpPr>
          <p:nvPr>
            <p:ph type="title"/>
          </p:nvPr>
        </p:nvSpPr>
        <p:spPr>
          <a:xfrm>
            <a:off x="381000" y="228600"/>
            <a:ext cx="8305800" cy="903288"/>
          </a:xfrm>
        </p:spPr>
        <p:txBody>
          <a:bodyPr/>
          <a:lstStyle/>
          <a:p>
            <a:pPr eaLnBrk="1" fontAlgn="auto" hangingPunct="1">
              <a:spcAft>
                <a:spcPts val="0"/>
              </a:spcAft>
              <a:defRPr/>
            </a:pPr>
            <a:r>
              <a:rPr lang="en-US" altLang="en-US" dirty="0"/>
              <a:t>The Project Life 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4F369E7-2853-42D1-88C7-2FFC9F604309}"/>
              </a:ext>
            </a:extLst>
          </p:cNvPr>
          <p:cNvSpPr>
            <a:spLocks noGrp="1" noChangeArrowheads="1"/>
          </p:cNvSpPr>
          <p:nvPr>
            <p:ph type="title"/>
          </p:nvPr>
        </p:nvSpPr>
        <p:spPr>
          <a:xfrm>
            <a:off x="560387" y="457200"/>
            <a:ext cx="8229600" cy="1143000"/>
          </a:xfrm>
        </p:spPr>
        <p:txBody>
          <a:bodyPr/>
          <a:lstStyle/>
          <a:p>
            <a:pPr eaLnBrk="1" fontAlgn="auto" hangingPunct="1">
              <a:spcAft>
                <a:spcPts val="0"/>
              </a:spcAft>
              <a:defRPr/>
            </a:pPr>
            <a:r>
              <a:rPr lang="en-US" altLang="en-US" dirty="0">
                <a:solidFill>
                  <a:srgbClr val="7B9899"/>
                </a:solidFill>
              </a:rPr>
              <a:t>Project Phase overlap</a:t>
            </a:r>
          </a:p>
        </p:txBody>
      </p:sp>
      <p:sp>
        <p:nvSpPr>
          <p:cNvPr id="56323" name="Line 5">
            <a:extLst>
              <a:ext uri="{FF2B5EF4-FFF2-40B4-BE49-F238E27FC236}">
                <a16:creationId xmlns:a16="http://schemas.microsoft.com/office/drawing/2014/main" id="{8715A2B7-E1FC-48C9-828D-958A83DEF712}"/>
              </a:ext>
            </a:extLst>
          </p:cNvPr>
          <p:cNvSpPr>
            <a:spLocks noChangeShapeType="1"/>
          </p:cNvSpPr>
          <p:nvPr/>
        </p:nvSpPr>
        <p:spPr bwMode="auto">
          <a:xfrm>
            <a:off x="1633538" y="1468438"/>
            <a:ext cx="0" cy="3232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4" name="Freeform 6">
            <a:extLst>
              <a:ext uri="{FF2B5EF4-FFF2-40B4-BE49-F238E27FC236}">
                <a16:creationId xmlns:a16="http://schemas.microsoft.com/office/drawing/2014/main" id="{A7800D1E-0D4B-49B6-B22F-7DCA9715D190}"/>
              </a:ext>
            </a:extLst>
          </p:cNvPr>
          <p:cNvSpPr>
            <a:spLocks/>
          </p:cNvSpPr>
          <p:nvPr/>
        </p:nvSpPr>
        <p:spPr bwMode="auto">
          <a:xfrm>
            <a:off x="1633538" y="3702050"/>
            <a:ext cx="2765425" cy="998538"/>
          </a:xfrm>
          <a:custGeom>
            <a:avLst/>
            <a:gdLst>
              <a:gd name="T0" fmla="*/ 0 w 4032"/>
              <a:gd name="T1" fmla="*/ 2147483647 h 1320"/>
              <a:gd name="T2" fmla="*/ 2147483647 w 4032"/>
              <a:gd name="T3" fmla="*/ 2147483647 h 1320"/>
              <a:gd name="T4" fmla="*/ 2147483647 w 4032"/>
              <a:gd name="T5" fmla="*/ 2147483647 h 1320"/>
              <a:gd name="T6" fmla="*/ 2147483647 w 4032"/>
              <a:gd name="T7" fmla="*/ 2147483647 h 1320"/>
              <a:gd name="T8" fmla="*/ 0 60000 65536"/>
              <a:gd name="T9" fmla="*/ 0 60000 65536"/>
              <a:gd name="T10" fmla="*/ 0 60000 65536"/>
              <a:gd name="T11" fmla="*/ 0 60000 65536"/>
              <a:gd name="T12" fmla="*/ 0 w 4032"/>
              <a:gd name="T13" fmla="*/ 0 h 1320"/>
              <a:gd name="T14" fmla="*/ 4032 w 4032"/>
              <a:gd name="T15" fmla="*/ 1320 h 1320"/>
            </a:gdLst>
            <a:ahLst/>
            <a:cxnLst>
              <a:cxn ang="T8">
                <a:pos x="T0" y="T1"/>
              </a:cxn>
              <a:cxn ang="T9">
                <a:pos x="T2" y="T3"/>
              </a:cxn>
              <a:cxn ang="T10">
                <a:pos x="T4" y="T5"/>
              </a:cxn>
              <a:cxn ang="T11">
                <a:pos x="T6" y="T7"/>
              </a:cxn>
            </a:cxnLst>
            <a:rect l="T12" t="T13" r="T14" b="T15"/>
            <a:pathLst>
              <a:path w="4032" h="1320">
                <a:moveTo>
                  <a:pt x="0" y="1320"/>
                </a:moveTo>
                <a:cubicBezTo>
                  <a:pt x="348" y="912"/>
                  <a:pt x="696" y="504"/>
                  <a:pt x="1008" y="312"/>
                </a:cubicBezTo>
                <a:cubicBezTo>
                  <a:pt x="1320" y="120"/>
                  <a:pt x="1368" y="0"/>
                  <a:pt x="1872" y="168"/>
                </a:cubicBezTo>
                <a:cubicBezTo>
                  <a:pt x="2376" y="336"/>
                  <a:pt x="3672" y="1128"/>
                  <a:pt x="4032" y="13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6325" name="Freeform 7">
            <a:extLst>
              <a:ext uri="{FF2B5EF4-FFF2-40B4-BE49-F238E27FC236}">
                <a16:creationId xmlns:a16="http://schemas.microsoft.com/office/drawing/2014/main" id="{F7606AA2-A9C2-4A4A-A39A-0CEC21DCC2EA}"/>
              </a:ext>
            </a:extLst>
          </p:cNvPr>
          <p:cNvSpPr>
            <a:spLocks/>
          </p:cNvSpPr>
          <p:nvPr/>
        </p:nvSpPr>
        <p:spPr bwMode="auto">
          <a:xfrm>
            <a:off x="1965325" y="4075113"/>
            <a:ext cx="5419725" cy="625475"/>
          </a:xfrm>
          <a:custGeom>
            <a:avLst/>
            <a:gdLst>
              <a:gd name="T0" fmla="*/ 0 w 9216"/>
              <a:gd name="T1" fmla="*/ 2147483647 h 1008"/>
              <a:gd name="T2" fmla="*/ 2147483647 w 9216"/>
              <a:gd name="T3" fmla="*/ 0 h 1008"/>
              <a:gd name="T4" fmla="*/ 2147483647 w 9216"/>
              <a:gd name="T5" fmla="*/ 2147483647 h 1008"/>
              <a:gd name="T6" fmla="*/ 0 60000 65536"/>
              <a:gd name="T7" fmla="*/ 0 60000 65536"/>
              <a:gd name="T8" fmla="*/ 0 60000 65536"/>
              <a:gd name="T9" fmla="*/ 0 w 9216"/>
              <a:gd name="T10" fmla="*/ 0 h 1008"/>
              <a:gd name="T11" fmla="*/ 9216 w 9216"/>
              <a:gd name="T12" fmla="*/ 1008 h 1008"/>
            </a:gdLst>
            <a:ahLst/>
            <a:cxnLst>
              <a:cxn ang="T6">
                <a:pos x="T0" y="T1"/>
              </a:cxn>
              <a:cxn ang="T7">
                <a:pos x="T2" y="T3"/>
              </a:cxn>
              <a:cxn ang="T8">
                <a:pos x="T4" y="T5"/>
              </a:cxn>
            </a:cxnLst>
            <a:rect l="T9" t="T10" r="T11" b="T12"/>
            <a:pathLst>
              <a:path w="9216" h="1008">
                <a:moveTo>
                  <a:pt x="0" y="1008"/>
                </a:moveTo>
                <a:cubicBezTo>
                  <a:pt x="1968" y="504"/>
                  <a:pt x="3936" y="0"/>
                  <a:pt x="5472" y="0"/>
                </a:cubicBezTo>
                <a:cubicBezTo>
                  <a:pt x="7008" y="0"/>
                  <a:pt x="8112" y="504"/>
                  <a:pt x="9216" y="100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6326" name="Freeform 8">
            <a:extLst>
              <a:ext uri="{FF2B5EF4-FFF2-40B4-BE49-F238E27FC236}">
                <a16:creationId xmlns:a16="http://schemas.microsoft.com/office/drawing/2014/main" id="{D9325A3A-3BC7-4E06-B85A-82F6489F1B6B}"/>
              </a:ext>
            </a:extLst>
          </p:cNvPr>
          <p:cNvSpPr>
            <a:spLocks/>
          </p:cNvSpPr>
          <p:nvPr/>
        </p:nvSpPr>
        <p:spPr bwMode="auto">
          <a:xfrm>
            <a:off x="5283200" y="3762375"/>
            <a:ext cx="2324100" cy="938213"/>
          </a:xfrm>
          <a:custGeom>
            <a:avLst/>
            <a:gdLst>
              <a:gd name="T0" fmla="*/ 0 w 3024"/>
              <a:gd name="T1" fmla="*/ 2147483647 h 1296"/>
              <a:gd name="T2" fmla="*/ 2147483647 w 3024"/>
              <a:gd name="T3" fmla="*/ 0 h 1296"/>
              <a:gd name="T4" fmla="*/ 2147483647 w 3024"/>
              <a:gd name="T5" fmla="*/ 2147483647 h 1296"/>
              <a:gd name="T6" fmla="*/ 0 60000 65536"/>
              <a:gd name="T7" fmla="*/ 0 60000 65536"/>
              <a:gd name="T8" fmla="*/ 0 60000 65536"/>
              <a:gd name="T9" fmla="*/ 0 w 3024"/>
              <a:gd name="T10" fmla="*/ 0 h 1296"/>
              <a:gd name="T11" fmla="*/ 3024 w 3024"/>
              <a:gd name="T12" fmla="*/ 1296 h 1296"/>
            </a:gdLst>
            <a:ahLst/>
            <a:cxnLst>
              <a:cxn ang="T6">
                <a:pos x="T0" y="T1"/>
              </a:cxn>
              <a:cxn ang="T7">
                <a:pos x="T2" y="T3"/>
              </a:cxn>
              <a:cxn ang="T8">
                <a:pos x="T4" y="T5"/>
              </a:cxn>
            </a:cxnLst>
            <a:rect l="T9" t="T10" r="T11" b="T12"/>
            <a:pathLst>
              <a:path w="3024" h="1296">
                <a:moveTo>
                  <a:pt x="0" y="1296"/>
                </a:moveTo>
                <a:cubicBezTo>
                  <a:pt x="684" y="648"/>
                  <a:pt x="1368" y="0"/>
                  <a:pt x="1872" y="0"/>
                </a:cubicBezTo>
                <a:cubicBezTo>
                  <a:pt x="2376" y="0"/>
                  <a:pt x="2832" y="1080"/>
                  <a:pt x="3024" y="129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6327" name="Text Box 9">
            <a:extLst>
              <a:ext uri="{FF2B5EF4-FFF2-40B4-BE49-F238E27FC236}">
                <a16:creationId xmlns:a16="http://schemas.microsoft.com/office/drawing/2014/main" id="{4095240B-B009-4E78-8EBA-49CD0F59CCE2}"/>
              </a:ext>
            </a:extLst>
          </p:cNvPr>
          <p:cNvSpPr txBox="1">
            <a:spLocks noChangeArrowheads="1"/>
          </p:cNvSpPr>
          <p:nvPr/>
        </p:nvSpPr>
        <p:spPr bwMode="auto">
          <a:xfrm>
            <a:off x="1593850" y="3602038"/>
            <a:ext cx="8842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Initiation</a:t>
            </a:r>
          </a:p>
        </p:txBody>
      </p:sp>
      <p:sp>
        <p:nvSpPr>
          <p:cNvPr id="56328" name="Text Box 10">
            <a:extLst>
              <a:ext uri="{FF2B5EF4-FFF2-40B4-BE49-F238E27FC236}">
                <a16:creationId xmlns:a16="http://schemas.microsoft.com/office/drawing/2014/main" id="{DA6F3E09-74E9-412B-A4C6-E764A4009ED9}"/>
              </a:ext>
            </a:extLst>
          </p:cNvPr>
          <p:cNvSpPr txBox="1">
            <a:spLocks noChangeArrowheads="1"/>
          </p:cNvSpPr>
          <p:nvPr/>
        </p:nvSpPr>
        <p:spPr bwMode="auto">
          <a:xfrm>
            <a:off x="2960688" y="3032125"/>
            <a:ext cx="8858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Planning</a:t>
            </a:r>
          </a:p>
        </p:txBody>
      </p:sp>
      <p:sp>
        <p:nvSpPr>
          <p:cNvPr id="56329" name="Text Box 11">
            <a:extLst>
              <a:ext uri="{FF2B5EF4-FFF2-40B4-BE49-F238E27FC236}">
                <a16:creationId xmlns:a16="http://schemas.microsoft.com/office/drawing/2014/main" id="{155B8881-3D4A-42A7-ADFD-08E3AA0DF87D}"/>
              </a:ext>
            </a:extLst>
          </p:cNvPr>
          <p:cNvSpPr txBox="1">
            <a:spLocks noChangeArrowheads="1"/>
          </p:cNvSpPr>
          <p:nvPr/>
        </p:nvSpPr>
        <p:spPr bwMode="auto">
          <a:xfrm>
            <a:off x="4953000" y="2511425"/>
            <a:ext cx="9842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Execution</a:t>
            </a:r>
          </a:p>
        </p:txBody>
      </p:sp>
      <p:sp>
        <p:nvSpPr>
          <p:cNvPr id="56330" name="Text Box 12">
            <a:extLst>
              <a:ext uri="{FF2B5EF4-FFF2-40B4-BE49-F238E27FC236}">
                <a16:creationId xmlns:a16="http://schemas.microsoft.com/office/drawing/2014/main" id="{4830E33D-BE3B-4AD7-AED0-3245D771D6ED}"/>
              </a:ext>
            </a:extLst>
          </p:cNvPr>
          <p:cNvSpPr txBox="1">
            <a:spLocks noChangeArrowheads="1"/>
          </p:cNvSpPr>
          <p:nvPr/>
        </p:nvSpPr>
        <p:spPr bwMode="auto">
          <a:xfrm>
            <a:off x="4953000" y="3657600"/>
            <a:ext cx="8826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Control</a:t>
            </a:r>
          </a:p>
        </p:txBody>
      </p:sp>
      <p:sp>
        <p:nvSpPr>
          <p:cNvPr id="56331" name="Text Box 13">
            <a:extLst>
              <a:ext uri="{FF2B5EF4-FFF2-40B4-BE49-F238E27FC236}">
                <a16:creationId xmlns:a16="http://schemas.microsoft.com/office/drawing/2014/main" id="{181130C4-EF49-45BE-B705-2D125AAFFA39}"/>
              </a:ext>
            </a:extLst>
          </p:cNvPr>
          <p:cNvSpPr txBox="1">
            <a:spLocks noChangeArrowheads="1"/>
          </p:cNvSpPr>
          <p:nvPr/>
        </p:nvSpPr>
        <p:spPr bwMode="auto">
          <a:xfrm>
            <a:off x="6721475" y="3554413"/>
            <a:ext cx="8858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Closing</a:t>
            </a:r>
          </a:p>
        </p:txBody>
      </p:sp>
      <p:sp>
        <p:nvSpPr>
          <p:cNvPr id="56332" name="Text Box 14">
            <a:extLst>
              <a:ext uri="{FF2B5EF4-FFF2-40B4-BE49-F238E27FC236}">
                <a16:creationId xmlns:a16="http://schemas.microsoft.com/office/drawing/2014/main" id="{BB9BFB00-492E-41C2-8296-D3CEDF071B87}"/>
              </a:ext>
            </a:extLst>
          </p:cNvPr>
          <p:cNvSpPr txBox="1">
            <a:spLocks noChangeArrowheads="1"/>
          </p:cNvSpPr>
          <p:nvPr/>
        </p:nvSpPr>
        <p:spPr bwMode="auto">
          <a:xfrm>
            <a:off x="4267200" y="5029200"/>
            <a:ext cx="8858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b="1"/>
              <a:t>TIME</a:t>
            </a:r>
          </a:p>
        </p:txBody>
      </p:sp>
      <p:sp>
        <p:nvSpPr>
          <p:cNvPr id="56333" name="Line 15">
            <a:extLst>
              <a:ext uri="{FF2B5EF4-FFF2-40B4-BE49-F238E27FC236}">
                <a16:creationId xmlns:a16="http://schemas.microsoft.com/office/drawing/2014/main" id="{DBC46494-2223-4D50-8A20-B3ECAB058DAF}"/>
              </a:ext>
            </a:extLst>
          </p:cNvPr>
          <p:cNvSpPr>
            <a:spLocks noChangeShapeType="1"/>
          </p:cNvSpPr>
          <p:nvPr/>
        </p:nvSpPr>
        <p:spPr bwMode="auto">
          <a:xfrm>
            <a:off x="2971800" y="4953000"/>
            <a:ext cx="3529013" cy="190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Text Box 16">
            <a:extLst>
              <a:ext uri="{FF2B5EF4-FFF2-40B4-BE49-F238E27FC236}">
                <a16:creationId xmlns:a16="http://schemas.microsoft.com/office/drawing/2014/main" id="{4616021F-DAAD-4E3D-8E15-FD04E33088D4}"/>
              </a:ext>
            </a:extLst>
          </p:cNvPr>
          <p:cNvSpPr txBox="1">
            <a:spLocks noChangeArrowheads="1"/>
          </p:cNvSpPr>
          <p:nvPr/>
        </p:nvSpPr>
        <p:spPr bwMode="auto">
          <a:xfrm>
            <a:off x="527050" y="2678113"/>
            <a:ext cx="8858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b="1"/>
              <a:t>Level</a:t>
            </a:r>
          </a:p>
          <a:p>
            <a:pPr algn="ctr"/>
            <a:r>
              <a:rPr lang="en-US" altLang="en-US" sz="1400" b="1"/>
              <a:t>Of </a:t>
            </a:r>
          </a:p>
          <a:p>
            <a:pPr algn="ctr"/>
            <a:r>
              <a:rPr lang="en-US" altLang="en-US" sz="1400" b="1"/>
              <a:t>Activity</a:t>
            </a:r>
            <a:endParaRPr lang="en-US" altLang="en-US" sz="1400"/>
          </a:p>
        </p:txBody>
      </p:sp>
      <p:sp>
        <p:nvSpPr>
          <p:cNvPr id="56335" name="Text Box 17">
            <a:extLst>
              <a:ext uri="{FF2B5EF4-FFF2-40B4-BE49-F238E27FC236}">
                <a16:creationId xmlns:a16="http://schemas.microsoft.com/office/drawing/2014/main" id="{80DFB7D0-2D1D-49B9-A532-858C8F72E5CD}"/>
              </a:ext>
            </a:extLst>
          </p:cNvPr>
          <p:cNvSpPr txBox="1">
            <a:spLocks noChangeArrowheads="1"/>
          </p:cNvSpPr>
          <p:nvPr/>
        </p:nvSpPr>
        <p:spPr bwMode="auto">
          <a:xfrm>
            <a:off x="1522413" y="4700588"/>
            <a:ext cx="83343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Project</a:t>
            </a:r>
          </a:p>
          <a:p>
            <a:pPr algn="ctr"/>
            <a:r>
              <a:rPr lang="en-US" altLang="en-US" sz="1400"/>
              <a:t>Start</a:t>
            </a:r>
          </a:p>
        </p:txBody>
      </p:sp>
      <p:sp>
        <p:nvSpPr>
          <p:cNvPr id="56336" name="Text Box 18">
            <a:extLst>
              <a:ext uri="{FF2B5EF4-FFF2-40B4-BE49-F238E27FC236}">
                <a16:creationId xmlns:a16="http://schemas.microsoft.com/office/drawing/2014/main" id="{C219A864-B9C0-4361-892A-8330D096051D}"/>
              </a:ext>
            </a:extLst>
          </p:cNvPr>
          <p:cNvSpPr txBox="1">
            <a:spLocks noChangeArrowheads="1"/>
          </p:cNvSpPr>
          <p:nvPr/>
        </p:nvSpPr>
        <p:spPr bwMode="auto">
          <a:xfrm>
            <a:off x="7053263" y="4700588"/>
            <a:ext cx="7747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1400"/>
              <a:t>Project</a:t>
            </a:r>
          </a:p>
          <a:p>
            <a:pPr algn="ctr"/>
            <a:r>
              <a:rPr lang="en-US" altLang="en-US" sz="1400"/>
              <a:t>Finish</a:t>
            </a:r>
          </a:p>
        </p:txBody>
      </p:sp>
      <p:sp>
        <p:nvSpPr>
          <p:cNvPr id="56337" name="Line 19">
            <a:extLst>
              <a:ext uri="{FF2B5EF4-FFF2-40B4-BE49-F238E27FC236}">
                <a16:creationId xmlns:a16="http://schemas.microsoft.com/office/drawing/2014/main" id="{EC36FA36-3AF1-41DB-8798-C0FACE15DCCE}"/>
              </a:ext>
            </a:extLst>
          </p:cNvPr>
          <p:cNvSpPr>
            <a:spLocks noChangeShapeType="1"/>
          </p:cNvSpPr>
          <p:nvPr/>
        </p:nvSpPr>
        <p:spPr bwMode="auto">
          <a:xfrm>
            <a:off x="1633538" y="4700588"/>
            <a:ext cx="6291262" cy="23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Freeform 20">
            <a:extLst>
              <a:ext uri="{FF2B5EF4-FFF2-40B4-BE49-F238E27FC236}">
                <a16:creationId xmlns:a16="http://schemas.microsoft.com/office/drawing/2014/main" id="{80A6E496-0C64-4569-BA98-279C8D71217E}"/>
              </a:ext>
            </a:extLst>
          </p:cNvPr>
          <p:cNvSpPr>
            <a:spLocks/>
          </p:cNvSpPr>
          <p:nvPr/>
        </p:nvSpPr>
        <p:spPr bwMode="auto">
          <a:xfrm>
            <a:off x="1965325" y="3346450"/>
            <a:ext cx="3649663" cy="1354138"/>
          </a:xfrm>
          <a:custGeom>
            <a:avLst/>
            <a:gdLst>
              <a:gd name="T0" fmla="*/ 0 w 4752"/>
              <a:gd name="T1" fmla="*/ 2147483647 h 1872"/>
              <a:gd name="T2" fmla="*/ 2147483647 w 4752"/>
              <a:gd name="T3" fmla="*/ 2147483647 h 1872"/>
              <a:gd name="T4" fmla="*/ 2147483647 w 4752"/>
              <a:gd name="T5" fmla="*/ 0 h 1872"/>
              <a:gd name="T6" fmla="*/ 2147483647 w 4752"/>
              <a:gd name="T7" fmla="*/ 2147483647 h 1872"/>
              <a:gd name="T8" fmla="*/ 2147483647 w 4752"/>
              <a:gd name="T9" fmla="*/ 2147483647 h 1872"/>
              <a:gd name="T10" fmla="*/ 0 60000 65536"/>
              <a:gd name="T11" fmla="*/ 0 60000 65536"/>
              <a:gd name="T12" fmla="*/ 0 60000 65536"/>
              <a:gd name="T13" fmla="*/ 0 60000 65536"/>
              <a:gd name="T14" fmla="*/ 0 60000 65536"/>
              <a:gd name="T15" fmla="*/ 0 w 4752"/>
              <a:gd name="T16" fmla="*/ 0 h 1872"/>
              <a:gd name="T17" fmla="*/ 4752 w 4752"/>
              <a:gd name="T18" fmla="*/ 1872 h 1872"/>
            </a:gdLst>
            <a:ahLst/>
            <a:cxnLst>
              <a:cxn ang="T10">
                <a:pos x="T0" y="T1"/>
              </a:cxn>
              <a:cxn ang="T11">
                <a:pos x="T2" y="T3"/>
              </a:cxn>
              <a:cxn ang="T12">
                <a:pos x="T4" y="T5"/>
              </a:cxn>
              <a:cxn ang="T13">
                <a:pos x="T6" y="T7"/>
              </a:cxn>
              <a:cxn ang="T14">
                <a:pos x="T8" y="T9"/>
              </a:cxn>
            </a:cxnLst>
            <a:rect l="T15" t="T16" r="T17" b="T18"/>
            <a:pathLst>
              <a:path w="4752" h="1872">
                <a:moveTo>
                  <a:pt x="0" y="1872"/>
                </a:moveTo>
                <a:cubicBezTo>
                  <a:pt x="552" y="1308"/>
                  <a:pt x="1104" y="744"/>
                  <a:pt x="1440" y="432"/>
                </a:cubicBezTo>
                <a:cubicBezTo>
                  <a:pt x="1776" y="120"/>
                  <a:pt x="1800" y="0"/>
                  <a:pt x="2016" y="0"/>
                </a:cubicBezTo>
                <a:cubicBezTo>
                  <a:pt x="2232" y="0"/>
                  <a:pt x="2280" y="120"/>
                  <a:pt x="2736" y="432"/>
                </a:cubicBezTo>
                <a:cubicBezTo>
                  <a:pt x="3192" y="744"/>
                  <a:pt x="4416" y="1632"/>
                  <a:pt x="4752" y="187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6339" name="Freeform 21">
            <a:extLst>
              <a:ext uri="{FF2B5EF4-FFF2-40B4-BE49-F238E27FC236}">
                <a16:creationId xmlns:a16="http://schemas.microsoft.com/office/drawing/2014/main" id="{6F34E9C8-A422-45AF-912C-3571F7E6ED8B}"/>
              </a:ext>
            </a:extLst>
          </p:cNvPr>
          <p:cNvSpPr>
            <a:spLocks/>
          </p:cNvSpPr>
          <p:nvPr/>
        </p:nvSpPr>
        <p:spPr bwMode="auto">
          <a:xfrm>
            <a:off x="2819400" y="2687638"/>
            <a:ext cx="4638675" cy="2036762"/>
          </a:xfrm>
          <a:custGeom>
            <a:avLst/>
            <a:gdLst>
              <a:gd name="T0" fmla="*/ 0 w 6048"/>
              <a:gd name="T1" fmla="*/ 2147483647 h 2832"/>
              <a:gd name="T2" fmla="*/ 2147483647 w 6048"/>
              <a:gd name="T3" fmla="*/ 2147483647 h 2832"/>
              <a:gd name="T4" fmla="*/ 2147483647 w 6048"/>
              <a:gd name="T5" fmla="*/ 2147483647 h 2832"/>
              <a:gd name="T6" fmla="*/ 2147483647 w 6048"/>
              <a:gd name="T7" fmla="*/ 2147483647 h 2832"/>
              <a:gd name="T8" fmla="*/ 2147483647 w 6048"/>
              <a:gd name="T9" fmla="*/ 2147483647 h 2832"/>
              <a:gd name="T10" fmla="*/ 0 60000 65536"/>
              <a:gd name="T11" fmla="*/ 0 60000 65536"/>
              <a:gd name="T12" fmla="*/ 0 60000 65536"/>
              <a:gd name="T13" fmla="*/ 0 60000 65536"/>
              <a:gd name="T14" fmla="*/ 0 60000 65536"/>
              <a:gd name="T15" fmla="*/ 0 w 6048"/>
              <a:gd name="T16" fmla="*/ 0 h 2832"/>
              <a:gd name="T17" fmla="*/ 6048 w 6048"/>
              <a:gd name="T18" fmla="*/ 2832 h 2832"/>
            </a:gdLst>
            <a:ahLst/>
            <a:cxnLst>
              <a:cxn ang="T10">
                <a:pos x="T0" y="T1"/>
              </a:cxn>
              <a:cxn ang="T11">
                <a:pos x="T2" y="T3"/>
              </a:cxn>
              <a:cxn ang="T12">
                <a:pos x="T4" y="T5"/>
              </a:cxn>
              <a:cxn ang="T13">
                <a:pos x="T6" y="T7"/>
              </a:cxn>
              <a:cxn ang="T14">
                <a:pos x="T8" y="T9"/>
              </a:cxn>
            </a:cxnLst>
            <a:rect l="T15" t="T16" r="T17" b="T18"/>
            <a:pathLst>
              <a:path w="6048" h="2832">
                <a:moveTo>
                  <a:pt x="0" y="2832"/>
                </a:moveTo>
                <a:cubicBezTo>
                  <a:pt x="780" y="2304"/>
                  <a:pt x="1560" y="1776"/>
                  <a:pt x="2016" y="1392"/>
                </a:cubicBezTo>
                <a:cubicBezTo>
                  <a:pt x="2472" y="1008"/>
                  <a:pt x="2424" y="696"/>
                  <a:pt x="2736" y="528"/>
                </a:cubicBezTo>
                <a:cubicBezTo>
                  <a:pt x="3048" y="360"/>
                  <a:pt x="3336" y="0"/>
                  <a:pt x="3888" y="384"/>
                </a:cubicBezTo>
                <a:cubicBezTo>
                  <a:pt x="4440" y="768"/>
                  <a:pt x="5244" y="1800"/>
                  <a:pt x="6048" y="283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6340" name="Text Box 22">
            <a:extLst>
              <a:ext uri="{FF2B5EF4-FFF2-40B4-BE49-F238E27FC236}">
                <a16:creationId xmlns:a16="http://schemas.microsoft.com/office/drawing/2014/main" id="{646EE55F-94A7-469B-BBA6-0984ECB2974E}"/>
              </a:ext>
            </a:extLst>
          </p:cNvPr>
          <p:cNvSpPr txBox="1">
            <a:spLocks noChangeArrowheads="1"/>
          </p:cNvSpPr>
          <p:nvPr/>
        </p:nvSpPr>
        <p:spPr bwMode="auto">
          <a:xfrm>
            <a:off x="2965450" y="5430838"/>
            <a:ext cx="335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altLang="en-US" dirty="0"/>
              <a:t>Overlap of Phases in the Project Life Cycle</a:t>
            </a:r>
          </a:p>
        </p:txBody>
      </p:sp>
      <p:sp>
        <p:nvSpPr>
          <p:cNvPr id="56341" name="Line 24">
            <a:extLst>
              <a:ext uri="{FF2B5EF4-FFF2-40B4-BE49-F238E27FC236}">
                <a16:creationId xmlns:a16="http://schemas.microsoft.com/office/drawing/2014/main" id="{6158E59C-522B-4A02-A265-6CB3E6EC1F4B}"/>
              </a:ext>
            </a:extLst>
          </p:cNvPr>
          <p:cNvSpPr>
            <a:spLocks noChangeShapeType="1"/>
          </p:cNvSpPr>
          <p:nvPr/>
        </p:nvSpPr>
        <p:spPr bwMode="auto">
          <a:xfrm flipV="1">
            <a:off x="1371600" y="1752600"/>
            <a:ext cx="0" cy="2895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485E-C2B6-4E4A-8FA3-1B3FC82B4C75}"/>
              </a:ext>
            </a:extLst>
          </p:cNvPr>
          <p:cNvSpPr>
            <a:spLocks noGrp="1"/>
          </p:cNvSpPr>
          <p:nvPr>
            <p:ph idx="1"/>
          </p:nvPr>
        </p:nvSpPr>
        <p:spPr>
          <a:xfrm>
            <a:off x="152400" y="1600200"/>
            <a:ext cx="8839200" cy="4800600"/>
          </a:xfrm>
        </p:spPr>
        <p:txBody>
          <a:bodyPr>
            <a:normAutofit/>
          </a:bodyPr>
          <a:lstStyle/>
          <a:p>
            <a:pPr marL="365760" indent="-256032" eaLnBrk="1" fontAlgn="auto" hangingPunct="1">
              <a:spcAft>
                <a:spcPts val="0"/>
              </a:spcAft>
              <a:buFont typeface="Wingdings 3"/>
              <a:buChar char=""/>
              <a:defRPr/>
            </a:pPr>
            <a:r>
              <a:rPr lang="en-US" dirty="0"/>
              <a:t>Setting up the project at its inception ( Definition – creating a clear statement of what needs to be achieved, by when, with what resources)</a:t>
            </a:r>
          </a:p>
          <a:p>
            <a:pPr marL="365760" indent="-256032" eaLnBrk="1" fontAlgn="auto" hangingPunct="1">
              <a:spcAft>
                <a:spcPts val="0"/>
              </a:spcAft>
              <a:buFont typeface="Wingdings 3"/>
              <a:buChar char=""/>
              <a:defRPr/>
            </a:pPr>
            <a:r>
              <a:rPr lang="en-US" dirty="0"/>
              <a:t>Project initiation is the conceptual element of project management .</a:t>
            </a:r>
          </a:p>
          <a:p>
            <a:pPr marL="365760" indent="-256032" eaLnBrk="1" fontAlgn="auto" hangingPunct="1">
              <a:spcAft>
                <a:spcPts val="0"/>
              </a:spcAft>
              <a:buFont typeface="Wingdings 3"/>
              <a:buChar char=""/>
              <a:defRPr/>
            </a:pPr>
            <a:r>
              <a:rPr lang="en-US" dirty="0"/>
              <a:t>Project Initiation Phase specifies what the project should accomplish. </a:t>
            </a:r>
          </a:p>
          <a:p>
            <a:pPr marL="621792" lvl="1" eaLnBrk="1" fontAlgn="auto" hangingPunct="1">
              <a:spcBef>
                <a:spcPts val="324"/>
              </a:spcBef>
              <a:spcAft>
                <a:spcPts val="0"/>
              </a:spcAft>
              <a:buFont typeface="Verdana"/>
              <a:buChar char="◦"/>
              <a:defRPr/>
            </a:pPr>
            <a:r>
              <a:rPr lang="en-US" dirty="0"/>
              <a:t>The caution in specifying this purpose is that if the customer’s needs are inadequately articulated, then poorly formulated goals and objectives will stand out as a significant source of concern.</a:t>
            </a:r>
          </a:p>
          <a:p>
            <a:pPr marL="0" indent="0" eaLnBrk="1" fontAlgn="auto" hangingPunct="1">
              <a:spcAft>
                <a:spcPts val="0"/>
              </a:spcAft>
              <a:buFont typeface="Arial" pitchFamily="34" charset="0"/>
              <a:buNone/>
              <a:defRPr/>
            </a:pPr>
            <a:endParaRPr lang="en-US" dirty="0"/>
          </a:p>
        </p:txBody>
      </p:sp>
      <p:sp>
        <p:nvSpPr>
          <p:cNvPr id="49154" name="Title 1">
            <a:extLst>
              <a:ext uri="{FF2B5EF4-FFF2-40B4-BE49-F238E27FC236}">
                <a16:creationId xmlns:a16="http://schemas.microsoft.com/office/drawing/2014/main" id="{A871A48E-405B-4E7D-B5BB-9E48FE089002}"/>
              </a:ext>
            </a:extLst>
          </p:cNvPr>
          <p:cNvSpPr>
            <a:spLocks noGrp="1"/>
          </p:cNvSpPr>
          <p:nvPr>
            <p:ph type="title"/>
          </p:nvPr>
        </p:nvSpPr>
        <p:spPr>
          <a:xfrm>
            <a:off x="533400" y="457200"/>
            <a:ext cx="8229600" cy="1143000"/>
          </a:xfrm>
        </p:spPr>
        <p:txBody>
          <a:bodyPr/>
          <a:lstStyle/>
          <a:p>
            <a:pPr eaLnBrk="1" fontAlgn="auto" hangingPunct="1">
              <a:spcAft>
                <a:spcPts val="0"/>
              </a:spcAft>
              <a:defRPr/>
            </a:pPr>
            <a:r>
              <a:rPr lang="en-US" altLang="en-US" dirty="0"/>
              <a:t>Project Initiation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51B070E-4449-4849-80EC-5CCFE9978277}"/>
              </a:ext>
            </a:extLst>
          </p:cNvPr>
          <p:cNvSpPr>
            <a:spLocks noGrp="1"/>
          </p:cNvSpPr>
          <p:nvPr>
            <p:ph type="title"/>
          </p:nvPr>
        </p:nvSpPr>
        <p:spPr/>
        <p:txBody>
          <a:bodyPr>
            <a:normAutofit fontScale="90000"/>
          </a:bodyPr>
          <a:lstStyle/>
          <a:p>
            <a:pPr eaLnBrk="1" fontAlgn="auto" hangingPunct="1">
              <a:spcAft>
                <a:spcPts val="0"/>
              </a:spcAft>
              <a:defRPr/>
            </a:pPr>
            <a:r>
              <a:rPr lang="en-US" altLang="en-US"/>
              <a:t>Major Questions to Be Answered During the Initiation Phase </a:t>
            </a:r>
          </a:p>
        </p:txBody>
      </p:sp>
      <p:pic>
        <p:nvPicPr>
          <p:cNvPr id="62467" name="Picture 2">
            <a:extLst>
              <a:ext uri="{FF2B5EF4-FFF2-40B4-BE49-F238E27FC236}">
                <a16:creationId xmlns:a16="http://schemas.microsoft.com/office/drawing/2014/main" id="{6E5E179C-2F7E-4A0B-94EF-A6A87FEA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17638"/>
            <a:ext cx="5486400"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505E337C-882E-4A6B-A885-FC2BB9D70546}"/>
              </a:ext>
            </a:extLst>
          </p:cNvPr>
          <p:cNvSpPr>
            <a:spLocks noGrp="1" noChangeArrowheads="1"/>
          </p:cNvSpPr>
          <p:nvPr>
            <p:ph type="title"/>
          </p:nvPr>
        </p:nvSpPr>
        <p:spPr>
          <a:xfrm>
            <a:off x="762000" y="0"/>
            <a:ext cx="7772400" cy="1143000"/>
          </a:xfrm>
        </p:spPr>
        <p:txBody>
          <a:bodyPr/>
          <a:lstStyle/>
          <a:p>
            <a:pPr eaLnBrk="1" fontAlgn="auto" hangingPunct="1">
              <a:spcAft>
                <a:spcPts val="0"/>
              </a:spcAft>
              <a:defRPr/>
            </a:pPr>
            <a:r>
              <a:rPr lang="en-US" altLang="en-US">
                <a:solidFill>
                  <a:srgbClr val="7B9899"/>
                </a:solidFill>
              </a:rPr>
              <a:t>Initiation Progression</a:t>
            </a:r>
          </a:p>
        </p:txBody>
      </p:sp>
      <p:sp>
        <p:nvSpPr>
          <p:cNvPr id="59395" name="AutoShape 1028">
            <a:extLst>
              <a:ext uri="{FF2B5EF4-FFF2-40B4-BE49-F238E27FC236}">
                <a16:creationId xmlns:a16="http://schemas.microsoft.com/office/drawing/2014/main" id="{FF14EF78-6CB1-46BF-8F84-1E4F97FDD2F3}"/>
              </a:ext>
            </a:extLst>
          </p:cNvPr>
          <p:cNvSpPr>
            <a:spLocks noChangeArrowheads="1"/>
          </p:cNvSpPr>
          <p:nvPr/>
        </p:nvSpPr>
        <p:spPr bwMode="auto">
          <a:xfrm>
            <a:off x="838200" y="4648200"/>
            <a:ext cx="6400800" cy="914400"/>
          </a:xfrm>
          <a:prstGeom prst="rightArrow">
            <a:avLst>
              <a:gd name="adj1" fmla="val 50000"/>
              <a:gd name="adj2" fmla="val 175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9396" name="Text Box 1029">
            <a:extLst>
              <a:ext uri="{FF2B5EF4-FFF2-40B4-BE49-F238E27FC236}">
                <a16:creationId xmlns:a16="http://schemas.microsoft.com/office/drawing/2014/main" id="{B18ED1BE-10A4-4E3D-80C9-0ABD75AFFE76}"/>
              </a:ext>
            </a:extLst>
          </p:cNvPr>
          <p:cNvSpPr txBox="1">
            <a:spLocks noChangeArrowheads="1"/>
          </p:cNvSpPr>
          <p:nvPr/>
        </p:nvSpPr>
        <p:spPr bwMode="auto">
          <a:xfrm>
            <a:off x="1844675" y="4876800"/>
            <a:ext cx="354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50000"/>
              </a:spcBef>
            </a:pPr>
            <a:r>
              <a:rPr lang="en-US" altLang="en-US" dirty="0"/>
              <a:t>Initiation Phase Documents</a:t>
            </a:r>
          </a:p>
        </p:txBody>
      </p:sp>
      <p:grpSp>
        <p:nvGrpSpPr>
          <p:cNvPr id="59397" name="Group 1045">
            <a:extLst>
              <a:ext uri="{FF2B5EF4-FFF2-40B4-BE49-F238E27FC236}">
                <a16:creationId xmlns:a16="http://schemas.microsoft.com/office/drawing/2014/main" id="{397D474B-4CAB-4990-8C1E-53A6F059DACF}"/>
              </a:ext>
            </a:extLst>
          </p:cNvPr>
          <p:cNvGrpSpPr>
            <a:grpSpLocks/>
          </p:cNvGrpSpPr>
          <p:nvPr/>
        </p:nvGrpSpPr>
        <p:grpSpPr bwMode="auto">
          <a:xfrm>
            <a:off x="838200" y="3048000"/>
            <a:ext cx="1143000" cy="1219200"/>
            <a:chOff x="1680" y="1488"/>
            <a:chExt cx="720" cy="768"/>
          </a:xfrm>
        </p:grpSpPr>
        <p:sp>
          <p:nvSpPr>
            <p:cNvPr id="59410" name="AutoShape 1035">
              <a:extLst>
                <a:ext uri="{FF2B5EF4-FFF2-40B4-BE49-F238E27FC236}">
                  <a16:creationId xmlns:a16="http://schemas.microsoft.com/office/drawing/2014/main" id="{1801F4A6-72D5-44ED-A5ED-F30E0710A067}"/>
                </a:ext>
              </a:extLst>
            </p:cNvPr>
            <p:cNvSpPr>
              <a:spLocks noChangeArrowheads="1"/>
            </p:cNvSpPr>
            <p:nvPr/>
          </p:nvSpPr>
          <p:spPr bwMode="auto">
            <a:xfrm>
              <a:off x="1680" y="1488"/>
              <a:ext cx="720" cy="768"/>
            </a:xfrm>
            <a:prstGeom prst="flowChartDocumen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9411" name="Text Box 1036">
              <a:extLst>
                <a:ext uri="{FF2B5EF4-FFF2-40B4-BE49-F238E27FC236}">
                  <a16:creationId xmlns:a16="http://schemas.microsoft.com/office/drawing/2014/main" id="{0C12C67F-C24A-4885-90CD-3E80EBD8AE9F}"/>
                </a:ext>
              </a:extLst>
            </p:cNvPr>
            <p:cNvSpPr txBox="1">
              <a:spLocks noChangeArrowheads="1"/>
            </p:cNvSpPr>
            <p:nvPr/>
          </p:nvSpPr>
          <p:spPr bwMode="auto">
            <a:xfrm>
              <a:off x="1680" y="1584"/>
              <a:ext cx="7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altLang="en-US" sz="1400"/>
                <a:t>Project Concept Document</a:t>
              </a:r>
              <a:endParaRPr lang="en-US" altLang="en-US"/>
            </a:p>
          </p:txBody>
        </p:sp>
      </p:grpSp>
      <p:grpSp>
        <p:nvGrpSpPr>
          <p:cNvPr id="59398" name="Group 1044">
            <a:extLst>
              <a:ext uri="{FF2B5EF4-FFF2-40B4-BE49-F238E27FC236}">
                <a16:creationId xmlns:a16="http://schemas.microsoft.com/office/drawing/2014/main" id="{76D56178-3DCE-44DF-9C4F-E8250FF984E2}"/>
              </a:ext>
            </a:extLst>
          </p:cNvPr>
          <p:cNvGrpSpPr>
            <a:grpSpLocks/>
          </p:cNvGrpSpPr>
          <p:nvPr/>
        </p:nvGrpSpPr>
        <p:grpSpPr bwMode="auto">
          <a:xfrm>
            <a:off x="5257800" y="3048000"/>
            <a:ext cx="1143000" cy="1219200"/>
            <a:chOff x="2784" y="1488"/>
            <a:chExt cx="720" cy="768"/>
          </a:xfrm>
        </p:grpSpPr>
        <p:sp>
          <p:nvSpPr>
            <p:cNvPr id="59408" name="AutoShape 1037">
              <a:extLst>
                <a:ext uri="{FF2B5EF4-FFF2-40B4-BE49-F238E27FC236}">
                  <a16:creationId xmlns:a16="http://schemas.microsoft.com/office/drawing/2014/main" id="{E37F2BBD-A4D8-41DB-B488-49FBF9FA5763}"/>
                </a:ext>
              </a:extLst>
            </p:cNvPr>
            <p:cNvSpPr>
              <a:spLocks noChangeArrowheads="1"/>
            </p:cNvSpPr>
            <p:nvPr/>
          </p:nvSpPr>
          <p:spPr bwMode="auto">
            <a:xfrm>
              <a:off x="2784" y="1488"/>
              <a:ext cx="720" cy="768"/>
            </a:xfrm>
            <a:prstGeom prst="flowChartDocumen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9409" name="Text Box 1038">
              <a:extLst>
                <a:ext uri="{FF2B5EF4-FFF2-40B4-BE49-F238E27FC236}">
                  <a16:creationId xmlns:a16="http://schemas.microsoft.com/office/drawing/2014/main" id="{0D18A933-D5CD-4BDD-9009-3B3FD9F2D7FE}"/>
                </a:ext>
              </a:extLst>
            </p:cNvPr>
            <p:cNvSpPr txBox="1">
              <a:spLocks noChangeArrowheads="1"/>
            </p:cNvSpPr>
            <p:nvPr/>
          </p:nvSpPr>
          <p:spPr bwMode="auto">
            <a:xfrm>
              <a:off x="2784" y="1584"/>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altLang="en-US" sz="1400"/>
                <a:t>Project Charter</a:t>
              </a:r>
              <a:endParaRPr lang="en-US" altLang="en-US"/>
            </a:p>
          </p:txBody>
        </p:sp>
      </p:grpSp>
      <p:grpSp>
        <p:nvGrpSpPr>
          <p:cNvPr id="59399" name="Group 1043">
            <a:extLst>
              <a:ext uri="{FF2B5EF4-FFF2-40B4-BE49-F238E27FC236}">
                <a16:creationId xmlns:a16="http://schemas.microsoft.com/office/drawing/2014/main" id="{21ADC8A2-C7F4-49F5-9F36-9EE489B8D679}"/>
              </a:ext>
            </a:extLst>
          </p:cNvPr>
          <p:cNvGrpSpPr>
            <a:grpSpLocks/>
          </p:cNvGrpSpPr>
          <p:nvPr/>
        </p:nvGrpSpPr>
        <p:grpSpPr bwMode="auto">
          <a:xfrm>
            <a:off x="6858000" y="2667000"/>
            <a:ext cx="1981200" cy="1981200"/>
            <a:chOff x="4272" y="1680"/>
            <a:chExt cx="1248" cy="1248"/>
          </a:xfrm>
        </p:grpSpPr>
        <p:sp>
          <p:nvSpPr>
            <p:cNvPr id="59406" name="Oval 1039">
              <a:extLst>
                <a:ext uri="{FF2B5EF4-FFF2-40B4-BE49-F238E27FC236}">
                  <a16:creationId xmlns:a16="http://schemas.microsoft.com/office/drawing/2014/main" id="{5BE3816A-0072-4961-8697-BB6DE8D5277B}"/>
                </a:ext>
              </a:extLst>
            </p:cNvPr>
            <p:cNvSpPr>
              <a:spLocks noChangeArrowheads="1"/>
            </p:cNvSpPr>
            <p:nvPr/>
          </p:nvSpPr>
          <p:spPr bwMode="auto">
            <a:xfrm>
              <a:off x="4272" y="1680"/>
              <a:ext cx="1248" cy="124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9407" name="Text Box 1040">
              <a:extLst>
                <a:ext uri="{FF2B5EF4-FFF2-40B4-BE49-F238E27FC236}">
                  <a16:creationId xmlns:a16="http://schemas.microsoft.com/office/drawing/2014/main" id="{837ABC46-5667-4766-943A-4E1C9D931303}"/>
                </a:ext>
              </a:extLst>
            </p:cNvPr>
            <p:cNvSpPr txBox="1">
              <a:spLocks noChangeArrowheads="1"/>
            </p:cNvSpPr>
            <p:nvPr/>
          </p:nvSpPr>
          <p:spPr bwMode="auto">
            <a:xfrm>
              <a:off x="4512" y="2016"/>
              <a:ext cx="8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altLang="en-US"/>
                <a:t>Planning Phase</a:t>
              </a:r>
            </a:p>
          </p:txBody>
        </p:sp>
      </p:grpSp>
      <p:sp>
        <p:nvSpPr>
          <p:cNvPr id="59400" name="Line 1050">
            <a:extLst>
              <a:ext uri="{FF2B5EF4-FFF2-40B4-BE49-F238E27FC236}">
                <a16:creationId xmlns:a16="http://schemas.microsoft.com/office/drawing/2014/main" id="{57EA13A5-6443-4B14-8995-4C1C82A449BC}"/>
              </a:ext>
            </a:extLst>
          </p:cNvPr>
          <p:cNvSpPr>
            <a:spLocks noChangeShapeType="1"/>
          </p:cNvSpPr>
          <p:nvPr/>
        </p:nvSpPr>
        <p:spPr bwMode="auto">
          <a:xfrm>
            <a:off x="1981200" y="3657600"/>
            <a:ext cx="1066800"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02" name="Group 1053">
            <a:extLst>
              <a:ext uri="{FF2B5EF4-FFF2-40B4-BE49-F238E27FC236}">
                <a16:creationId xmlns:a16="http://schemas.microsoft.com/office/drawing/2014/main" id="{238491C5-00D4-4676-8434-5EC70E988540}"/>
              </a:ext>
            </a:extLst>
          </p:cNvPr>
          <p:cNvGrpSpPr>
            <a:grpSpLocks/>
          </p:cNvGrpSpPr>
          <p:nvPr/>
        </p:nvGrpSpPr>
        <p:grpSpPr bwMode="auto">
          <a:xfrm>
            <a:off x="3048000" y="3048000"/>
            <a:ext cx="1143000" cy="1219200"/>
            <a:chOff x="912" y="2208"/>
            <a:chExt cx="720" cy="768"/>
          </a:xfrm>
        </p:grpSpPr>
        <p:sp>
          <p:nvSpPr>
            <p:cNvPr id="59404" name="AutoShape 1054">
              <a:extLst>
                <a:ext uri="{FF2B5EF4-FFF2-40B4-BE49-F238E27FC236}">
                  <a16:creationId xmlns:a16="http://schemas.microsoft.com/office/drawing/2014/main" id="{929E51D3-7FCD-47BD-AF2D-A15D098F3252}"/>
                </a:ext>
              </a:extLst>
            </p:cNvPr>
            <p:cNvSpPr>
              <a:spLocks noChangeArrowheads="1"/>
            </p:cNvSpPr>
            <p:nvPr/>
          </p:nvSpPr>
          <p:spPr bwMode="auto">
            <a:xfrm>
              <a:off x="912" y="2208"/>
              <a:ext cx="720" cy="768"/>
            </a:xfrm>
            <a:prstGeom prst="flowChartDocumen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9405" name="Text Box 1055">
              <a:extLst>
                <a:ext uri="{FF2B5EF4-FFF2-40B4-BE49-F238E27FC236}">
                  <a16:creationId xmlns:a16="http://schemas.microsoft.com/office/drawing/2014/main" id="{8937CC59-CDFD-4BDF-930F-762665386A7E}"/>
                </a:ext>
              </a:extLst>
            </p:cNvPr>
            <p:cNvSpPr txBox="1">
              <a:spLocks noChangeArrowheads="1"/>
            </p:cNvSpPr>
            <p:nvPr/>
          </p:nvSpPr>
          <p:spPr bwMode="auto">
            <a:xfrm>
              <a:off x="912" y="2304"/>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altLang="en-US" sz="1400"/>
                <a:t>Business Case</a:t>
              </a:r>
              <a:endParaRPr lang="en-US" altLang="en-US"/>
            </a:p>
          </p:txBody>
        </p:sp>
      </p:grpSp>
      <p:sp>
        <p:nvSpPr>
          <p:cNvPr id="59403" name="Line 1057">
            <a:extLst>
              <a:ext uri="{FF2B5EF4-FFF2-40B4-BE49-F238E27FC236}">
                <a16:creationId xmlns:a16="http://schemas.microsoft.com/office/drawing/2014/main" id="{0ECE4DB8-4B56-4246-8EF8-11FCAA355B92}"/>
              </a:ext>
            </a:extLst>
          </p:cNvPr>
          <p:cNvSpPr>
            <a:spLocks noChangeShapeType="1"/>
          </p:cNvSpPr>
          <p:nvPr/>
        </p:nvSpPr>
        <p:spPr bwMode="auto">
          <a:xfrm>
            <a:off x="4191000" y="3657600"/>
            <a:ext cx="1066800"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C2332-8F16-4C38-BD92-0B3AD514A45B}"/>
              </a:ext>
            </a:extLst>
          </p:cNvPr>
          <p:cNvSpPr>
            <a:spLocks noGrp="1"/>
          </p:cNvSpPr>
          <p:nvPr>
            <p:ph idx="1"/>
          </p:nvPr>
        </p:nvSpPr>
        <p:spPr>
          <a:xfrm>
            <a:off x="152400" y="1371600"/>
            <a:ext cx="8839200" cy="5105400"/>
          </a:xfrm>
        </p:spPr>
        <p:txBody>
          <a:bodyPr>
            <a:normAutofit fontScale="77500" lnSpcReduction="20000"/>
          </a:bodyPr>
          <a:lstStyle/>
          <a:p>
            <a:pPr marL="365760" indent="-256032" eaLnBrk="1" fontAlgn="auto" hangingPunct="1">
              <a:spcAft>
                <a:spcPts val="0"/>
              </a:spcAft>
              <a:buFont typeface="Wingdings 3"/>
              <a:buChar char=""/>
              <a:defRPr/>
            </a:pPr>
            <a:r>
              <a:rPr lang="en-US" b="1" dirty="0"/>
              <a:t>Development of the Project Concept </a:t>
            </a:r>
            <a:endParaRPr lang="en-US" dirty="0"/>
          </a:p>
          <a:p>
            <a:pPr marL="621792" lvl="1" eaLnBrk="1" fontAlgn="auto" hangingPunct="1">
              <a:spcBef>
                <a:spcPts val="324"/>
              </a:spcBef>
              <a:spcAft>
                <a:spcPts val="0"/>
              </a:spcAft>
              <a:buFont typeface="Verdana"/>
              <a:buChar char="◦"/>
              <a:defRPr/>
            </a:pPr>
            <a:r>
              <a:rPr lang="en-US" dirty="0"/>
              <a:t> Identification of the business problem / business needs </a:t>
            </a:r>
          </a:p>
          <a:p>
            <a:pPr marL="621792" lvl="1" eaLnBrk="1" fontAlgn="auto" hangingPunct="1">
              <a:spcBef>
                <a:spcPts val="324"/>
              </a:spcBef>
              <a:spcAft>
                <a:spcPts val="0"/>
              </a:spcAft>
              <a:buFont typeface="Verdana"/>
              <a:buChar char="◦"/>
              <a:defRPr/>
            </a:pPr>
            <a:r>
              <a:rPr lang="en-US" dirty="0"/>
              <a:t>Overview of the project approach and product description </a:t>
            </a:r>
          </a:p>
          <a:p>
            <a:pPr marL="621792" lvl="1" eaLnBrk="1" fontAlgn="auto" hangingPunct="1">
              <a:spcBef>
                <a:spcPts val="324"/>
              </a:spcBef>
              <a:spcAft>
                <a:spcPts val="0"/>
              </a:spcAft>
              <a:buFont typeface="Verdana"/>
              <a:buChar char="◦"/>
              <a:defRPr/>
            </a:pPr>
            <a:r>
              <a:rPr lang="en-US" dirty="0"/>
              <a:t> Identification of potential and recommended solutions </a:t>
            </a:r>
          </a:p>
          <a:p>
            <a:pPr marL="859536" lvl="2" eaLnBrk="1" fontAlgn="auto" hangingPunct="1">
              <a:spcAft>
                <a:spcPts val="0"/>
              </a:spcAft>
              <a:buFont typeface="Wingdings 2"/>
              <a:buChar char=""/>
              <a:defRPr/>
            </a:pPr>
            <a:r>
              <a:rPr lang="en-US" dirty="0"/>
              <a:t>What is the reason for your project? Why is it important? How does it fit with the innovation challenge?</a:t>
            </a:r>
          </a:p>
          <a:p>
            <a:pPr marL="859536" lvl="2" eaLnBrk="1" fontAlgn="auto" hangingPunct="1">
              <a:spcAft>
                <a:spcPts val="0"/>
              </a:spcAft>
              <a:buFont typeface="Wingdings 2"/>
              <a:buChar char=""/>
              <a:defRPr/>
            </a:pPr>
            <a:r>
              <a:rPr lang="en-US" dirty="0"/>
              <a:t>provides an understanding of what the project, if initiated, is designed to accomplish or produce. It involves an in-depth understanding of why an agency is interested in spending money and applying resources to undertake a new project</a:t>
            </a:r>
            <a:endParaRPr lang="en-US" b="1" dirty="0"/>
          </a:p>
          <a:p>
            <a:pPr marL="365760" indent="-256032" eaLnBrk="1" fontAlgn="auto" hangingPunct="1">
              <a:spcAft>
                <a:spcPts val="0"/>
              </a:spcAft>
              <a:buFont typeface="Wingdings 3"/>
              <a:buChar char=""/>
              <a:defRPr/>
            </a:pPr>
            <a:r>
              <a:rPr lang="en-US" b="1" dirty="0"/>
              <a:t>Development of the Business Case </a:t>
            </a:r>
            <a:endParaRPr lang="en-US" dirty="0"/>
          </a:p>
          <a:p>
            <a:pPr marL="621792" lvl="1" eaLnBrk="1" fontAlgn="auto" hangingPunct="1">
              <a:spcBef>
                <a:spcPts val="324"/>
              </a:spcBef>
              <a:spcAft>
                <a:spcPts val="0"/>
              </a:spcAft>
              <a:buFont typeface="Verdana"/>
              <a:buChar char="◦"/>
              <a:defRPr/>
            </a:pPr>
            <a:r>
              <a:rPr lang="en-US" dirty="0"/>
              <a:t>Identification of project benefits, costs and funding .</a:t>
            </a:r>
          </a:p>
          <a:p>
            <a:pPr marL="859536" lvl="2" eaLnBrk="1" fontAlgn="auto" hangingPunct="1">
              <a:spcAft>
                <a:spcPts val="0"/>
              </a:spcAft>
              <a:buFont typeface="Wingdings 2"/>
              <a:buChar char=""/>
              <a:defRPr/>
            </a:pPr>
            <a:r>
              <a:rPr lang="en-US" dirty="0"/>
              <a:t>It answers the question "What are the financial benefits, opportunities, or weaknesses of approving this project?“</a:t>
            </a:r>
          </a:p>
          <a:p>
            <a:pPr marL="365760" indent="-256032" eaLnBrk="1" fontAlgn="auto" hangingPunct="1">
              <a:spcAft>
                <a:spcPts val="0"/>
              </a:spcAft>
              <a:buFont typeface="Wingdings 3"/>
              <a:buChar char=""/>
              <a:defRPr/>
            </a:pPr>
            <a:r>
              <a:rPr lang="en-US" b="1" dirty="0"/>
              <a:t>Development of the Project Charter </a:t>
            </a:r>
            <a:endParaRPr lang="en-US" dirty="0"/>
          </a:p>
          <a:p>
            <a:pPr marL="621792" lvl="1" eaLnBrk="1" fontAlgn="auto" hangingPunct="1">
              <a:spcBef>
                <a:spcPts val="324"/>
              </a:spcBef>
              <a:spcAft>
                <a:spcPts val="0"/>
              </a:spcAft>
              <a:buFont typeface="Verdana"/>
              <a:buChar char="◦"/>
              <a:defRPr/>
            </a:pPr>
            <a:r>
              <a:rPr lang="en-US" dirty="0"/>
              <a:t> Identification of the purpose and objectives of the project </a:t>
            </a:r>
          </a:p>
          <a:p>
            <a:pPr marL="621792" lvl="1" eaLnBrk="1" fontAlgn="auto" hangingPunct="1">
              <a:spcBef>
                <a:spcPts val="324"/>
              </a:spcBef>
              <a:spcAft>
                <a:spcPts val="0"/>
              </a:spcAft>
              <a:buFont typeface="Verdana"/>
              <a:buChar char="◦"/>
              <a:defRPr/>
            </a:pPr>
            <a:r>
              <a:rPr lang="en-US" dirty="0"/>
              <a:t>Development of project scope </a:t>
            </a:r>
          </a:p>
          <a:p>
            <a:pPr marL="621792" lvl="1" eaLnBrk="1" fontAlgn="auto" hangingPunct="1">
              <a:spcBef>
                <a:spcPts val="324"/>
              </a:spcBef>
              <a:spcAft>
                <a:spcPts val="0"/>
              </a:spcAft>
              <a:buFont typeface="Verdana"/>
              <a:buChar char="◦"/>
              <a:defRPr/>
            </a:pPr>
            <a:r>
              <a:rPr lang="en-US" dirty="0"/>
              <a:t>Identification of project authority and roles &amp; responsibilities </a:t>
            </a:r>
          </a:p>
          <a:p>
            <a:pPr marL="859536" lvl="2" eaLnBrk="1" fontAlgn="auto" hangingPunct="1">
              <a:spcAft>
                <a:spcPts val="0"/>
              </a:spcAft>
              <a:buFont typeface="Wingdings 2"/>
              <a:buChar char=""/>
              <a:defRPr/>
            </a:pPr>
            <a:r>
              <a:rPr lang="en-US" dirty="0"/>
              <a:t>It contains vital information about the project and its leadership.</a:t>
            </a:r>
          </a:p>
          <a:p>
            <a:pPr marL="365760" indent="-256032" eaLnBrk="1" fontAlgn="auto" hangingPunct="1">
              <a:spcAft>
                <a:spcPts val="0"/>
              </a:spcAft>
              <a:buFont typeface="Wingdings 3"/>
              <a:buChar char=""/>
              <a:defRPr/>
            </a:pPr>
            <a:endParaRPr lang="en-US" dirty="0"/>
          </a:p>
        </p:txBody>
      </p:sp>
      <p:sp>
        <p:nvSpPr>
          <p:cNvPr id="53250" name="Title 1">
            <a:extLst>
              <a:ext uri="{FF2B5EF4-FFF2-40B4-BE49-F238E27FC236}">
                <a16:creationId xmlns:a16="http://schemas.microsoft.com/office/drawing/2014/main" id="{9DA52E81-7EC7-437C-B06E-7FBEA5D16082}"/>
              </a:ext>
            </a:extLst>
          </p:cNvPr>
          <p:cNvSpPr>
            <a:spLocks noGrp="1"/>
          </p:cNvSpPr>
          <p:nvPr>
            <p:ph type="title"/>
          </p:nvPr>
        </p:nvSpPr>
        <p:spPr>
          <a:xfrm>
            <a:off x="457200" y="0"/>
            <a:ext cx="8229600" cy="1143000"/>
          </a:xfrm>
        </p:spPr>
        <p:txBody>
          <a:bodyPr/>
          <a:lstStyle/>
          <a:p>
            <a:pPr eaLnBrk="1" hangingPunct="1">
              <a:spcBef>
                <a:spcPct val="50000"/>
              </a:spcBef>
            </a:pPr>
            <a:r>
              <a:rPr lang="en-US" altLang="en-US" dirty="0"/>
              <a:t>Initiation Phase Documents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1716</TotalTime>
  <Words>1230</Words>
  <Application>Microsoft Office PowerPoint</Application>
  <PresentationFormat>On-screen Show (4:3)</PresentationFormat>
  <Paragraphs>176</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Futura Md BT</vt:lpstr>
      <vt:lpstr>Lucida Sans Unicode</vt:lpstr>
      <vt:lpstr>Verdana</vt:lpstr>
      <vt:lpstr>Wingdings 2</vt:lpstr>
      <vt:lpstr>Wingdings 3</vt:lpstr>
      <vt:lpstr>Concourse</vt:lpstr>
      <vt:lpstr> RMS 111  INTRODUCTION TO BUSINESS AND MANAGEMENT</vt:lpstr>
      <vt:lpstr>Project Phases and the Project Life Cycle</vt:lpstr>
      <vt:lpstr>The Project Life Cycle</vt:lpstr>
      <vt:lpstr>The Project Life Cycle</vt:lpstr>
      <vt:lpstr>Project Phase overlap</vt:lpstr>
      <vt:lpstr>Project Initiation</vt:lpstr>
      <vt:lpstr>Major Questions to Be Answered During the Initiation Phase </vt:lpstr>
      <vt:lpstr>Initiation Progression</vt:lpstr>
      <vt:lpstr>Initiation Phase Documents</vt:lpstr>
      <vt:lpstr>A Project Charter</vt:lpstr>
      <vt:lpstr>The Project Charter attributes:  </vt:lpstr>
      <vt:lpstr>Sample Project Charter</vt:lpstr>
      <vt:lpstr>The Planning Phase</vt:lpstr>
      <vt:lpstr>Tasks and activities in Planning</vt:lpstr>
      <vt:lpstr>Scope Definition and the Project Scope Statement</vt:lpstr>
      <vt:lpstr>Why Do We Manage Scope?</vt:lpstr>
      <vt:lpstr>How Do We Manage Scope?</vt:lpstr>
      <vt:lpstr>Work Breakdown Structure (WBS)</vt:lpstr>
      <vt:lpstr>Work Breakdown Structure</vt:lpstr>
      <vt:lpstr>Creating a Work Breakdown Structure </vt:lpstr>
      <vt:lpstr>Sample Intranet WBS Organized by Phase</vt:lpstr>
      <vt:lpstr>  </vt:lpstr>
      <vt:lpstr>The WBS Dictionary and Scope Baseline</vt:lpstr>
      <vt:lpstr>Sample WBS Dictionary Entry</vt:lpstr>
      <vt:lpstr>Advice for Creating a WBS and WBS Dictionary</vt:lpstr>
      <vt:lpstr>Advice for Creating a WBS and WBS Dictionary (cont’d)</vt:lpstr>
      <vt:lpstr>Implementation Phase</vt:lpstr>
      <vt:lpstr>Closing Phase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dc:creator>
  <cp:lastModifiedBy>USER</cp:lastModifiedBy>
  <cp:revision>137</cp:revision>
  <dcterms:created xsi:type="dcterms:W3CDTF">2016-08-23T19:10:37Z</dcterms:created>
  <dcterms:modified xsi:type="dcterms:W3CDTF">2023-01-18T05:09:27Z</dcterms:modified>
</cp:coreProperties>
</file>