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520" r:id="rId2"/>
    <p:sldId id="360" r:id="rId3"/>
    <p:sldId id="362" r:id="rId4"/>
    <p:sldId id="369" r:id="rId5"/>
    <p:sldId id="363" r:id="rId6"/>
    <p:sldId id="364" r:id="rId7"/>
    <p:sldId id="365" r:id="rId8"/>
    <p:sldId id="51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4" autoAdjust="0"/>
  </p:normalViewPr>
  <p:slideViewPr>
    <p:cSldViewPr>
      <p:cViewPr varScale="1">
        <p:scale>
          <a:sx n="59" d="100"/>
          <a:sy n="59" d="100"/>
        </p:scale>
        <p:origin x="7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24F1A4-0718-42A3-92B5-9D84E1B758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9D004-8B42-4157-BAB0-69723539B3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C9B788-4795-48ED-974B-6FC0F6ADE138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EA67EA7-1793-44F6-A2E4-181866D8B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D577FE-7EE6-4675-96AB-A5665CCE2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B2763-647F-4DDF-854C-1171F6AF88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DF21C-50BE-46DF-A199-E9CD28B8F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10CA4F-98D1-4E68-AF3A-A353399614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C0EC18-6DDB-4D04-B3C9-280D747B813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EF704DAA-3FB9-4D6E-A0E2-28707D21092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89E1DFFE-BF0F-4DCF-9CB4-3102E525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FD78B66-CB90-4522-A2D5-916A0A79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D11E350E-104A-4C51-84E3-1F75DB8DB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394AA0-FD60-4D76-9093-FDB6FAFE65F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451C9BA1-7BF5-49E1-9C69-02DA8A45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30696A0-4F03-49DA-AD38-4401F35C50A8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F98C117A-8CFE-4F70-91D9-2BEC977E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E3C8C0A4-89D9-4E27-ACB2-111E628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69A30D-B00D-4F87-B6D3-2AABCF2996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6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37308F8-9B72-4A65-AA83-C18A8F1D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F95-7371-4541-8282-6BEE39D094DA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DBFB72E-148E-463C-87BA-CA1968AC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0801EB7-01E2-463C-A914-84C0B3A2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0E364-8851-4604-87A0-25875D272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94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56DDAEC-29E9-48FC-B355-EA31BF5C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8E7E-AA19-4A8E-862B-8793285E94D2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BA63BC5-1805-4447-A382-57E441CA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558D9C04-154B-45EE-91F6-9DB8A571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78F37-E218-4C42-9CC4-A1B94791A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6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8787049-F9A4-4E50-91CA-F19DF869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AE20C-D588-4929-8BE6-881BFFF47988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8500F66-AB03-449B-B301-1E2AA727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C004365-E844-4085-8EB5-5B3A060B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0F5DC-A135-43C6-A399-EFDCAFEB5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8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39DD0EA8-1620-4693-9BD4-C0CC1DFFCD82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11">
            <a:extLst>
              <a:ext uri="{FF2B5EF4-FFF2-40B4-BE49-F238E27FC236}">
                <a16:creationId xmlns:a16="http://schemas.microsoft.com/office/drawing/2014/main" id="{C648EC33-265E-4191-9C75-6C40E47847F0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8D3156-97CE-4473-8A7B-61E53A58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BEB2E7-7593-471C-926E-67FF9C24A4C0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FBF1683-F69F-494E-A650-0A88E875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FDA8C6-F46E-49C3-9AA0-B955A060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41A13-B29D-4821-8BA1-F5C08BB2C3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8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028B-E89E-4DFE-B41A-FEE9082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EBA4FB-5145-4639-BA99-8726A6A38F29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72F9-0800-4126-80C0-AEA7A2A8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1D550-0658-4074-95D5-7C48D242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AA158-1AE9-479C-8EDA-405A77158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6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6239D-00FF-43AF-BB01-53BEE680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5BBB23-FDFB-4A49-BEA0-C1787FE3023B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DFB00-88BB-411E-84B0-816E55D9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EA2F-32F6-46F4-BEED-C51BBA9B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75BB-E641-471F-B16F-3EA99B293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17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01C3B-1A83-4DCB-89BC-3FF074C0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1DC3A7-2D73-4383-B1C3-4E7D679CB2BE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3A1E7-F960-4F9D-B1F4-BCBAAC2D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274A9-D33F-410E-8B70-81130B9A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5A5DB-3B27-4AA4-8CAA-659787E81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7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5EFCA5A0-8CB4-4CC7-993B-78A6B0A7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AF2EC-2AA2-4F80-94B8-018F9DF388BE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12650090-5F83-4BF4-8E06-CCFD3058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4DA2D65F-8423-4757-B225-AD45838F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2534-D44A-4122-966B-C38DD187F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2B73-DABA-439B-B71F-12E6D2E4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0F53D3-2336-43E4-A414-7AFB0BDC3469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0F8C-93C0-4CEB-AEEA-6958BA54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1686-C576-4F77-AE75-DE60D4FE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B9DDB-CCCB-45A4-BA3D-B4A2144A8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52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65BE6262-DEFF-4F58-B6F0-1508A1668C45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A67FA679-7324-4A92-B5D7-A7762C115D5D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F5C6DA-2397-4F78-8F66-97B94D7B977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EF239A-9F2B-44AD-8CFF-CF12D934B22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>
            <a:extLst>
              <a:ext uri="{FF2B5EF4-FFF2-40B4-BE49-F238E27FC236}">
                <a16:creationId xmlns:a16="http://schemas.microsoft.com/office/drawing/2014/main" id="{21113755-5A21-48A1-9203-78163D2922DE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19">
            <a:extLst>
              <a:ext uri="{FF2B5EF4-FFF2-40B4-BE49-F238E27FC236}">
                <a16:creationId xmlns:a16="http://schemas.microsoft.com/office/drawing/2014/main" id="{DE5522A9-1ECA-49B5-81B4-14912C932A4F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B8714777-0165-44AB-8AE8-1B7070D4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CB54FBD-CD6D-4690-A4CA-D99C27669ED5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FA96C71-73DC-48BB-865D-2C2B40C4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9EE8E0B-7DEF-4F21-9518-DF0305C2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CBDF8-80EE-4355-94D0-06AF2C626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811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5A683A14-763F-4A8A-86D0-944FD0DA89C4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8E03A274-23B8-4B1F-A8AD-C2629314E064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4C57C46-C1E1-4FC6-B9FD-9E305BDC9E2B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202FE7-A6E7-44A6-B694-273FE5A90E3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C57D29C6-0BFB-4E8F-9CB9-19D7FC3E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1F1F6620-09C9-482A-8234-F9CEC959F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96BBAEC-6525-446D-9004-8DF4AF48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518AD2F-A2AD-4CC8-AE1B-89223A638558}" type="datetimeFigureOut">
              <a:rPr lang="en-US"/>
              <a:pPr>
                <a:defRPr/>
              </a:pPr>
              <a:t>02-Dec-22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26644B15-6B60-4DEF-BB85-B573815A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0F179E4-3FCB-4DC2-B3B7-6E9B4ED1C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5E1F8D4-7FAD-4550-BB3E-402132E847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1" r:id="rId2"/>
    <p:sldLayoutId id="2147483756" r:id="rId3"/>
    <p:sldLayoutId id="2147483757" r:id="rId4"/>
    <p:sldLayoutId id="2147483758" r:id="rId5"/>
    <p:sldLayoutId id="2147483759" r:id="rId6"/>
    <p:sldLayoutId id="2147483752" r:id="rId7"/>
    <p:sldLayoutId id="2147483760" r:id="rId8"/>
    <p:sldLayoutId id="2147483761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164891-EA30-43C7-ABF5-BEAC99C1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28" y="2590800"/>
            <a:ext cx="8991600" cy="1524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altLang="en-US" sz="440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</a:br>
            <a:r>
              <a:rPr lang="en-US" altLang="en-US" sz="500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RMS 111 </a:t>
            </a:r>
            <a:br>
              <a:rPr lang="en-US" altLang="en-US" sz="500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</a:br>
            <a:r>
              <a:rPr lang="en-US" altLang="en-US" sz="500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INTRODUCTION TO BUSINESS AND MANAGEMENT</a:t>
            </a:r>
            <a:endParaRPr lang="en-US" altLang="en-US" b="0" dirty="0">
              <a:solidFill>
                <a:schemeClr val="bg2">
                  <a:lumMod val="50000"/>
                </a:schemeClr>
              </a:solidFill>
              <a:latin typeface="Futura Md BT" panose="020B0602020204020303" pitchFamily="34" charset="0"/>
              <a:cs typeface="Aharoni" panose="02010803020104030203" pitchFamily="2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83775-BC38-44B2-AB5B-A0DC1346D361}"/>
              </a:ext>
            </a:extLst>
          </p:cNvPr>
          <p:cNvSpPr txBox="1">
            <a:spLocks/>
          </p:cNvSpPr>
          <p:nvPr/>
        </p:nvSpPr>
        <p:spPr>
          <a:xfrm>
            <a:off x="0" y="1066800"/>
            <a:ext cx="8991600" cy="914400"/>
          </a:xfrm>
          <a:prstGeom prst="rect">
            <a:avLst/>
          </a:prstGeom>
        </p:spPr>
        <p:txBody>
          <a:bodyPr vert="horz" rtlCol="0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0" dirty="0" err="1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Ruaha</a:t>
            </a:r>
            <a:r>
              <a:rPr lang="en-US" altLang="en-US" sz="4400" b="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 Catholic University</a:t>
            </a:r>
            <a:endParaRPr lang="en-US" altLang="en-US" b="0" dirty="0">
              <a:solidFill>
                <a:schemeClr val="bg2">
                  <a:lumMod val="50000"/>
                </a:schemeClr>
              </a:solidFill>
              <a:latin typeface="Futura Md BT" panose="020B06020202040203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569721-E1ED-460C-98A0-D8C00805E5A8}"/>
              </a:ext>
            </a:extLst>
          </p:cNvPr>
          <p:cNvSpPr txBox="1">
            <a:spLocks/>
          </p:cNvSpPr>
          <p:nvPr/>
        </p:nvSpPr>
        <p:spPr>
          <a:xfrm>
            <a:off x="200628" y="4114800"/>
            <a:ext cx="8991600" cy="914400"/>
          </a:xfrm>
          <a:prstGeom prst="rect">
            <a:avLst/>
          </a:prstGeom>
        </p:spPr>
        <p:txBody>
          <a:bodyPr vert="horz" rtlCol="0" anchor="b">
            <a:normAutofit fontScale="6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Lecture 07 (c): Introduction to IT Project Management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bg2">
                    <a:lumMod val="50000"/>
                  </a:schemeClr>
                </a:solidFill>
                <a:latin typeface="Futura Md BT" panose="020B0602020204020303" pitchFamily="34" charset="0"/>
                <a:cs typeface="Aharoni" panose="02010803020104030203" pitchFamily="2" charset="-79"/>
              </a:rPr>
              <a:t>Project Management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722-4E3D-49E6-B514-C04FEB7A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8534400" cy="758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Management Framework</a:t>
            </a:r>
          </a:p>
        </p:txBody>
      </p:sp>
      <p:pic>
        <p:nvPicPr>
          <p:cNvPr id="40963" name="Picture 10">
            <a:extLst>
              <a:ext uri="{FF2B5EF4-FFF2-40B4-BE49-F238E27FC236}">
                <a16:creationId xmlns:a16="http://schemas.microsoft.com/office/drawing/2014/main" id="{53D6ACB7-907F-4EDA-8F44-6A198493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>
            <a:extLst>
              <a:ext uri="{FF2B5EF4-FFF2-40B4-BE49-F238E27FC236}">
                <a16:creationId xmlns:a16="http://schemas.microsoft.com/office/drawing/2014/main" id="{19467B0A-DF65-42F9-B1BF-E7611A8B0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>
                <a:latin typeface="+mj-lt"/>
              </a:rPr>
              <a:t>The Project Management </a:t>
            </a:r>
            <a:r>
              <a:rPr lang="en-US" altLang="zh-TW" sz="2800" u="sng" dirty="0">
                <a:latin typeface="+mj-lt"/>
              </a:rPr>
              <a:t>Knowledge Areas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dirty="0">
                <a:solidFill>
                  <a:srgbClr val="000000"/>
                </a:solidFill>
                <a:latin typeface="+mj-lt"/>
                <a:cs typeface="Arial" charset="0"/>
              </a:rPr>
              <a:t> </a:t>
            </a:r>
            <a:r>
              <a:rPr lang="en-US" dirty="0">
                <a:latin typeface="+mj-lt"/>
              </a:rPr>
              <a:t>Project management knowledge areas describe the key competencies that project managers must develop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sz="3000" b="1" dirty="0">
                <a:latin typeface="+mj-lt"/>
              </a:rPr>
              <a:t>Project scope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+mj-lt"/>
                <a:cs typeface="Arial" charset="0"/>
              </a:rPr>
              <a:t>involves </a:t>
            </a:r>
            <a:r>
              <a:rPr lang="en-US" altLang="zh-TW" sz="3000" dirty="0">
                <a:latin typeface="+mj-lt"/>
              </a:rPr>
              <a:t>defining</a:t>
            </a:r>
            <a:r>
              <a:rPr lang="en-US" altLang="zh-TW" sz="3000" dirty="0">
                <a:solidFill>
                  <a:srgbClr val="000000"/>
                </a:solidFill>
                <a:latin typeface="+mj-lt"/>
                <a:cs typeface="Arial" charset="0"/>
              </a:rPr>
              <a:t> and managing all the work required to complete the project successfully.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sz="3000" b="1" dirty="0">
                <a:latin typeface="+mj-lt"/>
              </a:rPr>
              <a:t>Project time management </a:t>
            </a:r>
          </a:p>
          <a:p>
            <a:pPr marL="914400" lvl="1" indent="-51435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dirty="0">
                <a:solidFill>
                  <a:srgbClr val="000000"/>
                </a:solidFill>
                <a:latin typeface="+mj-lt"/>
                <a:cs typeface="Arial" charset="0"/>
              </a:rPr>
              <a:t>includes estimating how long it will take to complete the work, developing an acceptable project schedule, and ensuring timely completion of the project</a:t>
            </a:r>
            <a:r>
              <a:rPr lang="en-US" altLang="zh-TW" sz="2000" dirty="0">
                <a:solidFill>
                  <a:srgbClr val="000000"/>
                </a:solidFill>
                <a:latin typeface="+mj-lt"/>
                <a:cs typeface="Arial" charset="0"/>
              </a:rPr>
              <a:t>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b="1" dirty="0">
                <a:latin typeface="+mj-lt"/>
              </a:rPr>
              <a:t>Project cost management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consists of preparing and managing the budget for the project.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31E5E24-8697-4110-AE00-69B01E842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>
                <a:ea typeface="Batang" pitchFamily="18" charset="-127"/>
              </a:rPr>
              <a:t>The PMBOK® Guide Structure</a:t>
            </a:r>
            <a:endParaRPr lang="en-US" altLang="zh-TW" sz="3600">
              <a:solidFill>
                <a:srgbClr val="008000"/>
              </a:solidFill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39F-6B71-48BD-9752-C3D0BD3D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4. </a:t>
            </a:r>
            <a:r>
              <a:rPr lang="en-US" b="1" dirty="0"/>
              <a:t>Project quality management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 ensures that the project will satisfy the stated or implied needs for which it was undertaken.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5. </a:t>
            </a:r>
            <a:r>
              <a:rPr lang="en-US" b="1" dirty="0"/>
              <a:t>Project communications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involves generating, collecting, disseminating, and storing project information.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6. Project risk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includes identifying, analyzing, and responding to risks related to the project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7. </a:t>
            </a:r>
            <a:r>
              <a:rPr lang="en-US" b="1" dirty="0"/>
              <a:t>Project human resource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is concerned with making effective use of the people involved with the project.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8D2E8637-9096-42A7-B8D6-3869F734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/>
              <a:t>The Project Management Knowledge Areas</a:t>
            </a:r>
            <a:endParaRPr lang="en-US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954E-D60F-4272-A746-84C629C2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8. </a:t>
            </a:r>
            <a:r>
              <a:rPr lang="en-US" b="1" dirty="0"/>
              <a:t>Project integration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is an overarching function that affects and is affected by all of the other knowledge areas.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9.  </a:t>
            </a:r>
            <a:r>
              <a:rPr lang="en-US" b="1" dirty="0"/>
              <a:t>Project procurement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involves acquiring or procuring goods and services for a project from outside the performing organization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10"/>
              <a:defRPr/>
            </a:pPr>
            <a:r>
              <a:rPr lang="en-US" b="1" dirty="0"/>
              <a:t> Project stakeholder management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includes identifying and analyzing stakeholder needs while managing and controlling their engagement throughout</a:t>
            </a:r>
            <a:endParaRPr lang="en-US" altLang="zh-TW" sz="9200" dirty="0">
              <a:solidFill>
                <a:srgbClr val="000000"/>
              </a:solidFill>
              <a:cs typeface="Arial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A90A-0A42-468F-A178-4551A47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Project Management Knowledge Areas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500E1-2D0F-4237-A9B1-71149A1020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527175"/>
          <a:ext cx="8763000" cy="548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901">
                <a:tc>
                  <a:txBody>
                    <a:bodyPr/>
                    <a:lstStyle/>
                    <a:p>
                      <a:r>
                        <a:rPr lang="en-US" sz="2000" b="1" dirty="0"/>
                        <a:t>Knowledge Area/Category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Tools and Techniques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9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dirty="0"/>
                        <a:t>1.Integration management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selection methods, project management methodologies, stakeholder analyses, work requests, project charters, project management plans, project management software, change requests, change control boards, project review meetings, lessons-learned reports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Scope</a:t>
                      </a:r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  <a:endParaRPr lang="en-US" sz="18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 statements, work breakdown structures, statements of work, requirements analyses, scope  management plans, scope </a:t>
                      </a:r>
                      <a:r>
                        <a:rPr kumimoji="0"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verification techniques, scope change control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5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Time management</a:t>
                      </a:r>
                      <a:endParaRPr lang="en-US" sz="18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Gantt charts, project network diagrams, critical path analysis, crashing, fast tracking, schedule performance  measurements  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647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Cost management</a:t>
                      </a:r>
                      <a:endParaRPr lang="en-US" sz="18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Project budgets, net present value, return on investment, payback analysis, earned value management, project portfolio management, cost estimates, cost management plans, cost baselines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0BAED3-61C1-4782-A346-995C4189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Project management tools and techniques by knowledge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85F3725-0B3A-41AC-9F6D-6984E3723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6994"/>
              </p:ext>
            </p:extLst>
          </p:nvPr>
        </p:nvGraphicFramePr>
        <p:xfrm>
          <a:off x="152400" y="1143000"/>
          <a:ext cx="8458200" cy="570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945">
                <a:tc>
                  <a:txBody>
                    <a:bodyPr/>
                    <a:lstStyle/>
                    <a:p>
                      <a:r>
                        <a:rPr lang="en-US" sz="1500" b="1" dirty="0"/>
                        <a:t>Knowledge Area/Category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Tools and Techniques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537">
                <a:tc>
                  <a:txBody>
                    <a:bodyPr/>
                    <a:lstStyle/>
                    <a:p>
                      <a:r>
                        <a:rPr kumimoji="0" lang="en-US" sz="15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Quality management</a:t>
                      </a:r>
                      <a:endParaRPr lang="en-US" sz="15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metrics, checklists, quality control charts, Pareto diagrams,</a:t>
                      </a:r>
                    </a:p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fishbone diagrams, maturity models, statistical methods, test plans</a:t>
                      </a:r>
                      <a:endParaRPr lang="en-US" sz="15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945">
                <a:tc>
                  <a:txBody>
                    <a:bodyPr/>
                    <a:lstStyle/>
                    <a:p>
                      <a:r>
                        <a:rPr kumimoji="0" lang="en-US" sz="15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Human resource management</a:t>
                      </a:r>
                      <a:endParaRPr lang="en-US" sz="15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Motivation techniques, empathic listening, responsibility assignment matrices, project organizational charts, resource histograms, team building exercises</a:t>
                      </a:r>
                      <a:endParaRPr lang="en-US" sz="15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537">
                <a:tc>
                  <a:txBody>
                    <a:bodyPr/>
                    <a:lstStyle/>
                    <a:p>
                      <a:r>
                        <a:rPr kumimoji="0" lang="en-US" sz="15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Communications management</a:t>
                      </a:r>
                      <a:endParaRPr lang="en-US" sz="15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Communications management plans, kick-off meetings, conflict management, communications media selection, status and progress reports, virtual communications, templates, project Web sites</a:t>
                      </a:r>
                      <a:endParaRPr lang="en-US" sz="15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354">
                <a:tc>
                  <a:txBody>
                    <a:bodyPr/>
                    <a:lstStyle/>
                    <a:p>
                      <a:r>
                        <a:rPr kumimoji="0" lang="en-US" sz="15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Risk management</a:t>
                      </a:r>
                      <a:endParaRPr lang="en-US" sz="15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management plans, risk registers, probability/impact</a:t>
                      </a:r>
                    </a:p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matrices, risk rankings</a:t>
                      </a:r>
                      <a:endParaRPr lang="en-US" sz="15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945">
                <a:tc>
                  <a:txBody>
                    <a:bodyPr/>
                    <a:lstStyle/>
                    <a:p>
                      <a:r>
                        <a:rPr kumimoji="0" lang="en-US" sz="15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Procurement management</a:t>
                      </a:r>
                      <a:endParaRPr lang="en-US" sz="15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Make-or-buy analyses, contracts, requests for proposals or quotes, </a:t>
                      </a:r>
                      <a:r>
                        <a:rPr kumimoji="0" lang="fr-F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sélections, supplier évaluation matrices</a:t>
                      </a:r>
                      <a:endParaRPr lang="en-US" sz="15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537">
                <a:tc>
                  <a:txBody>
                    <a:bodyPr/>
                    <a:lstStyle/>
                    <a:p>
                      <a:r>
                        <a:rPr lang="en-US" sz="1500" b="1" dirty="0"/>
                        <a:t>10. Stake</a:t>
                      </a:r>
                      <a:r>
                        <a:rPr lang="en-US" sz="1500" b="1" baseline="0" dirty="0"/>
                        <a:t>holders management</a:t>
                      </a:r>
                      <a:endParaRPr lang="en-US" sz="15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Stakeholder register, Stakeholder management strategy,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Project management plan, Issue log, Change log, Communication methods, Interpersonal skills and Management skills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76F392-08EE-46A2-B34D-670A9C87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PM tools and techniques by knowledge 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50411-62FE-457F-82C8-A5E076D9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 algn="ctr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8702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1572</TotalTime>
  <Words>570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Batang</vt:lpstr>
      <vt:lpstr>微軟正黑體</vt:lpstr>
      <vt:lpstr>Aharoni</vt:lpstr>
      <vt:lpstr>Arial</vt:lpstr>
      <vt:lpstr>Calibri</vt:lpstr>
      <vt:lpstr>Futura Md BT</vt:lpstr>
      <vt:lpstr>Lucida Sans Unicode</vt:lpstr>
      <vt:lpstr>Verdana</vt:lpstr>
      <vt:lpstr>Wingdings</vt:lpstr>
      <vt:lpstr>Wingdings 2</vt:lpstr>
      <vt:lpstr>Wingdings 3</vt:lpstr>
      <vt:lpstr>Concourse</vt:lpstr>
      <vt:lpstr> RMS 111  INTRODUCTION TO BUSINESS AND MANAGEMENT</vt:lpstr>
      <vt:lpstr>Project Management Framework</vt:lpstr>
      <vt:lpstr>The PMBOK® Guide Structure</vt:lpstr>
      <vt:lpstr>The Project Management Knowledge Areas</vt:lpstr>
      <vt:lpstr>The Project Management Knowledge Areas</vt:lpstr>
      <vt:lpstr>Project management tools and techniques by knowledge area</vt:lpstr>
      <vt:lpstr>PM tools and techniques by knowledge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sAm</cp:lastModifiedBy>
  <cp:revision>120</cp:revision>
  <dcterms:created xsi:type="dcterms:W3CDTF">2016-08-23T19:10:37Z</dcterms:created>
  <dcterms:modified xsi:type="dcterms:W3CDTF">2022-12-02T09:33:24Z</dcterms:modified>
</cp:coreProperties>
</file>