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3"/>
  </p:handoutMasterIdLst>
  <p:sldIdLst>
    <p:sldId id="264" r:id="rId2"/>
    <p:sldId id="266" r:id="rId3"/>
    <p:sldId id="269" r:id="rId4"/>
    <p:sldId id="270" r:id="rId5"/>
    <p:sldId id="271" r:id="rId6"/>
    <p:sldId id="272" r:id="rId7"/>
    <p:sldId id="273" r:id="rId8"/>
    <p:sldId id="274" r:id="rId9"/>
    <p:sldId id="275" r:id="rId10"/>
    <p:sldId id="276" r:id="rId11"/>
    <p:sldId id="278" r:id="rId12"/>
    <p:sldId id="279" r:id="rId13"/>
    <p:sldId id="280" r:id="rId14"/>
    <p:sldId id="281" r:id="rId15"/>
    <p:sldId id="283" r:id="rId16"/>
    <p:sldId id="284" r:id="rId17"/>
    <p:sldId id="285" r:id="rId18"/>
    <p:sldId id="267" r:id="rId19"/>
    <p:sldId id="268" r:id="rId20"/>
    <p:sldId id="286" r:id="rId21"/>
    <p:sldId id="26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EA96"/>
    <a:srgbClr val="8AFB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p:cViewPr varScale="1">
        <p:scale>
          <a:sx n="68" d="100"/>
          <a:sy n="68" d="100"/>
        </p:scale>
        <p:origin x="1264"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F883CDA-2911-47B1-9ABC-576DA2FABCA7}" type="datetimeFigureOut">
              <a:rPr lang="en-US" smtClean="0"/>
              <a:t>13-Jun-22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26E6445-6847-46B4-B022-2C6535653907}" type="slidenum">
              <a:rPr lang="en-US" smtClean="0"/>
              <a:t>‹#›</a:t>
            </a:fld>
            <a:endParaRPr lang="en-US"/>
          </a:p>
        </p:txBody>
      </p:sp>
    </p:spTree>
    <p:extLst>
      <p:ext uri="{BB962C8B-B14F-4D97-AF65-F5344CB8AC3E}">
        <p14:creationId xmlns:p14="http://schemas.microsoft.com/office/powerpoint/2010/main" val="78441731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24B022F-37D6-4D3F-803A-7F18FA38F484}" type="datetimeFigureOut">
              <a:rPr lang="en-US" smtClean="0"/>
              <a:t>13-Jun-22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4193272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4B022F-37D6-4D3F-803A-7F18FA38F484}" type="datetimeFigureOut">
              <a:rPr lang="en-US" smtClean="0"/>
              <a:t>13-Jun-22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3524496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4B022F-37D6-4D3F-803A-7F18FA38F484}" type="datetimeFigureOut">
              <a:rPr lang="en-US" smtClean="0"/>
              <a:t>13-Jun-22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1193384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4B022F-37D6-4D3F-803A-7F18FA38F484}" type="datetimeFigureOut">
              <a:rPr lang="en-US" smtClean="0"/>
              <a:t>13-Jun-22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1654070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4B022F-37D6-4D3F-803A-7F18FA38F484}" type="datetimeFigureOut">
              <a:rPr lang="en-US" smtClean="0"/>
              <a:t>13-Jun-22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3411024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4B022F-37D6-4D3F-803A-7F18FA38F484}" type="datetimeFigureOut">
              <a:rPr lang="en-US" smtClean="0"/>
              <a:t>13-Jun-22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3266823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4B022F-37D6-4D3F-803A-7F18FA38F484}" type="datetimeFigureOut">
              <a:rPr lang="en-US" smtClean="0"/>
              <a:t>13-Jun-22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1934941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4B022F-37D6-4D3F-803A-7F18FA38F484}" type="datetimeFigureOut">
              <a:rPr lang="en-US" smtClean="0"/>
              <a:t>13-Jun-22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2428583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4B022F-37D6-4D3F-803A-7F18FA38F484}" type="datetimeFigureOut">
              <a:rPr lang="en-US" smtClean="0"/>
              <a:t>13-Jun-22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1375330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4B022F-37D6-4D3F-803A-7F18FA38F484}" type="datetimeFigureOut">
              <a:rPr lang="en-US" smtClean="0"/>
              <a:t>13-Jun-22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463993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4B022F-37D6-4D3F-803A-7F18FA38F484}" type="datetimeFigureOut">
              <a:rPr lang="en-US" smtClean="0"/>
              <a:t>13-Jun-22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3208304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4B022F-37D6-4D3F-803A-7F18FA38F484}" type="datetimeFigureOut">
              <a:rPr lang="en-US" smtClean="0"/>
              <a:t>13-Jun-22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694193-674B-4C02-AD07-21F9D2033E44}" type="slidenum">
              <a:rPr lang="en-US" smtClean="0"/>
              <a:t>‹#›</a:t>
            </a:fld>
            <a:endParaRPr lang="en-US"/>
          </a:p>
        </p:txBody>
      </p:sp>
    </p:spTree>
    <p:extLst>
      <p:ext uri="{BB962C8B-B14F-4D97-AF65-F5344CB8AC3E}">
        <p14:creationId xmlns:p14="http://schemas.microsoft.com/office/powerpoint/2010/main" val="1118977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RCS 122 </a:t>
            </a:r>
            <a:br>
              <a:rPr lang="en-US" dirty="0"/>
            </a:br>
            <a:r>
              <a:rPr lang="en-US" dirty="0"/>
              <a:t>OBJECT ORIENTED PROGRAMMING I</a:t>
            </a:r>
          </a:p>
        </p:txBody>
      </p:sp>
      <p:sp>
        <p:nvSpPr>
          <p:cNvPr id="3" name="Subtitle 2"/>
          <p:cNvSpPr>
            <a:spLocks noGrp="1"/>
          </p:cNvSpPr>
          <p:nvPr>
            <p:ph type="subTitle" idx="1"/>
          </p:nvPr>
        </p:nvSpPr>
        <p:spPr>
          <a:xfrm>
            <a:off x="1104900" y="4168774"/>
            <a:ext cx="6934200" cy="1470025"/>
          </a:xfrm>
        </p:spPr>
        <p:txBody>
          <a:bodyPr>
            <a:normAutofit/>
          </a:bodyPr>
          <a:lstStyle/>
          <a:p>
            <a:r>
              <a:rPr lang="en-US" sz="3000" b="1"/>
              <a:t>Lecture 10: </a:t>
            </a:r>
            <a:r>
              <a:rPr lang="en-US" b="1" dirty="0"/>
              <a:t>Access Modifiers </a:t>
            </a:r>
          </a:p>
          <a:p>
            <a:endParaRPr lang="en-US" sz="3000" b="1" dirty="0"/>
          </a:p>
        </p:txBody>
      </p:sp>
    </p:spTree>
    <p:extLst>
      <p:ext uri="{BB962C8B-B14F-4D97-AF65-F5344CB8AC3E}">
        <p14:creationId xmlns:p14="http://schemas.microsoft.com/office/powerpoint/2010/main" val="133567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b="1" dirty="0"/>
              <a:t>Access Modifiers </a:t>
            </a:r>
            <a:br>
              <a:rPr lang="en-US" b="1" dirty="0"/>
            </a:br>
            <a:r>
              <a:rPr lang="en-US" sz="2800" b="1" dirty="0"/>
              <a:t>Examples</a:t>
            </a:r>
            <a:br>
              <a:rPr lang="en-US" b="1" dirty="0"/>
            </a:br>
            <a:endParaRPr lang="en-US" dirty="0"/>
          </a:p>
        </p:txBody>
      </p:sp>
      <p:sp>
        <p:nvSpPr>
          <p:cNvPr id="3" name="Content Placeholder 2"/>
          <p:cNvSpPr>
            <a:spLocks noGrp="1"/>
          </p:cNvSpPr>
          <p:nvPr>
            <p:ph idx="1"/>
          </p:nvPr>
        </p:nvSpPr>
        <p:spPr>
          <a:xfrm>
            <a:off x="76200" y="1066800"/>
            <a:ext cx="9067800" cy="5791200"/>
          </a:xfrm>
        </p:spPr>
        <p:txBody>
          <a:bodyPr>
            <a:normAutofit fontScale="92500" lnSpcReduction="10000"/>
          </a:bodyPr>
          <a:lstStyle/>
          <a:p>
            <a:pPr marL="0" indent="0">
              <a:buNone/>
            </a:pPr>
            <a:r>
              <a:rPr lang="en-US" i="1" dirty="0"/>
              <a:t>Ex1: </a:t>
            </a:r>
            <a:r>
              <a:rPr lang="en-US" u="sng" dirty="0"/>
              <a:t>Simple example of private access modifier</a:t>
            </a:r>
          </a:p>
          <a:p>
            <a:pPr marL="0" indent="0">
              <a:buNone/>
            </a:pPr>
            <a:r>
              <a:rPr lang="en-US" sz="2400" dirty="0"/>
              <a:t>class A{  </a:t>
            </a:r>
          </a:p>
          <a:p>
            <a:pPr marL="0" indent="0">
              <a:buNone/>
            </a:pPr>
            <a:r>
              <a:rPr lang="en-US" sz="2400" dirty="0"/>
              <a:t>private </a:t>
            </a:r>
            <a:r>
              <a:rPr lang="en-US" sz="2400" dirty="0" err="1"/>
              <a:t>int</a:t>
            </a:r>
            <a:r>
              <a:rPr lang="en-US" sz="2400" dirty="0"/>
              <a:t> data=40;  </a:t>
            </a:r>
          </a:p>
          <a:p>
            <a:pPr marL="0" indent="0">
              <a:buNone/>
            </a:pPr>
            <a:r>
              <a:rPr lang="en-US" sz="2400" dirty="0"/>
              <a:t>private void </a:t>
            </a:r>
            <a:r>
              <a:rPr lang="en-US" sz="2400" dirty="0" err="1"/>
              <a:t>msg</a:t>
            </a:r>
            <a:r>
              <a:rPr lang="en-US" sz="2400" dirty="0"/>
              <a:t>(){System.out.println("Hello java");}  </a:t>
            </a:r>
          </a:p>
          <a:p>
            <a:pPr marL="0" indent="0">
              <a:buNone/>
            </a:pPr>
            <a:r>
              <a:rPr lang="en-US" sz="2400" dirty="0"/>
              <a:t>}  </a:t>
            </a:r>
          </a:p>
          <a:p>
            <a:pPr marL="0" indent="0">
              <a:buNone/>
            </a:pPr>
            <a:r>
              <a:rPr lang="en-US" sz="2400" dirty="0"/>
              <a:t>  </a:t>
            </a:r>
          </a:p>
          <a:p>
            <a:pPr marL="0" indent="0">
              <a:buNone/>
            </a:pPr>
            <a:r>
              <a:rPr lang="en-US" sz="2400" dirty="0"/>
              <a:t>public class Simple{  </a:t>
            </a:r>
          </a:p>
          <a:p>
            <a:pPr marL="0" indent="0">
              <a:buNone/>
            </a:pPr>
            <a:r>
              <a:rPr lang="en-US" sz="2400" dirty="0"/>
              <a:t> public static void main(String </a:t>
            </a:r>
            <a:r>
              <a:rPr lang="en-US" sz="2400" dirty="0" err="1"/>
              <a:t>args</a:t>
            </a:r>
            <a:r>
              <a:rPr lang="en-US" sz="2400" dirty="0"/>
              <a:t>[]){  </a:t>
            </a:r>
          </a:p>
          <a:p>
            <a:pPr marL="0" indent="0">
              <a:buNone/>
            </a:pPr>
            <a:r>
              <a:rPr lang="en-US" sz="2400" dirty="0"/>
              <a:t>   A </a:t>
            </a:r>
            <a:r>
              <a:rPr lang="en-US" sz="2400" dirty="0" err="1"/>
              <a:t>obj</a:t>
            </a:r>
            <a:r>
              <a:rPr lang="en-US" sz="2400" dirty="0"/>
              <a:t>=new A();  </a:t>
            </a:r>
          </a:p>
          <a:p>
            <a:pPr marL="0" indent="0">
              <a:buNone/>
            </a:pPr>
            <a:r>
              <a:rPr lang="en-US" sz="2400" dirty="0"/>
              <a:t>   System.out.println(</a:t>
            </a:r>
            <a:r>
              <a:rPr lang="en-US" sz="2400" dirty="0" err="1"/>
              <a:t>obj.data</a:t>
            </a:r>
            <a:r>
              <a:rPr lang="en-US" sz="2400" dirty="0"/>
              <a:t>); //Compile Time Error  </a:t>
            </a:r>
          </a:p>
          <a:p>
            <a:pPr marL="0" indent="0">
              <a:buNone/>
            </a:pPr>
            <a:r>
              <a:rPr lang="en-US" sz="2400" dirty="0"/>
              <a:t>   obj.msg();//Compile Time Error  </a:t>
            </a:r>
          </a:p>
          <a:p>
            <a:pPr marL="0" indent="0">
              <a:buNone/>
            </a:pPr>
            <a:r>
              <a:rPr lang="en-US" sz="2400" dirty="0"/>
              <a:t>   }  </a:t>
            </a:r>
          </a:p>
          <a:p>
            <a:pPr marL="0" indent="0">
              <a:buNone/>
            </a:pPr>
            <a:r>
              <a:rPr lang="en-US" sz="2400" dirty="0"/>
              <a:t>} </a:t>
            </a:r>
            <a:br>
              <a:rPr lang="en-US" dirty="0"/>
            </a:br>
            <a:endParaRPr lang="en-US" dirty="0"/>
          </a:p>
        </p:txBody>
      </p:sp>
      <p:sp>
        <p:nvSpPr>
          <p:cNvPr id="4" name="TextBox 3"/>
          <p:cNvSpPr txBox="1"/>
          <p:nvPr/>
        </p:nvSpPr>
        <p:spPr>
          <a:xfrm>
            <a:off x="1600201" y="5288340"/>
            <a:ext cx="7543800" cy="1569660"/>
          </a:xfrm>
          <a:prstGeom prst="rect">
            <a:avLst/>
          </a:prstGeom>
          <a:solidFill>
            <a:schemeClr val="accent1">
              <a:lumMod val="40000"/>
              <a:lumOff val="60000"/>
            </a:schemeClr>
          </a:solidFill>
        </p:spPr>
        <p:txBody>
          <a:bodyPr wrap="square" rtlCol="0">
            <a:spAutoFit/>
          </a:bodyPr>
          <a:lstStyle/>
          <a:p>
            <a:r>
              <a:rPr lang="en-US" sz="2400" dirty="0"/>
              <a:t>In this example, we have created two classes </a:t>
            </a:r>
            <a:r>
              <a:rPr lang="en-US" sz="2400" b="1" dirty="0"/>
              <a:t>A</a:t>
            </a:r>
            <a:r>
              <a:rPr lang="en-US" sz="2400" dirty="0"/>
              <a:t> and </a:t>
            </a:r>
            <a:r>
              <a:rPr lang="en-US" sz="2400" b="1" dirty="0"/>
              <a:t>Simple</a:t>
            </a:r>
            <a:r>
              <a:rPr lang="en-US" sz="2400" dirty="0"/>
              <a:t>. “</a:t>
            </a:r>
            <a:r>
              <a:rPr lang="en-US" sz="2400" b="1" dirty="0"/>
              <a:t>A”</a:t>
            </a:r>
            <a:r>
              <a:rPr lang="en-US" sz="2400" dirty="0"/>
              <a:t> class contains private data member and private method. We are accessing these private members from outside the class, so there is compile time error.</a:t>
            </a:r>
            <a:endParaRPr lang="en-US" sz="2400" u="sng" dirty="0"/>
          </a:p>
        </p:txBody>
      </p:sp>
    </p:spTree>
    <p:extLst>
      <p:ext uri="{BB962C8B-B14F-4D97-AF65-F5344CB8AC3E}">
        <p14:creationId xmlns:p14="http://schemas.microsoft.com/office/powerpoint/2010/main" val="2628837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b="1" dirty="0"/>
              <a:t>Access Modifiers </a:t>
            </a:r>
            <a:br>
              <a:rPr lang="en-US" b="1" dirty="0"/>
            </a:br>
            <a:r>
              <a:rPr lang="en-US" sz="2800" b="1" dirty="0"/>
              <a:t>Examples</a:t>
            </a:r>
            <a:br>
              <a:rPr lang="en-US" b="1" dirty="0"/>
            </a:br>
            <a:endParaRPr lang="en-US" dirty="0"/>
          </a:p>
        </p:txBody>
      </p:sp>
      <p:sp>
        <p:nvSpPr>
          <p:cNvPr id="3" name="Content Placeholder 2"/>
          <p:cNvSpPr>
            <a:spLocks noGrp="1"/>
          </p:cNvSpPr>
          <p:nvPr>
            <p:ph idx="1"/>
          </p:nvPr>
        </p:nvSpPr>
        <p:spPr>
          <a:xfrm>
            <a:off x="76200" y="1066800"/>
            <a:ext cx="9067800" cy="5791200"/>
          </a:xfrm>
        </p:spPr>
        <p:txBody>
          <a:bodyPr>
            <a:normAutofit fontScale="92500" lnSpcReduction="20000"/>
          </a:bodyPr>
          <a:lstStyle/>
          <a:p>
            <a:pPr marL="0" indent="0">
              <a:buNone/>
            </a:pPr>
            <a:r>
              <a:rPr lang="en-US" i="1" dirty="0"/>
              <a:t>Ex2:</a:t>
            </a:r>
            <a:r>
              <a:rPr lang="en-US" dirty="0"/>
              <a:t> </a:t>
            </a:r>
            <a:r>
              <a:rPr lang="en-US" u="sng" dirty="0"/>
              <a:t>Role of private Constructor</a:t>
            </a:r>
          </a:p>
          <a:p>
            <a:r>
              <a:rPr lang="en-US" dirty="0"/>
              <a:t>If you make any class constructor private, you cannot create the instance of that class from outside the class. For example:</a:t>
            </a:r>
            <a:endParaRPr lang="en-US" u="sng" dirty="0"/>
          </a:p>
          <a:p>
            <a:pPr marL="400050" lvl="1" indent="0">
              <a:buNone/>
            </a:pPr>
            <a:r>
              <a:rPr lang="en-US" dirty="0"/>
              <a:t>class A{  </a:t>
            </a:r>
          </a:p>
          <a:p>
            <a:pPr marL="400050" lvl="1" indent="0">
              <a:buNone/>
            </a:pPr>
            <a:r>
              <a:rPr lang="en-US" dirty="0"/>
              <a:t>private A(){}  //private constructor  </a:t>
            </a:r>
          </a:p>
          <a:p>
            <a:pPr marL="400050" lvl="1" indent="0">
              <a:buNone/>
            </a:pPr>
            <a:r>
              <a:rPr lang="en-US" dirty="0"/>
              <a:t>void </a:t>
            </a:r>
            <a:r>
              <a:rPr lang="en-US" dirty="0" err="1"/>
              <a:t>msg</a:t>
            </a:r>
            <a:r>
              <a:rPr lang="en-US" dirty="0"/>
              <a:t>(){System.out.println("Hello java");}  </a:t>
            </a:r>
          </a:p>
          <a:p>
            <a:pPr marL="400050" lvl="1" indent="0">
              <a:buNone/>
            </a:pPr>
            <a:r>
              <a:rPr lang="en-US" dirty="0"/>
              <a:t>}  </a:t>
            </a:r>
          </a:p>
          <a:p>
            <a:pPr marL="400050" lvl="1" indent="0">
              <a:buNone/>
            </a:pPr>
            <a:r>
              <a:rPr lang="en-US" dirty="0"/>
              <a:t>public class Simple{  </a:t>
            </a:r>
          </a:p>
          <a:p>
            <a:pPr marL="400050" lvl="1" indent="0">
              <a:buNone/>
            </a:pPr>
            <a:r>
              <a:rPr lang="en-US" dirty="0"/>
              <a:t> public static void main(String </a:t>
            </a:r>
            <a:r>
              <a:rPr lang="en-US" dirty="0" err="1"/>
              <a:t>args</a:t>
            </a:r>
            <a:r>
              <a:rPr lang="en-US" dirty="0"/>
              <a:t>[]){  </a:t>
            </a:r>
          </a:p>
          <a:p>
            <a:pPr marL="400050" lvl="1" indent="0">
              <a:buNone/>
            </a:pPr>
            <a:r>
              <a:rPr lang="en-US" dirty="0"/>
              <a:t>   A </a:t>
            </a:r>
            <a:r>
              <a:rPr lang="en-US" dirty="0" err="1"/>
              <a:t>obj</a:t>
            </a:r>
            <a:r>
              <a:rPr lang="en-US" dirty="0"/>
              <a:t>=new A();//Compile Time Error  </a:t>
            </a:r>
          </a:p>
          <a:p>
            <a:pPr marL="400050" lvl="1" indent="0">
              <a:buNone/>
            </a:pPr>
            <a:r>
              <a:rPr lang="en-US" dirty="0"/>
              <a:t> }  </a:t>
            </a:r>
          </a:p>
          <a:p>
            <a:pPr marL="400050" lvl="1" indent="0">
              <a:buNone/>
            </a:pPr>
            <a:r>
              <a:rPr lang="en-US" dirty="0"/>
              <a:t>} </a:t>
            </a:r>
            <a:br>
              <a:rPr lang="en-US" dirty="0"/>
            </a:br>
            <a:endParaRPr lang="en-US" dirty="0"/>
          </a:p>
        </p:txBody>
      </p:sp>
    </p:spTree>
    <p:extLst>
      <p:ext uri="{BB962C8B-B14F-4D97-AF65-F5344CB8AC3E}">
        <p14:creationId xmlns:p14="http://schemas.microsoft.com/office/powerpoint/2010/main" val="341615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b="1" dirty="0"/>
              <a:t>Access Modifiers </a:t>
            </a:r>
            <a:br>
              <a:rPr lang="en-US" b="1" dirty="0"/>
            </a:br>
            <a:r>
              <a:rPr lang="en-US" sz="2800" b="1" dirty="0"/>
              <a:t>Examples</a:t>
            </a:r>
            <a:br>
              <a:rPr lang="en-US" b="1" dirty="0"/>
            </a:br>
            <a:endParaRPr lang="en-US" dirty="0"/>
          </a:p>
        </p:txBody>
      </p:sp>
      <p:sp>
        <p:nvSpPr>
          <p:cNvPr id="3" name="Content Placeholder 2"/>
          <p:cNvSpPr>
            <a:spLocks noGrp="1"/>
          </p:cNvSpPr>
          <p:nvPr>
            <p:ph idx="1"/>
          </p:nvPr>
        </p:nvSpPr>
        <p:spPr>
          <a:xfrm>
            <a:off x="76200" y="1066800"/>
            <a:ext cx="9067800" cy="5791200"/>
          </a:xfrm>
        </p:spPr>
        <p:txBody>
          <a:bodyPr>
            <a:normAutofit/>
          </a:bodyPr>
          <a:lstStyle/>
          <a:p>
            <a:pPr marL="0" indent="0">
              <a:buNone/>
            </a:pPr>
            <a:r>
              <a:rPr lang="en-US" i="1" dirty="0"/>
              <a:t>Ex3:</a:t>
            </a:r>
            <a:r>
              <a:rPr lang="en-US" dirty="0"/>
              <a:t> </a:t>
            </a:r>
            <a:r>
              <a:rPr lang="en-US" u="sng" dirty="0"/>
              <a:t>Example of default access modifier</a:t>
            </a:r>
          </a:p>
          <a:p>
            <a:pPr marL="1541463" indent="-1541463" algn="just">
              <a:buNone/>
            </a:pPr>
            <a:r>
              <a:rPr lang="en-US" i="1" dirty="0"/>
              <a:t>Reminder </a:t>
            </a:r>
            <a:r>
              <a:rPr lang="en-US" dirty="0"/>
              <a:t>: If you don't use any modifier, it is treated as </a:t>
            </a:r>
            <a:r>
              <a:rPr lang="en-US" b="1" dirty="0"/>
              <a:t>default</a:t>
            </a:r>
            <a:r>
              <a:rPr lang="en-US" dirty="0"/>
              <a:t> </a:t>
            </a:r>
            <a:r>
              <a:rPr lang="en-US" dirty="0" err="1"/>
              <a:t>bydefault</a:t>
            </a:r>
            <a:r>
              <a:rPr lang="en-US" dirty="0"/>
              <a:t>. The default modifier is accessible only within package.</a:t>
            </a:r>
          </a:p>
          <a:p>
            <a:pPr marL="0" indent="0">
              <a:buNone/>
            </a:pPr>
            <a:r>
              <a:rPr lang="en-US" dirty="0"/>
              <a:t>In the example in the next slide, we have created two packages </a:t>
            </a:r>
            <a:r>
              <a:rPr lang="en-US" b="1" dirty="0"/>
              <a:t>pack</a:t>
            </a:r>
            <a:r>
              <a:rPr lang="en-US" dirty="0"/>
              <a:t> and </a:t>
            </a:r>
            <a:r>
              <a:rPr lang="en-US" b="1" dirty="0" err="1"/>
              <a:t>mypack</a:t>
            </a:r>
            <a:r>
              <a:rPr lang="en-US" dirty="0"/>
              <a:t>. We are accessing the </a:t>
            </a:r>
            <a:r>
              <a:rPr lang="en-US" b="1" dirty="0"/>
              <a:t>A</a:t>
            </a:r>
            <a:r>
              <a:rPr lang="en-US" dirty="0"/>
              <a:t> class from outside its package, since A class is not public, it cannot be accessed from outside the package.</a:t>
            </a:r>
            <a:br>
              <a:rPr lang="en-US" dirty="0"/>
            </a:br>
            <a:endParaRPr lang="en-US" dirty="0"/>
          </a:p>
        </p:txBody>
      </p:sp>
    </p:spTree>
    <p:extLst>
      <p:ext uri="{BB962C8B-B14F-4D97-AF65-F5344CB8AC3E}">
        <p14:creationId xmlns:p14="http://schemas.microsoft.com/office/powerpoint/2010/main" val="1289964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b="1" dirty="0"/>
              <a:t>Access Modifiers </a:t>
            </a:r>
            <a:br>
              <a:rPr lang="en-US" b="1" dirty="0"/>
            </a:br>
            <a:r>
              <a:rPr lang="en-US" sz="2800" b="1" dirty="0"/>
              <a:t>Examples</a:t>
            </a:r>
            <a:br>
              <a:rPr lang="en-US" b="1" dirty="0"/>
            </a:br>
            <a:endParaRPr lang="en-US" dirty="0"/>
          </a:p>
        </p:txBody>
      </p:sp>
      <p:sp>
        <p:nvSpPr>
          <p:cNvPr id="3" name="Content Placeholder 2"/>
          <p:cNvSpPr>
            <a:spLocks noGrp="1"/>
          </p:cNvSpPr>
          <p:nvPr>
            <p:ph idx="1"/>
          </p:nvPr>
        </p:nvSpPr>
        <p:spPr>
          <a:xfrm>
            <a:off x="76200" y="1066800"/>
            <a:ext cx="9067800" cy="5791200"/>
          </a:xfrm>
        </p:spPr>
        <p:txBody>
          <a:bodyPr>
            <a:normAutofit/>
          </a:bodyPr>
          <a:lstStyle/>
          <a:p>
            <a:pPr marL="0" indent="0">
              <a:buNone/>
            </a:pPr>
            <a:r>
              <a:rPr lang="en-US" i="1" dirty="0"/>
              <a:t>Ex3:</a:t>
            </a:r>
            <a:r>
              <a:rPr lang="en-US" dirty="0"/>
              <a:t> </a:t>
            </a:r>
            <a:r>
              <a:rPr lang="en-US" u="sng" dirty="0"/>
              <a:t>Example of default access modifier</a:t>
            </a:r>
          </a:p>
          <a:p>
            <a:pPr marL="1541463" indent="-1541463" algn="just">
              <a:buNone/>
            </a:pPr>
            <a:br>
              <a:rPr lang="en-US" dirty="0"/>
            </a:br>
            <a:endParaRPr lang="en-US" dirty="0"/>
          </a:p>
        </p:txBody>
      </p:sp>
      <p:sp>
        <p:nvSpPr>
          <p:cNvPr id="4" name="TextBox 3"/>
          <p:cNvSpPr txBox="1"/>
          <p:nvPr/>
        </p:nvSpPr>
        <p:spPr>
          <a:xfrm>
            <a:off x="-18143" y="2191004"/>
            <a:ext cx="4742543" cy="2308324"/>
          </a:xfrm>
          <a:prstGeom prst="rect">
            <a:avLst/>
          </a:prstGeom>
          <a:solidFill>
            <a:srgbClr val="B4EA96"/>
          </a:solidFill>
        </p:spPr>
        <p:txBody>
          <a:bodyPr wrap="square" rtlCol="0">
            <a:spAutoFit/>
          </a:bodyPr>
          <a:lstStyle/>
          <a:p>
            <a:r>
              <a:rPr lang="en-US" sz="2100" dirty="0"/>
              <a:t>//save by A.java  </a:t>
            </a:r>
          </a:p>
          <a:p>
            <a:endParaRPr lang="en-US" sz="2100" dirty="0"/>
          </a:p>
          <a:p>
            <a:r>
              <a:rPr lang="en-US" sz="2100" b="1" dirty="0"/>
              <a:t>package</a:t>
            </a:r>
            <a:r>
              <a:rPr lang="en-US" sz="2100" dirty="0"/>
              <a:t> pack;  </a:t>
            </a:r>
          </a:p>
          <a:p>
            <a:r>
              <a:rPr lang="en-US" sz="2100" b="1" dirty="0"/>
              <a:t>class</a:t>
            </a:r>
            <a:r>
              <a:rPr lang="en-US" sz="2100" dirty="0"/>
              <a:t> A{  </a:t>
            </a:r>
          </a:p>
          <a:p>
            <a:r>
              <a:rPr lang="en-US" sz="2100" dirty="0"/>
              <a:t>  </a:t>
            </a:r>
            <a:r>
              <a:rPr lang="en-US" sz="2100" b="1" dirty="0"/>
              <a:t>void</a:t>
            </a:r>
            <a:r>
              <a:rPr lang="en-US" sz="2100" dirty="0"/>
              <a:t> </a:t>
            </a:r>
            <a:r>
              <a:rPr lang="en-US" sz="2100" dirty="0" err="1"/>
              <a:t>msg</a:t>
            </a:r>
            <a:r>
              <a:rPr lang="en-US" sz="2100" dirty="0"/>
              <a:t>(){System.out.println("Hello");}  </a:t>
            </a:r>
          </a:p>
          <a:p>
            <a:r>
              <a:rPr lang="en-US" sz="2100" dirty="0"/>
              <a:t>}  </a:t>
            </a:r>
          </a:p>
          <a:p>
            <a:endParaRPr lang="en-US" dirty="0"/>
          </a:p>
        </p:txBody>
      </p:sp>
      <p:sp>
        <p:nvSpPr>
          <p:cNvPr id="5" name="TextBox 4"/>
          <p:cNvSpPr txBox="1"/>
          <p:nvPr/>
        </p:nvSpPr>
        <p:spPr>
          <a:xfrm>
            <a:off x="4572000" y="1600200"/>
            <a:ext cx="4572000" cy="3647152"/>
          </a:xfrm>
          <a:prstGeom prst="rect">
            <a:avLst/>
          </a:prstGeom>
          <a:solidFill>
            <a:schemeClr val="accent2">
              <a:lumMod val="40000"/>
              <a:lumOff val="60000"/>
            </a:schemeClr>
          </a:solidFill>
        </p:spPr>
        <p:txBody>
          <a:bodyPr wrap="square" rtlCol="0">
            <a:spAutoFit/>
          </a:bodyPr>
          <a:lstStyle/>
          <a:p>
            <a:r>
              <a:rPr lang="en-US" sz="2100" dirty="0"/>
              <a:t>//save by B.java  </a:t>
            </a:r>
          </a:p>
          <a:p>
            <a:endParaRPr lang="en-US" sz="2100" dirty="0"/>
          </a:p>
          <a:p>
            <a:r>
              <a:rPr lang="en-US" sz="2100" b="1" dirty="0"/>
              <a:t>package</a:t>
            </a:r>
            <a:r>
              <a:rPr lang="en-US" sz="2100" dirty="0"/>
              <a:t> </a:t>
            </a:r>
            <a:r>
              <a:rPr lang="en-US" sz="2100" dirty="0" err="1"/>
              <a:t>mypack</a:t>
            </a:r>
            <a:r>
              <a:rPr lang="en-US" sz="2100" dirty="0"/>
              <a:t>;  </a:t>
            </a:r>
          </a:p>
          <a:p>
            <a:r>
              <a:rPr lang="en-US" sz="2100" b="1" dirty="0"/>
              <a:t>import</a:t>
            </a:r>
            <a:r>
              <a:rPr lang="en-US" sz="2100" dirty="0"/>
              <a:t> pack.*;  </a:t>
            </a:r>
          </a:p>
          <a:p>
            <a:r>
              <a:rPr lang="en-US" sz="2100" b="1" dirty="0"/>
              <a:t>class</a:t>
            </a:r>
            <a:r>
              <a:rPr lang="en-US" sz="2100" dirty="0"/>
              <a:t> B{  </a:t>
            </a:r>
          </a:p>
          <a:p>
            <a:r>
              <a:rPr lang="en-US" sz="2100" dirty="0"/>
              <a:t>  </a:t>
            </a:r>
            <a:r>
              <a:rPr lang="en-US" sz="2100" b="1" dirty="0"/>
              <a:t>public</a:t>
            </a:r>
            <a:r>
              <a:rPr lang="en-US" sz="2100" dirty="0"/>
              <a:t> </a:t>
            </a:r>
            <a:r>
              <a:rPr lang="en-US" sz="2100" b="1" dirty="0"/>
              <a:t>static</a:t>
            </a:r>
            <a:r>
              <a:rPr lang="en-US" sz="2100" dirty="0"/>
              <a:t> </a:t>
            </a:r>
            <a:r>
              <a:rPr lang="en-US" sz="2100" b="1" dirty="0"/>
              <a:t>void</a:t>
            </a:r>
            <a:r>
              <a:rPr lang="en-US" sz="2100" dirty="0"/>
              <a:t> main(String </a:t>
            </a:r>
            <a:r>
              <a:rPr lang="en-US" sz="2100" dirty="0" err="1"/>
              <a:t>args</a:t>
            </a:r>
            <a:r>
              <a:rPr lang="en-US" sz="2100" dirty="0"/>
              <a:t>[]){  </a:t>
            </a:r>
          </a:p>
          <a:p>
            <a:r>
              <a:rPr lang="en-US" sz="2100" dirty="0"/>
              <a:t>   A </a:t>
            </a:r>
            <a:r>
              <a:rPr lang="en-US" sz="2100" dirty="0" err="1"/>
              <a:t>obj</a:t>
            </a:r>
            <a:r>
              <a:rPr lang="en-US" sz="2100" dirty="0"/>
              <a:t> = </a:t>
            </a:r>
            <a:r>
              <a:rPr lang="en-US" sz="2100" b="1" dirty="0"/>
              <a:t>new</a:t>
            </a:r>
            <a:r>
              <a:rPr lang="en-US" sz="2100" dirty="0"/>
              <a:t> A();//Compile Time Error  </a:t>
            </a:r>
          </a:p>
          <a:p>
            <a:r>
              <a:rPr lang="en-US" sz="2100" dirty="0"/>
              <a:t>   obj.msg();//Compile Time Error  </a:t>
            </a:r>
          </a:p>
          <a:p>
            <a:r>
              <a:rPr lang="en-US" sz="2100" dirty="0"/>
              <a:t>  }  </a:t>
            </a:r>
          </a:p>
          <a:p>
            <a:r>
              <a:rPr lang="en-US" sz="2100" dirty="0"/>
              <a:t>}  </a:t>
            </a:r>
          </a:p>
          <a:p>
            <a:endParaRPr lang="en-US" sz="2100" dirty="0"/>
          </a:p>
        </p:txBody>
      </p:sp>
      <p:sp>
        <p:nvSpPr>
          <p:cNvPr id="6" name="Rectangle 5"/>
          <p:cNvSpPr/>
          <p:nvPr/>
        </p:nvSpPr>
        <p:spPr>
          <a:xfrm>
            <a:off x="312057" y="5360178"/>
            <a:ext cx="8519886" cy="1384995"/>
          </a:xfrm>
          <a:prstGeom prst="rect">
            <a:avLst/>
          </a:prstGeom>
          <a:solidFill>
            <a:schemeClr val="accent1">
              <a:lumMod val="40000"/>
              <a:lumOff val="60000"/>
            </a:schemeClr>
          </a:solidFill>
        </p:spPr>
        <p:txBody>
          <a:bodyPr wrap="square">
            <a:spAutoFit/>
          </a:bodyPr>
          <a:lstStyle/>
          <a:p>
            <a:pPr algn="just"/>
            <a:r>
              <a:rPr lang="en-US" sz="2800" dirty="0">
                <a:solidFill>
                  <a:srgbClr val="000000"/>
                </a:solidFill>
                <a:latin typeface="+mj-lt"/>
              </a:rPr>
              <a:t>In the above example, the scope of class </a:t>
            </a:r>
            <a:r>
              <a:rPr lang="en-US" sz="2800" b="1" dirty="0">
                <a:solidFill>
                  <a:srgbClr val="000000"/>
                </a:solidFill>
                <a:latin typeface="+mj-lt"/>
              </a:rPr>
              <a:t>A</a:t>
            </a:r>
            <a:r>
              <a:rPr lang="en-US" sz="2800" dirty="0">
                <a:solidFill>
                  <a:srgbClr val="000000"/>
                </a:solidFill>
                <a:latin typeface="+mj-lt"/>
              </a:rPr>
              <a:t> </a:t>
            </a:r>
            <a:r>
              <a:rPr lang="en-US" sz="2800" b="1" u="sng" dirty="0">
                <a:solidFill>
                  <a:srgbClr val="000000"/>
                </a:solidFill>
                <a:latin typeface="+mj-lt"/>
              </a:rPr>
              <a:t>and its method</a:t>
            </a:r>
            <a:r>
              <a:rPr lang="en-US" sz="2800" b="1" dirty="0">
                <a:solidFill>
                  <a:srgbClr val="000000"/>
                </a:solidFill>
                <a:latin typeface="+mj-lt"/>
              </a:rPr>
              <a:t> </a:t>
            </a:r>
            <a:r>
              <a:rPr lang="en-US" sz="2800" b="1" dirty="0" err="1">
                <a:solidFill>
                  <a:srgbClr val="000000"/>
                </a:solidFill>
                <a:latin typeface="+mj-lt"/>
              </a:rPr>
              <a:t>msg</a:t>
            </a:r>
            <a:r>
              <a:rPr lang="en-US" sz="2800" b="1" dirty="0">
                <a:solidFill>
                  <a:srgbClr val="000000"/>
                </a:solidFill>
                <a:latin typeface="+mj-lt"/>
              </a:rPr>
              <a:t>() </a:t>
            </a:r>
            <a:r>
              <a:rPr lang="en-US" sz="2800" dirty="0">
                <a:solidFill>
                  <a:srgbClr val="000000"/>
                </a:solidFill>
                <a:latin typeface="+mj-lt"/>
              </a:rPr>
              <a:t>is default so it cannot be accessed from outside the package.</a:t>
            </a:r>
            <a:endParaRPr lang="en-US" sz="2800" dirty="0">
              <a:latin typeface="+mj-lt"/>
            </a:endParaRPr>
          </a:p>
        </p:txBody>
      </p:sp>
    </p:spTree>
    <p:extLst>
      <p:ext uri="{BB962C8B-B14F-4D97-AF65-F5344CB8AC3E}">
        <p14:creationId xmlns:p14="http://schemas.microsoft.com/office/powerpoint/2010/main" val="4039614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b="1" dirty="0"/>
              <a:t>Access Modifiers </a:t>
            </a:r>
            <a:br>
              <a:rPr lang="en-US" b="1" dirty="0"/>
            </a:br>
            <a:r>
              <a:rPr lang="en-US" sz="2800" b="1" dirty="0"/>
              <a:t>Examples</a:t>
            </a:r>
            <a:br>
              <a:rPr lang="en-US" b="1" dirty="0"/>
            </a:br>
            <a:endParaRPr lang="en-US" dirty="0"/>
          </a:p>
        </p:txBody>
      </p:sp>
      <p:sp>
        <p:nvSpPr>
          <p:cNvPr id="3" name="Content Placeholder 2"/>
          <p:cNvSpPr>
            <a:spLocks noGrp="1"/>
          </p:cNvSpPr>
          <p:nvPr>
            <p:ph idx="1"/>
          </p:nvPr>
        </p:nvSpPr>
        <p:spPr>
          <a:xfrm>
            <a:off x="76200" y="1066800"/>
            <a:ext cx="9067800" cy="5791200"/>
          </a:xfrm>
        </p:spPr>
        <p:txBody>
          <a:bodyPr>
            <a:normAutofit/>
          </a:bodyPr>
          <a:lstStyle/>
          <a:p>
            <a:pPr marL="0" indent="0">
              <a:buNone/>
            </a:pPr>
            <a:r>
              <a:rPr lang="en-US" i="1" dirty="0"/>
              <a:t>Ex4:</a:t>
            </a:r>
            <a:r>
              <a:rPr lang="en-US" dirty="0"/>
              <a:t> </a:t>
            </a:r>
            <a:r>
              <a:rPr lang="en-US" u="sng" dirty="0"/>
              <a:t>Example of protected access modifier</a:t>
            </a:r>
          </a:p>
          <a:p>
            <a:pPr marL="1887538" indent="-1887538" algn="just">
              <a:buNone/>
            </a:pPr>
            <a:r>
              <a:rPr lang="en-US" i="1" dirty="0"/>
              <a:t>Reminder </a:t>
            </a:r>
            <a:r>
              <a:rPr lang="en-US" dirty="0"/>
              <a:t>:The </a:t>
            </a:r>
            <a:r>
              <a:rPr lang="en-US" b="1" dirty="0"/>
              <a:t>protected access modifier</a:t>
            </a:r>
            <a:r>
              <a:rPr lang="en-US" dirty="0"/>
              <a:t> is accessible within package and outside the package but through inheritance only.</a:t>
            </a:r>
          </a:p>
          <a:p>
            <a:r>
              <a:rPr lang="en-US" dirty="0"/>
              <a:t>The protected access modifier can be applied on the data member, method and constructor. It can't be applied on a class.</a:t>
            </a:r>
            <a:br>
              <a:rPr lang="en-US" dirty="0"/>
            </a:br>
            <a:endParaRPr lang="en-US" dirty="0"/>
          </a:p>
        </p:txBody>
      </p:sp>
    </p:spTree>
    <p:extLst>
      <p:ext uri="{BB962C8B-B14F-4D97-AF65-F5344CB8AC3E}">
        <p14:creationId xmlns:p14="http://schemas.microsoft.com/office/powerpoint/2010/main" val="2263193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b="1" dirty="0"/>
              <a:t>Access Modifiers </a:t>
            </a:r>
            <a:br>
              <a:rPr lang="en-US" b="1" dirty="0"/>
            </a:br>
            <a:r>
              <a:rPr lang="en-US" sz="2800" b="1" dirty="0"/>
              <a:t>Examples</a:t>
            </a:r>
            <a:br>
              <a:rPr lang="en-US" b="1" dirty="0"/>
            </a:br>
            <a:endParaRPr lang="en-US" dirty="0"/>
          </a:p>
        </p:txBody>
      </p:sp>
      <p:sp>
        <p:nvSpPr>
          <p:cNvPr id="3" name="Content Placeholder 2"/>
          <p:cNvSpPr>
            <a:spLocks noGrp="1"/>
          </p:cNvSpPr>
          <p:nvPr>
            <p:ph idx="1"/>
          </p:nvPr>
        </p:nvSpPr>
        <p:spPr>
          <a:xfrm>
            <a:off x="76200" y="1066800"/>
            <a:ext cx="9067800" cy="5791200"/>
          </a:xfrm>
        </p:spPr>
        <p:txBody>
          <a:bodyPr>
            <a:normAutofit/>
          </a:bodyPr>
          <a:lstStyle/>
          <a:p>
            <a:pPr marL="0" indent="0">
              <a:buNone/>
            </a:pPr>
            <a:r>
              <a:rPr lang="en-US" i="1" dirty="0"/>
              <a:t>Ex4:</a:t>
            </a:r>
            <a:r>
              <a:rPr lang="en-US" dirty="0"/>
              <a:t> </a:t>
            </a:r>
            <a:r>
              <a:rPr lang="en-US" u="sng" dirty="0"/>
              <a:t>Example of protected access modifier (Cont.)</a:t>
            </a:r>
          </a:p>
          <a:p>
            <a:pPr marL="1541463" indent="-1541463" algn="just">
              <a:buNone/>
            </a:pPr>
            <a:br>
              <a:rPr lang="en-US" dirty="0"/>
            </a:br>
            <a:endParaRPr lang="en-US" dirty="0"/>
          </a:p>
        </p:txBody>
      </p:sp>
      <p:sp>
        <p:nvSpPr>
          <p:cNvPr id="4" name="TextBox 3"/>
          <p:cNvSpPr txBox="1"/>
          <p:nvPr/>
        </p:nvSpPr>
        <p:spPr>
          <a:xfrm>
            <a:off x="-43543" y="1765079"/>
            <a:ext cx="4590143" cy="3277820"/>
          </a:xfrm>
          <a:prstGeom prst="rect">
            <a:avLst/>
          </a:prstGeom>
          <a:solidFill>
            <a:srgbClr val="B4EA96"/>
          </a:solidFill>
        </p:spPr>
        <p:txBody>
          <a:bodyPr wrap="square" rtlCol="0">
            <a:spAutoFit/>
          </a:bodyPr>
          <a:lstStyle/>
          <a:p>
            <a:r>
              <a:rPr lang="en-US" sz="2100" dirty="0"/>
              <a:t>//save by A.java  </a:t>
            </a:r>
          </a:p>
          <a:p>
            <a:endParaRPr lang="en-US" sz="2100" dirty="0"/>
          </a:p>
          <a:p>
            <a:r>
              <a:rPr lang="en-US" sz="2100" b="1" dirty="0"/>
              <a:t>package</a:t>
            </a:r>
            <a:r>
              <a:rPr lang="en-US" sz="2100" dirty="0"/>
              <a:t> pack;  </a:t>
            </a:r>
          </a:p>
          <a:p>
            <a:r>
              <a:rPr lang="en-US" sz="2100" b="1" dirty="0"/>
              <a:t>public</a:t>
            </a:r>
            <a:r>
              <a:rPr lang="en-US" sz="2100" dirty="0"/>
              <a:t> </a:t>
            </a:r>
            <a:r>
              <a:rPr lang="en-US" sz="2100" b="1" dirty="0"/>
              <a:t>class</a:t>
            </a:r>
            <a:r>
              <a:rPr lang="en-US" sz="2100" dirty="0"/>
              <a:t> A{  </a:t>
            </a:r>
          </a:p>
          <a:p>
            <a:r>
              <a:rPr lang="en-US" sz="2100" b="1" dirty="0"/>
              <a:t>   protected</a:t>
            </a:r>
            <a:r>
              <a:rPr lang="en-US" sz="2100" dirty="0"/>
              <a:t> </a:t>
            </a:r>
            <a:r>
              <a:rPr lang="en-US" sz="2100" b="1" dirty="0"/>
              <a:t>void</a:t>
            </a:r>
            <a:r>
              <a:rPr lang="en-US" sz="2100" dirty="0"/>
              <a:t> </a:t>
            </a:r>
            <a:r>
              <a:rPr lang="en-US" sz="2100" dirty="0" err="1"/>
              <a:t>msg</a:t>
            </a:r>
            <a:r>
              <a:rPr lang="en-US" sz="2100" dirty="0"/>
              <a:t>() {</a:t>
            </a:r>
          </a:p>
          <a:p>
            <a:r>
              <a:rPr lang="en-US" sz="2100" dirty="0"/>
              <a:t>      System.out.println("Hello");</a:t>
            </a:r>
          </a:p>
          <a:p>
            <a:r>
              <a:rPr lang="en-US" sz="2100" dirty="0"/>
              <a:t>   }  </a:t>
            </a:r>
          </a:p>
          <a:p>
            <a:r>
              <a:rPr lang="en-US" sz="2100" dirty="0"/>
              <a:t>}  </a:t>
            </a:r>
          </a:p>
          <a:p>
            <a:r>
              <a:rPr lang="en-US" sz="2100" dirty="0"/>
              <a:t>  </a:t>
            </a:r>
          </a:p>
          <a:p>
            <a:endParaRPr lang="en-US" dirty="0"/>
          </a:p>
        </p:txBody>
      </p:sp>
      <p:sp>
        <p:nvSpPr>
          <p:cNvPr id="5" name="TextBox 4"/>
          <p:cNvSpPr txBox="1"/>
          <p:nvPr/>
        </p:nvSpPr>
        <p:spPr>
          <a:xfrm>
            <a:off x="4572000" y="1600200"/>
            <a:ext cx="4572000" cy="3647152"/>
          </a:xfrm>
          <a:prstGeom prst="rect">
            <a:avLst/>
          </a:prstGeom>
          <a:solidFill>
            <a:schemeClr val="accent2">
              <a:lumMod val="40000"/>
              <a:lumOff val="60000"/>
            </a:schemeClr>
          </a:solidFill>
        </p:spPr>
        <p:txBody>
          <a:bodyPr wrap="square" rtlCol="0">
            <a:spAutoFit/>
          </a:bodyPr>
          <a:lstStyle/>
          <a:p>
            <a:r>
              <a:rPr lang="en-US" sz="2100" dirty="0"/>
              <a:t>//save by B.java  </a:t>
            </a:r>
          </a:p>
          <a:p>
            <a:endParaRPr lang="en-US" sz="2100" dirty="0"/>
          </a:p>
          <a:p>
            <a:r>
              <a:rPr lang="en-US" sz="2100" b="1" dirty="0"/>
              <a:t>package</a:t>
            </a:r>
            <a:r>
              <a:rPr lang="en-US" sz="2100" dirty="0"/>
              <a:t> </a:t>
            </a:r>
            <a:r>
              <a:rPr lang="en-US" sz="2100" dirty="0" err="1"/>
              <a:t>mypack</a:t>
            </a:r>
            <a:r>
              <a:rPr lang="en-US" sz="2100" dirty="0"/>
              <a:t>;  </a:t>
            </a:r>
          </a:p>
          <a:p>
            <a:r>
              <a:rPr lang="en-US" sz="2100" b="1" dirty="0"/>
              <a:t>import</a:t>
            </a:r>
            <a:r>
              <a:rPr lang="en-US" sz="2100" dirty="0"/>
              <a:t> pack.*;  </a:t>
            </a:r>
          </a:p>
          <a:p>
            <a:r>
              <a:rPr lang="en-US" sz="2100" dirty="0"/>
              <a:t>  </a:t>
            </a:r>
          </a:p>
          <a:p>
            <a:r>
              <a:rPr lang="en-US" sz="2100" b="1" dirty="0"/>
              <a:t>class</a:t>
            </a:r>
            <a:r>
              <a:rPr lang="en-US" sz="2100" dirty="0"/>
              <a:t> B </a:t>
            </a:r>
            <a:r>
              <a:rPr lang="en-US" sz="2100" b="1" dirty="0"/>
              <a:t>extends</a:t>
            </a:r>
            <a:r>
              <a:rPr lang="en-US" sz="2100" dirty="0"/>
              <a:t> A{  </a:t>
            </a:r>
          </a:p>
          <a:p>
            <a:r>
              <a:rPr lang="en-US" sz="2100" dirty="0"/>
              <a:t>  </a:t>
            </a:r>
            <a:r>
              <a:rPr lang="en-US" sz="2100" b="1" dirty="0"/>
              <a:t>public</a:t>
            </a:r>
            <a:r>
              <a:rPr lang="en-US" sz="2100" dirty="0"/>
              <a:t> </a:t>
            </a:r>
            <a:r>
              <a:rPr lang="en-US" sz="2100" b="1" dirty="0"/>
              <a:t>static</a:t>
            </a:r>
            <a:r>
              <a:rPr lang="en-US" sz="2100" dirty="0"/>
              <a:t> </a:t>
            </a:r>
            <a:r>
              <a:rPr lang="en-US" sz="2100" b="1" dirty="0"/>
              <a:t>void</a:t>
            </a:r>
            <a:r>
              <a:rPr lang="en-US" sz="2100" dirty="0"/>
              <a:t> main(String </a:t>
            </a:r>
            <a:r>
              <a:rPr lang="en-US" sz="2100" dirty="0" err="1"/>
              <a:t>args</a:t>
            </a:r>
            <a:r>
              <a:rPr lang="en-US" sz="2100" dirty="0"/>
              <a:t>[]){  </a:t>
            </a:r>
          </a:p>
          <a:p>
            <a:r>
              <a:rPr lang="en-US" sz="2100" dirty="0"/>
              <a:t>   B </a:t>
            </a:r>
            <a:r>
              <a:rPr lang="en-US" sz="2100" dirty="0" err="1"/>
              <a:t>obj</a:t>
            </a:r>
            <a:r>
              <a:rPr lang="en-US" sz="2100" dirty="0"/>
              <a:t> = </a:t>
            </a:r>
            <a:r>
              <a:rPr lang="en-US" sz="2100" b="1" dirty="0"/>
              <a:t>new</a:t>
            </a:r>
            <a:r>
              <a:rPr lang="en-US" sz="2100" dirty="0"/>
              <a:t> B();  </a:t>
            </a:r>
          </a:p>
          <a:p>
            <a:r>
              <a:rPr lang="en-US" sz="2100" dirty="0"/>
              <a:t>   obj.msg();  </a:t>
            </a:r>
          </a:p>
          <a:p>
            <a:r>
              <a:rPr lang="en-US" sz="2100" dirty="0"/>
              <a:t>  }  </a:t>
            </a:r>
          </a:p>
          <a:p>
            <a:r>
              <a:rPr lang="en-US" sz="2100" dirty="0"/>
              <a:t>}  </a:t>
            </a:r>
          </a:p>
        </p:txBody>
      </p:sp>
      <p:sp>
        <p:nvSpPr>
          <p:cNvPr id="6" name="Rectangle 5"/>
          <p:cNvSpPr/>
          <p:nvPr/>
        </p:nvSpPr>
        <p:spPr>
          <a:xfrm>
            <a:off x="76200" y="5360178"/>
            <a:ext cx="8915399" cy="1446550"/>
          </a:xfrm>
          <a:prstGeom prst="rect">
            <a:avLst/>
          </a:prstGeom>
          <a:solidFill>
            <a:schemeClr val="accent1">
              <a:lumMod val="40000"/>
              <a:lumOff val="60000"/>
            </a:schemeClr>
          </a:solidFill>
        </p:spPr>
        <p:txBody>
          <a:bodyPr wrap="square">
            <a:spAutoFit/>
          </a:bodyPr>
          <a:lstStyle/>
          <a:p>
            <a:pPr algn="just"/>
            <a:r>
              <a:rPr lang="en-US" sz="2200" dirty="0"/>
              <a:t>In this example, we have created the two packages </a:t>
            </a:r>
            <a:r>
              <a:rPr lang="en-US" sz="2200" b="1" dirty="0"/>
              <a:t>pack</a:t>
            </a:r>
            <a:r>
              <a:rPr lang="en-US" sz="2200" dirty="0"/>
              <a:t> and </a:t>
            </a:r>
            <a:r>
              <a:rPr lang="en-US" sz="2200" b="1" dirty="0" err="1"/>
              <a:t>mypack</a:t>
            </a:r>
            <a:r>
              <a:rPr lang="en-US" sz="2200" dirty="0"/>
              <a:t>. The </a:t>
            </a:r>
            <a:r>
              <a:rPr lang="en-US" sz="2200" b="1" dirty="0"/>
              <a:t>A</a:t>
            </a:r>
            <a:r>
              <a:rPr lang="en-US" sz="2200" dirty="0"/>
              <a:t> class of </a:t>
            </a:r>
            <a:r>
              <a:rPr lang="en-US" sz="2200" b="1" dirty="0"/>
              <a:t>pack</a:t>
            </a:r>
            <a:r>
              <a:rPr lang="en-US" sz="2200" dirty="0"/>
              <a:t> package is </a:t>
            </a:r>
            <a:r>
              <a:rPr lang="en-US" sz="2200" b="1" dirty="0"/>
              <a:t>public</a:t>
            </a:r>
            <a:r>
              <a:rPr lang="en-US" sz="2200" dirty="0"/>
              <a:t>, so can be accessed from outside the package. But </a:t>
            </a:r>
            <a:r>
              <a:rPr lang="en-US" sz="2200" b="1" dirty="0" err="1"/>
              <a:t>msg</a:t>
            </a:r>
            <a:r>
              <a:rPr lang="en-US" sz="2200" dirty="0"/>
              <a:t> method of this package is declared </a:t>
            </a:r>
            <a:r>
              <a:rPr lang="en-US" sz="2200" b="1" dirty="0"/>
              <a:t>protected</a:t>
            </a:r>
            <a:r>
              <a:rPr lang="en-US" sz="2200" dirty="0"/>
              <a:t>, so it can be accessed from outside the class only through </a:t>
            </a:r>
            <a:r>
              <a:rPr lang="en-US" sz="2200" b="1" dirty="0"/>
              <a:t>inheritance</a:t>
            </a:r>
            <a:r>
              <a:rPr lang="en-US" sz="2200" dirty="0"/>
              <a:t>.</a:t>
            </a:r>
            <a:endParaRPr lang="en-US" sz="2200" dirty="0">
              <a:latin typeface="+mj-lt"/>
            </a:endParaRPr>
          </a:p>
        </p:txBody>
      </p:sp>
    </p:spTree>
    <p:extLst>
      <p:ext uri="{BB962C8B-B14F-4D97-AF65-F5344CB8AC3E}">
        <p14:creationId xmlns:p14="http://schemas.microsoft.com/office/powerpoint/2010/main" val="1837229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b="1" dirty="0"/>
              <a:t>Access Modifiers </a:t>
            </a:r>
            <a:br>
              <a:rPr lang="en-US" b="1" dirty="0"/>
            </a:br>
            <a:r>
              <a:rPr lang="en-US" sz="2800" b="1" dirty="0"/>
              <a:t>Examples</a:t>
            </a:r>
            <a:br>
              <a:rPr lang="en-US" b="1" dirty="0"/>
            </a:br>
            <a:endParaRPr lang="en-US" dirty="0"/>
          </a:p>
        </p:txBody>
      </p:sp>
      <p:sp>
        <p:nvSpPr>
          <p:cNvPr id="3" name="Content Placeholder 2"/>
          <p:cNvSpPr>
            <a:spLocks noGrp="1"/>
          </p:cNvSpPr>
          <p:nvPr>
            <p:ph idx="1"/>
          </p:nvPr>
        </p:nvSpPr>
        <p:spPr>
          <a:xfrm>
            <a:off x="76200" y="1066800"/>
            <a:ext cx="9067800" cy="5791200"/>
          </a:xfrm>
        </p:spPr>
        <p:txBody>
          <a:bodyPr>
            <a:normAutofit/>
          </a:bodyPr>
          <a:lstStyle/>
          <a:p>
            <a:pPr marL="0" indent="0">
              <a:buNone/>
            </a:pPr>
            <a:r>
              <a:rPr lang="en-US" i="1" dirty="0"/>
              <a:t>Ex5:</a:t>
            </a:r>
            <a:r>
              <a:rPr lang="en-US" dirty="0"/>
              <a:t> </a:t>
            </a:r>
            <a:r>
              <a:rPr lang="en-US" u="sng" dirty="0"/>
              <a:t>Example of public access modifier</a:t>
            </a:r>
          </a:p>
          <a:p>
            <a:pPr marL="1887538" indent="-1887538" algn="just">
              <a:buNone/>
            </a:pPr>
            <a:r>
              <a:rPr lang="en-US" i="1" dirty="0"/>
              <a:t>Reminder </a:t>
            </a:r>
            <a:r>
              <a:rPr lang="en-US" dirty="0"/>
              <a:t>: The public access modifier is accessible everywhere. It has the widest scope among all other modifiers.</a:t>
            </a:r>
          </a:p>
          <a:p>
            <a:pPr marL="1887538" indent="-1887538" algn="just">
              <a:buNone/>
            </a:pPr>
            <a:br>
              <a:rPr lang="en-US" dirty="0"/>
            </a:br>
            <a:endParaRPr lang="en-US" dirty="0"/>
          </a:p>
        </p:txBody>
      </p:sp>
    </p:spTree>
    <p:extLst>
      <p:ext uri="{BB962C8B-B14F-4D97-AF65-F5344CB8AC3E}">
        <p14:creationId xmlns:p14="http://schemas.microsoft.com/office/powerpoint/2010/main" val="490515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b="1" dirty="0"/>
              <a:t>Access Modifiers </a:t>
            </a:r>
            <a:br>
              <a:rPr lang="en-US" b="1" dirty="0"/>
            </a:br>
            <a:r>
              <a:rPr lang="en-US" sz="2800" b="1" dirty="0"/>
              <a:t>Examples</a:t>
            </a:r>
            <a:br>
              <a:rPr lang="en-US" b="1" dirty="0"/>
            </a:br>
            <a:endParaRPr lang="en-US" dirty="0"/>
          </a:p>
        </p:txBody>
      </p:sp>
      <p:sp>
        <p:nvSpPr>
          <p:cNvPr id="3" name="Content Placeholder 2"/>
          <p:cNvSpPr>
            <a:spLocks noGrp="1"/>
          </p:cNvSpPr>
          <p:nvPr>
            <p:ph idx="1"/>
          </p:nvPr>
        </p:nvSpPr>
        <p:spPr>
          <a:xfrm>
            <a:off x="76200" y="1066800"/>
            <a:ext cx="9067800" cy="5791200"/>
          </a:xfrm>
        </p:spPr>
        <p:txBody>
          <a:bodyPr>
            <a:normAutofit/>
          </a:bodyPr>
          <a:lstStyle/>
          <a:p>
            <a:pPr marL="0" indent="0">
              <a:buNone/>
            </a:pPr>
            <a:r>
              <a:rPr lang="en-US" i="1" dirty="0"/>
              <a:t>Ex5:</a:t>
            </a:r>
            <a:r>
              <a:rPr lang="en-US" dirty="0"/>
              <a:t> </a:t>
            </a:r>
            <a:r>
              <a:rPr lang="en-US" u="sng" dirty="0"/>
              <a:t>Example of public access modifier (Cont.)</a:t>
            </a:r>
          </a:p>
          <a:p>
            <a:pPr marL="1541463" indent="-1541463" algn="just">
              <a:buNone/>
            </a:pPr>
            <a:br>
              <a:rPr lang="en-US" dirty="0"/>
            </a:br>
            <a:endParaRPr lang="en-US" dirty="0"/>
          </a:p>
        </p:txBody>
      </p:sp>
      <p:sp>
        <p:nvSpPr>
          <p:cNvPr id="4" name="TextBox 3"/>
          <p:cNvSpPr txBox="1"/>
          <p:nvPr/>
        </p:nvSpPr>
        <p:spPr>
          <a:xfrm>
            <a:off x="-43542" y="1765079"/>
            <a:ext cx="4234542" cy="3093154"/>
          </a:xfrm>
          <a:prstGeom prst="rect">
            <a:avLst/>
          </a:prstGeom>
          <a:solidFill>
            <a:srgbClr val="B4EA96"/>
          </a:solidFill>
        </p:spPr>
        <p:txBody>
          <a:bodyPr wrap="square" rtlCol="0">
            <a:spAutoFit/>
          </a:bodyPr>
          <a:lstStyle/>
          <a:p>
            <a:r>
              <a:rPr lang="en-US" sz="2100" dirty="0"/>
              <a:t>//save by A.java  </a:t>
            </a:r>
          </a:p>
          <a:p>
            <a:endParaRPr lang="en-US" sz="2100" dirty="0"/>
          </a:p>
          <a:p>
            <a:r>
              <a:rPr lang="en-US" sz="2100" b="1" dirty="0"/>
              <a:t>package</a:t>
            </a:r>
            <a:r>
              <a:rPr lang="en-US" sz="2100" dirty="0"/>
              <a:t> pack;  </a:t>
            </a:r>
          </a:p>
          <a:p>
            <a:r>
              <a:rPr lang="en-US" sz="2100" b="1" dirty="0"/>
              <a:t>public</a:t>
            </a:r>
            <a:r>
              <a:rPr lang="en-US" sz="2100" dirty="0"/>
              <a:t> </a:t>
            </a:r>
            <a:r>
              <a:rPr lang="en-US" sz="2100" b="1" dirty="0"/>
              <a:t>class</a:t>
            </a:r>
            <a:r>
              <a:rPr lang="en-US" sz="2100" dirty="0"/>
              <a:t> A{  </a:t>
            </a:r>
          </a:p>
          <a:p>
            <a:r>
              <a:rPr lang="en-US" b="1" dirty="0"/>
              <a:t>    public</a:t>
            </a:r>
            <a:r>
              <a:rPr lang="en-US" dirty="0"/>
              <a:t> </a:t>
            </a:r>
            <a:r>
              <a:rPr lang="en-US" b="1" dirty="0"/>
              <a:t>void</a:t>
            </a:r>
            <a:r>
              <a:rPr lang="en-US" dirty="0"/>
              <a:t> </a:t>
            </a:r>
            <a:r>
              <a:rPr lang="en-US" dirty="0" err="1"/>
              <a:t>msg</a:t>
            </a:r>
            <a:r>
              <a:rPr lang="en-US" dirty="0"/>
              <a:t>(){</a:t>
            </a:r>
          </a:p>
          <a:p>
            <a:r>
              <a:rPr lang="en-US" dirty="0"/>
              <a:t>        System.out.println("Hello");</a:t>
            </a:r>
          </a:p>
          <a:p>
            <a:r>
              <a:rPr lang="en-US" dirty="0"/>
              <a:t>    } </a:t>
            </a:r>
          </a:p>
          <a:p>
            <a:r>
              <a:rPr lang="en-US" dirty="0"/>
              <a:t>}  </a:t>
            </a:r>
          </a:p>
          <a:p>
            <a:r>
              <a:rPr lang="en-US" sz="2100" dirty="0"/>
              <a:t>  </a:t>
            </a:r>
          </a:p>
          <a:p>
            <a:endParaRPr lang="en-US" dirty="0"/>
          </a:p>
        </p:txBody>
      </p:sp>
      <p:sp>
        <p:nvSpPr>
          <p:cNvPr id="5" name="TextBox 4"/>
          <p:cNvSpPr txBox="1"/>
          <p:nvPr/>
        </p:nvSpPr>
        <p:spPr>
          <a:xfrm>
            <a:off x="4191000" y="1600200"/>
            <a:ext cx="4953000" cy="3647152"/>
          </a:xfrm>
          <a:prstGeom prst="rect">
            <a:avLst/>
          </a:prstGeom>
          <a:solidFill>
            <a:schemeClr val="accent2">
              <a:lumMod val="40000"/>
              <a:lumOff val="60000"/>
            </a:schemeClr>
          </a:solidFill>
        </p:spPr>
        <p:txBody>
          <a:bodyPr wrap="square" rtlCol="0">
            <a:spAutoFit/>
          </a:bodyPr>
          <a:lstStyle/>
          <a:p>
            <a:r>
              <a:rPr lang="en-US" sz="2100" dirty="0"/>
              <a:t>//save by B.java  </a:t>
            </a:r>
          </a:p>
          <a:p>
            <a:endParaRPr lang="en-US" sz="2100" dirty="0"/>
          </a:p>
          <a:p>
            <a:r>
              <a:rPr lang="en-US" sz="2100" b="1" dirty="0"/>
              <a:t>package</a:t>
            </a:r>
            <a:r>
              <a:rPr lang="en-US" sz="2100" dirty="0"/>
              <a:t> </a:t>
            </a:r>
            <a:r>
              <a:rPr lang="en-US" sz="2100" dirty="0" err="1"/>
              <a:t>mypack</a:t>
            </a:r>
            <a:r>
              <a:rPr lang="en-US" sz="2100" dirty="0"/>
              <a:t>;  </a:t>
            </a:r>
          </a:p>
          <a:p>
            <a:r>
              <a:rPr lang="en-US" sz="2100" b="1" dirty="0"/>
              <a:t>import</a:t>
            </a:r>
            <a:r>
              <a:rPr lang="en-US" sz="2100" dirty="0"/>
              <a:t> pack.*;  </a:t>
            </a:r>
          </a:p>
          <a:p>
            <a:r>
              <a:rPr lang="en-US" sz="2100" dirty="0"/>
              <a:t>  </a:t>
            </a:r>
            <a:r>
              <a:rPr lang="en-US" sz="2100" b="1" dirty="0"/>
              <a:t>class</a:t>
            </a:r>
            <a:r>
              <a:rPr lang="en-US" sz="2100" dirty="0"/>
              <a:t> B{  </a:t>
            </a:r>
          </a:p>
          <a:p>
            <a:pPr marL="347663"/>
            <a:r>
              <a:rPr lang="en-US" sz="2100" dirty="0"/>
              <a:t>  </a:t>
            </a:r>
            <a:r>
              <a:rPr lang="en-US" sz="2100" b="1" dirty="0"/>
              <a:t>public</a:t>
            </a:r>
            <a:r>
              <a:rPr lang="en-US" sz="2100" dirty="0"/>
              <a:t> </a:t>
            </a:r>
            <a:r>
              <a:rPr lang="en-US" sz="2100" b="1" dirty="0"/>
              <a:t>static</a:t>
            </a:r>
            <a:r>
              <a:rPr lang="en-US" sz="2100" dirty="0"/>
              <a:t> </a:t>
            </a:r>
            <a:r>
              <a:rPr lang="en-US" sz="2100" b="1" dirty="0"/>
              <a:t>void</a:t>
            </a:r>
            <a:r>
              <a:rPr lang="en-US" sz="2100" dirty="0"/>
              <a:t> main(String </a:t>
            </a:r>
            <a:r>
              <a:rPr lang="en-US" sz="2100" dirty="0" err="1"/>
              <a:t>args</a:t>
            </a:r>
            <a:r>
              <a:rPr lang="en-US" sz="2100" dirty="0"/>
              <a:t>[]){  </a:t>
            </a:r>
          </a:p>
          <a:p>
            <a:pPr marL="347663"/>
            <a:r>
              <a:rPr lang="en-US" sz="2100" dirty="0"/>
              <a:t>   A </a:t>
            </a:r>
            <a:r>
              <a:rPr lang="en-US" sz="2100" dirty="0" err="1"/>
              <a:t>obj</a:t>
            </a:r>
            <a:r>
              <a:rPr lang="en-US" sz="2100" dirty="0"/>
              <a:t> = </a:t>
            </a:r>
            <a:r>
              <a:rPr lang="en-US" sz="2100" b="1" dirty="0"/>
              <a:t>new</a:t>
            </a:r>
            <a:r>
              <a:rPr lang="en-US" sz="2100" dirty="0"/>
              <a:t> A();  </a:t>
            </a:r>
          </a:p>
          <a:p>
            <a:pPr marL="347663"/>
            <a:r>
              <a:rPr lang="en-US" sz="2100" dirty="0"/>
              <a:t>   obj.msg();  </a:t>
            </a:r>
          </a:p>
          <a:p>
            <a:r>
              <a:rPr lang="en-US" sz="2100" dirty="0"/>
              <a:t>  }  </a:t>
            </a:r>
          </a:p>
          <a:p>
            <a:r>
              <a:rPr lang="en-US" sz="2100" dirty="0"/>
              <a:t>}  </a:t>
            </a:r>
          </a:p>
          <a:p>
            <a:endParaRPr lang="en-US" sz="2100" dirty="0"/>
          </a:p>
        </p:txBody>
      </p:sp>
    </p:spTree>
    <p:extLst>
      <p:ext uri="{BB962C8B-B14F-4D97-AF65-F5344CB8AC3E}">
        <p14:creationId xmlns:p14="http://schemas.microsoft.com/office/powerpoint/2010/main" val="4144386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rot="20961849">
            <a:off x="10947" y="2156865"/>
            <a:ext cx="8583617" cy="1107996"/>
          </a:xfrm>
          <a:prstGeom prst="rect">
            <a:avLst/>
          </a:prstGeom>
          <a:solidFill>
            <a:srgbClr val="B4EA96"/>
          </a:solidFill>
        </p:spPr>
        <p:txBody>
          <a:bodyPr wrap="square" rtlCol="0">
            <a:spAutoFit/>
          </a:bodyPr>
          <a:lstStyle/>
          <a:p>
            <a:pPr marL="519113" indent="-287338" fontAlgn="base">
              <a:buFont typeface="Arial" panose="020B0604020202020204" pitchFamily="34" charset="0"/>
              <a:buChar char="•"/>
            </a:pPr>
            <a:r>
              <a:rPr lang="en-US" sz="2200" dirty="0"/>
              <a:t>You can declare </a:t>
            </a:r>
            <a:r>
              <a:rPr lang="en-US" sz="2200" b="1" dirty="0"/>
              <a:t>nested classes (including inner classes) </a:t>
            </a:r>
            <a:r>
              <a:rPr lang="en-US" sz="2200" dirty="0"/>
              <a:t>as </a:t>
            </a:r>
            <a:r>
              <a:rPr lang="en-US" sz="2200" b="1" dirty="0"/>
              <a:t>protected</a:t>
            </a:r>
            <a:r>
              <a:rPr lang="en-US" sz="2200" dirty="0"/>
              <a:t> or </a:t>
            </a:r>
            <a:r>
              <a:rPr lang="en-US" sz="2200" b="1" dirty="0"/>
              <a:t>private</a:t>
            </a:r>
            <a:r>
              <a:rPr lang="en-US" sz="2200" dirty="0"/>
              <a:t>, though.</a:t>
            </a:r>
          </a:p>
          <a:p>
            <a:endParaRPr lang="en-US" sz="2200" dirty="0"/>
          </a:p>
        </p:txBody>
      </p:sp>
      <p:sp>
        <p:nvSpPr>
          <p:cNvPr id="3" name="Content Placeholder 2"/>
          <p:cNvSpPr>
            <a:spLocks noGrp="1"/>
          </p:cNvSpPr>
          <p:nvPr>
            <p:ph idx="1"/>
          </p:nvPr>
        </p:nvSpPr>
        <p:spPr>
          <a:xfrm>
            <a:off x="6824" y="990600"/>
            <a:ext cx="8984776" cy="5422687"/>
          </a:xfrm>
        </p:spPr>
        <p:txBody>
          <a:bodyPr>
            <a:normAutofit/>
          </a:bodyPr>
          <a:lstStyle/>
          <a:p>
            <a:pPr algn="just"/>
            <a:r>
              <a:rPr lang="en-US" sz="2500" dirty="0"/>
              <a:t>A </a:t>
            </a:r>
            <a:r>
              <a:rPr lang="en-US" sz="2500" b="1" dirty="0"/>
              <a:t>top level class </a:t>
            </a:r>
            <a:r>
              <a:rPr lang="en-US" sz="2500" dirty="0"/>
              <a:t>cannot be declared </a:t>
            </a:r>
            <a:r>
              <a:rPr lang="en-US" sz="2500" b="1" dirty="0"/>
              <a:t>protected</a:t>
            </a:r>
            <a:r>
              <a:rPr lang="en-US" sz="2500" dirty="0"/>
              <a:t> or </a:t>
            </a:r>
            <a:r>
              <a:rPr lang="en-US" sz="2500" b="1" dirty="0"/>
              <a:t>private</a:t>
            </a:r>
            <a:r>
              <a:rPr lang="en-US" sz="2500" dirty="0"/>
              <a:t>.</a:t>
            </a:r>
          </a:p>
        </p:txBody>
      </p:sp>
      <p:sp>
        <p:nvSpPr>
          <p:cNvPr id="19" name="Title 1"/>
          <p:cNvSpPr txBox="1">
            <a:spLocks/>
          </p:cNvSpPr>
          <p:nvPr/>
        </p:nvSpPr>
        <p:spPr>
          <a:xfrm>
            <a:off x="6096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a:t>Access Modifiers</a:t>
            </a:r>
            <a:endParaRPr lang="en-US" dirty="0"/>
          </a:p>
        </p:txBody>
      </p:sp>
      <p:sp>
        <p:nvSpPr>
          <p:cNvPr id="20" name="TextBox 19"/>
          <p:cNvSpPr txBox="1"/>
          <p:nvPr/>
        </p:nvSpPr>
        <p:spPr>
          <a:xfrm rot="635802">
            <a:off x="2933141" y="3493468"/>
            <a:ext cx="5854100" cy="1107996"/>
          </a:xfrm>
          <a:prstGeom prst="rect">
            <a:avLst/>
          </a:prstGeom>
          <a:solidFill>
            <a:schemeClr val="accent2">
              <a:lumMod val="40000"/>
              <a:lumOff val="60000"/>
            </a:schemeClr>
          </a:solidFill>
        </p:spPr>
        <p:txBody>
          <a:bodyPr wrap="square" rtlCol="0">
            <a:spAutoFit/>
          </a:bodyPr>
          <a:lstStyle/>
          <a:p>
            <a:pPr marL="285750" indent="-285750">
              <a:buFont typeface="Arial" panose="020B0604020202020204" pitchFamily="34" charset="0"/>
              <a:buChar char="•"/>
            </a:pPr>
            <a:r>
              <a:rPr lang="en-US" sz="2200" dirty="0"/>
              <a:t>What are </a:t>
            </a:r>
            <a:r>
              <a:rPr lang="en-US" sz="2200" b="1" dirty="0"/>
              <a:t>top level classes</a:t>
            </a:r>
            <a:r>
              <a:rPr lang="en-US" sz="2200" dirty="0"/>
              <a:t>?</a:t>
            </a:r>
          </a:p>
          <a:p>
            <a:pPr marL="285750" indent="-285750">
              <a:buFont typeface="Arial" panose="020B0604020202020204" pitchFamily="34" charset="0"/>
              <a:buChar char="•"/>
            </a:pPr>
            <a:r>
              <a:rPr lang="en-US" sz="2200" dirty="0"/>
              <a:t>What is a </a:t>
            </a:r>
            <a:r>
              <a:rPr lang="en-US" sz="2200" b="1" dirty="0"/>
              <a:t>nested class? </a:t>
            </a:r>
            <a:r>
              <a:rPr lang="en-US" sz="2200" dirty="0"/>
              <a:t>What is an</a:t>
            </a:r>
            <a:r>
              <a:rPr lang="en-US" sz="2200" b="1" dirty="0"/>
              <a:t> inner class</a:t>
            </a:r>
            <a:r>
              <a:rPr lang="en-US" sz="2200" dirty="0"/>
              <a:t>?</a:t>
            </a:r>
          </a:p>
          <a:p>
            <a:r>
              <a:rPr lang="en-US" sz="2200" dirty="0"/>
              <a:t>--&gt;  See the next slide. </a:t>
            </a:r>
          </a:p>
        </p:txBody>
      </p:sp>
    </p:spTree>
    <p:extLst>
      <p:ext uri="{BB962C8B-B14F-4D97-AF65-F5344CB8AC3E}">
        <p14:creationId xmlns:p14="http://schemas.microsoft.com/office/powerpoint/2010/main" val="2920634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24" y="1286969"/>
            <a:ext cx="8984776" cy="5126318"/>
          </a:xfrm>
        </p:spPr>
        <p:txBody>
          <a:bodyPr>
            <a:normAutofit/>
          </a:bodyPr>
          <a:lstStyle/>
          <a:p>
            <a:pPr marL="0" indent="0" algn="just">
              <a:buNone/>
            </a:pPr>
            <a:r>
              <a:rPr lang="en-US" sz="2500" dirty="0"/>
              <a:t> </a:t>
            </a:r>
          </a:p>
        </p:txBody>
      </p:sp>
      <p:sp>
        <p:nvSpPr>
          <p:cNvPr id="6" name="TextBox 5"/>
          <p:cNvSpPr txBox="1"/>
          <p:nvPr/>
        </p:nvSpPr>
        <p:spPr>
          <a:xfrm rot="21295135">
            <a:off x="233130" y="1329036"/>
            <a:ext cx="8655524" cy="4832092"/>
          </a:xfrm>
          <a:prstGeom prst="rect">
            <a:avLst/>
          </a:prstGeom>
          <a:solidFill>
            <a:schemeClr val="accent2">
              <a:lumMod val="40000"/>
              <a:lumOff val="60000"/>
            </a:schemeClr>
          </a:solidFill>
        </p:spPr>
        <p:txBody>
          <a:bodyPr wrap="square" rtlCol="0">
            <a:spAutoFit/>
          </a:bodyPr>
          <a:lstStyle/>
          <a:p>
            <a:pPr marL="285750" indent="-285750" algn="just">
              <a:buFont typeface="Arial" panose="020B0604020202020204" pitchFamily="34" charset="0"/>
              <a:buChar char="•"/>
            </a:pPr>
            <a:r>
              <a:rPr lang="en-US" sz="2200" dirty="0"/>
              <a:t>Java allows you to define a class within another class. Such a class is called a </a:t>
            </a:r>
            <a:r>
              <a:rPr lang="en-US" sz="2200" b="1" i="1" dirty="0"/>
              <a:t>nested class</a:t>
            </a:r>
            <a:r>
              <a:rPr lang="en-US" sz="2200" b="1" dirty="0"/>
              <a:t> </a:t>
            </a:r>
            <a:r>
              <a:rPr lang="en-US" sz="2200" dirty="0"/>
              <a:t>(i.e. a </a:t>
            </a:r>
            <a:r>
              <a:rPr lang="en-US" sz="2200" i="1" dirty="0"/>
              <a:t>nested class</a:t>
            </a:r>
            <a:r>
              <a:rPr lang="en-US" sz="2200" dirty="0"/>
              <a:t> is any class whose declaration occurs within the body of another class or interface).</a:t>
            </a:r>
          </a:p>
          <a:p>
            <a:r>
              <a:rPr lang="en-US" sz="2200" i="1" dirty="0"/>
              <a:t>    </a:t>
            </a:r>
            <a:r>
              <a:rPr lang="en-US" sz="2200" i="1" u="sng" dirty="0"/>
              <a:t>Structure of a nested class:</a:t>
            </a:r>
          </a:p>
          <a:p>
            <a:pPr lvl="2"/>
            <a:r>
              <a:rPr lang="en-US" sz="2200" b="1" dirty="0"/>
              <a:t>class </a:t>
            </a:r>
            <a:r>
              <a:rPr lang="en-US" sz="2200" b="1" dirty="0" err="1"/>
              <a:t>OuterClass</a:t>
            </a:r>
            <a:r>
              <a:rPr lang="en-US" sz="2200" b="1" dirty="0"/>
              <a:t> {</a:t>
            </a:r>
          </a:p>
          <a:p>
            <a:pPr lvl="2"/>
            <a:r>
              <a:rPr lang="en-US" sz="2200" b="1" dirty="0"/>
              <a:t>    ...</a:t>
            </a:r>
          </a:p>
          <a:p>
            <a:pPr lvl="2"/>
            <a:r>
              <a:rPr lang="en-US" sz="2200" b="1" dirty="0"/>
              <a:t>    class </a:t>
            </a:r>
            <a:r>
              <a:rPr lang="en-US" sz="2200" b="1" dirty="0" err="1"/>
              <a:t>NestedClass</a:t>
            </a:r>
            <a:r>
              <a:rPr lang="en-US" sz="2200" b="1" dirty="0"/>
              <a:t> {</a:t>
            </a:r>
          </a:p>
          <a:p>
            <a:pPr lvl="2"/>
            <a:r>
              <a:rPr lang="en-US" sz="2200" b="1" dirty="0"/>
              <a:t>        ...</a:t>
            </a:r>
          </a:p>
          <a:p>
            <a:pPr lvl="2"/>
            <a:r>
              <a:rPr lang="en-US" sz="2200" b="1" dirty="0"/>
              <a:t>    }</a:t>
            </a:r>
          </a:p>
          <a:p>
            <a:pPr lvl="2"/>
            <a:r>
              <a:rPr lang="en-US" sz="2200" b="1" dirty="0"/>
              <a:t>}</a:t>
            </a:r>
          </a:p>
          <a:p>
            <a:endParaRPr lang="en-US" sz="2200" dirty="0"/>
          </a:p>
          <a:p>
            <a:pPr marL="285750" indent="-285750">
              <a:buFont typeface="Arial" panose="020B0604020202020204" pitchFamily="34" charset="0"/>
              <a:buChar char="•"/>
            </a:pPr>
            <a:r>
              <a:rPr lang="en-US" sz="2200" dirty="0"/>
              <a:t>An </a:t>
            </a:r>
            <a:r>
              <a:rPr lang="en-US" sz="2200" b="1" i="1" dirty="0"/>
              <a:t>inner class </a:t>
            </a:r>
            <a:r>
              <a:rPr lang="en-US" sz="2200" dirty="0"/>
              <a:t>is a </a:t>
            </a:r>
            <a:r>
              <a:rPr lang="en-US" sz="2200" b="1" dirty="0"/>
              <a:t>nested class</a:t>
            </a:r>
            <a:r>
              <a:rPr lang="en-US" sz="2200" dirty="0"/>
              <a:t> that is not explicitly or implicitly declared static.</a:t>
            </a:r>
          </a:p>
          <a:p>
            <a:pPr marL="285750" indent="-285750">
              <a:buFont typeface="Arial" panose="020B0604020202020204" pitchFamily="34" charset="0"/>
              <a:buChar char="•"/>
            </a:pPr>
            <a:r>
              <a:rPr lang="en-US" sz="2200" dirty="0"/>
              <a:t>A </a:t>
            </a:r>
            <a:r>
              <a:rPr lang="en-US" sz="2200" b="1" i="1" dirty="0"/>
              <a:t>top level class</a:t>
            </a:r>
            <a:r>
              <a:rPr lang="en-US" sz="2200" dirty="0"/>
              <a:t> is a class that is not a nested class.</a:t>
            </a:r>
          </a:p>
        </p:txBody>
      </p:sp>
      <p:sp>
        <p:nvSpPr>
          <p:cNvPr id="17" name="TextBox 16"/>
          <p:cNvSpPr txBox="1"/>
          <p:nvPr/>
        </p:nvSpPr>
        <p:spPr>
          <a:xfrm rot="20239519">
            <a:off x="3063979" y="3309805"/>
            <a:ext cx="5777890" cy="353943"/>
          </a:xfrm>
          <a:prstGeom prst="rect">
            <a:avLst/>
          </a:prstGeom>
          <a:solidFill>
            <a:srgbClr val="B4EA96"/>
          </a:solidFill>
        </p:spPr>
        <p:txBody>
          <a:bodyPr wrap="square" rtlCol="0">
            <a:spAutoFit/>
          </a:bodyPr>
          <a:lstStyle/>
          <a:p>
            <a:r>
              <a:rPr lang="en-US" sz="1700" dirty="0">
                <a:solidFill>
                  <a:schemeClr val="accent2">
                    <a:lumMod val="75000"/>
                  </a:schemeClr>
                </a:solidFill>
              </a:rPr>
              <a:t>https://docs.oracle.com/javase/specs/jls/se6/html/classes.html</a:t>
            </a:r>
          </a:p>
        </p:txBody>
      </p:sp>
      <p:sp>
        <p:nvSpPr>
          <p:cNvPr id="8" name="Title 1"/>
          <p:cNvSpPr>
            <a:spLocks noGrp="1"/>
          </p:cNvSpPr>
          <p:nvPr>
            <p:ph type="title"/>
          </p:nvPr>
        </p:nvSpPr>
        <p:spPr>
          <a:xfrm>
            <a:off x="457200" y="274638"/>
            <a:ext cx="8229600" cy="1143000"/>
          </a:xfrm>
        </p:spPr>
        <p:txBody>
          <a:bodyPr/>
          <a:lstStyle/>
          <a:p>
            <a:r>
              <a:rPr lang="en-US" b="1" dirty="0"/>
              <a:t>Access Modifiers</a:t>
            </a:r>
            <a:endParaRPr lang="en-US" dirty="0"/>
          </a:p>
        </p:txBody>
      </p:sp>
    </p:spTree>
    <p:extLst>
      <p:ext uri="{BB962C8B-B14F-4D97-AF65-F5344CB8AC3E}">
        <p14:creationId xmlns:p14="http://schemas.microsoft.com/office/powerpoint/2010/main" val="3170423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a:t>Access Modifiers</a:t>
            </a:r>
            <a:endParaRPr lang="en-US" dirty="0"/>
          </a:p>
        </p:txBody>
      </p:sp>
      <p:sp>
        <p:nvSpPr>
          <p:cNvPr id="3" name="Content Placeholder 2"/>
          <p:cNvSpPr>
            <a:spLocks noGrp="1"/>
          </p:cNvSpPr>
          <p:nvPr>
            <p:ph idx="1"/>
          </p:nvPr>
        </p:nvSpPr>
        <p:spPr>
          <a:xfrm>
            <a:off x="457200" y="1143000"/>
            <a:ext cx="8229600" cy="5562600"/>
          </a:xfrm>
        </p:spPr>
        <p:txBody>
          <a:bodyPr>
            <a:normAutofit lnSpcReduction="10000"/>
          </a:bodyPr>
          <a:lstStyle/>
          <a:p>
            <a:pPr algn="just"/>
            <a:r>
              <a:rPr lang="en-US" dirty="0"/>
              <a:t>Access level modifiers determine whether other classes can use a particular field or invoke a particular method. </a:t>
            </a:r>
          </a:p>
          <a:p>
            <a:pPr algn="just"/>
            <a:r>
              <a:rPr lang="en-US" dirty="0"/>
              <a:t>There are two levels of access control:</a:t>
            </a:r>
          </a:p>
          <a:p>
            <a:pPr lvl="1"/>
            <a:r>
              <a:rPr lang="en-US" u="sng" dirty="0"/>
              <a:t>At the top level</a:t>
            </a:r>
            <a:r>
              <a:rPr lang="en-US" dirty="0"/>
              <a:t> :</a:t>
            </a:r>
          </a:p>
          <a:p>
            <a:pPr lvl="2"/>
            <a:r>
              <a:rPr lang="en-US" dirty="0"/>
              <a:t>public </a:t>
            </a:r>
          </a:p>
          <a:p>
            <a:pPr lvl="2"/>
            <a:r>
              <a:rPr lang="en-US" i="1" dirty="0"/>
              <a:t>package-private</a:t>
            </a:r>
            <a:r>
              <a:rPr lang="en-US" dirty="0"/>
              <a:t> (no explicit modifier).</a:t>
            </a:r>
          </a:p>
          <a:p>
            <a:pPr lvl="1"/>
            <a:r>
              <a:rPr lang="en-US" u="sng" dirty="0"/>
              <a:t>At the member level</a:t>
            </a:r>
            <a:r>
              <a:rPr lang="en-US" dirty="0"/>
              <a:t> –</a:t>
            </a:r>
          </a:p>
          <a:p>
            <a:pPr lvl="2"/>
            <a:r>
              <a:rPr lang="en-US" dirty="0"/>
              <a:t>public </a:t>
            </a:r>
          </a:p>
          <a:p>
            <a:pPr lvl="2"/>
            <a:r>
              <a:rPr lang="en-US" dirty="0"/>
              <a:t>private </a:t>
            </a:r>
          </a:p>
          <a:p>
            <a:pPr lvl="2"/>
            <a:r>
              <a:rPr lang="en-US" dirty="0"/>
              <a:t>protected</a:t>
            </a:r>
          </a:p>
          <a:p>
            <a:pPr lvl="2"/>
            <a:r>
              <a:rPr lang="en-US" i="1" dirty="0"/>
              <a:t>package-private</a:t>
            </a:r>
            <a:r>
              <a:rPr lang="en-US" dirty="0"/>
              <a:t> (no explicit modifier).</a:t>
            </a:r>
          </a:p>
        </p:txBody>
      </p:sp>
    </p:spTree>
    <p:extLst>
      <p:ext uri="{BB962C8B-B14F-4D97-AF65-F5344CB8AC3E}">
        <p14:creationId xmlns:p14="http://schemas.microsoft.com/office/powerpoint/2010/main" val="2260099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b="1" dirty="0"/>
              <a:t>Access Modifiers </a:t>
            </a:r>
            <a:br>
              <a:rPr lang="en-US" b="1" dirty="0"/>
            </a:br>
            <a:br>
              <a:rPr lang="en-US" b="1" dirty="0"/>
            </a:br>
            <a:endParaRPr lang="en-US" dirty="0"/>
          </a:p>
        </p:txBody>
      </p:sp>
      <p:sp>
        <p:nvSpPr>
          <p:cNvPr id="3" name="Content Placeholder 2"/>
          <p:cNvSpPr>
            <a:spLocks noGrp="1"/>
          </p:cNvSpPr>
          <p:nvPr>
            <p:ph idx="1"/>
          </p:nvPr>
        </p:nvSpPr>
        <p:spPr>
          <a:xfrm>
            <a:off x="76200" y="533400"/>
            <a:ext cx="9067800" cy="6324600"/>
          </a:xfrm>
        </p:spPr>
        <p:txBody>
          <a:bodyPr>
            <a:normAutofit/>
          </a:bodyPr>
          <a:lstStyle/>
          <a:p>
            <a:pPr marL="1146175" indent="-1146175" algn="ctr">
              <a:buNone/>
            </a:pPr>
            <a:r>
              <a:rPr lang="en-US" sz="2800" b="1" dirty="0"/>
              <a:t>Exercise</a:t>
            </a:r>
          </a:p>
          <a:p>
            <a:pPr marL="1146175" indent="-1146175">
              <a:buNone/>
            </a:pPr>
            <a:r>
              <a:rPr lang="en-US" sz="3000" dirty="0"/>
              <a:t>Study the following program written in two java files:</a:t>
            </a:r>
            <a:endParaRPr lang="en-US" sz="3000" u="sng" dirty="0"/>
          </a:p>
          <a:p>
            <a:pPr marL="1541463" indent="-1541463" algn="just">
              <a:buNone/>
            </a:pPr>
            <a:br>
              <a:rPr lang="en-US" dirty="0"/>
            </a:br>
            <a:endParaRPr lang="en-US" dirty="0"/>
          </a:p>
        </p:txBody>
      </p:sp>
      <p:sp>
        <p:nvSpPr>
          <p:cNvPr id="4" name="TextBox 3"/>
          <p:cNvSpPr txBox="1"/>
          <p:nvPr/>
        </p:nvSpPr>
        <p:spPr>
          <a:xfrm>
            <a:off x="-14514" y="1946448"/>
            <a:ext cx="4742543" cy="3277820"/>
          </a:xfrm>
          <a:prstGeom prst="rect">
            <a:avLst/>
          </a:prstGeom>
          <a:solidFill>
            <a:srgbClr val="B4EA96"/>
          </a:solidFill>
        </p:spPr>
        <p:txBody>
          <a:bodyPr wrap="square" rtlCol="0">
            <a:spAutoFit/>
          </a:bodyPr>
          <a:lstStyle/>
          <a:p>
            <a:r>
              <a:rPr lang="en-US" sz="2100" dirty="0"/>
              <a:t>//code in ”One.java” file:  </a:t>
            </a:r>
          </a:p>
          <a:p>
            <a:endParaRPr lang="en-US" sz="2100" dirty="0"/>
          </a:p>
          <a:p>
            <a:r>
              <a:rPr lang="en-US" sz="2100" b="1" dirty="0"/>
              <a:t>package</a:t>
            </a:r>
            <a:r>
              <a:rPr lang="en-US" sz="2100" dirty="0"/>
              <a:t> package1;  </a:t>
            </a:r>
          </a:p>
          <a:p>
            <a:r>
              <a:rPr lang="en-US" sz="2100" b="1" dirty="0"/>
              <a:t>class</a:t>
            </a:r>
            <a:r>
              <a:rPr lang="en-US" sz="2100" dirty="0"/>
              <a:t> One{  </a:t>
            </a:r>
          </a:p>
          <a:p>
            <a:r>
              <a:rPr lang="en-US" sz="2100" dirty="0"/>
              <a:t>  </a:t>
            </a:r>
            <a:r>
              <a:rPr lang="en-US" sz="2100" b="1" dirty="0"/>
              <a:t>void</a:t>
            </a:r>
            <a:r>
              <a:rPr lang="en-US" sz="2100" dirty="0"/>
              <a:t> </a:t>
            </a:r>
            <a:r>
              <a:rPr lang="en-US" sz="2100" dirty="0" err="1"/>
              <a:t>displayMsg</a:t>
            </a:r>
            <a:r>
              <a:rPr lang="en-US" sz="2100" dirty="0"/>
              <a:t>(){</a:t>
            </a:r>
          </a:p>
          <a:p>
            <a:r>
              <a:rPr lang="en-US" sz="2100" dirty="0"/>
              <a:t>        </a:t>
            </a:r>
            <a:r>
              <a:rPr lang="en-US" sz="2100" dirty="0" err="1"/>
              <a:t>System.out.println</a:t>
            </a:r>
            <a:r>
              <a:rPr lang="en-US" sz="2100" dirty="0"/>
              <a:t>(“</a:t>
            </a:r>
            <a:r>
              <a:rPr lang="en-US" sz="2100" dirty="0" err="1"/>
              <a:t>Masalakulangwa</a:t>
            </a:r>
            <a:r>
              <a:rPr lang="en-US" sz="2100" dirty="0"/>
              <a:t>”);</a:t>
            </a:r>
          </a:p>
          <a:p>
            <a:r>
              <a:rPr lang="en-US" sz="2100" dirty="0"/>
              <a:t>   }  </a:t>
            </a:r>
          </a:p>
          <a:p>
            <a:r>
              <a:rPr lang="en-US" sz="2100" dirty="0"/>
              <a:t>}  </a:t>
            </a:r>
          </a:p>
          <a:p>
            <a:endParaRPr lang="en-US" dirty="0"/>
          </a:p>
        </p:txBody>
      </p:sp>
      <p:sp>
        <p:nvSpPr>
          <p:cNvPr id="5" name="TextBox 4"/>
          <p:cNvSpPr txBox="1"/>
          <p:nvPr/>
        </p:nvSpPr>
        <p:spPr>
          <a:xfrm>
            <a:off x="4728028" y="1600200"/>
            <a:ext cx="4415971" cy="3970318"/>
          </a:xfrm>
          <a:prstGeom prst="rect">
            <a:avLst/>
          </a:prstGeom>
          <a:solidFill>
            <a:schemeClr val="accent2">
              <a:lumMod val="40000"/>
              <a:lumOff val="60000"/>
            </a:schemeClr>
          </a:solidFill>
        </p:spPr>
        <p:txBody>
          <a:bodyPr wrap="square" rtlCol="0">
            <a:spAutoFit/>
          </a:bodyPr>
          <a:lstStyle/>
          <a:p>
            <a:r>
              <a:rPr lang="en-US" sz="2100" dirty="0"/>
              <a:t>//code in “Two.java” file:</a:t>
            </a:r>
          </a:p>
          <a:p>
            <a:endParaRPr lang="en-US" sz="2100" dirty="0"/>
          </a:p>
          <a:p>
            <a:r>
              <a:rPr lang="en-US" sz="2100" b="1" dirty="0"/>
              <a:t>package</a:t>
            </a:r>
            <a:r>
              <a:rPr lang="en-US" sz="2100" dirty="0"/>
              <a:t>  package2;  </a:t>
            </a:r>
          </a:p>
          <a:p>
            <a:r>
              <a:rPr lang="en-US" sz="2100" b="1" dirty="0"/>
              <a:t>import</a:t>
            </a:r>
            <a:r>
              <a:rPr lang="en-US" sz="2100" dirty="0"/>
              <a:t>  package1.*;  </a:t>
            </a:r>
          </a:p>
          <a:p>
            <a:r>
              <a:rPr lang="en-US" sz="2100" b="1" dirty="0"/>
              <a:t>class</a:t>
            </a:r>
            <a:r>
              <a:rPr lang="en-US" sz="2100" dirty="0"/>
              <a:t> Two{  </a:t>
            </a:r>
          </a:p>
          <a:p>
            <a:r>
              <a:rPr lang="en-US" sz="2100" dirty="0"/>
              <a:t>  </a:t>
            </a:r>
            <a:r>
              <a:rPr lang="en-US" sz="2100" b="1" dirty="0"/>
              <a:t>public</a:t>
            </a:r>
            <a:r>
              <a:rPr lang="en-US" sz="2100" dirty="0"/>
              <a:t> </a:t>
            </a:r>
            <a:r>
              <a:rPr lang="en-US" sz="2100" b="1" dirty="0"/>
              <a:t>static</a:t>
            </a:r>
            <a:r>
              <a:rPr lang="en-US" sz="2100" dirty="0"/>
              <a:t> </a:t>
            </a:r>
            <a:r>
              <a:rPr lang="en-US" sz="2100" b="1" dirty="0"/>
              <a:t>void</a:t>
            </a:r>
            <a:r>
              <a:rPr lang="en-US" sz="2100" dirty="0"/>
              <a:t> main(String </a:t>
            </a:r>
            <a:r>
              <a:rPr lang="en-US" sz="2100" dirty="0" err="1"/>
              <a:t>args</a:t>
            </a:r>
            <a:r>
              <a:rPr lang="en-US" sz="2100" dirty="0"/>
              <a:t>[]){  </a:t>
            </a:r>
          </a:p>
          <a:p>
            <a:r>
              <a:rPr lang="en-US" sz="2100" dirty="0"/>
              <a:t>   One </a:t>
            </a:r>
            <a:r>
              <a:rPr lang="en-US" sz="2100" dirty="0" err="1"/>
              <a:t>myobject</a:t>
            </a:r>
            <a:r>
              <a:rPr lang="en-US" sz="2100" dirty="0"/>
              <a:t> = </a:t>
            </a:r>
            <a:r>
              <a:rPr lang="en-US" sz="2100" b="1" dirty="0"/>
              <a:t>new</a:t>
            </a:r>
            <a:r>
              <a:rPr lang="en-US" sz="2100" dirty="0"/>
              <a:t> One(); </a:t>
            </a:r>
          </a:p>
          <a:p>
            <a:r>
              <a:rPr lang="en-US" sz="2100" dirty="0"/>
              <a:t>    </a:t>
            </a:r>
            <a:r>
              <a:rPr lang="en-US" sz="2100" dirty="0" err="1"/>
              <a:t>myobject</a:t>
            </a:r>
            <a:r>
              <a:rPr lang="en-US" sz="2100" dirty="0"/>
              <a:t>. </a:t>
            </a:r>
            <a:r>
              <a:rPr lang="en-US" sz="2100" dirty="0" err="1"/>
              <a:t>displayMsg</a:t>
            </a:r>
            <a:r>
              <a:rPr lang="en-US" sz="2100" dirty="0"/>
              <a:t>();  </a:t>
            </a:r>
          </a:p>
          <a:p>
            <a:r>
              <a:rPr lang="en-US" sz="2100" dirty="0"/>
              <a:t>  }  </a:t>
            </a:r>
          </a:p>
          <a:p>
            <a:r>
              <a:rPr lang="en-US" sz="2100" dirty="0"/>
              <a:t>}  </a:t>
            </a:r>
          </a:p>
          <a:p>
            <a:endParaRPr lang="en-US" sz="2100" dirty="0"/>
          </a:p>
        </p:txBody>
      </p:sp>
      <p:sp>
        <p:nvSpPr>
          <p:cNvPr id="6" name="Rectangle 5"/>
          <p:cNvSpPr/>
          <p:nvPr/>
        </p:nvSpPr>
        <p:spPr>
          <a:xfrm>
            <a:off x="76200" y="5129703"/>
            <a:ext cx="8915400" cy="1631216"/>
          </a:xfrm>
          <a:prstGeom prst="rect">
            <a:avLst/>
          </a:prstGeom>
          <a:noFill/>
        </p:spPr>
        <p:txBody>
          <a:bodyPr wrap="square">
            <a:spAutoFit/>
          </a:bodyPr>
          <a:lstStyle/>
          <a:p>
            <a:pPr algn="just"/>
            <a:r>
              <a:rPr lang="en-US" sz="2500" b="1" i="1" dirty="0">
                <a:solidFill>
                  <a:srgbClr val="000000"/>
                </a:solidFill>
                <a:latin typeface="+mj-lt"/>
              </a:rPr>
              <a:t>Task</a:t>
            </a:r>
            <a:r>
              <a:rPr lang="en-US" sz="2500" dirty="0">
                <a:solidFill>
                  <a:srgbClr val="000000"/>
                </a:solidFill>
                <a:latin typeface="+mj-lt"/>
              </a:rPr>
              <a:t>: </a:t>
            </a:r>
          </a:p>
          <a:p>
            <a:pPr marL="514350" indent="-514350" algn="just">
              <a:buAutoNum type="alphaLcParenR"/>
            </a:pPr>
            <a:r>
              <a:rPr lang="en-US" sz="2500" dirty="0">
                <a:solidFill>
                  <a:srgbClr val="000000"/>
                </a:solidFill>
                <a:latin typeface="+mj-lt"/>
              </a:rPr>
              <a:t>Is there any problem in the above code?</a:t>
            </a:r>
          </a:p>
          <a:p>
            <a:pPr marL="514350" indent="-514350" algn="just">
              <a:buAutoNum type="alphaLcParenR"/>
            </a:pPr>
            <a:r>
              <a:rPr lang="en-US" sz="2500" dirty="0">
                <a:solidFill>
                  <a:srgbClr val="000000"/>
                </a:solidFill>
                <a:latin typeface="+mj-lt"/>
              </a:rPr>
              <a:t>If so, rewrite the program so that it displays </a:t>
            </a:r>
            <a:r>
              <a:rPr lang="en-US" sz="2500" dirty="0"/>
              <a:t>“</a:t>
            </a:r>
            <a:r>
              <a:rPr lang="en-US" sz="2500" dirty="0" err="1"/>
              <a:t>Masalakulangwa</a:t>
            </a:r>
            <a:r>
              <a:rPr lang="en-US" sz="2500" dirty="0"/>
              <a:t>” when executed.</a:t>
            </a:r>
            <a:endParaRPr lang="en-US" sz="2500" dirty="0">
              <a:latin typeface="+mj-lt"/>
            </a:endParaRPr>
          </a:p>
        </p:txBody>
      </p:sp>
    </p:spTree>
    <p:extLst>
      <p:ext uri="{BB962C8B-B14F-4D97-AF65-F5344CB8AC3E}">
        <p14:creationId xmlns:p14="http://schemas.microsoft.com/office/powerpoint/2010/main" val="2715378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135563"/>
          </a:xfrm>
        </p:spPr>
        <p:txBody>
          <a:bodyPr>
            <a:normAutofit/>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sz="4800" dirty="0"/>
              <a:t>End</a:t>
            </a:r>
          </a:p>
        </p:txBody>
      </p:sp>
    </p:spTree>
    <p:extLst>
      <p:ext uri="{BB962C8B-B14F-4D97-AF65-F5344CB8AC3E}">
        <p14:creationId xmlns:p14="http://schemas.microsoft.com/office/powerpoint/2010/main" val="1542193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a:t>Access Modifiers</a:t>
            </a:r>
            <a:endParaRPr lang="en-US" dirty="0"/>
          </a:p>
        </p:txBody>
      </p:sp>
      <p:sp>
        <p:nvSpPr>
          <p:cNvPr id="3" name="Content Placeholder 2"/>
          <p:cNvSpPr>
            <a:spLocks noGrp="1"/>
          </p:cNvSpPr>
          <p:nvPr>
            <p:ph idx="1"/>
          </p:nvPr>
        </p:nvSpPr>
        <p:spPr>
          <a:xfrm>
            <a:off x="457200" y="1143000"/>
            <a:ext cx="8229600" cy="5562600"/>
          </a:xfrm>
        </p:spPr>
        <p:txBody>
          <a:bodyPr>
            <a:normAutofit/>
          </a:bodyPr>
          <a:lstStyle/>
          <a:p>
            <a:pPr algn="just"/>
            <a:r>
              <a:rPr lang="en-US" dirty="0"/>
              <a:t>A class may be declared with the modifier </a:t>
            </a:r>
            <a:r>
              <a:rPr lang="en-US" b="1" dirty="0"/>
              <a:t>public</a:t>
            </a:r>
            <a:r>
              <a:rPr lang="en-US" dirty="0"/>
              <a:t>, in which case that class is visible to all classes everywhere. </a:t>
            </a:r>
          </a:p>
          <a:p>
            <a:pPr algn="just"/>
            <a:r>
              <a:rPr lang="en-US" dirty="0"/>
              <a:t>If a class has </a:t>
            </a:r>
            <a:r>
              <a:rPr lang="en-US" b="1" dirty="0"/>
              <a:t>no modifier </a:t>
            </a:r>
            <a:r>
              <a:rPr lang="en-US" dirty="0"/>
              <a:t>(the </a:t>
            </a:r>
            <a:r>
              <a:rPr lang="en-US" b="1" dirty="0"/>
              <a:t>default</a:t>
            </a:r>
            <a:r>
              <a:rPr lang="en-US" dirty="0"/>
              <a:t>, also known as </a:t>
            </a:r>
            <a:r>
              <a:rPr lang="en-US" b="1" dirty="0"/>
              <a:t>package-private</a:t>
            </a:r>
            <a:r>
              <a:rPr lang="en-US" dirty="0"/>
              <a:t>), it is visible only within its own package.</a:t>
            </a:r>
          </a:p>
          <a:p>
            <a:pPr marL="400050" lvl="1" indent="0" algn="just">
              <a:buNone/>
            </a:pPr>
            <a:r>
              <a:rPr lang="en-US" i="1" dirty="0"/>
              <a:t>Note: </a:t>
            </a:r>
            <a:r>
              <a:rPr lang="en-US" dirty="0"/>
              <a:t>Packages are named groups of related classes.</a:t>
            </a:r>
          </a:p>
        </p:txBody>
      </p:sp>
    </p:spTree>
    <p:extLst>
      <p:ext uri="{BB962C8B-B14F-4D97-AF65-F5344CB8AC3E}">
        <p14:creationId xmlns:p14="http://schemas.microsoft.com/office/powerpoint/2010/main" val="1579300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a:t>Access Modifiers</a:t>
            </a:r>
            <a:endParaRPr lang="en-US" dirty="0"/>
          </a:p>
        </p:txBody>
      </p:sp>
      <p:sp>
        <p:nvSpPr>
          <p:cNvPr id="3" name="Content Placeholder 2"/>
          <p:cNvSpPr>
            <a:spLocks noGrp="1"/>
          </p:cNvSpPr>
          <p:nvPr>
            <p:ph idx="1"/>
          </p:nvPr>
        </p:nvSpPr>
        <p:spPr>
          <a:xfrm>
            <a:off x="457200" y="1143000"/>
            <a:ext cx="8229600" cy="5562600"/>
          </a:xfrm>
        </p:spPr>
        <p:txBody>
          <a:bodyPr>
            <a:normAutofit fontScale="85000" lnSpcReduction="10000"/>
          </a:bodyPr>
          <a:lstStyle/>
          <a:p>
            <a:pPr algn="just"/>
            <a:r>
              <a:rPr lang="en-US" dirty="0"/>
              <a:t>At the member level, you can also use the public modifier or no modifier (package-private) just as with top-level classes, and with the same meaning. </a:t>
            </a:r>
          </a:p>
          <a:p>
            <a:pPr algn="just"/>
            <a:r>
              <a:rPr lang="en-US" dirty="0"/>
              <a:t>However, for members, there are two additional access modifiers: </a:t>
            </a:r>
          </a:p>
          <a:p>
            <a:pPr lvl="1" algn="just"/>
            <a:r>
              <a:rPr lang="en-US" dirty="0"/>
              <a:t>private </a:t>
            </a:r>
          </a:p>
          <a:p>
            <a:pPr lvl="1" algn="just"/>
            <a:r>
              <a:rPr lang="en-US" dirty="0"/>
              <a:t>protected. </a:t>
            </a:r>
          </a:p>
          <a:p>
            <a:pPr algn="just"/>
            <a:r>
              <a:rPr lang="en-US" dirty="0"/>
              <a:t>The </a:t>
            </a:r>
            <a:r>
              <a:rPr lang="en-US" b="1" dirty="0"/>
              <a:t>private</a:t>
            </a:r>
            <a:r>
              <a:rPr lang="en-US" dirty="0"/>
              <a:t> modifier specifies that the member can only be accessed in its own class. </a:t>
            </a:r>
          </a:p>
          <a:p>
            <a:pPr algn="just"/>
            <a:r>
              <a:rPr lang="en-US" dirty="0"/>
              <a:t>The </a:t>
            </a:r>
            <a:r>
              <a:rPr lang="en-US" b="1" dirty="0"/>
              <a:t>protected</a:t>
            </a:r>
            <a:r>
              <a:rPr lang="en-US" dirty="0"/>
              <a:t> modifier specifies that the member can only be accessed within its own package (as with package-private) and, in addition, by a </a:t>
            </a:r>
            <a:r>
              <a:rPr lang="en-US" b="1" dirty="0"/>
              <a:t>subclass</a:t>
            </a:r>
            <a:r>
              <a:rPr lang="en-US" dirty="0"/>
              <a:t> of its class in another package.</a:t>
            </a:r>
          </a:p>
        </p:txBody>
      </p:sp>
    </p:spTree>
    <p:extLst>
      <p:ext uri="{BB962C8B-B14F-4D97-AF65-F5344CB8AC3E}">
        <p14:creationId xmlns:p14="http://schemas.microsoft.com/office/powerpoint/2010/main" val="2162982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a:t>Access Modifiers</a:t>
            </a:r>
            <a:endParaRPr lang="en-US" dirty="0"/>
          </a:p>
        </p:txBody>
      </p:sp>
      <p:sp>
        <p:nvSpPr>
          <p:cNvPr id="3" name="Content Placeholder 2"/>
          <p:cNvSpPr>
            <a:spLocks noGrp="1"/>
          </p:cNvSpPr>
          <p:nvPr>
            <p:ph idx="1"/>
          </p:nvPr>
        </p:nvSpPr>
        <p:spPr>
          <a:xfrm>
            <a:off x="457200" y="1143000"/>
            <a:ext cx="8229600" cy="5562600"/>
          </a:xfrm>
        </p:spPr>
        <p:txBody>
          <a:bodyPr>
            <a:normAutofit/>
          </a:bodyPr>
          <a:lstStyle/>
          <a:p>
            <a:pPr algn="just"/>
            <a:r>
              <a:rPr lang="en-US" dirty="0"/>
              <a:t>The following figure shows the access to </a:t>
            </a:r>
            <a:r>
              <a:rPr lang="en-US" b="1" dirty="0"/>
              <a:t>members</a:t>
            </a:r>
            <a:r>
              <a:rPr lang="en-US" dirty="0"/>
              <a:t> permitted by each modifier.</a:t>
            </a:r>
          </a:p>
        </p:txBody>
      </p:sp>
      <p:pic>
        <p:nvPicPr>
          <p:cNvPr id="4" name="Picture 3"/>
          <p:cNvPicPr>
            <a:picLocks noChangeAspect="1"/>
          </p:cNvPicPr>
          <p:nvPr/>
        </p:nvPicPr>
        <p:blipFill>
          <a:blip r:embed="rId2"/>
          <a:stretch>
            <a:fillRect/>
          </a:stretch>
        </p:blipFill>
        <p:spPr>
          <a:xfrm>
            <a:off x="-28433" y="2514600"/>
            <a:ext cx="8992238" cy="3352800"/>
          </a:xfrm>
          <a:prstGeom prst="rect">
            <a:avLst/>
          </a:prstGeom>
        </p:spPr>
      </p:pic>
    </p:spTree>
    <p:extLst>
      <p:ext uri="{BB962C8B-B14F-4D97-AF65-F5344CB8AC3E}">
        <p14:creationId xmlns:p14="http://schemas.microsoft.com/office/powerpoint/2010/main" val="1398744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a:t>Access Modifiers</a:t>
            </a:r>
            <a:endParaRPr lang="en-US" dirty="0"/>
          </a:p>
        </p:txBody>
      </p:sp>
      <p:sp>
        <p:nvSpPr>
          <p:cNvPr id="3" name="Content Placeholder 2"/>
          <p:cNvSpPr>
            <a:spLocks noGrp="1"/>
          </p:cNvSpPr>
          <p:nvPr>
            <p:ph idx="1"/>
          </p:nvPr>
        </p:nvSpPr>
        <p:spPr>
          <a:xfrm>
            <a:off x="457200" y="1143000"/>
            <a:ext cx="8229600" cy="5562600"/>
          </a:xfrm>
        </p:spPr>
        <p:txBody>
          <a:bodyPr>
            <a:normAutofit/>
          </a:bodyPr>
          <a:lstStyle/>
          <a:p>
            <a:pPr algn="just"/>
            <a:r>
              <a:rPr lang="en-US" dirty="0"/>
              <a:t>Access levels affect you in two ways. </a:t>
            </a:r>
          </a:p>
          <a:p>
            <a:pPr lvl="1" algn="just"/>
            <a:r>
              <a:rPr lang="en-US" dirty="0"/>
              <a:t>First, when you use classes that come from another source, such as the classes in the Java platform, access levels determine which members of those classes your own classes can use. </a:t>
            </a:r>
          </a:p>
          <a:p>
            <a:pPr lvl="1" algn="just"/>
            <a:r>
              <a:rPr lang="en-US" dirty="0"/>
              <a:t>Second, when you write a class, you need to decide what access level every member variable and every method in your class should have.</a:t>
            </a:r>
          </a:p>
        </p:txBody>
      </p:sp>
    </p:spTree>
    <p:extLst>
      <p:ext uri="{BB962C8B-B14F-4D97-AF65-F5344CB8AC3E}">
        <p14:creationId xmlns:p14="http://schemas.microsoft.com/office/powerpoint/2010/main" val="308806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a:t>Access Modifiers</a:t>
            </a:r>
            <a:endParaRPr lang="en-US" dirty="0"/>
          </a:p>
        </p:txBody>
      </p:sp>
      <p:sp>
        <p:nvSpPr>
          <p:cNvPr id="3" name="Content Placeholder 2"/>
          <p:cNvSpPr>
            <a:spLocks noGrp="1"/>
          </p:cNvSpPr>
          <p:nvPr>
            <p:ph idx="1"/>
          </p:nvPr>
        </p:nvSpPr>
        <p:spPr>
          <a:xfrm>
            <a:off x="457200" y="1143000"/>
            <a:ext cx="8229600" cy="5562600"/>
          </a:xfrm>
        </p:spPr>
        <p:txBody>
          <a:bodyPr>
            <a:normAutofit/>
          </a:bodyPr>
          <a:lstStyle/>
          <a:p>
            <a:pPr algn="just"/>
            <a:r>
              <a:rPr lang="en-US" dirty="0"/>
              <a:t>Let's look at a collection of classes and see how access levels affect visibility. The following figure shows four different classes and how they are related.</a:t>
            </a:r>
          </a:p>
        </p:txBody>
      </p:sp>
      <p:pic>
        <p:nvPicPr>
          <p:cNvPr id="4" name="Picture 3"/>
          <p:cNvPicPr>
            <a:picLocks noChangeAspect="1"/>
          </p:cNvPicPr>
          <p:nvPr/>
        </p:nvPicPr>
        <p:blipFill>
          <a:blip r:embed="rId2"/>
          <a:stretch>
            <a:fillRect/>
          </a:stretch>
        </p:blipFill>
        <p:spPr>
          <a:xfrm>
            <a:off x="1905000" y="3276600"/>
            <a:ext cx="6067984" cy="2662238"/>
          </a:xfrm>
          <a:prstGeom prst="rect">
            <a:avLst/>
          </a:prstGeom>
        </p:spPr>
      </p:pic>
    </p:spTree>
    <p:extLst>
      <p:ext uri="{BB962C8B-B14F-4D97-AF65-F5344CB8AC3E}">
        <p14:creationId xmlns:p14="http://schemas.microsoft.com/office/powerpoint/2010/main" val="147822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a:t>Access Modifiers</a:t>
            </a:r>
            <a:endParaRPr lang="en-US" dirty="0"/>
          </a:p>
        </p:txBody>
      </p:sp>
      <p:sp>
        <p:nvSpPr>
          <p:cNvPr id="3" name="Content Placeholder 2"/>
          <p:cNvSpPr>
            <a:spLocks noGrp="1"/>
          </p:cNvSpPr>
          <p:nvPr>
            <p:ph idx="1"/>
          </p:nvPr>
        </p:nvSpPr>
        <p:spPr>
          <a:xfrm>
            <a:off x="457200" y="1143000"/>
            <a:ext cx="8229600" cy="5562600"/>
          </a:xfrm>
        </p:spPr>
        <p:txBody>
          <a:bodyPr>
            <a:normAutofit/>
          </a:bodyPr>
          <a:lstStyle/>
          <a:p>
            <a:pPr algn="just"/>
            <a:r>
              <a:rPr lang="en-US" dirty="0"/>
              <a:t>The following table shows where the </a:t>
            </a:r>
            <a:r>
              <a:rPr lang="en-US" b="1" dirty="0"/>
              <a:t>members</a:t>
            </a:r>
            <a:r>
              <a:rPr lang="en-US" dirty="0"/>
              <a:t> of the </a:t>
            </a:r>
            <a:r>
              <a:rPr lang="en-US" b="1" dirty="0"/>
              <a:t>Alpha</a:t>
            </a:r>
            <a:r>
              <a:rPr lang="en-US" dirty="0"/>
              <a:t> class are visible for each of the access modifiers that can be applied to them.</a:t>
            </a:r>
          </a:p>
          <a:p>
            <a:pPr marL="0" indent="0">
              <a:buNone/>
            </a:pPr>
            <a:br>
              <a:rPr lang="en-US" dirty="0"/>
            </a:br>
            <a:endParaRPr lang="en-US" dirty="0"/>
          </a:p>
        </p:txBody>
      </p:sp>
      <p:pic>
        <p:nvPicPr>
          <p:cNvPr id="5" name="Picture 4"/>
          <p:cNvPicPr>
            <a:picLocks noChangeAspect="1"/>
          </p:cNvPicPr>
          <p:nvPr/>
        </p:nvPicPr>
        <p:blipFill>
          <a:blip r:embed="rId2"/>
          <a:stretch>
            <a:fillRect/>
          </a:stretch>
        </p:blipFill>
        <p:spPr>
          <a:xfrm>
            <a:off x="1219200" y="3096298"/>
            <a:ext cx="6705600" cy="3576320"/>
          </a:xfrm>
          <a:prstGeom prst="rect">
            <a:avLst/>
          </a:prstGeom>
        </p:spPr>
      </p:pic>
    </p:spTree>
    <p:extLst>
      <p:ext uri="{BB962C8B-B14F-4D97-AF65-F5344CB8AC3E}">
        <p14:creationId xmlns:p14="http://schemas.microsoft.com/office/powerpoint/2010/main" val="4139615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b="1" dirty="0"/>
              <a:t>Access Modifiers </a:t>
            </a:r>
            <a:br>
              <a:rPr lang="en-US" b="1" dirty="0"/>
            </a:br>
            <a:r>
              <a:rPr lang="en-US" sz="2800" b="1" dirty="0"/>
              <a:t>Tips on Choosing an Access Level </a:t>
            </a:r>
            <a:br>
              <a:rPr lang="en-US" b="1" dirty="0"/>
            </a:br>
            <a:endParaRPr lang="en-US" dirty="0"/>
          </a:p>
        </p:txBody>
      </p:sp>
      <p:sp>
        <p:nvSpPr>
          <p:cNvPr id="3" name="Content Placeholder 2"/>
          <p:cNvSpPr>
            <a:spLocks noGrp="1"/>
          </p:cNvSpPr>
          <p:nvPr>
            <p:ph idx="1"/>
          </p:nvPr>
        </p:nvSpPr>
        <p:spPr>
          <a:xfrm>
            <a:off x="457200" y="1143000"/>
            <a:ext cx="8229600" cy="5562600"/>
          </a:xfrm>
        </p:spPr>
        <p:txBody>
          <a:bodyPr>
            <a:normAutofit fontScale="92500" lnSpcReduction="10000"/>
          </a:bodyPr>
          <a:lstStyle/>
          <a:p>
            <a:r>
              <a:rPr lang="en-US" dirty="0"/>
              <a:t>If other programmers use your class, you want to ensure that errors from misuse cannot happen. Access levels can help you do this.</a:t>
            </a:r>
          </a:p>
          <a:p>
            <a:pPr lvl="1"/>
            <a:r>
              <a:rPr lang="en-US" dirty="0"/>
              <a:t>Use the most restrictive access level that makes sense for a particular member. Use </a:t>
            </a:r>
            <a:r>
              <a:rPr lang="en-US" b="1" dirty="0"/>
              <a:t>private</a:t>
            </a:r>
            <a:r>
              <a:rPr lang="en-US" dirty="0"/>
              <a:t> unless you have a good reason not to.</a:t>
            </a:r>
          </a:p>
          <a:p>
            <a:pPr lvl="1"/>
            <a:r>
              <a:rPr lang="en-US" dirty="0"/>
              <a:t>Avoid </a:t>
            </a:r>
            <a:r>
              <a:rPr lang="en-US" b="1" dirty="0"/>
              <a:t>public</a:t>
            </a:r>
            <a:r>
              <a:rPr lang="en-US" dirty="0"/>
              <a:t> fields except for constants. (Many of the examples in most tutorials use public fields. This may help to illustrate some points concisely, but is not recommended for production code.) Public fields tend to link you to a particular implementation and limit your flexibility in changing your code.</a:t>
            </a:r>
            <a:br>
              <a:rPr lang="en-US" dirty="0"/>
            </a:br>
            <a:endParaRPr lang="en-US" dirty="0"/>
          </a:p>
        </p:txBody>
      </p:sp>
    </p:spTree>
    <p:extLst>
      <p:ext uri="{BB962C8B-B14F-4D97-AF65-F5344CB8AC3E}">
        <p14:creationId xmlns:p14="http://schemas.microsoft.com/office/powerpoint/2010/main" val="3903884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2016</TotalTime>
  <Words>1732</Words>
  <Application>Microsoft Office PowerPoint</Application>
  <PresentationFormat>On-screen Show (4:3)</PresentationFormat>
  <Paragraphs>193</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RCS 122  OBJECT ORIENTED PROGRAMMING I</vt:lpstr>
      <vt:lpstr>Access Modifiers</vt:lpstr>
      <vt:lpstr>Access Modifiers</vt:lpstr>
      <vt:lpstr>Access Modifiers</vt:lpstr>
      <vt:lpstr>Access Modifiers</vt:lpstr>
      <vt:lpstr>Access Modifiers</vt:lpstr>
      <vt:lpstr>Access Modifiers</vt:lpstr>
      <vt:lpstr>Access Modifiers</vt:lpstr>
      <vt:lpstr>Access Modifiers  Tips on Choosing an Access Level  </vt:lpstr>
      <vt:lpstr>Access Modifiers  Examples </vt:lpstr>
      <vt:lpstr>Access Modifiers  Examples </vt:lpstr>
      <vt:lpstr>Access Modifiers  Examples </vt:lpstr>
      <vt:lpstr>Access Modifiers  Examples </vt:lpstr>
      <vt:lpstr>Access Modifiers  Examples </vt:lpstr>
      <vt:lpstr>Access Modifiers  Examples </vt:lpstr>
      <vt:lpstr>Access Modifiers  Examples </vt:lpstr>
      <vt:lpstr>Access Modifiers  Examples </vt:lpstr>
      <vt:lpstr>PowerPoint Presentation</vt:lpstr>
      <vt:lpstr>Access Modifiers</vt:lpstr>
      <vt:lpstr>Access Modifiers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Deogratias</dc:creator>
  <cp:lastModifiedBy>sAm</cp:lastModifiedBy>
  <cp:revision>175</cp:revision>
  <cp:lastPrinted>2012-03-29T08:18:45Z</cp:lastPrinted>
  <dcterms:created xsi:type="dcterms:W3CDTF">2012-03-28T20:07:05Z</dcterms:created>
  <dcterms:modified xsi:type="dcterms:W3CDTF">2022-06-13T14:02:22Z</dcterms:modified>
</cp:coreProperties>
</file>