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65"/>
  </p:handoutMasterIdLst>
  <p:sldIdLst>
    <p:sldId id="327" r:id="rId2"/>
    <p:sldId id="264" r:id="rId3"/>
    <p:sldId id="265" r:id="rId4"/>
    <p:sldId id="266" r:id="rId5"/>
    <p:sldId id="267" r:id="rId6"/>
    <p:sldId id="268" r:id="rId7"/>
    <p:sldId id="270" r:id="rId8"/>
    <p:sldId id="273" r:id="rId9"/>
    <p:sldId id="272" r:id="rId10"/>
    <p:sldId id="274" r:id="rId11"/>
    <p:sldId id="271" r:id="rId12"/>
    <p:sldId id="275" r:id="rId13"/>
    <p:sldId id="276" r:id="rId14"/>
    <p:sldId id="277" r:id="rId15"/>
    <p:sldId id="278" r:id="rId16"/>
    <p:sldId id="279" r:id="rId17"/>
    <p:sldId id="280" r:id="rId18"/>
    <p:sldId id="281" r:id="rId19"/>
    <p:sldId id="283" r:id="rId20"/>
    <p:sldId id="284" r:id="rId21"/>
    <p:sldId id="285" r:id="rId22"/>
    <p:sldId id="286" r:id="rId23"/>
    <p:sldId id="287" r:id="rId24"/>
    <p:sldId id="289" r:id="rId25"/>
    <p:sldId id="288" r:id="rId26"/>
    <p:sldId id="290" r:id="rId27"/>
    <p:sldId id="293" r:id="rId28"/>
    <p:sldId id="294" r:id="rId29"/>
    <p:sldId id="291" r:id="rId30"/>
    <p:sldId id="292" r:id="rId31"/>
    <p:sldId id="295" r:id="rId32"/>
    <p:sldId id="296" r:id="rId33"/>
    <p:sldId id="297" r:id="rId34"/>
    <p:sldId id="298" r:id="rId35"/>
    <p:sldId id="299" r:id="rId36"/>
    <p:sldId id="300" r:id="rId37"/>
    <p:sldId id="301" r:id="rId38"/>
    <p:sldId id="302" r:id="rId39"/>
    <p:sldId id="303" r:id="rId40"/>
    <p:sldId id="304" r:id="rId41"/>
    <p:sldId id="305" r:id="rId42"/>
    <p:sldId id="307" r:id="rId43"/>
    <p:sldId id="308" r:id="rId44"/>
    <p:sldId id="309" r:id="rId45"/>
    <p:sldId id="306" r:id="rId46"/>
    <p:sldId id="310" r:id="rId47"/>
    <p:sldId id="311" r:id="rId48"/>
    <p:sldId id="312" r:id="rId49"/>
    <p:sldId id="313" r:id="rId50"/>
    <p:sldId id="314" r:id="rId51"/>
    <p:sldId id="315" r:id="rId52"/>
    <p:sldId id="316" r:id="rId53"/>
    <p:sldId id="317" r:id="rId54"/>
    <p:sldId id="318" r:id="rId55"/>
    <p:sldId id="319" r:id="rId56"/>
    <p:sldId id="320" r:id="rId57"/>
    <p:sldId id="324" r:id="rId58"/>
    <p:sldId id="322" r:id="rId59"/>
    <p:sldId id="325" r:id="rId60"/>
    <p:sldId id="326" r:id="rId61"/>
    <p:sldId id="328" r:id="rId62"/>
    <p:sldId id="329" r:id="rId63"/>
    <p:sldId id="263"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p:cViewPr varScale="1">
        <p:scale>
          <a:sx n="53" d="100"/>
          <a:sy n="53" d="100"/>
        </p:scale>
        <p:origin x="116" y="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F883CDA-2911-47B1-9ABC-576DA2FABCA7}" type="datetimeFigureOut">
              <a:rPr lang="en-US" smtClean="0"/>
              <a:t>4/26/2022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26E6445-6847-46B4-B022-2C6535653907}" type="slidenum">
              <a:rPr lang="en-US" smtClean="0"/>
              <a:t>‹#›</a:t>
            </a:fld>
            <a:endParaRPr lang="en-US"/>
          </a:p>
        </p:txBody>
      </p:sp>
    </p:spTree>
    <p:extLst>
      <p:ext uri="{BB962C8B-B14F-4D97-AF65-F5344CB8AC3E}">
        <p14:creationId xmlns:p14="http://schemas.microsoft.com/office/powerpoint/2010/main" val="78441731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24B022F-37D6-4D3F-803A-7F18FA38F484}"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4193272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4B022F-37D6-4D3F-803A-7F18FA38F484}"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3524496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4B022F-37D6-4D3F-803A-7F18FA38F484}"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1193384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4B022F-37D6-4D3F-803A-7F18FA38F484}"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1654070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4B022F-37D6-4D3F-803A-7F18FA38F484}"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3411024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4B022F-37D6-4D3F-803A-7F18FA38F484}" type="datetimeFigureOut">
              <a:rPr lang="en-US" smtClean="0"/>
              <a:t>4/26/2022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3266823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4B022F-37D6-4D3F-803A-7F18FA38F484}" type="datetimeFigureOut">
              <a:rPr lang="en-US" smtClean="0"/>
              <a:t>4/26/2022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1934941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4B022F-37D6-4D3F-803A-7F18FA38F484}" type="datetimeFigureOut">
              <a:rPr lang="en-US" smtClean="0"/>
              <a:t>4/26/2022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2428583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4B022F-37D6-4D3F-803A-7F18FA38F484}" type="datetimeFigureOut">
              <a:rPr lang="en-US" smtClean="0"/>
              <a:t>4/26/2022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1375330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4B022F-37D6-4D3F-803A-7F18FA38F484}" type="datetimeFigureOut">
              <a:rPr lang="en-US" smtClean="0"/>
              <a:t>4/26/2022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463993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4B022F-37D6-4D3F-803A-7F18FA38F484}" type="datetimeFigureOut">
              <a:rPr lang="en-US" smtClean="0"/>
              <a:t>4/26/2022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3208304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4B022F-37D6-4D3F-803A-7F18FA38F484}" type="datetimeFigureOut">
              <a:rPr lang="en-US" smtClean="0"/>
              <a:t>4/26/2022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694193-674B-4C02-AD07-21F9D2033E44}" type="slidenum">
              <a:rPr lang="en-US" smtClean="0"/>
              <a:t>‹#›</a:t>
            </a:fld>
            <a:endParaRPr lang="en-US"/>
          </a:p>
        </p:txBody>
      </p:sp>
    </p:spTree>
    <p:extLst>
      <p:ext uri="{BB962C8B-B14F-4D97-AF65-F5344CB8AC3E}">
        <p14:creationId xmlns:p14="http://schemas.microsoft.com/office/powerpoint/2010/main" val="1118977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RCS 122 </a:t>
            </a:r>
            <a:br>
              <a:rPr lang="en-US" dirty="0"/>
            </a:br>
            <a:r>
              <a:rPr lang="en-US" dirty="0"/>
              <a:t>OBJECT ORIENTED PROGRAMMING I</a:t>
            </a:r>
          </a:p>
        </p:txBody>
      </p:sp>
      <p:sp>
        <p:nvSpPr>
          <p:cNvPr id="3" name="Subtitle 2"/>
          <p:cNvSpPr>
            <a:spLocks noGrp="1"/>
          </p:cNvSpPr>
          <p:nvPr>
            <p:ph type="subTitle" idx="1"/>
          </p:nvPr>
        </p:nvSpPr>
        <p:spPr>
          <a:xfrm>
            <a:off x="1104900" y="4168774"/>
            <a:ext cx="6934200" cy="1470025"/>
          </a:xfrm>
        </p:spPr>
        <p:txBody>
          <a:bodyPr>
            <a:normAutofit/>
          </a:bodyPr>
          <a:lstStyle/>
          <a:p>
            <a:r>
              <a:rPr lang="en-US" sz="3000" b="1"/>
              <a:t>Lecture 09: </a:t>
            </a:r>
            <a:r>
              <a:rPr lang="en-US" b="1" dirty="0"/>
              <a:t>Control Structures </a:t>
            </a:r>
          </a:p>
          <a:p>
            <a:endParaRPr lang="en-US" b="1" dirty="0"/>
          </a:p>
          <a:p>
            <a:endParaRPr lang="en-US" sz="3000" b="1" dirty="0"/>
          </a:p>
        </p:txBody>
      </p:sp>
    </p:spTree>
    <p:extLst>
      <p:ext uri="{BB962C8B-B14F-4D97-AF65-F5344CB8AC3E}">
        <p14:creationId xmlns:p14="http://schemas.microsoft.com/office/powerpoint/2010/main" val="133567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639762"/>
          </a:xfrm>
        </p:spPr>
        <p:txBody>
          <a:bodyPr>
            <a:normAutofit fontScale="90000"/>
          </a:bodyPr>
          <a:lstStyle/>
          <a:p>
            <a:r>
              <a:rPr lang="en-US" b="1" dirty="0"/>
              <a:t>Selection : </a:t>
            </a:r>
            <a:r>
              <a:rPr lang="en-US" dirty="0"/>
              <a:t>if statement</a:t>
            </a:r>
          </a:p>
        </p:txBody>
      </p:sp>
      <p:sp>
        <p:nvSpPr>
          <p:cNvPr id="3" name="Content Placeholder 2"/>
          <p:cNvSpPr>
            <a:spLocks noGrp="1"/>
          </p:cNvSpPr>
          <p:nvPr>
            <p:ph idx="1"/>
          </p:nvPr>
        </p:nvSpPr>
        <p:spPr>
          <a:xfrm>
            <a:off x="381000" y="1066800"/>
            <a:ext cx="8534400" cy="5486400"/>
          </a:xfrm>
        </p:spPr>
        <p:txBody>
          <a:bodyPr>
            <a:normAutofit lnSpcReduction="10000"/>
          </a:bodyPr>
          <a:lstStyle/>
          <a:p>
            <a:pPr algn="just"/>
            <a:r>
              <a:rPr lang="en-US" dirty="0"/>
              <a:t>An </a:t>
            </a:r>
            <a:r>
              <a:rPr lang="en-US" b="1" dirty="0"/>
              <a:t>if</a:t>
            </a:r>
            <a:r>
              <a:rPr lang="en-US" dirty="0"/>
              <a:t> statement consists of a Boolean expression followed by one or more statements.</a:t>
            </a:r>
          </a:p>
          <a:p>
            <a:pPr algn="just"/>
            <a:r>
              <a:rPr lang="en-US" dirty="0"/>
              <a:t>Syntax:</a:t>
            </a:r>
          </a:p>
          <a:p>
            <a:pPr marL="800100" lvl="2" indent="0" algn="just">
              <a:buNone/>
            </a:pPr>
            <a:r>
              <a:rPr lang="en-US" b="1" dirty="0"/>
              <a:t>if(</a:t>
            </a:r>
            <a:r>
              <a:rPr lang="en-US" b="1" dirty="0" err="1"/>
              <a:t>Boolean_expression</a:t>
            </a:r>
            <a:r>
              <a:rPr lang="en-US" b="1" dirty="0"/>
              <a:t>) {</a:t>
            </a:r>
          </a:p>
          <a:p>
            <a:pPr marL="800100" lvl="2" indent="0" algn="just">
              <a:buNone/>
            </a:pPr>
            <a:r>
              <a:rPr lang="en-US" b="1" dirty="0"/>
              <a:t>   // Statements will execute if the Boolean expression is true</a:t>
            </a:r>
          </a:p>
          <a:p>
            <a:pPr marL="800100" lvl="2" indent="0" algn="just">
              <a:buNone/>
            </a:pPr>
            <a:r>
              <a:rPr lang="en-US" b="1" dirty="0"/>
              <a:t>}</a:t>
            </a:r>
            <a:endParaRPr lang="en-US" dirty="0"/>
          </a:p>
          <a:p>
            <a:pPr algn="just"/>
            <a:r>
              <a:rPr lang="en-US" dirty="0"/>
              <a:t>If the Boolean expression evaluates to true then the block of code inside the if statement will be executed. If not, the first set of code after the end of the if statement (after the closing curly brace) will be executed.</a:t>
            </a:r>
          </a:p>
        </p:txBody>
      </p:sp>
    </p:spTree>
    <p:extLst>
      <p:ext uri="{BB962C8B-B14F-4D97-AF65-F5344CB8AC3E}">
        <p14:creationId xmlns:p14="http://schemas.microsoft.com/office/powerpoint/2010/main" val="123889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639762"/>
          </a:xfrm>
        </p:spPr>
        <p:txBody>
          <a:bodyPr>
            <a:normAutofit fontScale="90000"/>
          </a:bodyPr>
          <a:lstStyle/>
          <a:p>
            <a:r>
              <a:rPr lang="en-US" b="1" dirty="0"/>
              <a:t>Selection : </a:t>
            </a:r>
            <a:r>
              <a:rPr lang="en-US" dirty="0"/>
              <a:t>if statement</a:t>
            </a:r>
            <a:endParaRPr lang="en-US" sz="3900" dirty="0"/>
          </a:p>
        </p:txBody>
      </p:sp>
      <p:sp>
        <p:nvSpPr>
          <p:cNvPr id="3" name="Content Placeholder 2"/>
          <p:cNvSpPr>
            <a:spLocks noGrp="1"/>
          </p:cNvSpPr>
          <p:nvPr>
            <p:ph idx="1"/>
          </p:nvPr>
        </p:nvSpPr>
        <p:spPr>
          <a:xfrm>
            <a:off x="381000" y="1066800"/>
            <a:ext cx="8534400" cy="5486400"/>
          </a:xfrm>
        </p:spPr>
        <p:txBody>
          <a:bodyPr>
            <a:normAutofit/>
          </a:bodyPr>
          <a:lstStyle/>
          <a:p>
            <a:pPr algn="just"/>
            <a:r>
              <a:rPr lang="en-US" dirty="0"/>
              <a:t>Flow Diagram for an if statement</a:t>
            </a:r>
          </a:p>
          <a:p>
            <a:pPr algn="just"/>
            <a:endParaRPr lang="en-US" dirty="0"/>
          </a:p>
        </p:txBody>
      </p:sp>
      <p:pic>
        <p:nvPicPr>
          <p:cNvPr id="4" name="Picture 3"/>
          <p:cNvPicPr>
            <a:picLocks noChangeAspect="1"/>
          </p:cNvPicPr>
          <p:nvPr/>
        </p:nvPicPr>
        <p:blipFill>
          <a:blip r:embed="rId2"/>
          <a:stretch>
            <a:fillRect/>
          </a:stretch>
        </p:blipFill>
        <p:spPr>
          <a:xfrm>
            <a:off x="3262312" y="1804987"/>
            <a:ext cx="3595688" cy="4458653"/>
          </a:xfrm>
          <a:prstGeom prst="rect">
            <a:avLst/>
          </a:prstGeom>
        </p:spPr>
      </p:pic>
    </p:spTree>
    <p:extLst>
      <p:ext uri="{BB962C8B-B14F-4D97-AF65-F5344CB8AC3E}">
        <p14:creationId xmlns:p14="http://schemas.microsoft.com/office/powerpoint/2010/main" val="432283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639762"/>
          </a:xfrm>
        </p:spPr>
        <p:txBody>
          <a:bodyPr>
            <a:normAutofit fontScale="90000"/>
          </a:bodyPr>
          <a:lstStyle/>
          <a:p>
            <a:r>
              <a:rPr lang="en-US" b="1" dirty="0"/>
              <a:t>Selection : </a:t>
            </a:r>
            <a:r>
              <a:rPr lang="en-US" sz="4000" dirty="0"/>
              <a:t>if statement : </a:t>
            </a:r>
            <a:r>
              <a:rPr lang="en-US" sz="3900" dirty="0"/>
              <a:t>Example</a:t>
            </a:r>
          </a:p>
        </p:txBody>
      </p:sp>
      <p:sp>
        <p:nvSpPr>
          <p:cNvPr id="3" name="Content Placeholder 2"/>
          <p:cNvSpPr>
            <a:spLocks noGrp="1"/>
          </p:cNvSpPr>
          <p:nvPr>
            <p:ph idx="1"/>
          </p:nvPr>
        </p:nvSpPr>
        <p:spPr>
          <a:xfrm>
            <a:off x="381000" y="1066800"/>
            <a:ext cx="8534400" cy="5486400"/>
          </a:xfrm>
        </p:spPr>
        <p:txBody>
          <a:bodyPr>
            <a:normAutofit/>
          </a:bodyPr>
          <a:lstStyle/>
          <a:p>
            <a:pPr marL="0" indent="0" algn="just">
              <a:buNone/>
            </a:pPr>
            <a:r>
              <a:rPr lang="en-US" dirty="0"/>
              <a:t>public class MyClass {</a:t>
            </a:r>
          </a:p>
          <a:p>
            <a:pPr marL="0" indent="0" algn="just">
              <a:buNone/>
            </a:pPr>
            <a:r>
              <a:rPr lang="en-US" dirty="0"/>
              <a:t>   public static void main(String </a:t>
            </a:r>
            <a:r>
              <a:rPr lang="en-US" dirty="0" err="1"/>
              <a:t>args</a:t>
            </a:r>
            <a:r>
              <a:rPr lang="en-US" dirty="0"/>
              <a:t>[]) {</a:t>
            </a:r>
          </a:p>
          <a:p>
            <a:pPr marL="0" indent="0" algn="just">
              <a:buNone/>
            </a:pPr>
            <a:r>
              <a:rPr lang="en-US" dirty="0"/>
              <a:t>      </a:t>
            </a:r>
            <a:r>
              <a:rPr lang="en-US" dirty="0" err="1"/>
              <a:t>int</a:t>
            </a:r>
            <a:r>
              <a:rPr lang="en-US" dirty="0"/>
              <a:t> x = 10;</a:t>
            </a:r>
          </a:p>
          <a:p>
            <a:pPr marL="0" indent="0" algn="just">
              <a:buNone/>
            </a:pPr>
            <a:endParaRPr lang="en-US" dirty="0"/>
          </a:p>
          <a:p>
            <a:pPr marL="0" indent="0" algn="just">
              <a:buNone/>
            </a:pPr>
            <a:r>
              <a:rPr lang="en-US" dirty="0"/>
              <a:t>      if( x &lt; 20 ) {</a:t>
            </a:r>
          </a:p>
          <a:p>
            <a:pPr marL="0" indent="0" algn="just">
              <a:buNone/>
            </a:pPr>
            <a:r>
              <a:rPr lang="en-US" dirty="0"/>
              <a:t>         </a:t>
            </a:r>
            <a:r>
              <a:rPr lang="en-US" dirty="0" err="1"/>
              <a:t>System.out.print</a:t>
            </a:r>
            <a:r>
              <a:rPr lang="en-US" dirty="0"/>
              <a:t>("This is if statement");</a:t>
            </a:r>
          </a:p>
          <a:p>
            <a:pPr marL="0" indent="0" algn="just">
              <a:buNone/>
            </a:pPr>
            <a:r>
              <a:rPr lang="en-US" dirty="0"/>
              <a:t>      }</a:t>
            </a:r>
          </a:p>
          <a:p>
            <a:pPr marL="0" indent="0" algn="just">
              <a:buNone/>
            </a:pPr>
            <a:r>
              <a:rPr lang="en-US" dirty="0"/>
              <a:t>   }</a:t>
            </a:r>
          </a:p>
          <a:p>
            <a:pPr marL="0" indent="0" algn="just">
              <a:buNone/>
            </a:pPr>
            <a:r>
              <a:rPr lang="en-US" dirty="0"/>
              <a:t>}</a:t>
            </a:r>
          </a:p>
        </p:txBody>
      </p:sp>
      <p:sp>
        <p:nvSpPr>
          <p:cNvPr id="6" name="TextBox 5"/>
          <p:cNvSpPr txBox="1"/>
          <p:nvPr/>
        </p:nvSpPr>
        <p:spPr>
          <a:xfrm rot="20110097">
            <a:off x="7017283" y="5006596"/>
            <a:ext cx="1828800" cy="553998"/>
          </a:xfrm>
          <a:prstGeom prst="rect">
            <a:avLst/>
          </a:prstGeom>
          <a:noFill/>
        </p:spPr>
        <p:txBody>
          <a:bodyPr wrap="square" rtlCol="0">
            <a:spAutoFit/>
          </a:bodyPr>
          <a:lstStyle/>
          <a:p>
            <a:r>
              <a:rPr lang="en-US" sz="3000" dirty="0"/>
              <a:t>Output??</a:t>
            </a:r>
          </a:p>
        </p:txBody>
      </p:sp>
    </p:spTree>
    <p:extLst>
      <p:ext uri="{BB962C8B-B14F-4D97-AF65-F5344CB8AC3E}">
        <p14:creationId xmlns:p14="http://schemas.microsoft.com/office/powerpoint/2010/main" val="1582173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639762"/>
          </a:xfrm>
        </p:spPr>
        <p:txBody>
          <a:bodyPr>
            <a:normAutofit fontScale="90000"/>
          </a:bodyPr>
          <a:lstStyle/>
          <a:p>
            <a:r>
              <a:rPr lang="en-US" b="1" dirty="0"/>
              <a:t>Selection : </a:t>
            </a:r>
            <a:r>
              <a:rPr lang="en-US" dirty="0"/>
              <a:t>if…else statement</a:t>
            </a:r>
          </a:p>
        </p:txBody>
      </p:sp>
      <p:sp>
        <p:nvSpPr>
          <p:cNvPr id="3" name="Content Placeholder 2"/>
          <p:cNvSpPr>
            <a:spLocks noGrp="1"/>
          </p:cNvSpPr>
          <p:nvPr>
            <p:ph idx="1"/>
          </p:nvPr>
        </p:nvSpPr>
        <p:spPr>
          <a:xfrm>
            <a:off x="381000" y="1066800"/>
            <a:ext cx="8534400" cy="5486400"/>
          </a:xfrm>
        </p:spPr>
        <p:txBody>
          <a:bodyPr>
            <a:normAutofit lnSpcReduction="10000"/>
          </a:bodyPr>
          <a:lstStyle/>
          <a:p>
            <a:pPr algn="just"/>
            <a:r>
              <a:rPr lang="en-US" dirty="0"/>
              <a:t>An </a:t>
            </a:r>
            <a:r>
              <a:rPr lang="en-US" b="1" dirty="0"/>
              <a:t>if statement</a:t>
            </a:r>
            <a:r>
              <a:rPr lang="en-US" dirty="0"/>
              <a:t> can be followed by an optional </a:t>
            </a:r>
            <a:r>
              <a:rPr lang="en-US" b="1" dirty="0"/>
              <a:t>else statement</a:t>
            </a:r>
            <a:r>
              <a:rPr lang="en-US" dirty="0"/>
              <a:t>, which executes when the </a:t>
            </a:r>
            <a:r>
              <a:rPr lang="en-US" dirty="0" err="1"/>
              <a:t>boolean</a:t>
            </a:r>
            <a:r>
              <a:rPr lang="en-US" dirty="0"/>
              <a:t> expression is false.</a:t>
            </a:r>
          </a:p>
          <a:p>
            <a:pPr algn="just"/>
            <a:r>
              <a:rPr lang="en-US" dirty="0"/>
              <a:t>Syntax:</a:t>
            </a:r>
          </a:p>
          <a:p>
            <a:pPr marL="800100" lvl="2" indent="0" algn="just">
              <a:buNone/>
            </a:pPr>
            <a:r>
              <a:rPr lang="en-US" b="1" dirty="0"/>
              <a:t>if(</a:t>
            </a:r>
            <a:r>
              <a:rPr lang="en-US" b="1" dirty="0" err="1"/>
              <a:t>Boolean_expression</a:t>
            </a:r>
            <a:r>
              <a:rPr lang="en-US" b="1" dirty="0"/>
              <a:t>) {</a:t>
            </a:r>
          </a:p>
          <a:p>
            <a:pPr marL="800100" lvl="2" indent="0" algn="just">
              <a:buNone/>
            </a:pPr>
            <a:r>
              <a:rPr lang="en-US" b="1" dirty="0"/>
              <a:t>   // Executes when the Boolean expression is true</a:t>
            </a:r>
          </a:p>
          <a:p>
            <a:pPr marL="800100" lvl="2" indent="0" algn="just">
              <a:buNone/>
            </a:pPr>
            <a:r>
              <a:rPr lang="en-US" b="1" dirty="0"/>
              <a:t>}else {</a:t>
            </a:r>
          </a:p>
          <a:p>
            <a:pPr marL="800100" lvl="2" indent="0" algn="just">
              <a:buNone/>
            </a:pPr>
            <a:r>
              <a:rPr lang="en-US" b="1" dirty="0"/>
              <a:t>   // Executes when the Boolean expression is false</a:t>
            </a:r>
          </a:p>
          <a:p>
            <a:pPr marL="800100" lvl="2" indent="0" algn="just">
              <a:buNone/>
            </a:pPr>
            <a:r>
              <a:rPr lang="en-US" b="1" dirty="0"/>
              <a:t>}</a:t>
            </a:r>
            <a:endParaRPr lang="en-US" dirty="0"/>
          </a:p>
          <a:p>
            <a:pPr algn="just"/>
            <a:r>
              <a:rPr lang="en-US" dirty="0"/>
              <a:t>If the </a:t>
            </a:r>
            <a:r>
              <a:rPr lang="en-US" dirty="0" err="1"/>
              <a:t>boolean</a:t>
            </a:r>
            <a:r>
              <a:rPr lang="en-US" dirty="0"/>
              <a:t> expression evaluates to true, then the if block of code will be executed, otherwise else block of code will be executed.</a:t>
            </a:r>
          </a:p>
        </p:txBody>
      </p:sp>
    </p:spTree>
    <p:extLst>
      <p:ext uri="{BB962C8B-B14F-4D97-AF65-F5344CB8AC3E}">
        <p14:creationId xmlns:p14="http://schemas.microsoft.com/office/powerpoint/2010/main" val="155299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639762"/>
          </a:xfrm>
        </p:spPr>
        <p:txBody>
          <a:bodyPr>
            <a:normAutofit fontScale="90000"/>
          </a:bodyPr>
          <a:lstStyle/>
          <a:p>
            <a:r>
              <a:rPr lang="en-US" b="1" dirty="0"/>
              <a:t>Selection : </a:t>
            </a:r>
            <a:r>
              <a:rPr lang="en-US" dirty="0"/>
              <a:t>if…else statement</a:t>
            </a:r>
            <a:endParaRPr lang="en-US" sz="3900" dirty="0"/>
          </a:p>
        </p:txBody>
      </p:sp>
      <p:sp>
        <p:nvSpPr>
          <p:cNvPr id="3" name="Content Placeholder 2"/>
          <p:cNvSpPr>
            <a:spLocks noGrp="1"/>
          </p:cNvSpPr>
          <p:nvPr>
            <p:ph idx="1"/>
          </p:nvPr>
        </p:nvSpPr>
        <p:spPr>
          <a:xfrm>
            <a:off x="381000" y="1066800"/>
            <a:ext cx="8534400" cy="5486400"/>
          </a:xfrm>
        </p:spPr>
        <p:txBody>
          <a:bodyPr>
            <a:normAutofit/>
          </a:bodyPr>
          <a:lstStyle/>
          <a:p>
            <a:pPr algn="just"/>
            <a:r>
              <a:rPr lang="en-US" dirty="0"/>
              <a:t>Flow Diagram for an if…else statement</a:t>
            </a:r>
          </a:p>
          <a:p>
            <a:pPr algn="just"/>
            <a:endParaRPr lang="en-US" dirty="0"/>
          </a:p>
        </p:txBody>
      </p:sp>
      <p:pic>
        <p:nvPicPr>
          <p:cNvPr id="5" name="Picture 4"/>
          <p:cNvPicPr>
            <a:picLocks noChangeAspect="1"/>
          </p:cNvPicPr>
          <p:nvPr/>
        </p:nvPicPr>
        <p:blipFill>
          <a:blip r:embed="rId2"/>
          <a:stretch>
            <a:fillRect/>
          </a:stretch>
        </p:blipFill>
        <p:spPr>
          <a:xfrm>
            <a:off x="2438400" y="1843087"/>
            <a:ext cx="3390900" cy="4277158"/>
          </a:xfrm>
          <a:prstGeom prst="rect">
            <a:avLst/>
          </a:prstGeom>
        </p:spPr>
      </p:pic>
    </p:spTree>
    <p:extLst>
      <p:ext uri="{BB962C8B-B14F-4D97-AF65-F5344CB8AC3E}">
        <p14:creationId xmlns:p14="http://schemas.microsoft.com/office/powerpoint/2010/main" val="3602607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639762"/>
          </a:xfrm>
        </p:spPr>
        <p:txBody>
          <a:bodyPr>
            <a:normAutofit fontScale="90000"/>
          </a:bodyPr>
          <a:lstStyle/>
          <a:p>
            <a:r>
              <a:rPr lang="en-US" b="1" dirty="0"/>
              <a:t>Selection : </a:t>
            </a:r>
            <a:r>
              <a:rPr lang="en-US" sz="4000" dirty="0"/>
              <a:t>if…else statement : </a:t>
            </a:r>
            <a:r>
              <a:rPr lang="en-US" sz="3900" dirty="0"/>
              <a:t>Example</a:t>
            </a:r>
          </a:p>
        </p:txBody>
      </p:sp>
      <p:sp>
        <p:nvSpPr>
          <p:cNvPr id="3" name="Content Placeholder 2"/>
          <p:cNvSpPr>
            <a:spLocks noGrp="1"/>
          </p:cNvSpPr>
          <p:nvPr>
            <p:ph idx="1"/>
          </p:nvPr>
        </p:nvSpPr>
        <p:spPr>
          <a:xfrm>
            <a:off x="381000" y="1066800"/>
            <a:ext cx="8534400" cy="5486400"/>
          </a:xfrm>
        </p:spPr>
        <p:txBody>
          <a:bodyPr>
            <a:normAutofit fontScale="92500" lnSpcReduction="20000"/>
          </a:bodyPr>
          <a:lstStyle/>
          <a:p>
            <a:pPr marL="0" indent="0" algn="just">
              <a:buNone/>
            </a:pPr>
            <a:r>
              <a:rPr lang="en-US" dirty="0"/>
              <a:t>public class MyClass {</a:t>
            </a:r>
          </a:p>
          <a:p>
            <a:pPr marL="0" indent="0" algn="just">
              <a:buNone/>
            </a:pPr>
            <a:endParaRPr lang="en-US" dirty="0"/>
          </a:p>
          <a:p>
            <a:pPr marL="0" indent="0" algn="just">
              <a:buNone/>
            </a:pPr>
            <a:r>
              <a:rPr lang="en-US" dirty="0"/>
              <a:t>   public static void main(String </a:t>
            </a:r>
            <a:r>
              <a:rPr lang="en-US" dirty="0" err="1"/>
              <a:t>args</a:t>
            </a:r>
            <a:r>
              <a:rPr lang="en-US" dirty="0"/>
              <a:t>[]) {</a:t>
            </a:r>
          </a:p>
          <a:p>
            <a:pPr marL="0" indent="0" algn="just">
              <a:buNone/>
            </a:pPr>
            <a:r>
              <a:rPr lang="en-US" dirty="0"/>
              <a:t>      </a:t>
            </a:r>
            <a:r>
              <a:rPr lang="en-US" dirty="0" err="1"/>
              <a:t>int</a:t>
            </a:r>
            <a:r>
              <a:rPr lang="en-US" dirty="0"/>
              <a:t> x = 30;</a:t>
            </a:r>
          </a:p>
          <a:p>
            <a:pPr marL="0" indent="0" algn="just">
              <a:buNone/>
            </a:pPr>
            <a:endParaRPr lang="en-US" dirty="0"/>
          </a:p>
          <a:p>
            <a:pPr marL="0" indent="0" algn="just">
              <a:buNone/>
            </a:pPr>
            <a:r>
              <a:rPr lang="en-US" dirty="0"/>
              <a:t>      if( x &lt; 20 ) {</a:t>
            </a:r>
          </a:p>
          <a:p>
            <a:pPr marL="0" indent="0" algn="just">
              <a:buNone/>
            </a:pPr>
            <a:r>
              <a:rPr lang="en-US" dirty="0"/>
              <a:t>         </a:t>
            </a:r>
            <a:r>
              <a:rPr lang="en-US" dirty="0" err="1"/>
              <a:t>System.out.print</a:t>
            </a:r>
            <a:r>
              <a:rPr lang="en-US" dirty="0"/>
              <a:t>("This is if statement");</a:t>
            </a:r>
          </a:p>
          <a:p>
            <a:pPr marL="0" indent="0" algn="just">
              <a:buNone/>
            </a:pPr>
            <a:r>
              <a:rPr lang="en-US" dirty="0"/>
              <a:t>      }else {</a:t>
            </a:r>
          </a:p>
          <a:p>
            <a:pPr marL="0" indent="0" algn="just">
              <a:buNone/>
            </a:pPr>
            <a:r>
              <a:rPr lang="en-US" dirty="0"/>
              <a:t>         </a:t>
            </a:r>
            <a:r>
              <a:rPr lang="en-US" dirty="0" err="1"/>
              <a:t>System.out.print</a:t>
            </a:r>
            <a:r>
              <a:rPr lang="en-US" dirty="0"/>
              <a:t>("This is else statement");</a:t>
            </a:r>
          </a:p>
          <a:p>
            <a:pPr marL="0" indent="0" algn="just">
              <a:buNone/>
            </a:pPr>
            <a:r>
              <a:rPr lang="en-US" dirty="0"/>
              <a:t>      }</a:t>
            </a:r>
          </a:p>
          <a:p>
            <a:pPr marL="0" indent="0" algn="just">
              <a:buNone/>
            </a:pPr>
            <a:r>
              <a:rPr lang="en-US" dirty="0"/>
              <a:t>   }</a:t>
            </a:r>
          </a:p>
          <a:p>
            <a:pPr marL="0" indent="0" algn="just">
              <a:buNone/>
            </a:pPr>
            <a:r>
              <a:rPr lang="en-US" dirty="0"/>
              <a:t>}</a:t>
            </a:r>
          </a:p>
        </p:txBody>
      </p:sp>
      <p:sp>
        <p:nvSpPr>
          <p:cNvPr id="6" name="TextBox 5"/>
          <p:cNvSpPr txBox="1"/>
          <p:nvPr/>
        </p:nvSpPr>
        <p:spPr>
          <a:xfrm rot="20110097">
            <a:off x="7017283" y="5006596"/>
            <a:ext cx="1828800" cy="553998"/>
          </a:xfrm>
          <a:prstGeom prst="rect">
            <a:avLst/>
          </a:prstGeom>
          <a:noFill/>
        </p:spPr>
        <p:txBody>
          <a:bodyPr wrap="square" rtlCol="0">
            <a:spAutoFit/>
          </a:bodyPr>
          <a:lstStyle/>
          <a:p>
            <a:r>
              <a:rPr lang="en-US" sz="3000" dirty="0"/>
              <a:t>Output??</a:t>
            </a:r>
          </a:p>
        </p:txBody>
      </p:sp>
    </p:spTree>
    <p:extLst>
      <p:ext uri="{BB962C8B-B14F-4D97-AF65-F5344CB8AC3E}">
        <p14:creationId xmlns:p14="http://schemas.microsoft.com/office/powerpoint/2010/main" val="626734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639762"/>
          </a:xfrm>
        </p:spPr>
        <p:txBody>
          <a:bodyPr>
            <a:normAutofit fontScale="90000"/>
          </a:bodyPr>
          <a:lstStyle/>
          <a:p>
            <a:r>
              <a:rPr lang="en-US" b="1" dirty="0"/>
              <a:t>Selection : </a:t>
            </a:r>
            <a:r>
              <a:rPr lang="en-US" dirty="0"/>
              <a:t>if…else statement : </a:t>
            </a:r>
            <a:br>
              <a:rPr lang="en-US" dirty="0"/>
            </a:br>
            <a:r>
              <a:rPr lang="en-US" sz="3000" b="1" dirty="0"/>
              <a:t>The if...else if...else Statement</a:t>
            </a:r>
            <a:br>
              <a:rPr lang="en-US" dirty="0"/>
            </a:br>
            <a:endParaRPr lang="en-US" dirty="0"/>
          </a:p>
        </p:txBody>
      </p:sp>
      <p:sp>
        <p:nvSpPr>
          <p:cNvPr id="3" name="Content Placeholder 2"/>
          <p:cNvSpPr>
            <a:spLocks noGrp="1"/>
          </p:cNvSpPr>
          <p:nvPr>
            <p:ph idx="1"/>
          </p:nvPr>
        </p:nvSpPr>
        <p:spPr>
          <a:xfrm>
            <a:off x="381000" y="1066800"/>
            <a:ext cx="8534400" cy="5486400"/>
          </a:xfrm>
        </p:spPr>
        <p:txBody>
          <a:bodyPr>
            <a:normAutofit lnSpcReduction="10000"/>
          </a:bodyPr>
          <a:lstStyle/>
          <a:p>
            <a:r>
              <a:rPr lang="en-US" dirty="0"/>
              <a:t>An if statement can be followed by an optional </a:t>
            </a:r>
            <a:r>
              <a:rPr lang="en-US" i="1" dirty="0"/>
              <a:t>else if...</a:t>
            </a:r>
            <a:r>
              <a:rPr lang="en-US" i="1" dirty="0" err="1"/>
              <a:t>else</a:t>
            </a:r>
            <a:r>
              <a:rPr lang="en-US" dirty="0" err="1"/>
              <a:t>statement</a:t>
            </a:r>
            <a:r>
              <a:rPr lang="en-US" dirty="0"/>
              <a:t>, which is very useful to test various conditions using single if...else if statement.</a:t>
            </a:r>
          </a:p>
          <a:p>
            <a:r>
              <a:rPr lang="en-US" dirty="0"/>
              <a:t>When using if, else if, else statements there are a few points to keep in mind.</a:t>
            </a:r>
          </a:p>
          <a:p>
            <a:pPr lvl="1"/>
            <a:r>
              <a:rPr lang="en-US" dirty="0"/>
              <a:t>An if can have zero or one else's and it must come after any else if's.</a:t>
            </a:r>
          </a:p>
          <a:p>
            <a:pPr lvl="1"/>
            <a:r>
              <a:rPr lang="en-US" dirty="0"/>
              <a:t>An if can have zero to many else if's and they must come before the else.</a:t>
            </a:r>
          </a:p>
          <a:p>
            <a:pPr lvl="1"/>
            <a:r>
              <a:rPr lang="en-US" dirty="0"/>
              <a:t>Once an else if succeeds, none of the remaining else if's or else's will be tested.</a:t>
            </a:r>
          </a:p>
          <a:p>
            <a:pPr marL="0" indent="0" algn="just">
              <a:buNone/>
            </a:pPr>
            <a:endParaRPr lang="en-US" dirty="0"/>
          </a:p>
        </p:txBody>
      </p:sp>
    </p:spTree>
    <p:extLst>
      <p:ext uri="{BB962C8B-B14F-4D97-AF65-F5344CB8AC3E}">
        <p14:creationId xmlns:p14="http://schemas.microsoft.com/office/powerpoint/2010/main" val="64923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639762"/>
          </a:xfrm>
        </p:spPr>
        <p:txBody>
          <a:bodyPr>
            <a:normAutofit fontScale="90000"/>
          </a:bodyPr>
          <a:lstStyle/>
          <a:p>
            <a:r>
              <a:rPr lang="en-US" b="1" dirty="0"/>
              <a:t>Selection : </a:t>
            </a:r>
            <a:r>
              <a:rPr lang="en-US" dirty="0"/>
              <a:t>if…else statement : </a:t>
            </a:r>
            <a:br>
              <a:rPr lang="en-US" dirty="0"/>
            </a:br>
            <a:r>
              <a:rPr lang="en-US" sz="3000" b="1" dirty="0"/>
              <a:t>The if...else if...else Statement</a:t>
            </a:r>
            <a:br>
              <a:rPr lang="en-US" dirty="0"/>
            </a:br>
            <a:endParaRPr lang="en-US" dirty="0"/>
          </a:p>
        </p:txBody>
      </p:sp>
      <p:sp>
        <p:nvSpPr>
          <p:cNvPr id="3" name="Content Placeholder 2"/>
          <p:cNvSpPr>
            <a:spLocks noGrp="1"/>
          </p:cNvSpPr>
          <p:nvPr>
            <p:ph idx="1"/>
          </p:nvPr>
        </p:nvSpPr>
        <p:spPr>
          <a:xfrm>
            <a:off x="381000" y="1066800"/>
            <a:ext cx="8534400" cy="5486400"/>
          </a:xfrm>
        </p:spPr>
        <p:txBody>
          <a:bodyPr>
            <a:normAutofit lnSpcReduction="10000"/>
          </a:bodyPr>
          <a:lstStyle/>
          <a:p>
            <a:r>
              <a:rPr lang="en-US" dirty="0"/>
              <a:t>Syntax:</a:t>
            </a:r>
          </a:p>
          <a:p>
            <a:pPr marL="400050" lvl="1" indent="0">
              <a:buNone/>
            </a:pPr>
            <a:r>
              <a:rPr lang="en-US" b="1" dirty="0"/>
              <a:t>if(</a:t>
            </a:r>
            <a:r>
              <a:rPr lang="en-US" b="1" dirty="0" err="1"/>
              <a:t>Boolean_expression</a:t>
            </a:r>
            <a:r>
              <a:rPr lang="en-US" b="1" dirty="0"/>
              <a:t> 1) {</a:t>
            </a:r>
          </a:p>
          <a:p>
            <a:pPr marL="400050" lvl="1" indent="0">
              <a:buNone/>
            </a:pPr>
            <a:r>
              <a:rPr lang="en-US" b="1" dirty="0"/>
              <a:t>   // Executes when the Boolean expression 1 is true</a:t>
            </a:r>
          </a:p>
          <a:p>
            <a:pPr marL="400050" lvl="1" indent="0">
              <a:buNone/>
            </a:pPr>
            <a:r>
              <a:rPr lang="en-US" b="1" dirty="0"/>
              <a:t>}else if(</a:t>
            </a:r>
            <a:r>
              <a:rPr lang="en-US" b="1" dirty="0" err="1"/>
              <a:t>Boolean_expression</a:t>
            </a:r>
            <a:r>
              <a:rPr lang="en-US" b="1" dirty="0"/>
              <a:t> 2) {</a:t>
            </a:r>
          </a:p>
          <a:p>
            <a:pPr marL="400050" lvl="1" indent="0">
              <a:buNone/>
            </a:pPr>
            <a:r>
              <a:rPr lang="en-US" b="1" dirty="0"/>
              <a:t>   // Executes when the Boolean expression 2 is true</a:t>
            </a:r>
          </a:p>
          <a:p>
            <a:pPr marL="400050" lvl="1" indent="0">
              <a:buNone/>
            </a:pPr>
            <a:r>
              <a:rPr lang="en-US" b="1" dirty="0"/>
              <a:t>}else if(</a:t>
            </a:r>
            <a:r>
              <a:rPr lang="en-US" b="1" dirty="0" err="1"/>
              <a:t>Boolean_expression</a:t>
            </a:r>
            <a:r>
              <a:rPr lang="en-US" b="1" dirty="0"/>
              <a:t> 3) {</a:t>
            </a:r>
          </a:p>
          <a:p>
            <a:pPr marL="400050" lvl="1" indent="0">
              <a:buNone/>
            </a:pPr>
            <a:r>
              <a:rPr lang="en-US" b="1" dirty="0"/>
              <a:t>   // Executes when the Boolean expression 3 is true</a:t>
            </a:r>
          </a:p>
          <a:p>
            <a:pPr marL="400050" lvl="1" indent="0">
              <a:buNone/>
            </a:pPr>
            <a:r>
              <a:rPr lang="en-US" b="1" dirty="0"/>
              <a:t>}else {</a:t>
            </a:r>
          </a:p>
          <a:p>
            <a:pPr marL="400050" lvl="1" indent="0">
              <a:buNone/>
            </a:pPr>
            <a:r>
              <a:rPr lang="en-US" b="1" dirty="0"/>
              <a:t>   // Executes when the none of the above condition is true.</a:t>
            </a:r>
          </a:p>
          <a:p>
            <a:pPr marL="400050" lvl="1" indent="0">
              <a:buNone/>
            </a:pPr>
            <a:r>
              <a:rPr lang="en-US" b="1" dirty="0"/>
              <a:t>}</a:t>
            </a:r>
          </a:p>
          <a:p>
            <a:pPr marL="0" indent="0" algn="just">
              <a:buNone/>
            </a:pPr>
            <a:endParaRPr lang="en-US" dirty="0"/>
          </a:p>
        </p:txBody>
      </p:sp>
    </p:spTree>
    <p:extLst>
      <p:ext uri="{BB962C8B-B14F-4D97-AF65-F5344CB8AC3E}">
        <p14:creationId xmlns:p14="http://schemas.microsoft.com/office/powerpoint/2010/main" val="4016587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639762"/>
          </a:xfrm>
        </p:spPr>
        <p:txBody>
          <a:bodyPr>
            <a:normAutofit fontScale="90000"/>
          </a:bodyPr>
          <a:lstStyle/>
          <a:p>
            <a:r>
              <a:rPr lang="en-US" b="1" dirty="0"/>
              <a:t>Selection : </a:t>
            </a:r>
            <a:r>
              <a:rPr lang="en-US" dirty="0"/>
              <a:t>if…else statement : </a:t>
            </a:r>
            <a:br>
              <a:rPr lang="en-US" dirty="0"/>
            </a:br>
            <a:r>
              <a:rPr lang="en-US" sz="3000" b="1" dirty="0"/>
              <a:t>The if...else if...else Statement: </a:t>
            </a:r>
            <a:r>
              <a:rPr lang="en-US" sz="3000" dirty="0"/>
              <a:t>Example</a:t>
            </a:r>
            <a:br>
              <a:rPr lang="en-US" dirty="0"/>
            </a:br>
            <a:endParaRPr lang="en-US" dirty="0"/>
          </a:p>
        </p:txBody>
      </p:sp>
      <p:sp>
        <p:nvSpPr>
          <p:cNvPr id="3" name="Content Placeholder 2"/>
          <p:cNvSpPr>
            <a:spLocks noGrp="1"/>
          </p:cNvSpPr>
          <p:nvPr>
            <p:ph idx="1"/>
          </p:nvPr>
        </p:nvSpPr>
        <p:spPr>
          <a:xfrm>
            <a:off x="381000" y="1066800"/>
            <a:ext cx="8534400" cy="5486400"/>
          </a:xfrm>
        </p:spPr>
        <p:txBody>
          <a:bodyPr>
            <a:normAutofit fontScale="70000" lnSpcReduction="20000"/>
          </a:bodyPr>
          <a:lstStyle/>
          <a:p>
            <a:pPr marL="0" indent="0">
              <a:buNone/>
            </a:pPr>
            <a:r>
              <a:rPr lang="en-US" dirty="0"/>
              <a:t>public class MyClass {</a:t>
            </a:r>
          </a:p>
          <a:p>
            <a:pPr marL="0" indent="0">
              <a:buNone/>
            </a:pPr>
            <a:endParaRPr lang="en-US" dirty="0"/>
          </a:p>
          <a:p>
            <a:pPr marL="0" indent="0">
              <a:buNone/>
            </a:pPr>
            <a:r>
              <a:rPr lang="en-US" dirty="0"/>
              <a:t>   public static void main(String </a:t>
            </a:r>
            <a:r>
              <a:rPr lang="en-US" dirty="0" err="1"/>
              <a:t>args</a:t>
            </a:r>
            <a:r>
              <a:rPr lang="en-US" dirty="0"/>
              <a:t>[]) {</a:t>
            </a:r>
          </a:p>
          <a:p>
            <a:pPr marL="0" indent="0">
              <a:buNone/>
            </a:pPr>
            <a:r>
              <a:rPr lang="en-US" dirty="0"/>
              <a:t>      </a:t>
            </a:r>
            <a:r>
              <a:rPr lang="en-US" dirty="0" err="1"/>
              <a:t>int</a:t>
            </a:r>
            <a:r>
              <a:rPr lang="en-US" dirty="0"/>
              <a:t> x = 30;</a:t>
            </a:r>
          </a:p>
          <a:p>
            <a:pPr marL="0" indent="0">
              <a:buNone/>
            </a:pPr>
            <a:endParaRPr lang="en-US" dirty="0"/>
          </a:p>
          <a:p>
            <a:pPr marL="0" indent="0">
              <a:buNone/>
            </a:pPr>
            <a:r>
              <a:rPr lang="en-US" dirty="0"/>
              <a:t>      if( x == 10 ) {</a:t>
            </a:r>
          </a:p>
          <a:p>
            <a:pPr marL="0" indent="0">
              <a:buNone/>
            </a:pPr>
            <a:r>
              <a:rPr lang="en-US" dirty="0"/>
              <a:t>         </a:t>
            </a:r>
            <a:r>
              <a:rPr lang="en-US" dirty="0" err="1"/>
              <a:t>System.out.print</a:t>
            </a:r>
            <a:r>
              <a:rPr lang="en-US" dirty="0"/>
              <a:t>("Value of X is 10");</a:t>
            </a:r>
          </a:p>
          <a:p>
            <a:pPr marL="0" indent="0">
              <a:buNone/>
            </a:pPr>
            <a:r>
              <a:rPr lang="en-US" dirty="0"/>
              <a:t>      }else if( x == 20 ) {</a:t>
            </a:r>
          </a:p>
          <a:p>
            <a:pPr marL="0" indent="0">
              <a:buNone/>
            </a:pPr>
            <a:r>
              <a:rPr lang="en-US" dirty="0"/>
              <a:t>         </a:t>
            </a:r>
            <a:r>
              <a:rPr lang="en-US" dirty="0" err="1"/>
              <a:t>System.out.print</a:t>
            </a:r>
            <a:r>
              <a:rPr lang="en-US" dirty="0"/>
              <a:t>("Value of X is 20");</a:t>
            </a:r>
          </a:p>
          <a:p>
            <a:pPr marL="0" indent="0">
              <a:buNone/>
            </a:pPr>
            <a:r>
              <a:rPr lang="en-US" dirty="0"/>
              <a:t>      }else if( x == 30 ) {</a:t>
            </a:r>
          </a:p>
          <a:p>
            <a:pPr marL="0" indent="0">
              <a:buNone/>
            </a:pPr>
            <a:r>
              <a:rPr lang="en-US" dirty="0"/>
              <a:t>         </a:t>
            </a:r>
            <a:r>
              <a:rPr lang="en-US" dirty="0" err="1"/>
              <a:t>System.out.print</a:t>
            </a:r>
            <a:r>
              <a:rPr lang="en-US" dirty="0"/>
              <a:t>("Value of X is 10");</a:t>
            </a:r>
          </a:p>
          <a:p>
            <a:pPr marL="0" indent="0">
              <a:buNone/>
            </a:pPr>
            <a:r>
              <a:rPr lang="en-US" dirty="0"/>
              <a:t>      }else {</a:t>
            </a:r>
          </a:p>
          <a:p>
            <a:pPr marL="0" indent="0">
              <a:buNone/>
            </a:pPr>
            <a:r>
              <a:rPr lang="en-US" dirty="0"/>
              <a:t>         </a:t>
            </a:r>
            <a:r>
              <a:rPr lang="en-US" dirty="0" err="1"/>
              <a:t>System.out.print</a:t>
            </a:r>
            <a:r>
              <a:rPr lang="en-US" dirty="0"/>
              <a:t>("This is else statement");</a:t>
            </a:r>
          </a:p>
          <a:p>
            <a:pPr marL="0" indent="0">
              <a:buNone/>
            </a:pPr>
            <a:r>
              <a:rPr lang="en-US" dirty="0"/>
              <a:t>      }</a:t>
            </a:r>
          </a:p>
          <a:p>
            <a:pPr marL="0" indent="0">
              <a:buNone/>
            </a:pPr>
            <a:r>
              <a:rPr lang="en-US" dirty="0"/>
              <a:t>   }</a:t>
            </a:r>
          </a:p>
          <a:p>
            <a:pPr marL="0" indent="0">
              <a:buNone/>
            </a:pPr>
            <a:r>
              <a:rPr lang="en-US" dirty="0"/>
              <a:t>}</a:t>
            </a:r>
          </a:p>
        </p:txBody>
      </p:sp>
      <p:sp>
        <p:nvSpPr>
          <p:cNvPr id="6" name="TextBox 5"/>
          <p:cNvSpPr txBox="1"/>
          <p:nvPr/>
        </p:nvSpPr>
        <p:spPr>
          <a:xfrm rot="20110097">
            <a:off x="7017283" y="5006596"/>
            <a:ext cx="1828800" cy="553998"/>
          </a:xfrm>
          <a:prstGeom prst="rect">
            <a:avLst/>
          </a:prstGeom>
          <a:noFill/>
        </p:spPr>
        <p:txBody>
          <a:bodyPr wrap="square" rtlCol="0">
            <a:spAutoFit/>
          </a:bodyPr>
          <a:lstStyle/>
          <a:p>
            <a:r>
              <a:rPr lang="en-US" sz="3000" dirty="0"/>
              <a:t>Output??</a:t>
            </a:r>
          </a:p>
        </p:txBody>
      </p:sp>
    </p:spTree>
    <p:extLst>
      <p:ext uri="{BB962C8B-B14F-4D97-AF65-F5344CB8AC3E}">
        <p14:creationId xmlns:p14="http://schemas.microsoft.com/office/powerpoint/2010/main" val="3509471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534400" cy="5486400"/>
          </a:xfrm>
        </p:spPr>
        <p:txBody>
          <a:bodyPr>
            <a:normAutofit fontScale="92500" lnSpcReduction="10000"/>
          </a:bodyPr>
          <a:lstStyle/>
          <a:p>
            <a:r>
              <a:rPr lang="en-US" dirty="0"/>
              <a:t>It is always legal to nest if-else statements which means you can use one if or else if statement inside another if or else if statement.</a:t>
            </a:r>
          </a:p>
          <a:p>
            <a:r>
              <a:rPr lang="en-US" dirty="0"/>
              <a:t>Syntax:</a:t>
            </a:r>
          </a:p>
          <a:p>
            <a:pPr marL="400050" lvl="1" indent="0">
              <a:buNone/>
            </a:pPr>
            <a:r>
              <a:rPr lang="en-US" b="1" dirty="0"/>
              <a:t>if(</a:t>
            </a:r>
            <a:r>
              <a:rPr lang="en-US" b="1" dirty="0" err="1"/>
              <a:t>Boolean_expression</a:t>
            </a:r>
            <a:r>
              <a:rPr lang="en-US" b="1" dirty="0"/>
              <a:t> 1) {</a:t>
            </a:r>
          </a:p>
          <a:p>
            <a:pPr marL="400050" lvl="1" indent="0">
              <a:buNone/>
            </a:pPr>
            <a:r>
              <a:rPr lang="en-US" b="1" dirty="0"/>
              <a:t>   // Executes when the Boolean expression 1 is true</a:t>
            </a:r>
          </a:p>
          <a:p>
            <a:pPr marL="400050" lvl="1" indent="0">
              <a:buNone/>
            </a:pPr>
            <a:r>
              <a:rPr lang="en-US" b="1" dirty="0"/>
              <a:t>   if(</a:t>
            </a:r>
            <a:r>
              <a:rPr lang="en-US" b="1" dirty="0" err="1"/>
              <a:t>Boolean_expression</a:t>
            </a:r>
            <a:r>
              <a:rPr lang="en-US" b="1" dirty="0"/>
              <a:t> 2) {</a:t>
            </a:r>
          </a:p>
          <a:p>
            <a:pPr marL="400050" lvl="1" indent="0">
              <a:buNone/>
            </a:pPr>
            <a:r>
              <a:rPr lang="en-US" b="1" dirty="0"/>
              <a:t>      // Executes when the Boolean expression 2 is true</a:t>
            </a:r>
          </a:p>
          <a:p>
            <a:pPr marL="400050" lvl="1" indent="0">
              <a:buNone/>
            </a:pPr>
            <a:r>
              <a:rPr lang="en-US" b="1" dirty="0"/>
              <a:t>   }</a:t>
            </a:r>
          </a:p>
          <a:p>
            <a:pPr marL="400050" lvl="1" indent="0">
              <a:buNone/>
            </a:pPr>
            <a:r>
              <a:rPr lang="en-US" b="1" dirty="0"/>
              <a:t>}</a:t>
            </a:r>
            <a:endParaRPr lang="en-US" dirty="0"/>
          </a:p>
          <a:p>
            <a:r>
              <a:rPr lang="en-US" dirty="0"/>
              <a:t>You can nest </a:t>
            </a:r>
            <a:r>
              <a:rPr lang="en-US" b="1" dirty="0"/>
              <a:t>else if...else</a:t>
            </a:r>
            <a:r>
              <a:rPr lang="en-US" dirty="0"/>
              <a:t> in the similar way as we have nested </a:t>
            </a:r>
            <a:r>
              <a:rPr lang="en-US" i="1" dirty="0"/>
              <a:t>if</a:t>
            </a:r>
            <a:r>
              <a:rPr lang="en-US" dirty="0"/>
              <a:t> statement.</a:t>
            </a:r>
          </a:p>
          <a:p>
            <a:pPr marL="0" indent="0" algn="just">
              <a:buNone/>
            </a:pPr>
            <a:endParaRPr lang="en-US" dirty="0"/>
          </a:p>
        </p:txBody>
      </p:sp>
      <p:sp>
        <p:nvSpPr>
          <p:cNvPr id="4" name="Title 1"/>
          <p:cNvSpPr>
            <a:spLocks noGrp="1"/>
          </p:cNvSpPr>
          <p:nvPr>
            <p:ph type="title"/>
          </p:nvPr>
        </p:nvSpPr>
        <p:spPr>
          <a:xfrm>
            <a:off x="457200" y="427038"/>
            <a:ext cx="8458200" cy="639762"/>
          </a:xfrm>
        </p:spPr>
        <p:txBody>
          <a:bodyPr>
            <a:normAutofit fontScale="90000"/>
          </a:bodyPr>
          <a:lstStyle/>
          <a:p>
            <a:r>
              <a:rPr lang="en-US" b="1" dirty="0"/>
              <a:t>Selection : </a:t>
            </a:r>
            <a:r>
              <a:rPr lang="en-US" dirty="0"/>
              <a:t>nested if statement</a:t>
            </a:r>
            <a:endParaRPr lang="en-US" sz="3900" dirty="0"/>
          </a:p>
        </p:txBody>
      </p:sp>
    </p:spTree>
    <p:extLst>
      <p:ext uri="{BB962C8B-B14F-4D97-AF65-F5344CB8AC3E}">
        <p14:creationId xmlns:p14="http://schemas.microsoft.com/office/powerpoint/2010/main" val="898066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639762"/>
          </a:xfrm>
        </p:spPr>
        <p:txBody>
          <a:bodyPr>
            <a:normAutofit fontScale="90000"/>
          </a:bodyPr>
          <a:lstStyle/>
          <a:p>
            <a:r>
              <a:rPr lang="en-US" b="1" dirty="0"/>
              <a:t>Control Structures </a:t>
            </a:r>
          </a:p>
        </p:txBody>
      </p:sp>
      <p:sp>
        <p:nvSpPr>
          <p:cNvPr id="3" name="Content Placeholder 2"/>
          <p:cNvSpPr>
            <a:spLocks noGrp="1"/>
          </p:cNvSpPr>
          <p:nvPr>
            <p:ph idx="1"/>
          </p:nvPr>
        </p:nvSpPr>
        <p:spPr>
          <a:xfrm>
            <a:off x="381000" y="1066800"/>
            <a:ext cx="8534400" cy="5486400"/>
          </a:xfrm>
        </p:spPr>
        <p:txBody>
          <a:bodyPr>
            <a:normAutofit fontScale="92500" lnSpcReduction="10000"/>
          </a:bodyPr>
          <a:lstStyle/>
          <a:p>
            <a:pPr algn="just"/>
            <a:r>
              <a:rPr lang="en-US" dirty="0"/>
              <a:t>A block of code that dictates the flow of statements in a program.</a:t>
            </a:r>
          </a:p>
          <a:p>
            <a:pPr algn="just"/>
            <a:r>
              <a:rPr lang="en-US" dirty="0"/>
              <a:t>The order in which statements in a program are executed is called flow of control.</a:t>
            </a:r>
          </a:p>
          <a:p>
            <a:pPr algn="just"/>
            <a:r>
              <a:rPr lang="en-US" dirty="0"/>
              <a:t>Normally statements in a Java program, are executed one after the other in the order in which they are written, a process called sequential execution.</a:t>
            </a:r>
          </a:p>
          <a:p>
            <a:pPr algn="just"/>
            <a:r>
              <a:rPr lang="en-US" dirty="0"/>
              <a:t>Java provides constructs which enable programmers to specify the next statement to execute, which is not necessary to be the next one in the sequence.</a:t>
            </a:r>
          </a:p>
        </p:txBody>
      </p:sp>
    </p:spTree>
    <p:extLst>
      <p:ext uri="{BB962C8B-B14F-4D97-AF65-F5344CB8AC3E}">
        <p14:creationId xmlns:p14="http://schemas.microsoft.com/office/powerpoint/2010/main" val="2789581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534400" cy="5486400"/>
          </a:xfrm>
        </p:spPr>
        <p:txBody>
          <a:bodyPr>
            <a:normAutofit fontScale="85000" lnSpcReduction="20000"/>
          </a:bodyPr>
          <a:lstStyle/>
          <a:p>
            <a:pPr marL="0" indent="0" algn="just">
              <a:buNone/>
            </a:pPr>
            <a:r>
              <a:rPr lang="en-US" dirty="0"/>
              <a:t>public class MyClass {</a:t>
            </a:r>
          </a:p>
          <a:p>
            <a:pPr marL="0" indent="0" algn="just">
              <a:buNone/>
            </a:pPr>
            <a:endParaRPr lang="en-US" dirty="0"/>
          </a:p>
          <a:p>
            <a:pPr marL="0" indent="0" algn="just">
              <a:buNone/>
            </a:pPr>
            <a:r>
              <a:rPr lang="en-US" dirty="0"/>
              <a:t>   public static void main(String </a:t>
            </a:r>
            <a:r>
              <a:rPr lang="en-US" dirty="0" err="1"/>
              <a:t>args</a:t>
            </a:r>
            <a:r>
              <a:rPr lang="en-US" dirty="0"/>
              <a:t>[]) {</a:t>
            </a:r>
          </a:p>
          <a:p>
            <a:pPr marL="0" indent="0" algn="just">
              <a:buNone/>
            </a:pPr>
            <a:r>
              <a:rPr lang="en-US" dirty="0"/>
              <a:t>      </a:t>
            </a:r>
            <a:r>
              <a:rPr lang="en-US" dirty="0" err="1"/>
              <a:t>int</a:t>
            </a:r>
            <a:r>
              <a:rPr lang="en-US" dirty="0"/>
              <a:t> x = 30;</a:t>
            </a:r>
          </a:p>
          <a:p>
            <a:pPr marL="0" indent="0" algn="just">
              <a:buNone/>
            </a:pPr>
            <a:r>
              <a:rPr lang="en-US" dirty="0"/>
              <a:t>      </a:t>
            </a:r>
            <a:r>
              <a:rPr lang="en-US" dirty="0" err="1"/>
              <a:t>int</a:t>
            </a:r>
            <a:r>
              <a:rPr lang="en-US" dirty="0"/>
              <a:t> y = 10;</a:t>
            </a:r>
          </a:p>
          <a:p>
            <a:pPr marL="0" indent="0" algn="just">
              <a:buNone/>
            </a:pPr>
            <a:endParaRPr lang="en-US" dirty="0"/>
          </a:p>
          <a:p>
            <a:pPr marL="0" indent="0" algn="just">
              <a:buNone/>
            </a:pPr>
            <a:r>
              <a:rPr lang="en-US" dirty="0"/>
              <a:t>      if( x == 30 ) {</a:t>
            </a:r>
          </a:p>
          <a:p>
            <a:pPr marL="0" indent="0" algn="just">
              <a:buNone/>
            </a:pPr>
            <a:r>
              <a:rPr lang="en-US" dirty="0"/>
              <a:t>         if( y == 10 ) {</a:t>
            </a:r>
          </a:p>
          <a:p>
            <a:pPr marL="0" indent="0" algn="just">
              <a:buNone/>
            </a:pPr>
            <a:r>
              <a:rPr lang="en-US" dirty="0"/>
              <a:t>            </a:t>
            </a:r>
            <a:r>
              <a:rPr lang="en-US" dirty="0" err="1"/>
              <a:t>System.out.print</a:t>
            </a:r>
            <a:r>
              <a:rPr lang="en-US" dirty="0"/>
              <a:t>("X = 30 and Y = 10");</a:t>
            </a:r>
          </a:p>
          <a:p>
            <a:pPr marL="0" indent="0" algn="just">
              <a:buNone/>
            </a:pPr>
            <a:r>
              <a:rPr lang="en-US" dirty="0"/>
              <a:t>         }</a:t>
            </a:r>
          </a:p>
          <a:p>
            <a:pPr marL="0" indent="0" algn="just">
              <a:buNone/>
            </a:pPr>
            <a:r>
              <a:rPr lang="en-US" dirty="0"/>
              <a:t>      }</a:t>
            </a:r>
          </a:p>
          <a:p>
            <a:pPr marL="0" indent="0" algn="just">
              <a:buNone/>
            </a:pPr>
            <a:r>
              <a:rPr lang="en-US" dirty="0"/>
              <a:t>   }</a:t>
            </a:r>
          </a:p>
          <a:p>
            <a:pPr marL="0" indent="0" algn="just">
              <a:buNone/>
            </a:pPr>
            <a:r>
              <a:rPr lang="en-US" dirty="0"/>
              <a:t>}</a:t>
            </a:r>
          </a:p>
        </p:txBody>
      </p:sp>
      <p:sp>
        <p:nvSpPr>
          <p:cNvPr id="4" name="Title 1"/>
          <p:cNvSpPr>
            <a:spLocks noGrp="1"/>
          </p:cNvSpPr>
          <p:nvPr>
            <p:ph type="title"/>
          </p:nvPr>
        </p:nvSpPr>
        <p:spPr>
          <a:xfrm>
            <a:off x="457200" y="427038"/>
            <a:ext cx="8458200" cy="639762"/>
          </a:xfrm>
        </p:spPr>
        <p:txBody>
          <a:bodyPr>
            <a:normAutofit fontScale="90000"/>
          </a:bodyPr>
          <a:lstStyle/>
          <a:p>
            <a:r>
              <a:rPr lang="en-US" b="1" dirty="0"/>
              <a:t>Selection : </a:t>
            </a:r>
            <a:r>
              <a:rPr lang="en-US" dirty="0"/>
              <a:t>nested if statement : </a:t>
            </a:r>
            <a:r>
              <a:rPr lang="en-US" sz="3900" dirty="0"/>
              <a:t>Example</a:t>
            </a:r>
          </a:p>
        </p:txBody>
      </p:sp>
      <p:sp>
        <p:nvSpPr>
          <p:cNvPr id="6" name="TextBox 5"/>
          <p:cNvSpPr txBox="1"/>
          <p:nvPr/>
        </p:nvSpPr>
        <p:spPr>
          <a:xfrm rot="20110097">
            <a:off x="7017283" y="5006596"/>
            <a:ext cx="1828800" cy="553998"/>
          </a:xfrm>
          <a:prstGeom prst="rect">
            <a:avLst/>
          </a:prstGeom>
          <a:noFill/>
        </p:spPr>
        <p:txBody>
          <a:bodyPr wrap="square" rtlCol="0">
            <a:spAutoFit/>
          </a:bodyPr>
          <a:lstStyle/>
          <a:p>
            <a:r>
              <a:rPr lang="en-US" sz="3000" dirty="0"/>
              <a:t>Output??</a:t>
            </a:r>
          </a:p>
        </p:txBody>
      </p:sp>
    </p:spTree>
    <p:extLst>
      <p:ext uri="{BB962C8B-B14F-4D97-AF65-F5344CB8AC3E}">
        <p14:creationId xmlns:p14="http://schemas.microsoft.com/office/powerpoint/2010/main" val="1855789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39762"/>
            <a:ext cx="8763000" cy="6218238"/>
          </a:xfrm>
        </p:spPr>
        <p:txBody>
          <a:bodyPr>
            <a:normAutofit fontScale="70000" lnSpcReduction="20000"/>
          </a:bodyPr>
          <a:lstStyle/>
          <a:p>
            <a:pPr algn="just"/>
            <a:r>
              <a:rPr lang="en-US" dirty="0"/>
              <a:t>A </a:t>
            </a:r>
            <a:r>
              <a:rPr lang="en-US" b="1" dirty="0"/>
              <a:t>switch</a:t>
            </a:r>
            <a:r>
              <a:rPr lang="en-US" dirty="0"/>
              <a:t> statement allows a variable to be tested for equality against a list of values. Each value is called a case, and the variable being switched on is checked for each case.</a:t>
            </a:r>
          </a:p>
          <a:p>
            <a:r>
              <a:rPr lang="en-US" dirty="0"/>
              <a:t>Syntax:</a:t>
            </a:r>
          </a:p>
          <a:p>
            <a:pPr marL="347663" indent="0" algn="just">
              <a:buNone/>
            </a:pPr>
            <a:r>
              <a:rPr lang="en-US" b="1" dirty="0"/>
              <a:t>switch(expression) {</a:t>
            </a:r>
          </a:p>
          <a:p>
            <a:pPr marL="347663" indent="0" algn="just">
              <a:buNone/>
            </a:pPr>
            <a:r>
              <a:rPr lang="en-US" b="1" dirty="0"/>
              <a:t>   case value :</a:t>
            </a:r>
          </a:p>
          <a:p>
            <a:pPr marL="347663" indent="0" algn="just">
              <a:buNone/>
            </a:pPr>
            <a:r>
              <a:rPr lang="en-US" b="1" dirty="0"/>
              <a:t>      // Statements</a:t>
            </a:r>
          </a:p>
          <a:p>
            <a:pPr marL="347663" indent="0" algn="just">
              <a:buNone/>
            </a:pPr>
            <a:r>
              <a:rPr lang="en-US" b="1" dirty="0"/>
              <a:t>      break; // optional</a:t>
            </a:r>
          </a:p>
          <a:p>
            <a:pPr marL="347663" indent="0" algn="just">
              <a:buNone/>
            </a:pPr>
            <a:r>
              <a:rPr lang="en-US" b="1" dirty="0"/>
              <a:t>   </a:t>
            </a:r>
          </a:p>
          <a:p>
            <a:pPr marL="347663" indent="0" algn="just">
              <a:buNone/>
            </a:pPr>
            <a:r>
              <a:rPr lang="en-US" b="1" dirty="0"/>
              <a:t>   case value :</a:t>
            </a:r>
          </a:p>
          <a:p>
            <a:pPr marL="347663" indent="0" algn="just">
              <a:buNone/>
            </a:pPr>
            <a:r>
              <a:rPr lang="en-US" b="1" dirty="0"/>
              <a:t>      // Statements</a:t>
            </a:r>
          </a:p>
          <a:p>
            <a:pPr marL="347663" indent="0" algn="just">
              <a:buNone/>
            </a:pPr>
            <a:r>
              <a:rPr lang="en-US" b="1" dirty="0"/>
              <a:t>      break; // optional</a:t>
            </a:r>
          </a:p>
          <a:p>
            <a:pPr marL="347663" indent="0" algn="just">
              <a:buNone/>
            </a:pPr>
            <a:r>
              <a:rPr lang="en-US" b="1" dirty="0"/>
              <a:t>   </a:t>
            </a:r>
          </a:p>
          <a:p>
            <a:pPr marL="347663" indent="0" algn="just">
              <a:buNone/>
            </a:pPr>
            <a:r>
              <a:rPr lang="en-US" b="1" dirty="0"/>
              <a:t>   // You can have any number of case statements.</a:t>
            </a:r>
          </a:p>
          <a:p>
            <a:pPr marL="347663" indent="0" algn="just">
              <a:buNone/>
            </a:pPr>
            <a:r>
              <a:rPr lang="en-US" b="1" dirty="0"/>
              <a:t>   default : // Optional</a:t>
            </a:r>
          </a:p>
          <a:p>
            <a:pPr marL="347663" indent="0" algn="just">
              <a:buNone/>
            </a:pPr>
            <a:r>
              <a:rPr lang="en-US" b="1" dirty="0"/>
              <a:t>      // Statements</a:t>
            </a:r>
          </a:p>
          <a:p>
            <a:pPr marL="347663" indent="0" algn="just">
              <a:buNone/>
            </a:pPr>
            <a:r>
              <a:rPr lang="en-US" b="1" dirty="0"/>
              <a:t>}</a:t>
            </a:r>
          </a:p>
          <a:p>
            <a:pPr algn="just"/>
            <a:endParaRPr lang="en-US" dirty="0"/>
          </a:p>
        </p:txBody>
      </p:sp>
      <p:sp>
        <p:nvSpPr>
          <p:cNvPr id="4" name="Title 1"/>
          <p:cNvSpPr>
            <a:spLocks noGrp="1"/>
          </p:cNvSpPr>
          <p:nvPr>
            <p:ph type="title"/>
          </p:nvPr>
        </p:nvSpPr>
        <p:spPr>
          <a:xfrm>
            <a:off x="457200" y="0"/>
            <a:ext cx="8458200" cy="639762"/>
          </a:xfrm>
        </p:spPr>
        <p:txBody>
          <a:bodyPr>
            <a:normAutofit fontScale="90000"/>
          </a:bodyPr>
          <a:lstStyle/>
          <a:p>
            <a:r>
              <a:rPr lang="en-US" b="1" dirty="0"/>
              <a:t>Selection : </a:t>
            </a:r>
            <a:r>
              <a:rPr lang="en-US" dirty="0"/>
              <a:t>switch statement</a:t>
            </a:r>
            <a:endParaRPr lang="en-US" sz="3900" dirty="0"/>
          </a:p>
        </p:txBody>
      </p:sp>
    </p:spTree>
    <p:extLst>
      <p:ext uri="{BB962C8B-B14F-4D97-AF65-F5344CB8AC3E}">
        <p14:creationId xmlns:p14="http://schemas.microsoft.com/office/powerpoint/2010/main" val="2672156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399" y="1143000"/>
            <a:ext cx="8915401" cy="5715000"/>
          </a:xfrm>
        </p:spPr>
        <p:txBody>
          <a:bodyPr>
            <a:normAutofit fontScale="70000" lnSpcReduction="20000"/>
          </a:bodyPr>
          <a:lstStyle/>
          <a:p>
            <a:pPr marL="0" indent="0">
              <a:buNone/>
            </a:pPr>
            <a:r>
              <a:rPr lang="en-US" dirty="0"/>
              <a:t>The following rules apply to a </a:t>
            </a:r>
            <a:r>
              <a:rPr lang="en-US" b="1" dirty="0"/>
              <a:t>switch</a:t>
            </a:r>
            <a:r>
              <a:rPr lang="en-US" dirty="0"/>
              <a:t> statement −</a:t>
            </a:r>
          </a:p>
          <a:p>
            <a:r>
              <a:rPr lang="en-US" dirty="0"/>
              <a:t>The variable used in a switch statement can only be integers, </a:t>
            </a:r>
            <a:r>
              <a:rPr lang="en-US" dirty="0" err="1"/>
              <a:t>convertable</a:t>
            </a:r>
            <a:r>
              <a:rPr lang="en-US" dirty="0"/>
              <a:t> integers (byte, short, char), strings and </a:t>
            </a:r>
            <a:r>
              <a:rPr lang="en-US" dirty="0" err="1"/>
              <a:t>enums</a:t>
            </a:r>
            <a:r>
              <a:rPr lang="en-US" dirty="0"/>
              <a:t>.</a:t>
            </a:r>
          </a:p>
          <a:p>
            <a:r>
              <a:rPr lang="en-US" dirty="0"/>
              <a:t>You can have any number of case statements within a switch. Each case is followed by the value to be compared to and a colon.</a:t>
            </a:r>
          </a:p>
          <a:p>
            <a:r>
              <a:rPr lang="en-US" dirty="0"/>
              <a:t>The value for a case must be the same data type as the variable in the switch and it must be a constant or a literal.</a:t>
            </a:r>
          </a:p>
          <a:p>
            <a:r>
              <a:rPr lang="en-US" dirty="0"/>
              <a:t>When the variable being switched on is equal to a case, the statements following that case will execute until a </a:t>
            </a:r>
            <a:r>
              <a:rPr lang="en-US" i="1" dirty="0"/>
              <a:t>break</a:t>
            </a:r>
            <a:r>
              <a:rPr lang="en-US" dirty="0"/>
              <a:t> statement is reached.</a:t>
            </a:r>
          </a:p>
          <a:p>
            <a:r>
              <a:rPr lang="en-US" dirty="0"/>
              <a:t>When a </a:t>
            </a:r>
            <a:r>
              <a:rPr lang="en-US" i="1" dirty="0"/>
              <a:t>break</a:t>
            </a:r>
            <a:r>
              <a:rPr lang="en-US" dirty="0"/>
              <a:t> statement is reached, the switch terminates, and the flow of control jumps to the next line following the switch statement.</a:t>
            </a:r>
          </a:p>
          <a:p>
            <a:r>
              <a:rPr lang="en-US" dirty="0"/>
              <a:t>Not every case needs to contain a break. If no break appears, the flow of control will </a:t>
            </a:r>
            <a:r>
              <a:rPr lang="en-US" i="1" dirty="0"/>
              <a:t>fall through </a:t>
            </a:r>
            <a:r>
              <a:rPr lang="en-US" dirty="0"/>
              <a:t>to subsequent cases until a break is reached.</a:t>
            </a:r>
          </a:p>
          <a:p>
            <a:r>
              <a:rPr lang="en-US" dirty="0"/>
              <a:t>A </a:t>
            </a:r>
            <a:r>
              <a:rPr lang="en-US" i="1" dirty="0"/>
              <a:t>switch</a:t>
            </a:r>
            <a:r>
              <a:rPr lang="en-US" dirty="0"/>
              <a:t> statement can have an optional </a:t>
            </a:r>
            <a:r>
              <a:rPr lang="en-US" b="1" dirty="0"/>
              <a:t>default</a:t>
            </a:r>
            <a:r>
              <a:rPr lang="en-US" dirty="0"/>
              <a:t> case, which must appear at the end of the switch. The default case can be used for performing a task when none of the cases is true. No break is needed in the default case.</a:t>
            </a:r>
          </a:p>
          <a:p>
            <a:pPr marL="571500" indent="-571500">
              <a:buFont typeface="+mj-lt"/>
              <a:buAutoNum type="romanLcPeriod"/>
            </a:pPr>
            <a:endParaRPr lang="en-US" dirty="0"/>
          </a:p>
          <a:p>
            <a:pPr marL="0" indent="0" algn="just">
              <a:buNone/>
            </a:pPr>
            <a:endParaRPr lang="en-US" dirty="0"/>
          </a:p>
          <a:p>
            <a:pPr algn="just"/>
            <a:endParaRPr lang="en-US" dirty="0"/>
          </a:p>
        </p:txBody>
      </p:sp>
      <p:sp>
        <p:nvSpPr>
          <p:cNvPr id="5" name="Title 1"/>
          <p:cNvSpPr>
            <a:spLocks noGrp="1"/>
          </p:cNvSpPr>
          <p:nvPr>
            <p:ph type="title"/>
          </p:nvPr>
        </p:nvSpPr>
        <p:spPr>
          <a:xfrm>
            <a:off x="457200" y="427038"/>
            <a:ext cx="8458200" cy="639762"/>
          </a:xfrm>
        </p:spPr>
        <p:txBody>
          <a:bodyPr>
            <a:normAutofit fontScale="90000"/>
          </a:bodyPr>
          <a:lstStyle/>
          <a:p>
            <a:r>
              <a:rPr lang="en-US" b="1" dirty="0"/>
              <a:t>Selection : </a:t>
            </a:r>
            <a:r>
              <a:rPr lang="en-US" dirty="0"/>
              <a:t>switch statement : </a:t>
            </a:r>
            <a:r>
              <a:rPr lang="en-US" sz="3100" dirty="0"/>
              <a:t>Rules</a:t>
            </a:r>
          </a:p>
        </p:txBody>
      </p:sp>
    </p:spTree>
    <p:extLst>
      <p:ext uri="{BB962C8B-B14F-4D97-AF65-F5344CB8AC3E}">
        <p14:creationId xmlns:p14="http://schemas.microsoft.com/office/powerpoint/2010/main" val="2868999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534400" cy="5486400"/>
          </a:xfrm>
        </p:spPr>
        <p:txBody>
          <a:bodyPr>
            <a:normAutofit/>
          </a:bodyPr>
          <a:lstStyle/>
          <a:p>
            <a:pPr algn="just"/>
            <a:r>
              <a:rPr lang="en-US" dirty="0"/>
              <a:t>Flow Diagram for a switch statement</a:t>
            </a:r>
          </a:p>
          <a:p>
            <a:pPr algn="just"/>
            <a:endParaRPr lang="en-US" dirty="0"/>
          </a:p>
          <a:p>
            <a:pPr algn="just"/>
            <a:endParaRPr lang="en-US" dirty="0"/>
          </a:p>
          <a:p>
            <a:pPr marL="0" indent="0">
              <a:buNone/>
            </a:pPr>
            <a:endParaRPr lang="en-US" dirty="0"/>
          </a:p>
          <a:p>
            <a:pPr marL="0" indent="0" algn="just">
              <a:buNone/>
            </a:pPr>
            <a:endParaRPr lang="en-US" dirty="0"/>
          </a:p>
          <a:p>
            <a:pPr algn="just"/>
            <a:endParaRPr lang="en-US" dirty="0"/>
          </a:p>
        </p:txBody>
      </p:sp>
      <p:sp>
        <p:nvSpPr>
          <p:cNvPr id="4" name="Title 1"/>
          <p:cNvSpPr>
            <a:spLocks noGrp="1"/>
          </p:cNvSpPr>
          <p:nvPr>
            <p:ph type="title"/>
          </p:nvPr>
        </p:nvSpPr>
        <p:spPr>
          <a:xfrm>
            <a:off x="457200" y="427038"/>
            <a:ext cx="8458200" cy="639762"/>
          </a:xfrm>
        </p:spPr>
        <p:txBody>
          <a:bodyPr>
            <a:normAutofit fontScale="90000"/>
          </a:bodyPr>
          <a:lstStyle/>
          <a:p>
            <a:r>
              <a:rPr lang="en-US" b="1" dirty="0"/>
              <a:t>Selection : </a:t>
            </a:r>
            <a:r>
              <a:rPr lang="en-US" dirty="0"/>
              <a:t>switch statement </a:t>
            </a:r>
            <a:endParaRPr lang="en-US" sz="3900" dirty="0"/>
          </a:p>
        </p:txBody>
      </p:sp>
      <p:pic>
        <p:nvPicPr>
          <p:cNvPr id="2" name="Picture 1"/>
          <p:cNvPicPr>
            <a:picLocks noChangeAspect="1"/>
          </p:cNvPicPr>
          <p:nvPr/>
        </p:nvPicPr>
        <p:blipFill>
          <a:blip r:embed="rId2"/>
          <a:stretch>
            <a:fillRect/>
          </a:stretch>
        </p:blipFill>
        <p:spPr>
          <a:xfrm>
            <a:off x="2057400" y="1600200"/>
            <a:ext cx="4267200" cy="5154680"/>
          </a:xfrm>
          <a:prstGeom prst="rect">
            <a:avLst/>
          </a:prstGeom>
        </p:spPr>
      </p:pic>
    </p:spTree>
    <p:extLst>
      <p:ext uri="{BB962C8B-B14F-4D97-AF65-F5344CB8AC3E}">
        <p14:creationId xmlns:p14="http://schemas.microsoft.com/office/powerpoint/2010/main" val="3739594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534400" cy="5791200"/>
          </a:xfrm>
        </p:spPr>
        <p:txBody>
          <a:bodyPr>
            <a:normAutofit fontScale="55000" lnSpcReduction="20000"/>
          </a:bodyPr>
          <a:lstStyle/>
          <a:p>
            <a:pPr marL="0" indent="0" algn="just">
              <a:buNone/>
            </a:pPr>
            <a:r>
              <a:rPr lang="en-US" dirty="0"/>
              <a:t>public class MyClass {</a:t>
            </a:r>
          </a:p>
          <a:p>
            <a:pPr marL="0" indent="0" algn="just">
              <a:buNone/>
            </a:pPr>
            <a:r>
              <a:rPr lang="en-US" dirty="0"/>
              <a:t>   public static void main(String </a:t>
            </a:r>
            <a:r>
              <a:rPr lang="en-US" dirty="0" err="1"/>
              <a:t>args</a:t>
            </a:r>
            <a:r>
              <a:rPr lang="en-US" dirty="0"/>
              <a:t>[]) {</a:t>
            </a:r>
          </a:p>
          <a:p>
            <a:pPr marL="0" indent="0" algn="just">
              <a:buNone/>
            </a:pPr>
            <a:r>
              <a:rPr lang="en-US" dirty="0"/>
              <a:t>      </a:t>
            </a:r>
            <a:r>
              <a:rPr lang="en-US" dirty="0" err="1"/>
              <a:t>int</a:t>
            </a:r>
            <a:r>
              <a:rPr lang="en-US" dirty="0"/>
              <a:t> x = 2;</a:t>
            </a:r>
          </a:p>
          <a:p>
            <a:pPr marL="0" indent="0" algn="just">
              <a:buNone/>
            </a:pPr>
            <a:endParaRPr lang="en-US" dirty="0"/>
          </a:p>
          <a:p>
            <a:pPr marL="0" indent="0" algn="just">
              <a:buNone/>
            </a:pPr>
            <a:r>
              <a:rPr lang="en-US" dirty="0"/>
              <a:t>      switch(x) {</a:t>
            </a:r>
          </a:p>
          <a:p>
            <a:pPr marL="0" indent="0" algn="just">
              <a:buNone/>
            </a:pPr>
            <a:r>
              <a:rPr lang="en-US" dirty="0"/>
              <a:t>         case 1 :</a:t>
            </a:r>
          </a:p>
          <a:p>
            <a:pPr marL="0" indent="0" algn="just">
              <a:buNone/>
            </a:pPr>
            <a:r>
              <a:rPr lang="en-US" dirty="0"/>
              <a:t>            System.out.println("One!"); </a:t>
            </a:r>
          </a:p>
          <a:p>
            <a:pPr marL="0" indent="0" algn="just">
              <a:buNone/>
            </a:pPr>
            <a:r>
              <a:rPr lang="en-US" dirty="0"/>
              <a:t>            break;</a:t>
            </a:r>
          </a:p>
          <a:p>
            <a:pPr marL="0" indent="0" algn="just">
              <a:buNone/>
            </a:pPr>
            <a:r>
              <a:rPr lang="en-US" dirty="0"/>
              <a:t>         case 2 :</a:t>
            </a:r>
          </a:p>
          <a:p>
            <a:pPr marL="0" indent="0" algn="just">
              <a:buNone/>
            </a:pPr>
            <a:r>
              <a:rPr lang="en-US" dirty="0"/>
              <a:t>            System.out.println("Two!"); </a:t>
            </a:r>
          </a:p>
          <a:p>
            <a:pPr marL="0" indent="0" algn="just">
              <a:buNone/>
            </a:pPr>
            <a:r>
              <a:rPr lang="en-US" dirty="0"/>
              <a:t>            break;</a:t>
            </a:r>
          </a:p>
          <a:p>
            <a:pPr marL="0" indent="0" algn="just">
              <a:buNone/>
            </a:pPr>
            <a:r>
              <a:rPr lang="en-US" dirty="0"/>
              <a:t>         case 3 :</a:t>
            </a:r>
          </a:p>
          <a:p>
            <a:pPr marL="0" indent="0" algn="just">
              <a:buNone/>
            </a:pPr>
            <a:r>
              <a:rPr lang="en-US" dirty="0"/>
              <a:t>            System.out.println("Three!"); </a:t>
            </a:r>
          </a:p>
          <a:p>
            <a:pPr marL="0" indent="0" algn="just">
              <a:buNone/>
            </a:pPr>
            <a:r>
              <a:rPr lang="en-US" dirty="0"/>
              <a:t>            break;</a:t>
            </a:r>
          </a:p>
          <a:p>
            <a:pPr marL="0" indent="0" algn="just">
              <a:buNone/>
            </a:pPr>
            <a:r>
              <a:rPr lang="en-US" dirty="0"/>
              <a:t>         default :</a:t>
            </a:r>
          </a:p>
          <a:p>
            <a:pPr marL="0" indent="0" algn="just">
              <a:buNone/>
            </a:pPr>
            <a:r>
              <a:rPr lang="en-US" dirty="0"/>
              <a:t>            System.out.println("Value not found");</a:t>
            </a:r>
          </a:p>
          <a:p>
            <a:pPr marL="0" indent="0" algn="just">
              <a:buNone/>
            </a:pPr>
            <a:r>
              <a:rPr lang="en-US" dirty="0"/>
              <a:t>      }</a:t>
            </a:r>
          </a:p>
          <a:p>
            <a:pPr marL="0" indent="0" algn="just">
              <a:buNone/>
            </a:pPr>
            <a:r>
              <a:rPr lang="en-US" dirty="0"/>
              <a:t>      System.out.println("Your value is " + x);</a:t>
            </a:r>
          </a:p>
          <a:p>
            <a:pPr marL="0" indent="0" algn="just">
              <a:buNone/>
            </a:pPr>
            <a:r>
              <a:rPr lang="en-US" dirty="0"/>
              <a:t>   }</a:t>
            </a:r>
          </a:p>
          <a:p>
            <a:pPr marL="0" indent="0" algn="just">
              <a:buNone/>
            </a:pPr>
            <a:r>
              <a:rPr lang="en-US" dirty="0"/>
              <a:t>}</a:t>
            </a:r>
          </a:p>
          <a:p>
            <a:pPr algn="just"/>
            <a:endParaRPr lang="en-US" dirty="0"/>
          </a:p>
          <a:p>
            <a:pPr marL="0" indent="0">
              <a:buNone/>
            </a:pPr>
            <a:endParaRPr lang="en-US" dirty="0"/>
          </a:p>
          <a:p>
            <a:pPr marL="0" indent="0" algn="just">
              <a:buNone/>
            </a:pPr>
            <a:endParaRPr lang="en-US" dirty="0"/>
          </a:p>
          <a:p>
            <a:pPr algn="just"/>
            <a:endParaRPr lang="en-US" dirty="0"/>
          </a:p>
        </p:txBody>
      </p:sp>
      <p:sp>
        <p:nvSpPr>
          <p:cNvPr id="4" name="Title 1"/>
          <p:cNvSpPr>
            <a:spLocks noGrp="1"/>
          </p:cNvSpPr>
          <p:nvPr>
            <p:ph type="title"/>
          </p:nvPr>
        </p:nvSpPr>
        <p:spPr>
          <a:xfrm>
            <a:off x="457200" y="427038"/>
            <a:ext cx="8458200" cy="639762"/>
          </a:xfrm>
        </p:spPr>
        <p:txBody>
          <a:bodyPr>
            <a:normAutofit fontScale="90000"/>
          </a:bodyPr>
          <a:lstStyle/>
          <a:p>
            <a:r>
              <a:rPr lang="en-US" b="1" dirty="0"/>
              <a:t>Selection : </a:t>
            </a:r>
            <a:r>
              <a:rPr lang="en-US" dirty="0"/>
              <a:t>switch statement : </a:t>
            </a:r>
            <a:r>
              <a:rPr lang="en-US" sz="3900" dirty="0"/>
              <a:t>Example I</a:t>
            </a:r>
          </a:p>
        </p:txBody>
      </p:sp>
      <p:sp>
        <p:nvSpPr>
          <p:cNvPr id="5" name="TextBox 4"/>
          <p:cNvSpPr txBox="1"/>
          <p:nvPr/>
        </p:nvSpPr>
        <p:spPr>
          <a:xfrm rot="20110097">
            <a:off x="6356386" y="4777997"/>
            <a:ext cx="1828800" cy="553998"/>
          </a:xfrm>
          <a:prstGeom prst="rect">
            <a:avLst/>
          </a:prstGeom>
          <a:noFill/>
        </p:spPr>
        <p:txBody>
          <a:bodyPr wrap="square" rtlCol="0">
            <a:spAutoFit/>
          </a:bodyPr>
          <a:lstStyle/>
          <a:p>
            <a:r>
              <a:rPr lang="en-US" sz="3000" dirty="0"/>
              <a:t>Output??</a:t>
            </a:r>
          </a:p>
        </p:txBody>
      </p:sp>
    </p:spTree>
    <p:extLst>
      <p:ext uri="{BB962C8B-B14F-4D97-AF65-F5344CB8AC3E}">
        <p14:creationId xmlns:p14="http://schemas.microsoft.com/office/powerpoint/2010/main" val="2943213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534400" cy="5486400"/>
          </a:xfrm>
        </p:spPr>
        <p:txBody>
          <a:bodyPr>
            <a:normAutofit/>
          </a:bodyPr>
          <a:lstStyle/>
          <a:p>
            <a:pPr algn="just"/>
            <a:endParaRPr lang="en-US" dirty="0"/>
          </a:p>
          <a:p>
            <a:pPr algn="just"/>
            <a:endParaRPr lang="en-US" dirty="0"/>
          </a:p>
          <a:p>
            <a:pPr marL="0" indent="0" algn="ctr">
              <a:buNone/>
            </a:pPr>
            <a:r>
              <a:rPr lang="en-US" dirty="0"/>
              <a:t>What if we remove the </a:t>
            </a:r>
            <a:r>
              <a:rPr lang="en-US" b="1" dirty="0"/>
              <a:t>break </a:t>
            </a:r>
            <a:r>
              <a:rPr lang="en-US" dirty="0"/>
              <a:t>statements</a:t>
            </a:r>
            <a:r>
              <a:rPr lang="en-US" b="1" dirty="0"/>
              <a:t> </a:t>
            </a:r>
            <a:r>
              <a:rPr lang="en-US" dirty="0"/>
              <a:t>?</a:t>
            </a:r>
          </a:p>
          <a:p>
            <a:pPr marL="0" indent="0" algn="ctr">
              <a:buNone/>
            </a:pPr>
            <a:endParaRPr lang="en-US" dirty="0"/>
          </a:p>
          <a:p>
            <a:pPr marL="0" indent="0" algn="ctr">
              <a:buNone/>
            </a:pPr>
            <a:r>
              <a:rPr lang="en-US" i="1" dirty="0"/>
              <a:t>See Examples in the next slides</a:t>
            </a:r>
          </a:p>
          <a:p>
            <a:pPr marL="0" indent="0" algn="just">
              <a:buNone/>
            </a:pPr>
            <a:endParaRPr lang="en-US" dirty="0"/>
          </a:p>
          <a:p>
            <a:pPr algn="just"/>
            <a:endParaRPr lang="en-US" dirty="0"/>
          </a:p>
        </p:txBody>
      </p:sp>
      <p:sp>
        <p:nvSpPr>
          <p:cNvPr id="4" name="Title 1"/>
          <p:cNvSpPr>
            <a:spLocks noGrp="1"/>
          </p:cNvSpPr>
          <p:nvPr>
            <p:ph type="title"/>
          </p:nvPr>
        </p:nvSpPr>
        <p:spPr>
          <a:xfrm>
            <a:off x="457200" y="427038"/>
            <a:ext cx="8458200" cy="639762"/>
          </a:xfrm>
        </p:spPr>
        <p:txBody>
          <a:bodyPr>
            <a:normAutofit fontScale="90000"/>
          </a:bodyPr>
          <a:lstStyle/>
          <a:p>
            <a:r>
              <a:rPr lang="en-US" b="1" dirty="0"/>
              <a:t>Selection : </a:t>
            </a:r>
            <a:r>
              <a:rPr lang="en-US" dirty="0"/>
              <a:t>switch statement</a:t>
            </a:r>
            <a:endParaRPr lang="en-US" sz="3900" dirty="0"/>
          </a:p>
        </p:txBody>
      </p:sp>
    </p:spTree>
    <p:extLst>
      <p:ext uri="{BB962C8B-B14F-4D97-AF65-F5344CB8AC3E}">
        <p14:creationId xmlns:p14="http://schemas.microsoft.com/office/powerpoint/2010/main" val="14414537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534400" cy="5486400"/>
          </a:xfrm>
        </p:spPr>
        <p:txBody>
          <a:bodyPr>
            <a:normAutofit/>
          </a:bodyPr>
          <a:lstStyle/>
          <a:p>
            <a:pPr algn="just"/>
            <a:endParaRPr lang="en-US" dirty="0"/>
          </a:p>
          <a:p>
            <a:pPr algn="just"/>
            <a:endParaRPr lang="en-US" dirty="0"/>
          </a:p>
          <a:p>
            <a:pPr marL="0" indent="0">
              <a:buNone/>
            </a:pPr>
            <a:endParaRPr lang="en-US" dirty="0"/>
          </a:p>
          <a:p>
            <a:pPr marL="0" indent="0" algn="just">
              <a:buNone/>
            </a:pPr>
            <a:endParaRPr lang="en-US" dirty="0"/>
          </a:p>
          <a:p>
            <a:pPr algn="just"/>
            <a:endParaRPr lang="en-US" dirty="0"/>
          </a:p>
        </p:txBody>
      </p:sp>
      <p:sp>
        <p:nvSpPr>
          <p:cNvPr id="4" name="Title 1"/>
          <p:cNvSpPr>
            <a:spLocks noGrp="1"/>
          </p:cNvSpPr>
          <p:nvPr>
            <p:ph type="title"/>
          </p:nvPr>
        </p:nvSpPr>
        <p:spPr>
          <a:xfrm>
            <a:off x="457200" y="427038"/>
            <a:ext cx="8458200" cy="639762"/>
          </a:xfrm>
        </p:spPr>
        <p:txBody>
          <a:bodyPr>
            <a:normAutofit fontScale="90000"/>
          </a:bodyPr>
          <a:lstStyle/>
          <a:p>
            <a:r>
              <a:rPr lang="en-US" b="1" dirty="0"/>
              <a:t>Selection : </a:t>
            </a:r>
            <a:r>
              <a:rPr lang="en-US" dirty="0"/>
              <a:t>switch statement : </a:t>
            </a:r>
            <a:r>
              <a:rPr lang="en-US" sz="3900" dirty="0"/>
              <a:t>Example II</a:t>
            </a:r>
          </a:p>
        </p:txBody>
      </p:sp>
      <p:sp>
        <p:nvSpPr>
          <p:cNvPr id="2" name="Rectangle 1"/>
          <p:cNvSpPr/>
          <p:nvPr/>
        </p:nvSpPr>
        <p:spPr>
          <a:xfrm>
            <a:off x="304800" y="1066800"/>
            <a:ext cx="8382000" cy="5847755"/>
          </a:xfrm>
          <a:prstGeom prst="rect">
            <a:avLst/>
          </a:prstGeom>
        </p:spPr>
        <p:txBody>
          <a:bodyPr wrap="square">
            <a:spAutoFit/>
          </a:bodyPr>
          <a:lstStyle/>
          <a:p>
            <a:r>
              <a:rPr lang="en-US" sz="2200" dirty="0"/>
              <a:t>public class MyClass {</a:t>
            </a:r>
          </a:p>
          <a:p>
            <a:r>
              <a:rPr lang="en-US" sz="2200" dirty="0"/>
              <a:t>   public static void main(String </a:t>
            </a:r>
            <a:r>
              <a:rPr lang="en-US" sz="2200" dirty="0" err="1"/>
              <a:t>args</a:t>
            </a:r>
            <a:r>
              <a:rPr lang="en-US" sz="2200" dirty="0"/>
              <a:t>[]) {</a:t>
            </a:r>
          </a:p>
          <a:p>
            <a:r>
              <a:rPr lang="en-US" sz="2200" dirty="0"/>
              <a:t>      </a:t>
            </a:r>
            <a:r>
              <a:rPr lang="en-US" sz="2200" dirty="0" err="1"/>
              <a:t>int</a:t>
            </a:r>
            <a:r>
              <a:rPr lang="en-US" sz="2200" dirty="0"/>
              <a:t> x = 2;</a:t>
            </a:r>
          </a:p>
          <a:p>
            <a:endParaRPr lang="en-US" sz="2200" dirty="0"/>
          </a:p>
          <a:p>
            <a:r>
              <a:rPr lang="en-US" sz="2200" dirty="0"/>
              <a:t>      switch(x) {</a:t>
            </a:r>
          </a:p>
          <a:p>
            <a:r>
              <a:rPr lang="en-US" sz="2200" dirty="0"/>
              <a:t>         case 1 :</a:t>
            </a:r>
          </a:p>
          <a:p>
            <a:r>
              <a:rPr lang="en-US" sz="2200" dirty="0"/>
              <a:t>            System.out.println("One!"); </a:t>
            </a:r>
          </a:p>
          <a:p>
            <a:r>
              <a:rPr lang="en-US" sz="2200" dirty="0"/>
              <a:t>         case 2 :</a:t>
            </a:r>
          </a:p>
          <a:p>
            <a:r>
              <a:rPr lang="en-US" sz="2200" dirty="0"/>
              <a:t>            System.out.println("Two!"); </a:t>
            </a:r>
          </a:p>
          <a:p>
            <a:r>
              <a:rPr lang="en-US" sz="2200" dirty="0"/>
              <a:t>         case 3 :</a:t>
            </a:r>
          </a:p>
          <a:p>
            <a:r>
              <a:rPr lang="en-US" sz="2200" dirty="0"/>
              <a:t>            System.out.println("Three!"); </a:t>
            </a:r>
          </a:p>
          <a:p>
            <a:r>
              <a:rPr lang="en-US" sz="2200" dirty="0"/>
              <a:t>         default :</a:t>
            </a:r>
          </a:p>
          <a:p>
            <a:r>
              <a:rPr lang="en-US" sz="2200" dirty="0"/>
              <a:t>            System.out.println("Value not found");</a:t>
            </a:r>
          </a:p>
          <a:p>
            <a:r>
              <a:rPr lang="en-US" sz="2200" dirty="0"/>
              <a:t>      }</a:t>
            </a:r>
          </a:p>
          <a:p>
            <a:r>
              <a:rPr lang="en-US" sz="2200" dirty="0"/>
              <a:t>      System.out.println("Your value is " + x);</a:t>
            </a:r>
          </a:p>
          <a:p>
            <a:r>
              <a:rPr lang="en-US" sz="2200" dirty="0"/>
              <a:t>   }</a:t>
            </a:r>
          </a:p>
          <a:p>
            <a:r>
              <a:rPr lang="en-US" sz="2200" dirty="0"/>
              <a:t>}</a:t>
            </a:r>
          </a:p>
        </p:txBody>
      </p:sp>
      <p:sp>
        <p:nvSpPr>
          <p:cNvPr id="5" name="TextBox 4"/>
          <p:cNvSpPr txBox="1"/>
          <p:nvPr/>
        </p:nvSpPr>
        <p:spPr>
          <a:xfrm rot="20110097">
            <a:off x="6356386" y="4777997"/>
            <a:ext cx="1828800" cy="553998"/>
          </a:xfrm>
          <a:prstGeom prst="rect">
            <a:avLst/>
          </a:prstGeom>
          <a:noFill/>
        </p:spPr>
        <p:txBody>
          <a:bodyPr wrap="square" rtlCol="0">
            <a:spAutoFit/>
          </a:bodyPr>
          <a:lstStyle/>
          <a:p>
            <a:r>
              <a:rPr lang="en-US" sz="3000" dirty="0"/>
              <a:t>Output??</a:t>
            </a:r>
          </a:p>
        </p:txBody>
      </p:sp>
    </p:spTree>
    <p:extLst>
      <p:ext uri="{BB962C8B-B14F-4D97-AF65-F5344CB8AC3E}">
        <p14:creationId xmlns:p14="http://schemas.microsoft.com/office/powerpoint/2010/main" val="28991249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534400" cy="5486400"/>
          </a:xfrm>
        </p:spPr>
        <p:txBody>
          <a:bodyPr>
            <a:normAutofit/>
          </a:bodyPr>
          <a:lstStyle/>
          <a:p>
            <a:pPr algn="just"/>
            <a:r>
              <a:rPr lang="en-US" dirty="0"/>
              <a:t>You can see that the execution of statements continues to the </a:t>
            </a:r>
            <a:r>
              <a:rPr lang="en-US" b="1" dirty="0"/>
              <a:t>next</a:t>
            </a:r>
            <a:r>
              <a:rPr lang="en-US" dirty="0"/>
              <a:t> case statements until a break statement is reached; if there is no break statement, all the remaining case statements will be executed (plus the default statement). </a:t>
            </a:r>
          </a:p>
          <a:p>
            <a:pPr algn="just"/>
            <a:endParaRPr lang="en-US" dirty="0"/>
          </a:p>
        </p:txBody>
      </p:sp>
      <p:sp>
        <p:nvSpPr>
          <p:cNvPr id="4" name="Title 1"/>
          <p:cNvSpPr>
            <a:spLocks noGrp="1"/>
          </p:cNvSpPr>
          <p:nvPr>
            <p:ph type="title"/>
          </p:nvPr>
        </p:nvSpPr>
        <p:spPr>
          <a:xfrm>
            <a:off x="457200" y="427038"/>
            <a:ext cx="8458200" cy="639762"/>
          </a:xfrm>
        </p:spPr>
        <p:txBody>
          <a:bodyPr>
            <a:normAutofit fontScale="90000"/>
          </a:bodyPr>
          <a:lstStyle/>
          <a:p>
            <a:r>
              <a:rPr lang="en-US" b="1" dirty="0"/>
              <a:t>Selection : </a:t>
            </a:r>
            <a:r>
              <a:rPr lang="en-US" dirty="0"/>
              <a:t>switch statement</a:t>
            </a:r>
            <a:endParaRPr lang="en-US" sz="3900" dirty="0"/>
          </a:p>
        </p:txBody>
      </p:sp>
    </p:spTree>
    <p:extLst>
      <p:ext uri="{BB962C8B-B14F-4D97-AF65-F5344CB8AC3E}">
        <p14:creationId xmlns:p14="http://schemas.microsoft.com/office/powerpoint/2010/main" val="8193202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534400" cy="5486400"/>
          </a:xfrm>
        </p:spPr>
        <p:txBody>
          <a:bodyPr>
            <a:normAutofit/>
          </a:bodyPr>
          <a:lstStyle/>
          <a:p>
            <a:pPr algn="just"/>
            <a:endParaRPr lang="en-US" dirty="0"/>
          </a:p>
          <a:p>
            <a:pPr algn="just"/>
            <a:endParaRPr lang="en-US" dirty="0"/>
          </a:p>
          <a:p>
            <a:pPr marL="0" indent="0">
              <a:buNone/>
            </a:pPr>
            <a:endParaRPr lang="en-US" dirty="0"/>
          </a:p>
          <a:p>
            <a:pPr marL="0" indent="0" algn="just">
              <a:buNone/>
            </a:pPr>
            <a:endParaRPr lang="en-US" dirty="0"/>
          </a:p>
          <a:p>
            <a:pPr algn="just"/>
            <a:endParaRPr lang="en-US" dirty="0"/>
          </a:p>
        </p:txBody>
      </p:sp>
      <p:sp>
        <p:nvSpPr>
          <p:cNvPr id="4" name="Title 1"/>
          <p:cNvSpPr>
            <a:spLocks noGrp="1"/>
          </p:cNvSpPr>
          <p:nvPr>
            <p:ph type="title"/>
          </p:nvPr>
        </p:nvSpPr>
        <p:spPr>
          <a:xfrm>
            <a:off x="152400" y="203992"/>
            <a:ext cx="8813800" cy="639762"/>
          </a:xfrm>
        </p:spPr>
        <p:txBody>
          <a:bodyPr>
            <a:normAutofit fontScale="90000"/>
          </a:bodyPr>
          <a:lstStyle/>
          <a:p>
            <a:r>
              <a:rPr lang="en-US" b="1" dirty="0"/>
              <a:t>Selection : </a:t>
            </a:r>
            <a:r>
              <a:rPr lang="en-US" dirty="0"/>
              <a:t>switch statement : </a:t>
            </a:r>
            <a:r>
              <a:rPr lang="en-US" sz="3300" dirty="0"/>
              <a:t>Example III &amp; IV</a:t>
            </a:r>
          </a:p>
        </p:txBody>
      </p:sp>
      <p:sp>
        <p:nvSpPr>
          <p:cNvPr id="6" name="TextBox 5"/>
          <p:cNvSpPr txBox="1"/>
          <p:nvPr/>
        </p:nvSpPr>
        <p:spPr>
          <a:xfrm>
            <a:off x="4622800" y="1066800"/>
            <a:ext cx="4343400" cy="5632311"/>
          </a:xfrm>
          <a:prstGeom prst="rect">
            <a:avLst/>
          </a:prstGeom>
          <a:solidFill>
            <a:schemeClr val="accent6">
              <a:lumMod val="20000"/>
              <a:lumOff val="80000"/>
            </a:schemeClr>
          </a:solidFill>
        </p:spPr>
        <p:txBody>
          <a:bodyPr wrap="square" rtlCol="0">
            <a:spAutoFit/>
          </a:bodyPr>
          <a:lstStyle/>
          <a:p>
            <a:r>
              <a:rPr lang="en-US" dirty="0"/>
              <a:t>public class MyClass {</a:t>
            </a:r>
          </a:p>
          <a:p>
            <a:r>
              <a:rPr lang="en-US" dirty="0"/>
              <a:t>   public static void main(String </a:t>
            </a:r>
            <a:r>
              <a:rPr lang="en-US" dirty="0" err="1"/>
              <a:t>args</a:t>
            </a:r>
            <a:r>
              <a:rPr lang="en-US" dirty="0"/>
              <a:t>[]) {</a:t>
            </a:r>
          </a:p>
          <a:p>
            <a:r>
              <a:rPr lang="en-US" dirty="0"/>
              <a:t>      </a:t>
            </a:r>
            <a:r>
              <a:rPr lang="en-US" dirty="0" err="1"/>
              <a:t>int</a:t>
            </a:r>
            <a:r>
              <a:rPr lang="en-US" dirty="0"/>
              <a:t> x = 2;</a:t>
            </a:r>
          </a:p>
          <a:p>
            <a:endParaRPr lang="en-US" dirty="0"/>
          </a:p>
          <a:p>
            <a:r>
              <a:rPr lang="en-US" dirty="0"/>
              <a:t>      switch(x) {</a:t>
            </a:r>
          </a:p>
          <a:p>
            <a:r>
              <a:rPr lang="en-US" dirty="0"/>
              <a:t>         case 1 :</a:t>
            </a:r>
          </a:p>
          <a:p>
            <a:r>
              <a:rPr lang="en-US" dirty="0"/>
              <a:t>            System.out.println("One!");</a:t>
            </a:r>
          </a:p>
          <a:p>
            <a:r>
              <a:rPr lang="en-US" dirty="0"/>
              <a:t>         case 2 :</a:t>
            </a:r>
          </a:p>
          <a:p>
            <a:r>
              <a:rPr lang="en-US" dirty="0"/>
              <a:t>            System.out.println("Two!"); </a:t>
            </a:r>
          </a:p>
          <a:p>
            <a:r>
              <a:rPr lang="en-US" dirty="0"/>
              <a:t>         case 3 :</a:t>
            </a:r>
          </a:p>
          <a:p>
            <a:r>
              <a:rPr lang="en-US" dirty="0"/>
              <a:t>            System.out.println("Three!");</a:t>
            </a:r>
          </a:p>
          <a:p>
            <a:r>
              <a:rPr lang="en-US" dirty="0"/>
              <a:t>            </a:t>
            </a:r>
            <a:r>
              <a:rPr lang="en-US" b="1" dirty="0"/>
              <a:t>break;</a:t>
            </a:r>
          </a:p>
          <a:p>
            <a:r>
              <a:rPr lang="en-US" dirty="0"/>
              <a:t>         default :</a:t>
            </a:r>
          </a:p>
          <a:p>
            <a:r>
              <a:rPr lang="en-US" dirty="0"/>
              <a:t>            System.out.println("Value not found");</a:t>
            </a:r>
          </a:p>
          <a:p>
            <a:r>
              <a:rPr lang="en-US" dirty="0"/>
              <a:t>      }</a:t>
            </a:r>
          </a:p>
          <a:p>
            <a:r>
              <a:rPr lang="en-US" dirty="0"/>
              <a:t>      System.out.println("Your value is " + x);</a:t>
            </a:r>
          </a:p>
          <a:p>
            <a:r>
              <a:rPr lang="en-US" dirty="0"/>
              <a:t>   }</a:t>
            </a:r>
          </a:p>
          <a:p>
            <a:r>
              <a:rPr lang="en-US" dirty="0"/>
              <a:t>}</a:t>
            </a:r>
          </a:p>
          <a:p>
            <a:endParaRPr lang="en-US" dirty="0"/>
          </a:p>
        </p:txBody>
      </p:sp>
      <p:sp>
        <p:nvSpPr>
          <p:cNvPr id="7" name="TextBox 6"/>
          <p:cNvSpPr txBox="1"/>
          <p:nvPr/>
        </p:nvSpPr>
        <p:spPr>
          <a:xfrm>
            <a:off x="152400" y="1066800"/>
            <a:ext cx="4267200" cy="5632311"/>
          </a:xfrm>
          <a:prstGeom prst="rect">
            <a:avLst/>
          </a:prstGeom>
          <a:solidFill>
            <a:schemeClr val="accent1">
              <a:lumMod val="20000"/>
              <a:lumOff val="80000"/>
            </a:schemeClr>
          </a:solidFill>
        </p:spPr>
        <p:txBody>
          <a:bodyPr wrap="square" rtlCol="0">
            <a:spAutoFit/>
          </a:bodyPr>
          <a:lstStyle/>
          <a:p>
            <a:r>
              <a:rPr lang="en-US" dirty="0"/>
              <a:t>public class MyClass {</a:t>
            </a:r>
          </a:p>
          <a:p>
            <a:r>
              <a:rPr lang="en-US" dirty="0"/>
              <a:t>   public static void main(String </a:t>
            </a:r>
            <a:r>
              <a:rPr lang="en-US" dirty="0" err="1"/>
              <a:t>args</a:t>
            </a:r>
            <a:r>
              <a:rPr lang="en-US" dirty="0"/>
              <a:t>[]) {</a:t>
            </a:r>
          </a:p>
          <a:p>
            <a:r>
              <a:rPr lang="en-US" dirty="0"/>
              <a:t>      </a:t>
            </a:r>
            <a:r>
              <a:rPr lang="en-US" dirty="0" err="1"/>
              <a:t>int</a:t>
            </a:r>
            <a:r>
              <a:rPr lang="en-US" dirty="0"/>
              <a:t> x = 2;</a:t>
            </a:r>
          </a:p>
          <a:p>
            <a:endParaRPr lang="en-US" dirty="0"/>
          </a:p>
          <a:p>
            <a:r>
              <a:rPr lang="en-US" dirty="0"/>
              <a:t>      switch(x) {</a:t>
            </a:r>
          </a:p>
          <a:p>
            <a:r>
              <a:rPr lang="en-US" dirty="0"/>
              <a:t>         case 1 :</a:t>
            </a:r>
          </a:p>
          <a:p>
            <a:r>
              <a:rPr lang="en-US" dirty="0"/>
              <a:t>            System.out.println("One!");</a:t>
            </a:r>
          </a:p>
          <a:p>
            <a:r>
              <a:rPr lang="en-US" dirty="0"/>
              <a:t>            </a:t>
            </a:r>
            <a:r>
              <a:rPr lang="en-US" b="1" dirty="0"/>
              <a:t>break;</a:t>
            </a:r>
          </a:p>
          <a:p>
            <a:r>
              <a:rPr lang="en-US" dirty="0"/>
              <a:t>         case 2 :</a:t>
            </a:r>
          </a:p>
          <a:p>
            <a:r>
              <a:rPr lang="en-US" dirty="0"/>
              <a:t>            System.out.println("Two!"); </a:t>
            </a:r>
          </a:p>
          <a:p>
            <a:r>
              <a:rPr lang="en-US" dirty="0"/>
              <a:t>         case 3 :</a:t>
            </a:r>
          </a:p>
          <a:p>
            <a:r>
              <a:rPr lang="en-US" dirty="0"/>
              <a:t>            System.out.println("Three!"); </a:t>
            </a:r>
          </a:p>
          <a:p>
            <a:r>
              <a:rPr lang="en-US" dirty="0"/>
              <a:t>         default :</a:t>
            </a:r>
          </a:p>
          <a:p>
            <a:r>
              <a:rPr lang="en-US" dirty="0"/>
              <a:t>            System.out.println("Value not found");</a:t>
            </a:r>
          </a:p>
          <a:p>
            <a:r>
              <a:rPr lang="en-US" dirty="0"/>
              <a:t>      }</a:t>
            </a:r>
          </a:p>
          <a:p>
            <a:r>
              <a:rPr lang="en-US" dirty="0"/>
              <a:t>      System.out.println("Your value is " + x);</a:t>
            </a:r>
          </a:p>
          <a:p>
            <a:r>
              <a:rPr lang="en-US" dirty="0"/>
              <a:t>   }</a:t>
            </a:r>
          </a:p>
          <a:p>
            <a:r>
              <a:rPr lang="en-US" dirty="0"/>
              <a:t>}</a:t>
            </a:r>
          </a:p>
          <a:p>
            <a:endParaRPr lang="en-US" dirty="0"/>
          </a:p>
        </p:txBody>
      </p:sp>
      <p:sp>
        <p:nvSpPr>
          <p:cNvPr id="5" name="TextBox 4"/>
          <p:cNvSpPr txBox="1"/>
          <p:nvPr/>
        </p:nvSpPr>
        <p:spPr>
          <a:xfrm rot="20110097">
            <a:off x="2575170" y="5955382"/>
            <a:ext cx="1828800" cy="477054"/>
          </a:xfrm>
          <a:prstGeom prst="rect">
            <a:avLst/>
          </a:prstGeom>
          <a:noFill/>
        </p:spPr>
        <p:txBody>
          <a:bodyPr wrap="square" rtlCol="0">
            <a:spAutoFit/>
          </a:bodyPr>
          <a:lstStyle/>
          <a:p>
            <a:r>
              <a:rPr lang="en-US" sz="2500" dirty="0"/>
              <a:t>Output??</a:t>
            </a:r>
          </a:p>
        </p:txBody>
      </p:sp>
      <p:sp>
        <p:nvSpPr>
          <p:cNvPr id="8" name="TextBox 7"/>
          <p:cNvSpPr txBox="1"/>
          <p:nvPr/>
        </p:nvSpPr>
        <p:spPr>
          <a:xfrm rot="20110097">
            <a:off x="7299570" y="5972225"/>
            <a:ext cx="1828800" cy="477054"/>
          </a:xfrm>
          <a:prstGeom prst="rect">
            <a:avLst/>
          </a:prstGeom>
          <a:noFill/>
        </p:spPr>
        <p:txBody>
          <a:bodyPr wrap="square" rtlCol="0">
            <a:spAutoFit/>
          </a:bodyPr>
          <a:lstStyle/>
          <a:p>
            <a:r>
              <a:rPr lang="en-US" sz="2500" dirty="0"/>
              <a:t>Output??</a:t>
            </a:r>
          </a:p>
        </p:txBody>
      </p:sp>
    </p:spTree>
    <p:extLst>
      <p:ext uri="{BB962C8B-B14F-4D97-AF65-F5344CB8AC3E}">
        <p14:creationId xmlns:p14="http://schemas.microsoft.com/office/powerpoint/2010/main" val="18721101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534400" cy="5486400"/>
          </a:xfrm>
        </p:spPr>
        <p:txBody>
          <a:bodyPr>
            <a:normAutofit/>
          </a:bodyPr>
          <a:lstStyle/>
          <a:p>
            <a:pPr algn="just"/>
            <a:endParaRPr lang="en-US" dirty="0"/>
          </a:p>
          <a:p>
            <a:pPr algn="just"/>
            <a:endParaRPr lang="en-US" dirty="0"/>
          </a:p>
          <a:p>
            <a:pPr marL="0" indent="0">
              <a:buNone/>
            </a:pPr>
            <a:endParaRPr lang="en-US" dirty="0"/>
          </a:p>
          <a:p>
            <a:pPr marL="0" indent="0" algn="just">
              <a:buNone/>
            </a:pPr>
            <a:endParaRPr lang="en-US" dirty="0"/>
          </a:p>
          <a:p>
            <a:pPr algn="just"/>
            <a:endParaRPr lang="en-US" dirty="0"/>
          </a:p>
        </p:txBody>
      </p:sp>
      <p:sp>
        <p:nvSpPr>
          <p:cNvPr id="4" name="Title 1"/>
          <p:cNvSpPr>
            <a:spLocks noGrp="1"/>
          </p:cNvSpPr>
          <p:nvPr>
            <p:ph type="title"/>
          </p:nvPr>
        </p:nvSpPr>
        <p:spPr>
          <a:xfrm>
            <a:off x="419100" y="14514"/>
            <a:ext cx="8458200" cy="639762"/>
          </a:xfrm>
        </p:spPr>
        <p:txBody>
          <a:bodyPr>
            <a:normAutofit fontScale="90000"/>
          </a:bodyPr>
          <a:lstStyle/>
          <a:p>
            <a:r>
              <a:rPr lang="en-US" b="1" dirty="0"/>
              <a:t>Selection : </a:t>
            </a:r>
            <a:r>
              <a:rPr lang="en-US" dirty="0"/>
              <a:t>switch statement : </a:t>
            </a:r>
            <a:r>
              <a:rPr lang="en-US" sz="3900" dirty="0"/>
              <a:t>Example V</a:t>
            </a:r>
          </a:p>
        </p:txBody>
      </p:sp>
      <p:sp>
        <p:nvSpPr>
          <p:cNvPr id="2" name="Rectangle 1"/>
          <p:cNvSpPr/>
          <p:nvPr/>
        </p:nvSpPr>
        <p:spPr>
          <a:xfrm>
            <a:off x="127000" y="394692"/>
            <a:ext cx="8763000" cy="6463308"/>
          </a:xfrm>
          <a:prstGeom prst="rect">
            <a:avLst/>
          </a:prstGeom>
        </p:spPr>
        <p:txBody>
          <a:bodyPr wrap="square">
            <a:spAutoFit/>
          </a:bodyPr>
          <a:lstStyle/>
          <a:p>
            <a:r>
              <a:rPr lang="en-US" dirty="0"/>
              <a:t>public class MyClass {</a:t>
            </a:r>
          </a:p>
          <a:p>
            <a:r>
              <a:rPr lang="en-US" dirty="0"/>
              <a:t>   public static void main(String </a:t>
            </a:r>
            <a:r>
              <a:rPr lang="en-US" dirty="0" err="1"/>
              <a:t>args</a:t>
            </a:r>
            <a:r>
              <a:rPr lang="en-US" dirty="0"/>
              <a:t>[]) {</a:t>
            </a:r>
          </a:p>
          <a:p>
            <a:r>
              <a:rPr lang="en-US" dirty="0"/>
              <a:t>      char grade = 'C';</a:t>
            </a:r>
          </a:p>
          <a:p>
            <a:endParaRPr lang="en-US" dirty="0"/>
          </a:p>
          <a:p>
            <a:r>
              <a:rPr lang="en-US" dirty="0"/>
              <a:t>      switch(grade) {</a:t>
            </a:r>
          </a:p>
          <a:p>
            <a:r>
              <a:rPr lang="en-US" dirty="0"/>
              <a:t>         case 'A' :</a:t>
            </a:r>
          </a:p>
          <a:p>
            <a:r>
              <a:rPr lang="en-US" dirty="0"/>
              <a:t>            System.out.println("Excellent!"); </a:t>
            </a:r>
          </a:p>
          <a:p>
            <a:r>
              <a:rPr lang="en-US" dirty="0"/>
              <a:t>            </a:t>
            </a:r>
            <a:r>
              <a:rPr lang="en-US" b="1" dirty="0"/>
              <a:t>break</a:t>
            </a:r>
            <a:r>
              <a:rPr lang="en-US" dirty="0"/>
              <a:t>;</a:t>
            </a:r>
          </a:p>
          <a:p>
            <a:r>
              <a:rPr lang="en-US" dirty="0"/>
              <a:t>         case 'B' :</a:t>
            </a:r>
          </a:p>
          <a:p>
            <a:r>
              <a:rPr lang="en-US" dirty="0"/>
              <a:t>         case 'C' :</a:t>
            </a:r>
          </a:p>
          <a:p>
            <a:r>
              <a:rPr lang="en-US" dirty="0"/>
              <a:t>            System.out.println("Well done");</a:t>
            </a:r>
          </a:p>
          <a:p>
            <a:r>
              <a:rPr lang="en-US" dirty="0"/>
              <a:t>            </a:t>
            </a:r>
            <a:r>
              <a:rPr lang="en-US" b="1" dirty="0"/>
              <a:t>break</a:t>
            </a:r>
            <a:r>
              <a:rPr lang="en-US" dirty="0"/>
              <a:t>;</a:t>
            </a:r>
          </a:p>
          <a:p>
            <a:r>
              <a:rPr lang="en-US" dirty="0"/>
              <a:t>         case 'D' :</a:t>
            </a:r>
          </a:p>
          <a:p>
            <a:r>
              <a:rPr lang="en-US" dirty="0"/>
              <a:t>            System.out.println("You passed");</a:t>
            </a:r>
          </a:p>
          <a:p>
            <a:r>
              <a:rPr lang="en-US" dirty="0"/>
              <a:t>         case 'F' :</a:t>
            </a:r>
          </a:p>
          <a:p>
            <a:r>
              <a:rPr lang="en-US" dirty="0"/>
              <a:t>            System.out.println("Better try again");</a:t>
            </a:r>
          </a:p>
          <a:p>
            <a:r>
              <a:rPr lang="en-US" dirty="0"/>
              <a:t>            </a:t>
            </a:r>
            <a:r>
              <a:rPr lang="en-US" b="1" dirty="0"/>
              <a:t>break</a:t>
            </a:r>
            <a:r>
              <a:rPr lang="en-US" dirty="0"/>
              <a:t>;</a:t>
            </a:r>
          </a:p>
          <a:p>
            <a:r>
              <a:rPr lang="en-US" dirty="0"/>
              <a:t>         default :</a:t>
            </a:r>
          </a:p>
          <a:p>
            <a:r>
              <a:rPr lang="en-US" dirty="0"/>
              <a:t>            System.out.println("Invalid grade");</a:t>
            </a:r>
          </a:p>
          <a:p>
            <a:r>
              <a:rPr lang="en-US" dirty="0"/>
              <a:t>      }</a:t>
            </a:r>
          </a:p>
          <a:p>
            <a:r>
              <a:rPr lang="en-US" dirty="0"/>
              <a:t>      System.out.println("Your grade is " + grade);</a:t>
            </a:r>
          </a:p>
          <a:p>
            <a:r>
              <a:rPr lang="en-US" dirty="0"/>
              <a:t>   }</a:t>
            </a:r>
          </a:p>
          <a:p>
            <a:r>
              <a:rPr lang="en-US" dirty="0"/>
              <a:t>}</a:t>
            </a:r>
          </a:p>
        </p:txBody>
      </p:sp>
      <p:sp>
        <p:nvSpPr>
          <p:cNvPr id="5" name="TextBox 4"/>
          <p:cNvSpPr txBox="1"/>
          <p:nvPr/>
        </p:nvSpPr>
        <p:spPr>
          <a:xfrm rot="20110097">
            <a:off x="6356386" y="4777997"/>
            <a:ext cx="1828800" cy="553998"/>
          </a:xfrm>
          <a:prstGeom prst="rect">
            <a:avLst/>
          </a:prstGeom>
          <a:noFill/>
        </p:spPr>
        <p:txBody>
          <a:bodyPr wrap="square" rtlCol="0">
            <a:spAutoFit/>
          </a:bodyPr>
          <a:lstStyle/>
          <a:p>
            <a:r>
              <a:rPr lang="en-US" sz="3000" dirty="0"/>
              <a:t>Output??</a:t>
            </a:r>
          </a:p>
        </p:txBody>
      </p:sp>
    </p:spTree>
    <p:extLst>
      <p:ext uri="{BB962C8B-B14F-4D97-AF65-F5344CB8AC3E}">
        <p14:creationId xmlns:p14="http://schemas.microsoft.com/office/powerpoint/2010/main" val="2352335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639762"/>
          </a:xfrm>
        </p:spPr>
        <p:txBody>
          <a:bodyPr>
            <a:normAutofit fontScale="90000"/>
          </a:bodyPr>
          <a:lstStyle/>
          <a:p>
            <a:r>
              <a:rPr lang="en-US" b="1" dirty="0"/>
              <a:t>Control Structures </a:t>
            </a:r>
          </a:p>
        </p:txBody>
      </p:sp>
      <p:sp>
        <p:nvSpPr>
          <p:cNvPr id="3" name="Content Placeholder 2"/>
          <p:cNvSpPr>
            <a:spLocks noGrp="1"/>
          </p:cNvSpPr>
          <p:nvPr>
            <p:ph idx="1"/>
          </p:nvPr>
        </p:nvSpPr>
        <p:spPr>
          <a:xfrm>
            <a:off x="381000" y="1066800"/>
            <a:ext cx="8534400" cy="5486400"/>
          </a:xfrm>
        </p:spPr>
        <p:txBody>
          <a:bodyPr>
            <a:normAutofit/>
          </a:bodyPr>
          <a:lstStyle/>
          <a:p>
            <a:pPr algn="just"/>
            <a:r>
              <a:rPr lang="en-US" dirty="0"/>
              <a:t>A procedure for solving a problem in terms of actions to execute and the order in which these actions are executed is called </a:t>
            </a:r>
            <a:r>
              <a:rPr lang="en-US" b="1" dirty="0"/>
              <a:t>an algorithm</a:t>
            </a:r>
            <a:r>
              <a:rPr lang="en-US" dirty="0"/>
              <a:t>.</a:t>
            </a:r>
          </a:p>
          <a:p>
            <a:pPr algn="just"/>
            <a:r>
              <a:rPr lang="en-US" dirty="0"/>
              <a:t>There are three types of control structures namely:</a:t>
            </a:r>
          </a:p>
          <a:p>
            <a:pPr lvl="1" algn="just"/>
            <a:r>
              <a:rPr lang="en-US" dirty="0"/>
              <a:t>Sequential control structure</a:t>
            </a:r>
          </a:p>
          <a:p>
            <a:pPr lvl="1" algn="just"/>
            <a:r>
              <a:rPr lang="en-US" dirty="0"/>
              <a:t>Selection control structure</a:t>
            </a:r>
          </a:p>
          <a:p>
            <a:pPr lvl="1" algn="just"/>
            <a:r>
              <a:rPr lang="en-US" dirty="0"/>
              <a:t>Repetition control structure</a:t>
            </a:r>
          </a:p>
        </p:txBody>
      </p:sp>
    </p:spTree>
    <p:extLst>
      <p:ext uri="{BB962C8B-B14F-4D97-AF65-F5344CB8AC3E}">
        <p14:creationId xmlns:p14="http://schemas.microsoft.com/office/powerpoint/2010/main" val="30084291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76048"/>
            <a:ext cx="8763000" cy="6181952"/>
          </a:xfrm>
        </p:spPr>
        <p:txBody>
          <a:bodyPr>
            <a:normAutofit fontScale="40000" lnSpcReduction="20000"/>
          </a:bodyPr>
          <a:lstStyle/>
          <a:p>
            <a:pPr marL="0" indent="0" algn="just">
              <a:buNone/>
            </a:pPr>
            <a:r>
              <a:rPr lang="en-US" sz="4500" dirty="0"/>
              <a:t>public class MyClass {</a:t>
            </a:r>
          </a:p>
          <a:p>
            <a:pPr marL="0" indent="0" algn="just">
              <a:buNone/>
            </a:pPr>
            <a:r>
              <a:rPr lang="en-US" sz="4500" dirty="0"/>
              <a:t>   public static void main(String </a:t>
            </a:r>
            <a:r>
              <a:rPr lang="en-US" sz="4500" dirty="0" err="1"/>
              <a:t>args</a:t>
            </a:r>
            <a:r>
              <a:rPr lang="en-US" sz="4500" dirty="0"/>
              <a:t>[]) { </a:t>
            </a:r>
          </a:p>
          <a:p>
            <a:pPr marL="0" indent="0" algn="just">
              <a:buNone/>
            </a:pPr>
            <a:r>
              <a:rPr lang="en-US" sz="4500" dirty="0"/>
              <a:t>      char </a:t>
            </a:r>
            <a:r>
              <a:rPr lang="en-US" sz="4500" b="1" dirty="0"/>
              <a:t>grade = 'F';</a:t>
            </a:r>
          </a:p>
          <a:p>
            <a:pPr marL="0" indent="0" algn="just">
              <a:buNone/>
            </a:pPr>
            <a:endParaRPr lang="en-US" sz="4500" dirty="0"/>
          </a:p>
          <a:p>
            <a:pPr marL="0" indent="0" algn="just">
              <a:buNone/>
            </a:pPr>
            <a:r>
              <a:rPr lang="en-US" sz="4500" dirty="0"/>
              <a:t>      switch(grade) {</a:t>
            </a:r>
          </a:p>
          <a:p>
            <a:pPr marL="0" indent="0" algn="just">
              <a:buNone/>
            </a:pPr>
            <a:r>
              <a:rPr lang="en-US" sz="4500" dirty="0"/>
              <a:t>         case 'A' :</a:t>
            </a:r>
          </a:p>
          <a:p>
            <a:pPr marL="0" indent="0" algn="just">
              <a:buNone/>
            </a:pPr>
            <a:r>
              <a:rPr lang="en-US" sz="4500" dirty="0"/>
              <a:t>            System.out.println("Excellent!"); </a:t>
            </a:r>
          </a:p>
          <a:p>
            <a:pPr marL="0" indent="0" algn="just">
              <a:buNone/>
            </a:pPr>
            <a:r>
              <a:rPr lang="en-US" sz="4500" dirty="0"/>
              <a:t>            </a:t>
            </a:r>
            <a:r>
              <a:rPr lang="en-US" sz="4500" b="1" dirty="0"/>
              <a:t>break</a:t>
            </a:r>
            <a:r>
              <a:rPr lang="en-US" sz="4500" dirty="0"/>
              <a:t>;</a:t>
            </a:r>
          </a:p>
          <a:p>
            <a:pPr marL="0" indent="0" algn="just">
              <a:buNone/>
            </a:pPr>
            <a:r>
              <a:rPr lang="en-US" sz="4500" dirty="0"/>
              <a:t>         case 'B' :</a:t>
            </a:r>
          </a:p>
          <a:p>
            <a:pPr marL="0" indent="0" algn="just">
              <a:buNone/>
            </a:pPr>
            <a:r>
              <a:rPr lang="en-US" sz="4500" dirty="0"/>
              <a:t>         case 'C' :</a:t>
            </a:r>
          </a:p>
          <a:p>
            <a:pPr marL="0" indent="0" algn="just">
              <a:buNone/>
            </a:pPr>
            <a:r>
              <a:rPr lang="en-US" sz="4500" dirty="0"/>
              <a:t>            System.out.println("Well done");</a:t>
            </a:r>
          </a:p>
          <a:p>
            <a:pPr marL="0" indent="0" algn="just">
              <a:buNone/>
            </a:pPr>
            <a:r>
              <a:rPr lang="en-US" sz="4500" dirty="0"/>
              <a:t>            </a:t>
            </a:r>
            <a:r>
              <a:rPr lang="en-US" sz="4500" b="1" dirty="0"/>
              <a:t>break</a:t>
            </a:r>
            <a:r>
              <a:rPr lang="en-US" sz="4500" dirty="0"/>
              <a:t>;</a:t>
            </a:r>
          </a:p>
          <a:p>
            <a:pPr marL="0" indent="0" algn="just">
              <a:buNone/>
            </a:pPr>
            <a:r>
              <a:rPr lang="en-US" sz="4500" dirty="0"/>
              <a:t>         case 'D' :</a:t>
            </a:r>
          </a:p>
          <a:p>
            <a:pPr marL="0" indent="0" algn="just">
              <a:buNone/>
            </a:pPr>
            <a:r>
              <a:rPr lang="en-US" sz="4500" dirty="0"/>
              <a:t>            System.out.println("You passed");</a:t>
            </a:r>
          </a:p>
          <a:p>
            <a:pPr marL="0" indent="0" algn="just">
              <a:buNone/>
            </a:pPr>
            <a:r>
              <a:rPr lang="en-US" sz="4500" dirty="0"/>
              <a:t>         case 'F' :</a:t>
            </a:r>
          </a:p>
          <a:p>
            <a:pPr marL="0" indent="0" algn="just">
              <a:buNone/>
            </a:pPr>
            <a:r>
              <a:rPr lang="en-US" sz="4500" dirty="0"/>
              <a:t>            System.out.println("Better try again");</a:t>
            </a:r>
          </a:p>
          <a:p>
            <a:pPr marL="0" indent="0" algn="just">
              <a:buNone/>
            </a:pPr>
            <a:r>
              <a:rPr lang="en-US" sz="4500" dirty="0"/>
              <a:t>         default :</a:t>
            </a:r>
          </a:p>
          <a:p>
            <a:pPr marL="0" indent="0" algn="just">
              <a:buNone/>
            </a:pPr>
            <a:r>
              <a:rPr lang="en-US" sz="4500" dirty="0"/>
              <a:t>            System.out.println("Invalid grade");</a:t>
            </a:r>
          </a:p>
          <a:p>
            <a:pPr marL="0" indent="0" algn="just">
              <a:buNone/>
            </a:pPr>
            <a:r>
              <a:rPr lang="en-US" sz="4500" dirty="0"/>
              <a:t>      }</a:t>
            </a:r>
          </a:p>
          <a:p>
            <a:pPr marL="0" indent="0" algn="just">
              <a:buNone/>
            </a:pPr>
            <a:r>
              <a:rPr lang="en-US" sz="4500" dirty="0"/>
              <a:t>      System.out.println("Your grade is " + grade);</a:t>
            </a:r>
          </a:p>
          <a:p>
            <a:pPr marL="0" indent="0" algn="just">
              <a:buNone/>
            </a:pPr>
            <a:r>
              <a:rPr lang="en-US" sz="4500" dirty="0"/>
              <a:t>   }</a:t>
            </a:r>
          </a:p>
          <a:p>
            <a:pPr marL="0" indent="0" algn="just">
              <a:buNone/>
            </a:pPr>
            <a:r>
              <a:rPr lang="en-US" sz="4500" dirty="0"/>
              <a:t>}</a:t>
            </a:r>
          </a:p>
          <a:p>
            <a:pPr marL="0" indent="0">
              <a:buNone/>
            </a:pPr>
            <a:endParaRPr lang="en-US" dirty="0"/>
          </a:p>
          <a:p>
            <a:pPr marL="0" indent="0" algn="just">
              <a:buNone/>
            </a:pPr>
            <a:endParaRPr lang="en-US" dirty="0"/>
          </a:p>
          <a:p>
            <a:pPr algn="just"/>
            <a:endParaRPr lang="en-US" dirty="0"/>
          </a:p>
        </p:txBody>
      </p:sp>
      <p:sp>
        <p:nvSpPr>
          <p:cNvPr id="4" name="Title 1"/>
          <p:cNvSpPr>
            <a:spLocks noGrp="1"/>
          </p:cNvSpPr>
          <p:nvPr>
            <p:ph type="title"/>
          </p:nvPr>
        </p:nvSpPr>
        <p:spPr>
          <a:xfrm>
            <a:off x="457200" y="36286"/>
            <a:ext cx="8458200" cy="639762"/>
          </a:xfrm>
        </p:spPr>
        <p:txBody>
          <a:bodyPr>
            <a:normAutofit fontScale="90000"/>
          </a:bodyPr>
          <a:lstStyle/>
          <a:p>
            <a:r>
              <a:rPr lang="en-US" b="1" dirty="0"/>
              <a:t>Selection : </a:t>
            </a:r>
            <a:r>
              <a:rPr lang="en-US" dirty="0"/>
              <a:t>switch statement : </a:t>
            </a:r>
            <a:r>
              <a:rPr lang="en-US" sz="3900" dirty="0"/>
              <a:t>Example VI </a:t>
            </a:r>
          </a:p>
        </p:txBody>
      </p:sp>
      <p:sp>
        <p:nvSpPr>
          <p:cNvPr id="5" name="TextBox 4"/>
          <p:cNvSpPr txBox="1"/>
          <p:nvPr/>
        </p:nvSpPr>
        <p:spPr>
          <a:xfrm rot="20110097">
            <a:off x="6356386" y="4777997"/>
            <a:ext cx="1828800" cy="553998"/>
          </a:xfrm>
          <a:prstGeom prst="rect">
            <a:avLst/>
          </a:prstGeom>
          <a:noFill/>
        </p:spPr>
        <p:txBody>
          <a:bodyPr wrap="square" rtlCol="0">
            <a:spAutoFit/>
          </a:bodyPr>
          <a:lstStyle/>
          <a:p>
            <a:r>
              <a:rPr lang="en-US" sz="3000" dirty="0"/>
              <a:t>Output??</a:t>
            </a:r>
          </a:p>
        </p:txBody>
      </p:sp>
    </p:spTree>
    <p:extLst>
      <p:ext uri="{BB962C8B-B14F-4D97-AF65-F5344CB8AC3E}">
        <p14:creationId xmlns:p14="http://schemas.microsoft.com/office/powerpoint/2010/main" val="24232333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534400" cy="5486400"/>
          </a:xfrm>
        </p:spPr>
        <p:txBody>
          <a:bodyPr>
            <a:normAutofit/>
          </a:bodyPr>
          <a:lstStyle/>
          <a:p>
            <a:pPr algn="just"/>
            <a:r>
              <a:rPr lang="en-US" dirty="0"/>
              <a:t>The conditional operator (</a:t>
            </a:r>
            <a:r>
              <a:rPr lang="en-US" b="1" dirty="0"/>
              <a:t>? :) </a:t>
            </a:r>
            <a:r>
              <a:rPr lang="en-US" dirty="0"/>
              <a:t>is also known as the </a:t>
            </a:r>
            <a:r>
              <a:rPr lang="en-US" b="1" dirty="0"/>
              <a:t>ternary operator.</a:t>
            </a:r>
          </a:p>
          <a:p>
            <a:pPr algn="just"/>
            <a:r>
              <a:rPr lang="en-US" dirty="0"/>
              <a:t>It can be used to replace </a:t>
            </a:r>
            <a:r>
              <a:rPr lang="en-US" b="1" dirty="0"/>
              <a:t>if...else</a:t>
            </a:r>
            <a:r>
              <a:rPr lang="en-US" dirty="0"/>
              <a:t> statements. </a:t>
            </a:r>
          </a:p>
          <a:p>
            <a:pPr algn="just"/>
            <a:r>
              <a:rPr lang="en-US" dirty="0"/>
              <a:t>It has the following general form −</a:t>
            </a:r>
          </a:p>
          <a:p>
            <a:pPr marL="0" indent="0" algn="ctr">
              <a:buNone/>
            </a:pPr>
            <a:r>
              <a:rPr lang="en-US" b="1" dirty="0"/>
              <a:t>Exp1 ? Exp2 : Exp3;</a:t>
            </a:r>
            <a:endParaRPr lang="en-US" dirty="0"/>
          </a:p>
          <a:p>
            <a:pPr lvl="1" algn="just"/>
            <a:r>
              <a:rPr lang="en-US" dirty="0"/>
              <a:t>Where Exp1, Exp2, and Exp3 are expressions.</a:t>
            </a:r>
          </a:p>
          <a:p>
            <a:pPr lvl="1" algn="just"/>
            <a:r>
              <a:rPr lang="en-US" dirty="0"/>
              <a:t>Notice the use and placement of the colon.</a:t>
            </a:r>
          </a:p>
        </p:txBody>
      </p:sp>
      <p:sp>
        <p:nvSpPr>
          <p:cNvPr id="4" name="Title 1"/>
          <p:cNvSpPr>
            <a:spLocks noGrp="1"/>
          </p:cNvSpPr>
          <p:nvPr>
            <p:ph type="title"/>
          </p:nvPr>
        </p:nvSpPr>
        <p:spPr>
          <a:xfrm>
            <a:off x="190500" y="427038"/>
            <a:ext cx="8915400" cy="639762"/>
          </a:xfrm>
        </p:spPr>
        <p:txBody>
          <a:bodyPr>
            <a:normAutofit fontScale="90000"/>
          </a:bodyPr>
          <a:lstStyle/>
          <a:p>
            <a:r>
              <a:rPr lang="en-US" b="1" dirty="0"/>
              <a:t>Selection : </a:t>
            </a:r>
            <a:r>
              <a:rPr lang="en-US" dirty="0"/>
              <a:t>The Conditional Operator</a:t>
            </a:r>
            <a:r>
              <a:rPr lang="en-US" b="1" dirty="0"/>
              <a:t> ( ? : )</a:t>
            </a:r>
          </a:p>
        </p:txBody>
      </p:sp>
    </p:spTree>
    <p:extLst>
      <p:ext uri="{BB962C8B-B14F-4D97-AF65-F5344CB8AC3E}">
        <p14:creationId xmlns:p14="http://schemas.microsoft.com/office/powerpoint/2010/main" val="24136422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686800" cy="5486400"/>
          </a:xfrm>
        </p:spPr>
        <p:txBody>
          <a:bodyPr>
            <a:normAutofit/>
          </a:bodyPr>
          <a:lstStyle/>
          <a:p>
            <a:pPr algn="just"/>
            <a:r>
              <a:rPr lang="en-US" dirty="0"/>
              <a:t>To determine the value of the whole expression, initially exp1 is evaluated.</a:t>
            </a:r>
          </a:p>
          <a:p>
            <a:pPr lvl="1"/>
            <a:r>
              <a:rPr lang="en-US" dirty="0"/>
              <a:t>If the value of exp1 is true, then the value of Exp2 will be the value of the whole expression.</a:t>
            </a:r>
          </a:p>
          <a:p>
            <a:pPr lvl="1"/>
            <a:r>
              <a:rPr lang="en-US" dirty="0"/>
              <a:t>If the value of exp1 is false, then Exp3 is evaluated and its value becomes the value of the entire expression.</a:t>
            </a:r>
          </a:p>
          <a:p>
            <a:pPr algn="just"/>
            <a:r>
              <a:rPr lang="en-US" dirty="0"/>
              <a:t>In short, the operator is written as :</a:t>
            </a:r>
          </a:p>
          <a:p>
            <a:pPr marL="0" indent="0" algn="ctr">
              <a:buNone/>
            </a:pPr>
            <a:r>
              <a:rPr lang="en-US" sz="3000" b="1" dirty="0"/>
              <a:t>variable x = (expression) ? value if true : value if false;</a:t>
            </a:r>
          </a:p>
        </p:txBody>
      </p:sp>
      <p:sp>
        <p:nvSpPr>
          <p:cNvPr id="6" name="Title 1"/>
          <p:cNvSpPr>
            <a:spLocks noGrp="1"/>
          </p:cNvSpPr>
          <p:nvPr>
            <p:ph type="title"/>
          </p:nvPr>
        </p:nvSpPr>
        <p:spPr>
          <a:xfrm>
            <a:off x="190500" y="427038"/>
            <a:ext cx="8915400" cy="639762"/>
          </a:xfrm>
        </p:spPr>
        <p:txBody>
          <a:bodyPr>
            <a:normAutofit fontScale="90000"/>
          </a:bodyPr>
          <a:lstStyle/>
          <a:p>
            <a:r>
              <a:rPr lang="en-US" b="1" dirty="0"/>
              <a:t>Selection : </a:t>
            </a:r>
            <a:r>
              <a:rPr lang="en-US" dirty="0"/>
              <a:t>The Conditional Operator</a:t>
            </a:r>
            <a:r>
              <a:rPr lang="en-US" b="1" dirty="0"/>
              <a:t> ( ? : )</a:t>
            </a:r>
          </a:p>
        </p:txBody>
      </p:sp>
    </p:spTree>
    <p:extLst>
      <p:ext uri="{BB962C8B-B14F-4D97-AF65-F5344CB8AC3E}">
        <p14:creationId xmlns:p14="http://schemas.microsoft.com/office/powerpoint/2010/main" val="19620825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534400" cy="5486400"/>
          </a:xfrm>
        </p:spPr>
        <p:txBody>
          <a:bodyPr>
            <a:normAutofit fontScale="92500" lnSpcReduction="20000"/>
          </a:bodyPr>
          <a:lstStyle/>
          <a:p>
            <a:pPr marL="0" indent="0" algn="just">
              <a:buNone/>
            </a:pPr>
            <a:r>
              <a:rPr lang="en-US" dirty="0"/>
              <a:t>public class MyClass {</a:t>
            </a:r>
          </a:p>
          <a:p>
            <a:pPr marL="0" indent="0" algn="just">
              <a:buNone/>
            </a:pPr>
            <a:endParaRPr lang="en-US" dirty="0"/>
          </a:p>
          <a:p>
            <a:pPr marL="0" indent="0" algn="just">
              <a:buNone/>
            </a:pPr>
            <a:r>
              <a:rPr lang="en-US" dirty="0"/>
              <a:t>   public static void main(String </a:t>
            </a:r>
            <a:r>
              <a:rPr lang="en-US" dirty="0" err="1"/>
              <a:t>args</a:t>
            </a:r>
            <a:r>
              <a:rPr lang="en-US" dirty="0"/>
              <a:t>[]) {</a:t>
            </a:r>
          </a:p>
          <a:p>
            <a:pPr marL="0" indent="0" algn="just">
              <a:buNone/>
            </a:pPr>
            <a:r>
              <a:rPr lang="en-US" dirty="0"/>
              <a:t>      </a:t>
            </a:r>
            <a:r>
              <a:rPr lang="en-US" dirty="0" err="1"/>
              <a:t>int</a:t>
            </a:r>
            <a:r>
              <a:rPr lang="en-US" dirty="0"/>
              <a:t> a, b;</a:t>
            </a:r>
          </a:p>
          <a:p>
            <a:pPr marL="0" indent="0" algn="just">
              <a:buNone/>
            </a:pPr>
            <a:r>
              <a:rPr lang="en-US" dirty="0"/>
              <a:t>      a = 10;</a:t>
            </a:r>
          </a:p>
          <a:p>
            <a:pPr marL="0" indent="0" algn="just">
              <a:buNone/>
            </a:pPr>
            <a:r>
              <a:rPr lang="en-US" dirty="0"/>
              <a:t>      b = (a == 1) ? 20: 30;</a:t>
            </a:r>
          </a:p>
          <a:p>
            <a:pPr marL="0" indent="0" algn="just">
              <a:buNone/>
            </a:pPr>
            <a:r>
              <a:rPr lang="en-US" dirty="0"/>
              <a:t>      System.out.println( "Value of b is : " +  b );</a:t>
            </a:r>
          </a:p>
          <a:p>
            <a:pPr marL="0" indent="0" algn="just">
              <a:buNone/>
            </a:pPr>
            <a:endParaRPr lang="en-US" dirty="0"/>
          </a:p>
          <a:p>
            <a:pPr marL="0" indent="0" algn="just">
              <a:buNone/>
            </a:pPr>
            <a:r>
              <a:rPr lang="en-US" dirty="0"/>
              <a:t>      b = (a == 10) ? 20: 30;</a:t>
            </a:r>
          </a:p>
          <a:p>
            <a:pPr marL="0" indent="0" algn="just">
              <a:buNone/>
            </a:pPr>
            <a:r>
              <a:rPr lang="en-US" dirty="0"/>
              <a:t>      System.out.println( "Value of b is : " + b );</a:t>
            </a:r>
          </a:p>
          <a:p>
            <a:pPr marL="0" indent="0" algn="just">
              <a:buNone/>
            </a:pPr>
            <a:r>
              <a:rPr lang="en-US" dirty="0"/>
              <a:t>   }</a:t>
            </a:r>
          </a:p>
          <a:p>
            <a:pPr marL="0" indent="0" algn="just">
              <a:buNone/>
            </a:pPr>
            <a:r>
              <a:rPr lang="en-US" dirty="0"/>
              <a:t>}</a:t>
            </a:r>
          </a:p>
        </p:txBody>
      </p:sp>
      <p:sp>
        <p:nvSpPr>
          <p:cNvPr id="5" name="TextBox 4"/>
          <p:cNvSpPr txBox="1"/>
          <p:nvPr/>
        </p:nvSpPr>
        <p:spPr>
          <a:xfrm rot="20110097">
            <a:off x="7036671" y="5387597"/>
            <a:ext cx="1828800" cy="553998"/>
          </a:xfrm>
          <a:prstGeom prst="rect">
            <a:avLst/>
          </a:prstGeom>
          <a:noFill/>
        </p:spPr>
        <p:txBody>
          <a:bodyPr wrap="square" rtlCol="0">
            <a:spAutoFit/>
          </a:bodyPr>
          <a:lstStyle/>
          <a:p>
            <a:r>
              <a:rPr lang="en-US" sz="3000" dirty="0"/>
              <a:t>Output??</a:t>
            </a:r>
          </a:p>
        </p:txBody>
      </p:sp>
      <p:sp>
        <p:nvSpPr>
          <p:cNvPr id="7" name="Title 1"/>
          <p:cNvSpPr>
            <a:spLocks noGrp="1"/>
          </p:cNvSpPr>
          <p:nvPr>
            <p:ph type="title"/>
          </p:nvPr>
        </p:nvSpPr>
        <p:spPr>
          <a:xfrm>
            <a:off x="0" y="148430"/>
            <a:ext cx="9105900" cy="639762"/>
          </a:xfrm>
        </p:spPr>
        <p:txBody>
          <a:bodyPr>
            <a:normAutofit fontScale="90000"/>
          </a:bodyPr>
          <a:lstStyle/>
          <a:p>
            <a:r>
              <a:rPr lang="en-US" sz="3700" b="1" dirty="0"/>
              <a:t>Selection : </a:t>
            </a:r>
            <a:r>
              <a:rPr lang="en-US" sz="3700" dirty="0"/>
              <a:t>The Conditional Operator</a:t>
            </a:r>
            <a:r>
              <a:rPr lang="en-US" sz="3700" b="1" dirty="0"/>
              <a:t> ( ? : ) </a:t>
            </a:r>
            <a:r>
              <a:rPr lang="en-US" sz="3300" dirty="0"/>
              <a:t>: Example</a:t>
            </a:r>
          </a:p>
        </p:txBody>
      </p:sp>
    </p:spTree>
    <p:extLst>
      <p:ext uri="{BB962C8B-B14F-4D97-AF65-F5344CB8AC3E}">
        <p14:creationId xmlns:p14="http://schemas.microsoft.com/office/powerpoint/2010/main" val="36292627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639762"/>
          </a:xfrm>
        </p:spPr>
        <p:txBody>
          <a:bodyPr>
            <a:normAutofit fontScale="90000"/>
          </a:bodyPr>
          <a:lstStyle/>
          <a:p>
            <a:r>
              <a:rPr lang="en-US" b="1" dirty="0"/>
              <a:t>Repetition</a:t>
            </a:r>
          </a:p>
        </p:txBody>
      </p:sp>
      <p:sp>
        <p:nvSpPr>
          <p:cNvPr id="3" name="Content Placeholder 2"/>
          <p:cNvSpPr>
            <a:spLocks noGrp="1"/>
          </p:cNvSpPr>
          <p:nvPr>
            <p:ph idx="1"/>
          </p:nvPr>
        </p:nvSpPr>
        <p:spPr>
          <a:xfrm>
            <a:off x="381000" y="1066800"/>
            <a:ext cx="8534400" cy="5486400"/>
          </a:xfrm>
        </p:spPr>
        <p:txBody>
          <a:bodyPr>
            <a:normAutofit/>
          </a:bodyPr>
          <a:lstStyle/>
          <a:p>
            <a:pPr algn="just"/>
            <a:r>
              <a:rPr lang="en-US" dirty="0"/>
              <a:t>These are the control structures that enable programs to execute statements repeatedly as long as a condition called the loop-continuation condition remains true.</a:t>
            </a:r>
          </a:p>
        </p:txBody>
      </p:sp>
    </p:spTree>
    <p:extLst>
      <p:ext uri="{BB962C8B-B14F-4D97-AF65-F5344CB8AC3E}">
        <p14:creationId xmlns:p14="http://schemas.microsoft.com/office/powerpoint/2010/main" val="32284991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27038"/>
            <a:ext cx="8458200" cy="639762"/>
          </a:xfrm>
        </p:spPr>
        <p:txBody>
          <a:bodyPr>
            <a:normAutofit fontScale="90000"/>
          </a:bodyPr>
          <a:lstStyle/>
          <a:p>
            <a:r>
              <a:rPr lang="en-US" b="1" dirty="0"/>
              <a:t>Repetition</a:t>
            </a:r>
          </a:p>
        </p:txBody>
      </p:sp>
      <p:pic>
        <p:nvPicPr>
          <p:cNvPr id="5" name="Picture 4"/>
          <p:cNvPicPr>
            <a:picLocks noChangeAspect="1"/>
          </p:cNvPicPr>
          <p:nvPr/>
        </p:nvPicPr>
        <p:blipFill>
          <a:blip r:embed="rId2"/>
          <a:stretch>
            <a:fillRect/>
          </a:stretch>
        </p:blipFill>
        <p:spPr>
          <a:xfrm>
            <a:off x="1752600" y="1219200"/>
            <a:ext cx="5100637" cy="5202359"/>
          </a:xfrm>
          <a:prstGeom prst="rect">
            <a:avLst/>
          </a:prstGeom>
        </p:spPr>
      </p:pic>
      <p:sp>
        <p:nvSpPr>
          <p:cNvPr id="6" name="Rectangle 5"/>
          <p:cNvSpPr/>
          <p:nvPr/>
        </p:nvSpPr>
        <p:spPr>
          <a:xfrm>
            <a:off x="2217759" y="6389293"/>
            <a:ext cx="6019597" cy="369332"/>
          </a:xfrm>
          <a:prstGeom prst="rect">
            <a:avLst/>
          </a:prstGeom>
        </p:spPr>
        <p:txBody>
          <a:bodyPr wrap="none">
            <a:spAutoFit/>
          </a:bodyPr>
          <a:lstStyle/>
          <a:p>
            <a:r>
              <a:rPr lang="en-US" b="1" dirty="0">
                <a:solidFill>
                  <a:srgbClr val="000000"/>
                </a:solidFill>
                <a:latin typeface="Verdana" panose="020B0604030504040204" pitchFamily="34" charset="0"/>
              </a:rPr>
              <a:t>Figure: The general form of a loop statement</a:t>
            </a:r>
            <a:endParaRPr lang="en-US" b="1" dirty="0"/>
          </a:p>
        </p:txBody>
      </p:sp>
    </p:spTree>
    <p:extLst>
      <p:ext uri="{BB962C8B-B14F-4D97-AF65-F5344CB8AC3E}">
        <p14:creationId xmlns:p14="http://schemas.microsoft.com/office/powerpoint/2010/main" val="718809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639762"/>
          </a:xfrm>
        </p:spPr>
        <p:txBody>
          <a:bodyPr>
            <a:normAutofit fontScale="90000"/>
          </a:bodyPr>
          <a:lstStyle/>
          <a:p>
            <a:r>
              <a:rPr lang="en-US" b="1" dirty="0"/>
              <a:t>Repetition</a:t>
            </a:r>
          </a:p>
        </p:txBody>
      </p:sp>
      <p:sp>
        <p:nvSpPr>
          <p:cNvPr id="3" name="Content Placeholder 2"/>
          <p:cNvSpPr>
            <a:spLocks noGrp="1"/>
          </p:cNvSpPr>
          <p:nvPr>
            <p:ph idx="1"/>
          </p:nvPr>
        </p:nvSpPr>
        <p:spPr>
          <a:xfrm>
            <a:off x="381000" y="1066800"/>
            <a:ext cx="8534400" cy="5486400"/>
          </a:xfrm>
        </p:spPr>
        <p:txBody>
          <a:bodyPr>
            <a:normAutofit/>
          </a:bodyPr>
          <a:lstStyle/>
          <a:p>
            <a:pPr algn="just"/>
            <a:r>
              <a:rPr lang="en-US" dirty="0"/>
              <a:t>Java provides the following types of loop to handle looping requirements:</a:t>
            </a:r>
          </a:p>
          <a:p>
            <a:pPr lvl="1" algn="just"/>
            <a:r>
              <a:rPr lang="en-US" b="1" dirty="0"/>
              <a:t>while</a:t>
            </a:r>
            <a:r>
              <a:rPr lang="en-US" dirty="0"/>
              <a:t> loop</a:t>
            </a:r>
          </a:p>
          <a:p>
            <a:pPr lvl="1" algn="just"/>
            <a:r>
              <a:rPr lang="en-US" b="1" dirty="0"/>
              <a:t>for</a:t>
            </a:r>
            <a:r>
              <a:rPr lang="en-US" dirty="0"/>
              <a:t> loop</a:t>
            </a:r>
          </a:p>
          <a:p>
            <a:pPr lvl="1" algn="just"/>
            <a:r>
              <a:rPr lang="en-US" b="1" dirty="0"/>
              <a:t>do...while </a:t>
            </a:r>
            <a:r>
              <a:rPr lang="en-US" dirty="0"/>
              <a:t>loop</a:t>
            </a:r>
          </a:p>
        </p:txBody>
      </p:sp>
    </p:spTree>
    <p:extLst>
      <p:ext uri="{BB962C8B-B14F-4D97-AF65-F5344CB8AC3E}">
        <p14:creationId xmlns:p14="http://schemas.microsoft.com/office/powerpoint/2010/main" val="8571577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639762"/>
          </a:xfrm>
        </p:spPr>
        <p:txBody>
          <a:bodyPr>
            <a:normAutofit fontScale="90000"/>
          </a:bodyPr>
          <a:lstStyle/>
          <a:p>
            <a:r>
              <a:rPr lang="en-US" b="1" dirty="0"/>
              <a:t>Repetition : </a:t>
            </a:r>
            <a:r>
              <a:rPr lang="en-US" dirty="0"/>
              <a:t>The</a:t>
            </a:r>
            <a:r>
              <a:rPr lang="en-US" b="1" dirty="0"/>
              <a:t> while</a:t>
            </a:r>
            <a:r>
              <a:rPr lang="en-US" dirty="0"/>
              <a:t> loop</a:t>
            </a:r>
            <a:endParaRPr lang="en-US" b="1" dirty="0"/>
          </a:p>
        </p:txBody>
      </p:sp>
      <p:sp>
        <p:nvSpPr>
          <p:cNvPr id="3" name="Content Placeholder 2"/>
          <p:cNvSpPr>
            <a:spLocks noGrp="1"/>
          </p:cNvSpPr>
          <p:nvPr>
            <p:ph idx="1"/>
          </p:nvPr>
        </p:nvSpPr>
        <p:spPr>
          <a:xfrm>
            <a:off x="381000" y="1066800"/>
            <a:ext cx="8534400" cy="5486400"/>
          </a:xfrm>
        </p:spPr>
        <p:txBody>
          <a:bodyPr>
            <a:normAutofit/>
          </a:bodyPr>
          <a:lstStyle/>
          <a:p>
            <a:pPr algn="just"/>
            <a:r>
              <a:rPr lang="en-US" dirty="0"/>
              <a:t>The</a:t>
            </a:r>
            <a:r>
              <a:rPr lang="en-US" b="1" dirty="0"/>
              <a:t> while</a:t>
            </a:r>
            <a:r>
              <a:rPr lang="en-US" dirty="0"/>
              <a:t> loop repeats a statement or group of statements while a given condition is true. </a:t>
            </a:r>
          </a:p>
          <a:p>
            <a:pPr algn="just"/>
            <a:r>
              <a:rPr lang="en-US" dirty="0"/>
              <a:t>It tests the condition before executing the loop body.</a:t>
            </a:r>
          </a:p>
          <a:p>
            <a:pPr algn="just"/>
            <a:r>
              <a:rPr lang="en-US" dirty="0"/>
              <a:t>Syntax</a:t>
            </a:r>
          </a:p>
          <a:p>
            <a:pPr marL="798513" indent="0" algn="just">
              <a:buNone/>
            </a:pPr>
            <a:r>
              <a:rPr lang="en-US" b="1" dirty="0"/>
              <a:t>while(</a:t>
            </a:r>
            <a:r>
              <a:rPr lang="en-US" b="1" dirty="0" err="1"/>
              <a:t>Boolean_expression</a:t>
            </a:r>
            <a:r>
              <a:rPr lang="en-US" b="1" dirty="0"/>
              <a:t>) {</a:t>
            </a:r>
          </a:p>
          <a:p>
            <a:pPr marL="798513" indent="0" algn="just">
              <a:buNone/>
            </a:pPr>
            <a:r>
              <a:rPr lang="en-US" b="1" dirty="0"/>
              <a:t>   // Statement(s)</a:t>
            </a:r>
          </a:p>
          <a:p>
            <a:pPr marL="798513" indent="0" algn="just">
              <a:buNone/>
            </a:pPr>
            <a:r>
              <a:rPr lang="en-US" b="1" dirty="0"/>
              <a:t>}</a:t>
            </a:r>
          </a:p>
        </p:txBody>
      </p:sp>
    </p:spTree>
    <p:extLst>
      <p:ext uri="{BB962C8B-B14F-4D97-AF65-F5344CB8AC3E}">
        <p14:creationId xmlns:p14="http://schemas.microsoft.com/office/powerpoint/2010/main" val="37420071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639762"/>
          </a:xfrm>
        </p:spPr>
        <p:txBody>
          <a:bodyPr>
            <a:normAutofit fontScale="90000"/>
          </a:bodyPr>
          <a:lstStyle/>
          <a:p>
            <a:r>
              <a:rPr lang="en-US" b="1" dirty="0"/>
              <a:t>Repetition : </a:t>
            </a:r>
            <a:r>
              <a:rPr lang="en-US" dirty="0"/>
              <a:t>The</a:t>
            </a:r>
            <a:r>
              <a:rPr lang="en-US" b="1" dirty="0"/>
              <a:t> while</a:t>
            </a:r>
            <a:r>
              <a:rPr lang="en-US" dirty="0"/>
              <a:t> loop</a:t>
            </a:r>
            <a:r>
              <a:rPr lang="en-US" sz="3300" dirty="0"/>
              <a:t>: Flow Diagram</a:t>
            </a:r>
            <a:endParaRPr lang="en-US" sz="3300" b="1" dirty="0"/>
          </a:p>
        </p:txBody>
      </p:sp>
      <p:pic>
        <p:nvPicPr>
          <p:cNvPr id="5" name="Picture 4"/>
          <p:cNvPicPr>
            <a:picLocks noChangeAspect="1"/>
          </p:cNvPicPr>
          <p:nvPr/>
        </p:nvPicPr>
        <p:blipFill>
          <a:blip r:embed="rId2"/>
          <a:stretch>
            <a:fillRect/>
          </a:stretch>
        </p:blipFill>
        <p:spPr>
          <a:xfrm>
            <a:off x="2653266" y="990600"/>
            <a:ext cx="3837467" cy="5410200"/>
          </a:xfrm>
          <a:prstGeom prst="rect">
            <a:avLst/>
          </a:prstGeom>
        </p:spPr>
      </p:pic>
    </p:spTree>
    <p:extLst>
      <p:ext uri="{BB962C8B-B14F-4D97-AF65-F5344CB8AC3E}">
        <p14:creationId xmlns:p14="http://schemas.microsoft.com/office/powerpoint/2010/main" val="30480938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639762"/>
          </a:xfrm>
        </p:spPr>
        <p:txBody>
          <a:bodyPr>
            <a:normAutofit fontScale="90000"/>
          </a:bodyPr>
          <a:lstStyle/>
          <a:p>
            <a:r>
              <a:rPr lang="en-US" b="1" dirty="0"/>
              <a:t>Repetition : </a:t>
            </a:r>
            <a:r>
              <a:rPr lang="en-US" dirty="0"/>
              <a:t>The</a:t>
            </a:r>
            <a:r>
              <a:rPr lang="en-US" b="1" dirty="0"/>
              <a:t> while</a:t>
            </a:r>
            <a:r>
              <a:rPr lang="en-US" dirty="0"/>
              <a:t> loop</a:t>
            </a:r>
            <a:endParaRPr lang="en-US" b="1" dirty="0"/>
          </a:p>
        </p:txBody>
      </p:sp>
      <p:sp>
        <p:nvSpPr>
          <p:cNvPr id="3" name="Content Placeholder 2"/>
          <p:cNvSpPr>
            <a:spLocks noGrp="1"/>
          </p:cNvSpPr>
          <p:nvPr>
            <p:ph idx="1"/>
          </p:nvPr>
        </p:nvSpPr>
        <p:spPr>
          <a:xfrm>
            <a:off x="381000" y="1066800"/>
            <a:ext cx="8534400" cy="5486400"/>
          </a:xfrm>
        </p:spPr>
        <p:txBody>
          <a:bodyPr>
            <a:normAutofit/>
          </a:bodyPr>
          <a:lstStyle/>
          <a:p>
            <a:pPr algn="just"/>
            <a:r>
              <a:rPr lang="en-US" dirty="0"/>
              <a:t>The key point of the </a:t>
            </a:r>
            <a:r>
              <a:rPr lang="en-US" b="1" dirty="0"/>
              <a:t>while</a:t>
            </a:r>
            <a:r>
              <a:rPr lang="en-US" dirty="0"/>
              <a:t> loop is that the loop might not ever run. When the expression is tested and the result is false, the loop body will be skipped and the first statement after the while loop will be executed.</a:t>
            </a:r>
            <a:endParaRPr lang="en-US" b="1" dirty="0"/>
          </a:p>
        </p:txBody>
      </p:sp>
    </p:spTree>
    <p:extLst>
      <p:ext uri="{BB962C8B-B14F-4D97-AF65-F5344CB8AC3E}">
        <p14:creationId xmlns:p14="http://schemas.microsoft.com/office/powerpoint/2010/main" val="380409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639762"/>
          </a:xfrm>
        </p:spPr>
        <p:txBody>
          <a:bodyPr>
            <a:normAutofit fontScale="90000"/>
          </a:bodyPr>
          <a:lstStyle/>
          <a:p>
            <a:r>
              <a:rPr lang="en-US" b="1" dirty="0"/>
              <a:t>Sequence</a:t>
            </a:r>
          </a:p>
        </p:txBody>
      </p:sp>
      <p:sp>
        <p:nvSpPr>
          <p:cNvPr id="3" name="Content Placeholder 2"/>
          <p:cNvSpPr>
            <a:spLocks noGrp="1"/>
          </p:cNvSpPr>
          <p:nvPr>
            <p:ph idx="1"/>
          </p:nvPr>
        </p:nvSpPr>
        <p:spPr>
          <a:xfrm>
            <a:off x="381000" y="1066800"/>
            <a:ext cx="8534400" cy="5486400"/>
          </a:xfrm>
        </p:spPr>
        <p:txBody>
          <a:bodyPr>
            <a:normAutofit fontScale="92500"/>
          </a:bodyPr>
          <a:lstStyle/>
          <a:p>
            <a:pPr algn="just"/>
            <a:r>
              <a:rPr lang="en-US" dirty="0"/>
              <a:t>A default control structure in Java if no any other control structure is specified.</a:t>
            </a:r>
          </a:p>
          <a:p>
            <a:pPr algn="just"/>
            <a:r>
              <a:rPr lang="en-US" dirty="0"/>
              <a:t>With sequential control structure, program statements are executed one after another in the order they occur from top to bottom.</a:t>
            </a:r>
          </a:p>
          <a:p>
            <a:pPr algn="just"/>
            <a:r>
              <a:rPr lang="en-US" dirty="0"/>
              <a:t>A program can contain any number of statements.</a:t>
            </a:r>
          </a:p>
          <a:p>
            <a:pPr algn="just"/>
            <a:r>
              <a:rPr lang="en-US" dirty="0"/>
              <a:t>Consider statements in the main () method, they are usually executed in the order in which they are placed from top to bottom.</a:t>
            </a:r>
          </a:p>
          <a:p>
            <a:pPr algn="just"/>
            <a:r>
              <a:rPr lang="en-US" dirty="0"/>
              <a:t>The following diagram depicts the execution flow of four statements in sequential control structure.</a:t>
            </a:r>
          </a:p>
        </p:txBody>
      </p:sp>
    </p:spTree>
    <p:extLst>
      <p:ext uri="{BB962C8B-B14F-4D97-AF65-F5344CB8AC3E}">
        <p14:creationId xmlns:p14="http://schemas.microsoft.com/office/powerpoint/2010/main" val="42633331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639762"/>
          </a:xfrm>
        </p:spPr>
        <p:txBody>
          <a:bodyPr>
            <a:normAutofit fontScale="90000"/>
          </a:bodyPr>
          <a:lstStyle/>
          <a:p>
            <a:r>
              <a:rPr lang="en-US" b="1" dirty="0"/>
              <a:t>Repetition : </a:t>
            </a:r>
            <a:r>
              <a:rPr lang="en-US" dirty="0"/>
              <a:t>The</a:t>
            </a:r>
            <a:r>
              <a:rPr lang="en-US" b="1" dirty="0"/>
              <a:t> while</a:t>
            </a:r>
            <a:r>
              <a:rPr lang="en-US" dirty="0"/>
              <a:t> loop</a:t>
            </a:r>
            <a:r>
              <a:rPr lang="en-US" sz="3300" dirty="0"/>
              <a:t>: Example</a:t>
            </a:r>
            <a:endParaRPr lang="en-US" b="1" dirty="0"/>
          </a:p>
        </p:txBody>
      </p:sp>
      <p:sp>
        <p:nvSpPr>
          <p:cNvPr id="3" name="Content Placeholder 2"/>
          <p:cNvSpPr>
            <a:spLocks noGrp="1"/>
          </p:cNvSpPr>
          <p:nvPr>
            <p:ph idx="1"/>
          </p:nvPr>
        </p:nvSpPr>
        <p:spPr>
          <a:xfrm>
            <a:off x="381000" y="1066800"/>
            <a:ext cx="8534400" cy="5486400"/>
          </a:xfrm>
        </p:spPr>
        <p:txBody>
          <a:bodyPr>
            <a:normAutofit fontScale="92500" lnSpcReduction="20000"/>
          </a:bodyPr>
          <a:lstStyle/>
          <a:p>
            <a:pPr marL="0" indent="0" algn="just">
              <a:buNone/>
            </a:pPr>
            <a:r>
              <a:rPr lang="en-US" dirty="0"/>
              <a:t>public class MyClass {</a:t>
            </a:r>
          </a:p>
          <a:p>
            <a:pPr marL="0" indent="0" algn="just">
              <a:buNone/>
            </a:pPr>
            <a:endParaRPr lang="en-US" dirty="0"/>
          </a:p>
          <a:p>
            <a:pPr marL="0" indent="0" algn="just">
              <a:buNone/>
            </a:pPr>
            <a:r>
              <a:rPr lang="en-US" dirty="0"/>
              <a:t>   public static void main(String </a:t>
            </a:r>
            <a:r>
              <a:rPr lang="en-US" dirty="0" err="1"/>
              <a:t>args</a:t>
            </a:r>
            <a:r>
              <a:rPr lang="en-US" dirty="0"/>
              <a:t>[]) {</a:t>
            </a:r>
          </a:p>
          <a:p>
            <a:pPr marL="0" indent="0" algn="just">
              <a:buNone/>
            </a:pPr>
            <a:r>
              <a:rPr lang="en-US" dirty="0"/>
              <a:t>      </a:t>
            </a:r>
            <a:r>
              <a:rPr lang="en-US" dirty="0" err="1"/>
              <a:t>int</a:t>
            </a:r>
            <a:r>
              <a:rPr lang="en-US" dirty="0"/>
              <a:t> x = 10;</a:t>
            </a:r>
          </a:p>
          <a:p>
            <a:pPr marL="0" indent="0" algn="just">
              <a:buNone/>
            </a:pPr>
            <a:endParaRPr lang="en-US" dirty="0"/>
          </a:p>
          <a:p>
            <a:pPr marL="0" indent="0" algn="just">
              <a:buNone/>
            </a:pPr>
            <a:r>
              <a:rPr lang="en-US" dirty="0"/>
              <a:t>      while( x &lt; 20 ) {</a:t>
            </a:r>
          </a:p>
          <a:p>
            <a:pPr marL="0" indent="0" algn="just">
              <a:buNone/>
            </a:pPr>
            <a:r>
              <a:rPr lang="en-US" dirty="0"/>
              <a:t>         </a:t>
            </a:r>
            <a:r>
              <a:rPr lang="en-US" dirty="0" err="1"/>
              <a:t>System.out.print</a:t>
            </a:r>
            <a:r>
              <a:rPr lang="en-US" dirty="0"/>
              <a:t>("value of x : " + x );</a:t>
            </a:r>
          </a:p>
          <a:p>
            <a:pPr marL="0" indent="0" algn="just">
              <a:buNone/>
            </a:pPr>
            <a:r>
              <a:rPr lang="en-US" dirty="0"/>
              <a:t>         x++;</a:t>
            </a:r>
          </a:p>
          <a:p>
            <a:pPr marL="0" indent="0" algn="just">
              <a:buNone/>
            </a:pPr>
            <a:r>
              <a:rPr lang="en-US" dirty="0"/>
              <a:t>         </a:t>
            </a:r>
            <a:r>
              <a:rPr lang="en-US" dirty="0" err="1"/>
              <a:t>System.out.print</a:t>
            </a:r>
            <a:r>
              <a:rPr lang="en-US" dirty="0"/>
              <a:t>("\n");</a:t>
            </a:r>
          </a:p>
          <a:p>
            <a:pPr marL="0" indent="0" algn="just">
              <a:buNone/>
            </a:pPr>
            <a:r>
              <a:rPr lang="en-US" dirty="0"/>
              <a:t>      }</a:t>
            </a:r>
          </a:p>
          <a:p>
            <a:pPr marL="0" indent="0" algn="just">
              <a:buNone/>
            </a:pPr>
            <a:r>
              <a:rPr lang="en-US" dirty="0"/>
              <a:t>   }</a:t>
            </a:r>
          </a:p>
          <a:p>
            <a:pPr marL="0" indent="0" algn="just">
              <a:buNone/>
            </a:pPr>
            <a:r>
              <a:rPr lang="en-US" dirty="0"/>
              <a:t>}</a:t>
            </a:r>
          </a:p>
        </p:txBody>
      </p:sp>
      <p:sp>
        <p:nvSpPr>
          <p:cNvPr id="5" name="TextBox 4"/>
          <p:cNvSpPr txBox="1"/>
          <p:nvPr/>
        </p:nvSpPr>
        <p:spPr>
          <a:xfrm rot="20110097">
            <a:off x="6356386" y="4777997"/>
            <a:ext cx="1828800" cy="553998"/>
          </a:xfrm>
          <a:prstGeom prst="rect">
            <a:avLst/>
          </a:prstGeom>
          <a:noFill/>
        </p:spPr>
        <p:txBody>
          <a:bodyPr wrap="square" rtlCol="0">
            <a:spAutoFit/>
          </a:bodyPr>
          <a:lstStyle/>
          <a:p>
            <a:r>
              <a:rPr lang="en-US" sz="3000" dirty="0"/>
              <a:t>Output??</a:t>
            </a:r>
          </a:p>
        </p:txBody>
      </p:sp>
    </p:spTree>
    <p:extLst>
      <p:ext uri="{BB962C8B-B14F-4D97-AF65-F5344CB8AC3E}">
        <p14:creationId xmlns:p14="http://schemas.microsoft.com/office/powerpoint/2010/main" val="40561616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639762"/>
          </a:xfrm>
        </p:spPr>
        <p:txBody>
          <a:bodyPr>
            <a:normAutofit fontScale="90000"/>
          </a:bodyPr>
          <a:lstStyle/>
          <a:p>
            <a:r>
              <a:rPr lang="en-US" b="1" dirty="0"/>
              <a:t>Repetition : </a:t>
            </a:r>
            <a:r>
              <a:rPr lang="en-US" dirty="0"/>
              <a:t>The</a:t>
            </a:r>
            <a:r>
              <a:rPr lang="en-US" b="1" dirty="0"/>
              <a:t> for</a:t>
            </a:r>
            <a:r>
              <a:rPr lang="en-US" dirty="0"/>
              <a:t> loop</a:t>
            </a:r>
            <a:endParaRPr lang="en-US" b="1" dirty="0"/>
          </a:p>
        </p:txBody>
      </p:sp>
      <p:sp>
        <p:nvSpPr>
          <p:cNvPr id="3" name="Content Placeholder 2"/>
          <p:cNvSpPr>
            <a:spLocks noGrp="1"/>
          </p:cNvSpPr>
          <p:nvPr>
            <p:ph idx="1"/>
          </p:nvPr>
        </p:nvSpPr>
        <p:spPr>
          <a:xfrm>
            <a:off x="381000" y="1066800"/>
            <a:ext cx="8534400" cy="5486400"/>
          </a:xfrm>
        </p:spPr>
        <p:txBody>
          <a:bodyPr>
            <a:normAutofit/>
          </a:bodyPr>
          <a:lstStyle/>
          <a:p>
            <a:pPr algn="just"/>
            <a:r>
              <a:rPr lang="en-US" dirty="0"/>
              <a:t>The </a:t>
            </a:r>
            <a:r>
              <a:rPr lang="en-US" b="1" dirty="0"/>
              <a:t>for </a:t>
            </a:r>
            <a:r>
              <a:rPr lang="en-US" dirty="0"/>
              <a:t>loop executes a sequence of statements multiple times and abbreviates the code that manages the loop variable.</a:t>
            </a:r>
          </a:p>
          <a:p>
            <a:pPr algn="just"/>
            <a:r>
              <a:rPr lang="en-US" dirty="0"/>
              <a:t>It allows you to efficiently write a loop that needs to be executed a specific number of times.</a:t>
            </a:r>
          </a:p>
          <a:p>
            <a:pPr algn="just"/>
            <a:r>
              <a:rPr lang="en-US" dirty="0"/>
              <a:t>A </a:t>
            </a:r>
            <a:r>
              <a:rPr lang="en-US" b="1" dirty="0"/>
              <a:t>for</a:t>
            </a:r>
            <a:r>
              <a:rPr lang="en-US" dirty="0"/>
              <a:t> loop is useful when you know how many times a task is to be repeated.</a:t>
            </a:r>
          </a:p>
        </p:txBody>
      </p:sp>
    </p:spTree>
    <p:extLst>
      <p:ext uri="{BB962C8B-B14F-4D97-AF65-F5344CB8AC3E}">
        <p14:creationId xmlns:p14="http://schemas.microsoft.com/office/powerpoint/2010/main" val="36232698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639762"/>
          </a:xfrm>
        </p:spPr>
        <p:txBody>
          <a:bodyPr>
            <a:normAutofit fontScale="90000"/>
          </a:bodyPr>
          <a:lstStyle/>
          <a:p>
            <a:r>
              <a:rPr lang="en-US" b="1" dirty="0"/>
              <a:t>Repetition : </a:t>
            </a:r>
            <a:r>
              <a:rPr lang="en-US" dirty="0"/>
              <a:t>The</a:t>
            </a:r>
            <a:r>
              <a:rPr lang="en-US" b="1" dirty="0"/>
              <a:t> for</a:t>
            </a:r>
            <a:r>
              <a:rPr lang="en-US" dirty="0"/>
              <a:t> loop</a:t>
            </a:r>
            <a:endParaRPr lang="en-US" b="1" dirty="0"/>
          </a:p>
        </p:txBody>
      </p:sp>
      <p:sp>
        <p:nvSpPr>
          <p:cNvPr id="3" name="Content Placeholder 2"/>
          <p:cNvSpPr>
            <a:spLocks noGrp="1"/>
          </p:cNvSpPr>
          <p:nvPr>
            <p:ph idx="1"/>
          </p:nvPr>
        </p:nvSpPr>
        <p:spPr>
          <a:xfrm>
            <a:off x="381000" y="1066800"/>
            <a:ext cx="8534400" cy="5486400"/>
          </a:xfrm>
        </p:spPr>
        <p:txBody>
          <a:bodyPr>
            <a:normAutofit/>
          </a:bodyPr>
          <a:lstStyle/>
          <a:p>
            <a:pPr algn="just"/>
            <a:r>
              <a:rPr lang="en-US" dirty="0"/>
              <a:t>Syntax</a:t>
            </a:r>
          </a:p>
          <a:p>
            <a:pPr marL="400050" lvl="1" indent="0" algn="just">
              <a:buNone/>
            </a:pPr>
            <a:r>
              <a:rPr lang="en-US" b="1" dirty="0"/>
              <a:t>for(initialization; </a:t>
            </a:r>
            <a:r>
              <a:rPr lang="en-US" b="1" dirty="0" err="1"/>
              <a:t>Boolean_expression</a:t>
            </a:r>
            <a:r>
              <a:rPr lang="en-US" b="1" dirty="0"/>
              <a:t>; update) {</a:t>
            </a:r>
          </a:p>
          <a:p>
            <a:pPr marL="400050" lvl="1" indent="0" algn="just">
              <a:buNone/>
            </a:pPr>
            <a:r>
              <a:rPr lang="en-US" b="1" dirty="0"/>
              <a:t>   // Statements</a:t>
            </a:r>
          </a:p>
          <a:p>
            <a:pPr marL="400050" lvl="1" indent="0" algn="just">
              <a:buNone/>
            </a:pPr>
            <a:r>
              <a:rPr lang="en-US" b="1" dirty="0"/>
              <a:t>}</a:t>
            </a:r>
          </a:p>
        </p:txBody>
      </p:sp>
    </p:spTree>
    <p:extLst>
      <p:ext uri="{BB962C8B-B14F-4D97-AF65-F5344CB8AC3E}">
        <p14:creationId xmlns:p14="http://schemas.microsoft.com/office/powerpoint/2010/main" val="15858460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639762"/>
          </a:xfrm>
        </p:spPr>
        <p:txBody>
          <a:bodyPr>
            <a:normAutofit fontScale="90000"/>
          </a:bodyPr>
          <a:lstStyle/>
          <a:p>
            <a:r>
              <a:rPr lang="en-US" b="1" dirty="0"/>
              <a:t>Repetition : </a:t>
            </a:r>
            <a:r>
              <a:rPr lang="en-US" dirty="0"/>
              <a:t>The</a:t>
            </a:r>
            <a:r>
              <a:rPr lang="en-US" b="1" dirty="0"/>
              <a:t> for</a:t>
            </a:r>
            <a:r>
              <a:rPr lang="en-US" dirty="0"/>
              <a:t> loop</a:t>
            </a:r>
            <a:endParaRPr lang="en-US" b="1" dirty="0"/>
          </a:p>
        </p:txBody>
      </p:sp>
      <p:sp>
        <p:nvSpPr>
          <p:cNvPr id="3" name="Content Placeholder 2"/>
          <p:cNvSpPr>
            <a:spLocks noGrp="1"/>
          </p:cNvSpPr>
          <p:nvPr>
            <p:ph idx="1"/>
          </p:nvPr>
        </p:nvSpPr>
        <p:spPr>
          <a:xfrm>
            <a:off x="152400" y="1066800"/>
            <a:ext cx="8763000" cy="5791200"/>
          </a:xfrm>
        </p:spPr>
        <p:txBody>
          <a:bodyPr>
            <a:normAutofit fontScale="92500" lnSpcReduction="20000"/>
          </a:bodyPr>
          <a:lstStyle/>
          <a:p>
            <a:pPr algn="just"/>
            <a:r>
              <a:rPr lang="en-US" dirty="0"/>
              <a:t>Here is the flow of control in a </a:t>
            </a:r>
            <a:r>
              <a:rPr lang="en-US" b="1" dirty="0"/>
              <a:t>for</a:t>
            </a:r>
            <a:r>
              <a:rPr lang="en-US" dirty="0"/>
              <a:t> loop </a:t>
            </a:r>
          </a:p>
          <a:p>
            <a:pPr lvl="1"/>
            <a:r>
              <a:rPr lang="en-US" dirty="0"/>
              <a:t>The </a:t>
            </a:r>
            <a:r>
              <a:rPr lang="en-US" b="1" dirty="0"/>
              <a:t>initialization</a:t>
            </a:r>
            <a:r>
              <a:rPr lang="en-US" dirty="0"/>
              <a:t> step is executed first, and only once. This step allows you to declare and initialize any loop control variables and this step ends with a semi colon (;).</a:t>
            </a:r>
          </a:p>
          <a:p>
            <a:pPr lvl="1"/>
            <a:r>
              <a:rPr lang="en-US" dirty="0"/>
              <a:t>Next, the </a:t>
            </a:r>
            <a:r>
              <a:rPr lang="en-US" b="1" dirty="0"/>
              <a:t>Boolean expression</a:t>
            </a:r>
            <a:r>
              <a:rPr lang="en-US" dirty="0"/>
              <a:t> is evaluated. If it is true, the body of the loop is executed. If it is false, the body of the loop will not be executed and control jumps to the next statement past the for loop.</a:t>
            </a:r>
          </a:p>
          <a:p>
            <a:pPr lvl="1"/>
            <a:r>
              <a:rPr lang="en-US" dirty="0"/>
              <a:t>After the body of the for loop gets executed, the control jumps back up to the </a:t>
            </a:r>
            <a:r>
              <a:rPr lang="en-US" b="1" dirty="0"/>
              <a:t>update</a:t>
            </a:r>
            <a:r>
              <a:rPr lang="en-US" dirty="0"/>
              <a:t> statement. This statement allows you to update any loop control variables. This statement can be left blank with a semicolon at the end.</a:t>
            </a:r>
          </a:p>
          <a:p>
            <a:pPr lvl="1"/>
            <a:r>
              <a:rPr lang="en-US" dirty="0"/>
              <a:t>The Boolean expression is now evaluated again. If it is true, the loop executes and the process repeats (body of loop, then update step, then Boolean expression). After the Boolean expression is false, the for loop terminates.</a:t>
            </a:r>
          </a:p>
          <a:p>
            <a:pPr algn="just"/>
            <a:endParaRPr lang="en-US" dirty="0"/>
          </a:p>
        </p:txBody>
      </p:sp>
    </p:spTree>
    <p:extLst>
      <p:ext uri="{BB962C8B-B14F-4D97-AF65-F5344CB8AC3E}">
        <p14:creationId xmlns:p14="http://schemas.microsoft.com/office/powerpoint/2010/main" val="3496631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639762"/>
          </a:xfrm>
        </p:spPr>
        <p:txBody>
          <a:bodyPr>
            <a:normAutofit fontScale="90000"/>
          </a:bodyPr>
          <a:lstStyle/>
          <a:p>
            <a:r>
              <a:rPr lang="en-US" b="1" dirty="0"/>
              <a:t>Repetition : </a:t>
            </a:r>
            <a:r>
              <a:rPr lang="en-US" dirty="0"/>
              <a:t>The</a:t>
            </a:r>
            <a:r>
              <a:rPr lang="en-US" b="1" dirty="0"/>
              <a:t> for</a:t>
            </a:r>
            <a:r>
              <a:rPr lang="en-US" dirty="0"/>
              <a:t> loop</a:t>
            </a:r>
            <a:r>
              <a:rPr lang="en-US" sz="3300" dirty="0"/>
              <a:t>: Flow Diagram</a:t>
            </a:r>
            <a:endParaRPr lang="en-US" sz="3300" b="1" dirty="0"/>
          </a:p>
        </p:txBody>
      </p:sp>
      <p:pic>
        <p:nvPicPr>
          <p:cNvPr id="3" name="Picture 2"/>
          <p:cNvPicPr>
            <a:picLocks noChangeAspect="1"/>
          </p:cNvPicPr>
          <p:nvPr/>
        </p:nvPicPr>
        <p:blipFill>
          <a:blip r:embed="rId2"/>
          <a:stretch>
            <a:fillRect/>
          </a:stretch>
        </p:blipFill>
        <p:spPr>
          <a:xfrm>
            <a:off x="2590800" y="1018861"/>
            <a:ext cx="4467225" cy="5839139"/>
          </a:xfrm>
          <a:prstGeom prst="rect">
            <a:avLst/>
          </a:prstGeom>
        </p:spPr>
      </p:pic>
    </p:spTree>
    <p:extLst>
      <p:ext uri="{BB962C8B-B14F-4D97-AF65-F5344CB8AC3E}">
        <p14:creationId xmlns:p14="http://schemas.microsoft.com/office/powerpoint/2010/main" val="40021532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639762"/>
          </a:xfrm>
        </p:spPr>
        <p:txBody>
          <a:bodyPr>
            <a:normAutofit fontScale="90000"/>
          </a:bodyPr>
          <a:lstStyle/>
          <a:p>
            <a:r>
              <a:rPr lang="en-US" b="1" dirty="0"/>
              <a:t>Repetition : </a:t>
            </a:r>
            <a:r>
              <a:rPr lang="en-US" dirty="0"/>
              <a:t>The</a:t>
            </a:r>
            <a:r>
              <a:rPr lang="en-US" b="1" dirty="0"/>
              <a:t> for</a:t>
            </a:r>
            <a:r>
              <a:rPr lang="en-US" dirty="0"/>
              <a:t> loop</a:t>
            </a:r>
            <a:r>
              <a:rPr lang="en-US" sz="3300" dirty="0"/>
              <a:t>: Example</a:t>
            </a:r>
            <a:endParaRPr lang="en-US" b="1" dirty="0"/>
          </a:p>
        </p:txBody>
      </p:sp>
      <p:sp>
        <p:nvSpPr>
          <p:cNvPr id="3" name="Content Placeholder 2"/>
          <p:cNvSpPr>
            <a:spLocks noGrp="1"/>
          </p:cNvSpPr>
          <p:nvPr>
            <p:ph idx="1"/>
          </p:nvPr>
        </p:nvSpPr>
        <p:spPr>
          <a:xfrm>
            <a:off x="152400" y="1066800"/>
            <a:ext cx="8763000" cy="5486400"/>
          </a:xfrm>
        </p:spPr>
        <p:txBody>
          <a:bodyPr>
            <a:normAutofit fontScale="92500"/>
          </a:bodyPr>
          <a:lstStyle/>
          <a:p>
            <a:pPr marL="0" indent="0" algn="just">
              <a:buNone/>
            </a:pPr>
            <a:r>
              <a:rPr lang="en-US" dirty="0"/>
              <a:t>public class MyClass {</a:t>
            </a:r>
          </a:p>
          <a:p>
            <a:pPr marL="0" indent="0" algn="just">
              <a:buNone/>
            </a:pPr>
            <a:endParaRPr lang="en-US" dirty="0"/>
          </a:p>
          <a:p>
            <a:pPr marL="0" indent="0" algn="just">
              <a:buNone/>
            </a:pPr>
            <a:r>
              <a:rPr lang="en-US" dirty="0"/>
              <a:t>   public static void main(String </a:t>
            </a:r>
            <a:r>
              <a:rPr lang="en-US" dirty="0" err="1"/>
              <a:t>args</a:t>
            </a:r>
            <a:r>
              <a:rPr lang="en-US" dirty="0"/>
              <a:t>[]) {</a:t>
            </a:r>
          </a:p>
          <a:p>
            <a:pPr marL="0" indent="0" algn="just">
              <a:buNone/>
            </a:pPr>
            <a:endParaRPr lang="en-US" dirty="0"/>
          </a:p>
          <a:p>
            <a:pPr marL="0" indent="0" algn="just">
              <a:buNone/>
            </a:pPr>
            <a:r>
              <a:rPr lang="en-US" dirty="0"/>
              <a:t>      for(</a:t>
            </a:r>
            <a:r>
              <a:rPr lang="en-US" dirty="0" err="1"/>
              <a:t>int</a:t>
            </a:r>
            <a:r>
              <a:rPr lang="en-US" dirty="0"/>
              <a:t> x = 10; x &lt; 20; x = x + 1) {   //</a:t>
            </a:r>
            <a:r>
              <a:rPr lang="en-US" sz="1800" dirty="0"/>
              <a:t>OR for(</a:t>
            </a:r>
            <a:r>
              <a:rPr lang="en-US" sz="1800" dirty="0" err="1"/>
              <a:t>int</a:t>
            </a:r>
            <a:r>
              <a:rPr lang="en-US" sz="1800" dirty="0"/>
              <a:t> x = 10; x &lt; 20; x++) {</a:t>
            </a:r>
          </a:p>
          <a:p>
            <a:pPr marL="0" indent="0" algn="just">
              <a:buNone/>
            </a:pPr>
            <a:r>
              <a:rPr lang="en-US" dirty="0"/>
              <a:t>         </a:t>
            </a:r>
            <a:r>
              <a:rPr lang="en-US" dirty="0" err="1"/>
              <a:t>System.out.print</a:t>
            </a:r>
            <a:r>
              <a:rPr lang="en-US" dirty="0"/>
              <a:t>("value of x : " + x );</a:t>
            </a:r>
          </a:p>
          <a:p>
            <a:pPr marL="0" indent="0" algn="just">
              <a:buNone/>
            </a:pPr>
            <a:r>
              <a:rPr lang="en-US" dirty="0"/>
              <a:t>         </a:t>
            </a:r>
            <a:r>
              <a:rPr lang="en-US" dirty="0" err="1"/>
              <a:t>System.out.print</a:t>
            </a:r>
            <a:r>
              <a:rPr lang="en-US" dirty="0"/>
              <a:t>("\n");</a:t>
            </a:r>
          </a:p>
          <a:p>
            <a:pPr marL="0" indent="0" algn="just">
              <a:buNone/>
            </a:pPr>
            <a:r>
              <a:rPr lang="en-US" dirty="0"/>
              <a:t>      }</a:t>
            </a:r>
          </a:p>
          <a:p>
            <a:pPr marL="0" indent="0" algn="just">
              <a:buNone/>
            </a:pPr>
            <a:r>
              <a:rPr lang="en-US" dirty="0"/>
              <a:t>   }</a:t>
            </a:r>
          </a:p>
          <a:p>
            <a:pPr marL="0" indent="0" algn="just">
              <a:buNone/>
            </a:pPr>
            <a:r>
              <a:rPr lang="en-US" dirty="0"/>
              <a:t>}</a:t>
            </a:r>
          </a:p>
        </p:txBody>
      </p:sp>
      <p:sp>
        <p:nvSpPr>
          <p:cNvPr id="5" name="TextBox 4"/>
          <p:cNvSpPr txBox="1"/>
          <p:nvPr/>
        </p:nvSpPr>
        <p:spPr>
          <a:xfrm rot="20110097">
            <a:off x="6356386" y="4777997"/>
            <a:ext cx="1828800" cy="553998"/>
          </a:xfrm>
          <a:prstGeom prst="rect">
            <a:avLst/>
          </a:prstGeom>
          <a:noFill/>
        </p:spPr>
        <p:txBody>
          <a:bodyPr wrap="square" rtlCol="0">
            <a:spAutoFit/>
          </a:bodyPr>
          <a:lstStyle/>
          <a:p>
            <a:r>
              <a:rPr lang="en-US" sz="3000" dirty="0"/>
              <a:t>Output??</a:t>
            </a:r>
          </a:p>
        </p:txBody>
      </p:sp>
    </p:spTree>
    <p:extLst>
      <p:ext uri="{BB962C8B-B14F-4D97-AF65-F5344CB8AC3E}">
        <p14:creationId xmlns:p14="http://schemas.microsoft.com/office/powerpoint/2010/main" val="6459925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639762"/>
          </a:xfrm>
        </p:spPr>
        <p:txBody>
          <a:bodyPr>
            <a:normAutofit fontScale="90000"/>
          </a:bodyPr>
          <a:lstStyle/>
          <a:p>
            <a:r>
              <a:rPr lang="en-US" b="1" dirty="0"/>
              <a:t>Repetition : </a:t>
            </a:r>
            <a:r>
              <a:rPr lang="en-US" dirty="0"/>
              <a:t>The</a:t>
            </a:r>
            <a:r>
              <a:rPr lang="en-US" b="1" dirty="0"/>
              <a:t> do...while</a:t>
            </a:r>
            <a:r>
              <a:rPr lang="en-US" dirty="0"/>
              <a:t> loop</a:t>
            </a:r>
            <a:endParaRPr lang="en-US" b="1" dirty="0"/>
          </a:p>
        </p:txBody>
      </p:sp>
      <p:sp>
        <p:nvSpPr>
          <p:cNvPr id="3" name="Content Placeholder 2"/>
          <p:cNvSpPr>
            <a:spLocks noGrp="1"/>
          </p:cNvSpPr>
          <p:nvPr>
            <p:ph idx="1"/>
          </p:nvPr>
        </p:nvSpPr>
        <p:spPr>
          <a:xfrm>
            <a:off x="381000" y="1066800"/>
            <a:ext cx="8534400" cy="5486400"/>
          </a:xfrm>
        </p:spPr>
        <p:txBody>
          <a:bodyPr>
            <a:normAutofit fontScale="85000" lnSpcReduction="20000"/>
          </a:bodyPr>
          <a:lstStyle/>
          <a:p>
            <a:pPr algn="just"/>
            <a:r>
              <a:rPr lang="en-US" dirty="0"/>
              <a:t>The </a:t>
            </a:r>
            <a:r>
              <a:rPr lang="en-US" b="1" dirty="0"/>
              <a:t>do...while </a:t>
            </a:r>
            <a:r>
              <a:rPr lang="en-US" dirty="0"/>
              <a:t>loop is similar to the </a:t>
            </a:r>
            <a:r>
              <a:rPr lang="en-US" b="1" dirty="0"/>
              <a:t>while </a:t>
            </a:r>
            <a:r>
              <a:rPr lang="en-US" dirty="0"/>
              <a:t>loop, except that it tests the condition at the end of the loop body </a:t>
            </a:r>
            <a:r>
              <a:rPr lang="en-US" b="1" dirty="0"/>
              <a:t>and therefore </a:t>
            </a:r>
            <a:r>
              <a:rPr lang="en-US" dirty="0"/>
              <a:t>it is guaranteed to execute at least once.</a:t>
            </a:r>
          </a:p>
          <a:p>
            <a:pPr algn="just"/>
            <a:r>
              <a:rPr lang="en-US" dirty="0"/>
              <a:t>Syntax</a:t>
            </a:r>
          </a:p>
          <a:p>
            <a:pPr marL="400050" lvl="1" indent="0" algn="just">
              <a:buNone/>
            </a:pPr>
            <a:r>
              <a:rPr lang="en-US" b="1" dirty="0"/>
              <a:t>do {</a:t>
            </a:r>
          </a:p>
          <a:p>
            <a:pPr marL="400050" lvl="1" indent="0" algn="just">
              <a:buNone/>
            </a:pPr>
            <a:r>
              <a:rPr lang="en-US" b="1" dirty="0"/>
              <a:t>   // Statements</a:t>
            </a:r>
          </a:p>
          <a:p>
            <a:pPr marL="400050" lvl="1" indent="0" algn="just">
              <a:buNone/>
            </a:pPr>
            <a:r>
              <a:rPr lang="en-US" b="1" dirty="0"/>
              <a:t>}while(</a:t>
            </a:r>
            <a:r>
              <a:rPr lang="en-US" b="1" dirty="0" err="1"/>
              <a:t>Boolean_expression</a:t>
            </a:r>
            <a:r>
              <a:rPr lang="en-US" b="1" dirty="0"/>
              <a:t>);</a:t>
            </a:r>
            <a:endParaRPr lang="en-US" dirty="0"/>
          </a:p>
          <a:p>
            <a:pPr algn="just"/>
            <a:r>
              <a:rPr lang="en-US" dirty="0"/>
              <a:t>Notice that the Boolean expression appears at the end of the loop, so the statements in the loop execute once before the Boolean is tested.</a:t>
            </a:r>
          </a:p>
          <a:p>
            <a:pPr algn="just"/>
            <a:r>
              <a:rPr lang="en-US" dirty="0"/>
              <a:t>If the Boolean expression is true, the control jumps back up to do statement, and the statements in the loop execute again. This process repeats until the Boolean expression is false.</a:t>
            </a:r>
          </a:p>
          <a:p>
            <a:pPr marL="400050" lvl="1" indent="0" algn="just">
              <a:buNone/>
            </a:pPr>
            <a:endParaRPr lang="en-US" b="1" dirty="0"/>
          </a:p>
          <a:p>
            <a:pPr algn="just"/>
            <a:endParaRPr lang="en-US" dirty="0"/>
          </a:p>
        </p:txBody>
      </p:sp>
    </p:spTree>
    <p:extLst>
      <p:ext uri="{BB962C8B-B14F-4D97-AF65-F5344CB8AC3E}">
        <p14:creationId xmlns:p14="http://schemas.microsoft.com/office/powerpoint/2010/main" val="3797201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7038"/>
            <a:ext cx="9144000" cy="639762"/>
          </a:xfrm>
        </p:spPr>
        <p:txBody>
          <a:bodyPr>
            <a:normAutofit fontScale="90000"/>
          </a:bodyPr>
          <a:lstStyle/>
          <a:p>
            <a:r>
              <a:rPr lang="en-US" b="1" dirty="0"/>
              <a:t>Repetition : </a:t>
            </a:r>
            <a:r>
              <a:rPr lang="en-US" dirty="0"/>
              <a:t>The</a:t>
            </a:r>
            <a:r>
              <a:rPr lang="en-US" b="1" dirty="0"/>
              <a:t> do...while</a:t>
            </a:r>
            <a:r>
              <a:rPr lang="en-US" dirty="0"/>
              <a:t> loop : </a:t>
            </a:r>
            <a:r>
              <a:rPr lang="en-US" sz="3100" dirty="0"/>
              <a:t>Flow Diagram</a:t>
            </a:r>
            <a:endParaRPr lang="en-US" sz="3100" b="1" dirty="0"/>
          </a:p>
        </p:txBody>
      </p:sp>
      <p:pic>
        <p:nvPicPr>
          <p:cNvPr id="5" name="Picture 4"/>
          <p:cNvPicPr>
            <a:picLocks noChangeAspect="1"/>
          </p:cNvPicPr>
          <p:nvPr/>
        </p:nvPicPr>
        <p:blipFill rotWithShape="1">
          <a:blip r:embed="rId2"/>
          <a:srcRect b="2589"/>
          <a:stretch/>
        </p:blipFill>
        <p:spPr>
          <a:xfrm>
            <a:off x="2315102" y="1047388"/>
            <a:ext cx="4513795" cy="5734412"/>
          </a:xfrm>
          <a:prstGeom prst="rect">
            <a:avLst/>
          </a:prstGeom>
        </p:spPr>
      </p:pic>
    </p:spTree>
    <p:extLst>
      <p:ext uri="{BB962C8B-B14F-4D97-AF65-F5344CB8AC3E}">
        <p14:creationId xmlns:p14="http://schemas.microsoft.com/office/powerpoint/2010/main" val="1592176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27038"/>
            <a:ext cx="8534400" cy="639762"/>
          </a:xfrm>
        </p:spPr>
        <p:txBody>
          <a:bodyPr>
            <a:normAutofit fontScale="90000"/>
          </a:bodyPr>
          <a:lstStyle/>
          <a:p>
            <a:r>
              <a:rPr lang="en-US" b="1" dirty="0"/>
              <a:t>Repetition : </a:t>
            </a:r>
            <a:r>
              <a:rPr lang="en-US" dirty="0"/>
              <a:t>The </a:t>
            </a:r>
            <a:r>
              <a:rPr lang="en-US" b="1" dirty="0"/>
              <a:t>do...while</a:t>
            </a:r>
            <a:r>
              <a:rPr lang="en-US" dirty="0"/>
              <a:t> loop </a:t>
            </a:r>
            <a:r>
              <a:rPr lang="en-US" sz="3300" dirty="0"/>
              <a:t>: Example</a:t>
            </a:r>
            <a:endParaRPr lang="en-US" b="1" dirty="0"/>
          </a:p>
        </p:txBody>
      </p:sp>
      <p:sp>
        <p:nvSpPr>
          <p:cNvPr id="3" name="Content Placeholder 2"/>
          <p:cNvSpPr>
            <a:spLocks noGrp="1"/>
          </p:cNvSpPr>
          <p:nvPr>
            <p:ph idx="1"/>
          </p:nvPr>
        </p:nvSpPr>
        <p:spPr>
          <a:xfrm>
            <a:off x="152400" y="1066800"/>
            <a:ext cx="8763000" cy="5486400"/>
          </a:xfrm>
        </p:spPr>
        <p:txBody>
          <a:bodyPr>
            <a:normAutofit fontScale="92500" lnSpcReduction="20000"/>
          </a:bodyPr>
          <a:lstStyle/>
          <a:p>
            <a:pPr marL="0" indent="0" algn="just">
              <a:buNone/>
            </a:pPr>
            <a:r>
              <a:rPr lang="en-US" dirty="0"/>
              <a:t>public class MyClass {</a:t>
            </a:r>
          </a:p>
          <a:p>
            <a:pPr marL="0" indent="0" algn="just">
              <a:buNone/>
            </a:pPr>
            <a:endParaRPr lang="en-US" dirty="0"/>
          </a:p>
          <a:p>
            <a:pPr marL="0" indent="0" algn="just">
              <a:buNone/>
            </a:pPr>
            <a:r>
              <a:rPr lang="en-US" dirty="0"/>
              <a:t>   public static void main(String </a:t>
            </a:r>
            <a:r>
              <a:rPr lang="en-US" dirty="0" err="1"/>
              <a:t>args</a:t>
            </a:r>
            <a:r>
              <a:rPr lang="en-US" dirty="0"/>
              <a:t>[]) {</a:t>
            </a:r>
          </a:p>
          <a:p>
            <a:pPr marL="0" indent="0" algn="just">
              <a:buNone/>
            </a:pPr>
            <a:r>
              <a:rPr lang="en-US" dirty="0"/>
              <a:t>      </a:t>
            </a:r>
            <a:r>
              <a:rPr lang="en-US" dirty="0" err="1"/>
              <a:t>int</a:t>
            </a:r>
            <a:r>
              <a:rPr lang="en-US" dirty="0"/>
              <a:t> x = 10;</a:t>
            </a:r>
          </a:p>
          <a:p>
            <a:pPr marL="0" indent="0" algn="just">
              <a:buNone/>
            </a:pPr>
            <a:endParaRPr lang="en-US" dirty="0"/>
          </a:p>
          <a:p>
            <a:pPr marL="0" indent="0" algn="just">
              <a:buNone/>
            </a:pPr>
            <a:r>
              <a:rPr lang="en-US" dirty="0"/>
              <a:t>      do {</a:t>
            </a:r>
          </a:p>
          <a:p>
            <a:pPr marL="0" indent="0" algn="just">
              <a:buNone/>
            </a:pPr>
            <a:r>
              <a:rPr lang="en-US" dirty="0"/>
              <a:t>         </a:t>
            </a:r>
            <a:r>
              <a:rPr lang="en-US" dirty="0" err="1"/>
              <a:t>System.out.print</a:t>
            </a:r>
            <a:r>
              <a:rPr lang="en-US" dirty="0"/>
              <a:t>("value of x : " + x );</a:t>
            </a:r>
          </a:p>
          <a:p>
            <a:pPr marL="0" indent="0" algn="just">
              <a:buNone/>
            </a:pPr>
            <a:r>
              <a:rPr lang="en-US" dirty="0"/>
              <a:t>         x++;</a:t>
            </a:r>
          </a:p>
          <a:p>
            <a:pPr marL="0" indent="0" algn="just">
              <a:buNone/>
            </a:pPr>
            <a:r>
              <a:rPr lang="en-US" dirty="0"/>
              <a:t>         </a:t>
            </a:r>
            <a:r>
              <a:rPr lang="en-US" dirty="0" err="1"/>
              <a:t>System.out.print</a:t>
            </a:r>
            <a:r>
              <a:rPr lang="en-US" dirty="0"/>
              <a:t>("\n");</a:t>
            </a:r>
          </a:p>
          <a:p>
            <a:pPr marL="0" indent="0" algn="just">
              <a:buNone/>
            </a:pPr>
            <a:r>
              <a:rPr lang="en-US" dirty="0"/>
              <a:t>      }while( x &lt; 20 );</a:t>
            </a:r>
          </a:p>
          <a:p>
            <a:pPr marL="0" indent="0" algn="just">
              <a:buNone/>
            </a:pPr>
            <a:r>
              <a:rPr lang="en-US" dirty="0"/>
              <a:t>   }</a:t>
            </a:r>
          </a:p>
          <a:p>
            <a:pPr marL="0" indent="0" algn="just">
              <a:buNone/>
            </a:pPr>
            <a:r>
              <a:rPr lang="en-US" dirty="0"/>
              <a:t>}</a:t>
            </a:r>
          </a:p>
        </p:txBody>
      </p:sp>
      <p:sp>
        <p:nvSpPr>
          <p:cNvPr id="6" name="TextBox 5"/>
          <p:cNvSpPr txBox="1"/>
          <p:nvPr/>
        </p:nvSpPr>
        <p:spPr>
          <a:xfrm rot="20110097">
            <a:off x="6356386" y="4777997"/>
            <a:ext cx="1828800" cy="553998"/>
          </a:xfrm>
          <a:prstGeom prst="rect">
            <a:avLst/>
          </a:prstGeom>
          <a:noFill/>
        </p:spPr>
        <p:txBody>
          <a:bodyPr wrap="square" rtlCol="0">
            <a:spAutoFit/>
          </a:bodyPr>
          <a:lstStyle/>
          <a:p>
            <a:r>
              <a:rPr lang="en-US" sz="3000" dirty="0"/>
              <a:t>Output??</a:t>
            </a:r>
          </a:p>
        </p:txBody>
      </p:sp>
    </p:spTree>
    <p:extLst>
      <p:ext uri="{BB962C8B-B14F-4D97-AF65-F5344CB8AC3E}">
        <p14:creationId xmlns:p14="http://schemas.microsoft.com/office/powerpoint/2010/main" val="22298855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27038"/>
            <a:ext cx="8763000" cy="639762"/>
          </a:xfrm>
        </p:spPr>
        <p:txBody>
          <a:bodyPr>
            <a:normAutofit fontScale="90000"/>
          </a:bodyPr>
          <a:lstStyle/>
          <a:p>
            <a:r>
              <a:rPr lang="en-US" b="1" dirty="0"/>
              <a:t>Repetition : </a:t>
            </a:r>
            <a:r>
              <a:rPr lang="en-US" dirty="0"/>
              <a:t>The </a:t>
            </a:r>
            <a:r>
              <a:rPr lang="en-US" b="1" dirty="0"/>
              <a:t>do...while</a:t>
            </a:r>
            <a:r>
              <a:rPr lang="en-US" dirty="0"/>
              <a:t> loop </a:t>
            </a:r>
            <a:r>
              <a:rPr lang="en-US" sz="3300" dirty="0"/>
              <a:t>: Example II</a:t>
            </a:r>
            <a:endParaRPr lang="en-US" b="1" dirty="0"/>
          </a:p>
        </p:txBody>
      </p:sp>
      <p:sp>
        <p:nvSpPr>
          <p:cNvPr id="3" name="Content Placeholder 2"/>
          <p:cNvSpPr>
            <a:spLocks noGrp="1"/>
          </p:cNvSpPr>
          <p:nvPr>
            <p:ph idx="1"/>
          </p:nvPr>
        </p:nvSpPr>
        <p:spPr>
          <a:xfrm>
            <a:off x="152400" y="1066800"/>
            <a:ext cx="8763000" cy="5486400"/>
          </a:xfrm>
        </p:spPr>
        <p:txBody>
          <a:bodyPr>
            <a:normAutofit fontScale="92500" lnSpcReduction="20000"/>
          </a:bodyPr>
          <a:lstStyle/>
          <a:p>
            <a:pPr marL="0" indent="0" algn="just">
              <a:buNone/>
            </a:pPr>
            <a:r>
              <a:rPr lang="en-US" dirty="0"/>
              <a:t>public class MyClass {</a:t>
            </a:r>
          </a:p>
          <a:p>
            <a:pPr marL="0" indent="0" algn="just">
              <a:buNone/>
            </a:pPr>
            <a:endParaRPr lang="en-US" dirty="0"/>
          </a:p>
          <a:p>
            <a:pPr marL="0" indent="0" algn="just">
              <a:buNone/>
            </a:pPr>
            <a:r>
              <a:rPr lang="en-US" dirty="0"/>
              <a:t>   public static void main(String </a:t>
            </a:r>
            <a:r>
              <a:rPr lang="en-US" dirty="0" err="1"/>
              <a:t>args</a:t>
            </a:r>
            <a:r>
              <a:rPr lang="en-US" dirty="0"/>
              <a:t>[]) {</a:t>
            </a:r>
          </a:p>
          <a:p>
            <a:pPr marL="0" indent="0" algn="just">
              <a:buNone/>
            </a:pPr>
            <a:r>
              <a:rPr lang="en-US" dirty="0"/>
              <a:t>      </a:t>
            </a:r>
            <a:r>
              <a:rPr lang="en-US" dirty="0" err="1"/>
              <a:t>int</a:t>
            </a:r>
            <a:r>
              <a:rPr lang="en-US" dirty="0"/>
              <a:t> x = 10;</a:t>
            </a:r>
          </a:p>
          <a:p>
            <a:pPr marL="0" indent="0" algn="just">
              <a:buNone/>
            </a:pPr>
            <a:endParaRPr lang="en-US" dirty="0"/>
          </a:p>
          <a:p>
            <a:pPr marL="0" indent="0" algn="just">
              <a:buNone/>
            </a:pPr>
            <a:r>
              <a:rPr lang="en-US" dirty="0"/>
              <a:t>      do {</a:t>
            </a:r>
          </a:p>
          <a:p>
            <a:pPr marL="0" indent="0" algn="just">
              <a:buNone/>
            </a:pPr>
            <a:r>
              <a:rPr lang="en-US" dirty="0"/>
              <a:t>         </a:t>
            </a:r>
            <a:r>
              <a:rPr lang="en-US" dirty="0" err="1"/>
              <a:t>System.out.print</a:t>
            </a:r>
            <a:r>
              <a:rPr lang="en-US" dirty="0"/>
              <a:t>("value of x : " + x );</a:t>
            </a:r>
          </a:p>
          <a:p>
            <a:pPr marL="0" indent="0" algn="just">
              <a:buNone/>
            </a:pPr>
            <a:r>
              <a:rPr lang="en-US" dirty="0"/>
              <a:t>         x++;</a:t>
            </a:r>
          </a:p>
          <a:p>
            <a:pPr marL="0" indent="0" algn="just">
              <a:buNone/>
            </a:pPr>
            <a:r>
              <a:rPr lang="en-US" dirty="0"/>
              <a:t>         </a:t>
            </a:r>
            <a:r>
              <a:rPr lang="en-US" dirty="0" err="1"/>
              <a:t>System.out.print</a:t>
            </a:r>
            <a:r>
              <a:rPr lang="en-US" dirty="0"/>
              <a:t>("\n");</a:t>
            </a:r>
          </a:p>
          <a:p>
            <a:pPr marL="0" indent="0" algn="just">
              <a:buNone/>
            </a:pPr>
            <a:r>
              <a:rPr lang="en-US" dirty="0"/>
              <a:t>      </a:t>
            </a:r>
            <a:r>
              <a:rPr lang="en-US" b="1" dirty="0"/>
              <a:t>}while( x &lt; 5 );</a:t>
            </a:r>
          </a:p>
          <a:p>
            <a:pPr marL="0" indent="0" algn="just">
              <a:buNone/>
            </a:pPr>
            <a:r>
              <a:rPr lang="en-US" dirty="0"/>
              <a:t>   }</a:t>
            </a:r>
          </a:p>
          <a:p>
            <a:pPr marL="0" indent="0" algn="just">
              <a:buNone/>
            </a:pPr>
            <a:r>
              <a:rPr lang="en-US" dirty="0"/>
              <a:t>}</a:t>
            </a:r>
          </a:p>
        </p:txBody>
      </p:sp>
      <p:sp>
        <p:nvSpPr>
          <p:cNvPr id="4" name="TextBox 3"/>
          <p:cNvSpPr txBox="1"/>
          <p:nvPr/>
        </p:nvSpPr>
        <p:spPr>
          <a:xfrm rot="20110097">
            <a:off x="6356386" y="4777997"/>
            <a:ext cx="1828800" cy="553998"/>
          </a:xfrm>
          <a:prstGeom prst="rect">
            <a:avLst/>
          </a:prstGeom>
          <a:noFill/>
        </p:spPr>
        <p:txBody>
          <a:bodyPr wrap="square" rtlCol="0">
            <a:spAutoFit/>
          </a:bodyPr>
          <a:lstStyle/>
          <a:p>
            <a:r>
              <a:rPr lang="en-US" sz="3000" dirty="0"/>
              <a:t>Output??</a:t>
            </a:r>
          </a:p>
        </p:txBody>
      </p:sp>
    </p:spTree>
    <p:extLst>
      <p:ext uri="{BB962C8B-B14F-4D97-AF65-F5344CB8AC3E}">
        <p14:creationId xmlns:p14="http://schemas.microsoft.com/office/powerpoint/2010/main" val="3709947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639762"/>
          </a:xfrm>
        </p:spPr>
        <p:txBody>
          <a:bodyPr>
            <a:normAutofit fontScale="90000"/>
          </a:bodyPr>
          <a:lstStyle/>
          <a:p>
            <a:r>
              <a:rPr lang="en-US" b="1" dirty="0"/>
              <a:t>Sequence</a:t>
            </a:r>
          </a:p>
        </p:txBody>
      </p:sp>
      <p:pic>
        <p:nvPicPr>
          <p:cNvPr id="4" name="Content Placeholder 3"/>
          <p:cNvPicPr>
            <a:picLocks noGrp="1" noChangeAspect="1"/>
          </p:cNvPicPr>
          <p:nvPr>
            <p:ph idx="1"/>
          </p:nvPr>
        </p:nvPicPr>
        <p:blipFill>
          <a:blip r:embed="rId2"/>
          <a:stretch>
            <a:fillRect/>
          </a:stretch>
        </p:blipFill>
        <p:spPr>
          <a:xfrm>
            <a:off x="838200" y="1219200"/>
            <a:ext cx="7848600" cy="5334996"/>
          </a:xfrm>
          <a:prstGeom prst="rect">
            <a:avLst/>
          </a:prstGeom>
        </p:spPr>
      </p:pic>
    </p:spTree>
    <p:extLst>
      <p:ext uri="{BB962C8B-B14F-4D97-AF65-F5344CB8AC3E}">
        <p14:creationId xmlns:p14="http://schemas.microsoft.com/office/powerpoint/2010/main" val="34430441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27038"/>
            <a:ext cx="8763000" cy="639762"/>
          </a:xfrm>
        </p:spPr>
        <p:txBody>
          <a:bodyPr>
            <a:normAutofit fontScale="90000"/>
          </a:bodyPr>
          <a:lstStyle/>
          <a:p>
            <a:r>
              <a:rPr lang="en-US" b="1" dirty="0"/>
              <a:t>Repetition : </a:t>
            </a:r>
            <a:r>
              <a:rPr lang="en-US" dirty="0"/>
              <a:t>The </a:t>
            </a:r>
            <a:r>
              <a:rPr lang="en-US" b="1" dirty="0"/>
              <a:t>do...while</a:t>
            </a:r>
            <a:r>
              <a:rPr lang="en-US" dirty="0"/>
              <a:t> loop </a:t>
            </a:r>
            <a:r>
              <a:rPr lang="en-US" sz="3300" dirty="0"/>
              <a:t>: Example III</a:t>
            </a:r>
            <a:endParaRPr lang="en-US" b="1" dirty="0"/>
          </a:p>
        </p:txBody>
      </p:sp>
      <p:sp>
        <p:nvSpPr>
          <p:cNvPr id="3" name="Content Placeholder 2"/>
          <p:cNvSpPr>
            <a:spLocks noGrp="1"/>
          </p:cNvSpPr>
          <p:nvPr>
            <p:ph idx="1"/>
          </p:nvPr>
        </p:nvSpPr>
        <p:spPr>
          <a:xfrm>
            <a:off x="152400" y="1066800"/>
            <a:ext cx="8763000" cy="5486400"/>
          </a:xfrm>
        </p:spPr>
        <p:txBody>
          <a:bodyPr>
            <a:normAutofit fontScale="92500" lnSpcReduction="20000"/>
          </a:bodyPr>
          <a:lstStyle/>
          <a:p>
            <a:pPr marL="0" indent="0" algn="just">
              <a:buNone/>
            </a:pPr>
            <a:r>
              <a:rPr lang="en-US" dirty="0"/>
              <a:t>public class MyClass {</a:t>
            </a:r>
          </a:p>
          <a:p>
            <a:pPr marL="0" indent="0" algn="just">
              <a:buNone/>
            </a:pPr>
            <a:endParaRPr lang="en-US" dirty="0"/>
          </a:p>
          <a:p>
            <a:pPr marL="290513" indent="0" algn="just">
              <a:buNone/>
            </a:pPr>
            <a:r>
              <a:rPr lang="en-US" dirty="0"/>
              <a:t> public static void main(String </a:t>
            </a:r>
            <a:r>
              <a:rPr lang="en-US" dirty="0" err="1"/>
              <a:t>args</a:t>
            </a:r>
            <a:r>
              <a:rPr lang="en-US" dirty="0"/>
              <a:t>[]) {</a:t>
            </a:r>
          </a:p>
          <a:p>
            <a:pPr marL="290513" indent="0" algn="just">
              <a:buNone/>
            </a:pPr>
            <a:r>
              <a:rPr lang="en-US" dirty="0"/>
              <a:t>      </a:t>
            </a:r>
            <a:r>
              <a:rPr lang="en-US" dirty="0" err="1"/>
              <a:t>int</a:t>
            </a:r>
            <a:r>
              <a:rPr lang="en-US" dirty="0"/>
              <a:t> x = 10;</a:t>
            </a:r>
          </a:p>
          <a:p>
            <a:pPr marL="290513" indent="0" algn="just">
              <a:buNone/>
            </a:pPr>
            <a:endParaRPr lang="en-US" dirty="0"/>
          </a:p>
          <a:p>
            <a:pPr marL="290513" indent="0" algn="just">
              <a:buNone/>
            </a:pPr>
            <a:r>
              <a:rPr lang="en-US" dirty="0"/>
              <a:t>      do {</a:t>
            </a:r>
          </a:p>
          <a:p>
            <a:pPr marL="290513" indent="0" algn="just">
              <a:buNone/>
            </a:pPr>
            <a:r>
              <a:rPr lang="en-US" dirty="0"/>
              <a:t>         x++;</a:t>
            </a:r>
          </a:p>
          <a:p>
            <a:pPr marL="290513" indent="0" algn="just">
              <a:buNone/>
            </a:pPr>
            <a:r>
              <a:rPr lang="en-US" dirty="0"/>
              <a:t>      }while( x &lt; 5 );</a:t>
            </a:r>
          </a:p>
          <a:p>
            <a:pPr marL="290513" indent="0" algn="just">
              <a:buNone/>
            </a:pPr>
            <a:r>
              <a:rPr lang="en-US" dirty="0"/>
              <a:t>      System.out.println(x);</a:t>
            </a:r>
          </a:p>
          <a:p>
            <a:pPr marL="290513" indent="0" algn="just">
              <a:buNone/>
            </a:pPr>
            <a:r>
              <a:rPr lang="en-US" dirty="0"/>
              <a:t>   }</a:t>
            </a:r>
          </a:p>
          <a:p>
            <a:pPr marL="0" indent="0" algn="just">
              <a:buNone/>
            </a:pPr>
            <a:r>
              <a:rPr lang="en-US" dirty="0"/>
              <a:t>}</a:t>
            </a:r>
          </a:p>
        </p:txBody>
      </p:sp>
      <p:sp>
        <p:nvSpPr>
          <p:cNvPr id="4" name="TextBox 3"/>
          <p:cNvSpPr txBox="1"/>
          <p:nvPr/>
        </p:nvSpPr>
        <p:spPr>
          <a:xfrm rot="20110097">
            <a:off x="6356386" y="4777997"/>
            <a:ext cx="1828800" cy="553998"/>
          </a:xfrm>
          <a:prstGeom prst="rect">
            <a:avLst/>
          </a:prstGeom>
          <a:noFill/>
        </p:spPr>
        <p:txBody>
          <a:bodyPr wrap="square" rtlCol="0">
            <a:spAutoFit/>
          </a:bodyPr>
          <a:lstStyle/>
          <a:p>
            <a:r>
              <a:rPr lang="en-US" sz="3000" dirty="0"/>
              <a:t>Output??</a:t>
            </a:r>
          </a:p>
        </p:txBody>
      </p:sp>
    </p:spTree>
    <p:extLst>
      <p:ext uri="{BB962C8B-B14F-4D97-AF65-F5344CB8AC3E}">
        <p14:creationId xmlns:p14="http://schemas.microsoft.com/office/powerpoint/2010/main" val="9364592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7038"/>
            <a:ext cx="8915400" cy="639762"/>
          </a:xfrm>
        </p:spPr>
        <p:txBody>
          <a:bodyPr>
            <a:normAutofit fontScale="90000"/>
          </a:bodyPr>
          <a:lstStyle/>
          <a:p>
            <a:r>
              <a:rPr lang="en-US" b="1" dirty="0"/>
              <a:t>Repetition : </a:t>
            </a:r>
            <a:r>
              <a:rPr lang="en-US" dirty="0"/>
              <a:t>The </a:t>
            </a:r>
            <a:r>
              <a:rPr lang="en-US" b="1" dirty="0"/>
              <a:t>do...while</a:t>
            </a:r>
            <a:r>
              <a:rPr lang="en-US" dirty="0"/>
              <a:t> loop </a:t>
            </a:r>
            <a:r>
              <a:rPr lang="en-US" sz="3300" dirty="0"/>
              <a:t>: Example IV</a:t>
            </a:r>
            <a:endParaRPr lang="en-US" b="1" dirty="0"/>
          </a:p>
        </p:txBody>
      </p:sp>
      <p:sp>
        <p:nvSpPr>
          <p:cNvPr id="3" name="Content Placeholder 2"/>
          <p:cNvSpPr>
            <a:spLocks noGrp="1"/>
          </p:cNvSpPr>
          <p:nvPr>
            <p:ph idx="1"/>
          </p:nvPr>
        </p:nvSpPr>
        <p:spPr>
          <a:xfrm>
            <a:off x="152400" y="1066800"/>
            <a:ext cx="8763000" cy="5486400"/>
          </a:xfrm>
        </p:spPr>
        <p:txBody>
          <a:bodyPr>
            <a:normAutofit fontScale="92500" lnSpcReduction="20000"/>
          </a:bodyPr>
          <a:lstStyle/>
          <a:p>
            <a:pPr marL="0" indent="0" algn="just">
              <a:buNone/>
            </a:pPr>
            <a:r>
              <a:rPr lang="en-US" dirty="0"/>
              <a:t>public class MyClass {</a:t>
            </a:r>
          </a:p>
          <a:p>
            <a:pPr marL="0" indent="0" algn="just">
              <a:buNone/>
            </a:pPr>
            <a:endParaRPr lang="en-US" dirty="0"/>
          </a:p>
          <a:p>
            <a:pPr marL="231775" indent="0" algn="just">
              <a:buNone/>
            </a:pPr>
            <a:r>
              <a:rPr lang="en-US" dirty="0"/>
              <a:t> public static void main(String </a:t>
            </a:r>
            <a:r>
              <a:rPr lang="en-US" dirty="0" err="1"/>
              <a:t>args</a:t>
            </a:r>
            <a:r>
              <a:rPr lang="en-US" dirty="0"/>
              <a:t>[]) {</a:t>
            </a:r>
          </a:p>
          <a:p>
            <a:pPr marL="231775" indent="0" algn="just">
              <a:buNone/>
            </a:pPr>
            <a:r>
              <a:rPr lang="en-US" dirty="0"/>
              <a:t>      </a:t>
            </a:r>
            <a:r>
              <a:rPr lang="en-US" dirty="0" err="1"/>
              <a:t>int</a:t>
            </a:r>
            <a:r>
              <a:rPr lang="en-US" dirty="0"/>
              <a:t> x = 10;</a:t>
            </a:r>
          </a:p>
          <a:p>
            <a:pPr marL="231775" indent="0" algn="just">
              <a:buNone/>
            </a:pPr>
            <a:endParaRPr lang="en-US" dirty="0"/>
          </a:p>
          <a:p>
            <a:pPr marL="231775" indent="0" algn="just">
              <a:buNone/>
            </a:pPr>
            <a:r>
              <a:rPr lang="en-US" dirty="0"/>
              <a:t>      do {</a:t>
            </a:r>
          </a:p>
          <a:p>
            <a:pPr marL="231775" indent="0" algn="just">
              <a:buNone/>
            </a:pPr>
            <a:r>
              <a:rPr lang="en-US" dirty="0"/>
              <a:t>         x++;</a:t>
            </a:r>
          </a:p>
          <a:p>
            <a:pPr marL="231775" indent="0" algn="just">
              <a:buNone/>
            </a:pPr>
            <a:r>
              <a:rPr lang="en-US" dirty="0"/>
              <a:t>      }while( x &lt; 13 );</a:t>
            </a:r>
          </a:p>
          <a:p>
            <a:pPr marL="231775" indent="0" algn="just">
              <a:buNone/>
            </a:pPr>
            <a:r>
              <a:rPr lang="en-US" dirty="0"/>
              <a:t>      System.out.println(x);</a:t>
            </a:r>
          </a:p>
          <a:p>
            <a:pPr marL="231775" indent="0" algn="just">
              <a:buNone/>
            </a:pPr>
            <a:r>
              <a:rPr lang="en-US" dirty="0"/>
              <a:t>   }</a:t>
            </a:r>
          </a:p>
          <a:p>
            <a:pPr marL="0" indent="0" algn="just">
              <a:buNone/>
            </a:pPr>
            <a:r>
              <a:rPr lang="en-US" dirty="0"/>
              <a:t>}</a:t>
            </a:r>
          </a:p>
        </p:txBody>
      </p:sp>
      <p:sp>
        <p:nvSpPr>
          <p:cNvPr id="4" name="TextBox 3"/>
          <p:cNvSpPr txBox="1"/>
          <p:nvPr/>
        </p:nvSpPr>
        <p:spPr>
          <a:xfrm rot="20110097">
            <a:off x="6356386" y="4777997"/>
            <a:ext cx="1828800" cy="553998"/>
          </a:xfrm>
          <a:prstGeom prst="rect">
            <a:avLst/>
          </a:prstGeom>
          <a:noFill/>
        </p:spPr>
        <p:txBody>
          <a:bodyPr wrap="square" rtlCol="0">
            <a:spAutoFit/>
          </a:bodyPr>
          <a:lstStyle/>
          <a:p>
            <a:r>
              <a:rPr lang="en-US" sz="3000" dirty="0"/>
              <a:t>Output??</a:t>
            </a:r>
          </a:p>
        </p:txBody>
      </p:sp>
    </p:spTree>
    <p:extLst>
      <p:ext uri="{BB962C8B-B14F-4D97-AF65-F5344CB8AC3E}">
        <p14:creationId xmlns:p14="http://schemas.microsoft.com/office/powerpoint/2010/main" val="35008565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639762"/>
          </a:xfrm>
        </p:spPr>
        <p:txBody>
          <a:bodyPr>
            <a:normAutofit fontScale="90000"/>
          </a:bodyPr>
          <a:lstStyle/>
          <a:p>
            <a:r>
              <a:rPr lang="en-US" b="1" dirty="0"/>
              <a:t>Repetition : </a:t>
            </a:r>
            <a:r>
              <a:rPr lang="en-US" dirty="0"/>
              <a:t>Loop Control Statements</a:t>
            </a:r>
            <a:endParaRPr lang="en-US" b="1" dirty="0"/>
          </a:p>
        </p:txBody>
      </p:sp>
      <p:sp>
        <p:nvSpPr>
          <p:cNvPr id="3" name="Content Placeholder 2"/>
          <p:cNvSpPr>
            <a:spLocks noGrp="1"/>
          </p:cNvSpPr>
          <p:nvPr>
            <p:ph idx="1"/>
          </p:nvPr>
        </p:nvSpPr>
        <p:spPr>
          <a:xfrm>
            <a:off x="381000" y="1066800"/>
            <a:ext cx="8534400" cy="5486400"/>
          </a:xfrm>
        </p:spPr>
        <p:txBody>
          <a:bodyPr>
            <a:normAutofit/>
          </a:bodyPr>
          <a:lstStyle/>
          <a:p>
            <a:pPr algn="just"/>
            <a:r>
              <a:rPr lang="en-US" dirty="0"/>
              <a:t>Loop control statements change execution from its normal sequence. When execution leaves a scope, all automatic objects that were created in that scope are destroyed.</a:t>
            </a:r>
          </a:p>
          <a:p>
            <a:pPr algn="just"/>
            <a:r>
              <a:rPr lang="en-US" dirty="0"/>
              <a:t>Java supports the following control statements. </a:t>
            </a:r>
          </a:p>
          <a:p>
            <a:pPr lvl="1" algn="just"/>
            <a:r>
              <a:rPr lang="en-US" dirty="0"/>
              <a:t>break statement</a:t>
            </a:r>
          </a:p>
          <a:p>
            <a:pPr lvl="1" algn="just"/>
            <a:r>
              <a:rPr lang="en-US" dirty="0"/>
              <a:t>continue statement</a:t>
            </a:r>
          </a:p>
        </p:txBody>
      </p:sp>
    </p:spTree>
    <p:extLst>
      <p:ext uri="{BB962C8B-B14F-4D97-AF65-F5344CB8AC3E}">
        <p14:creationId xmlns:p14="http://schemas.microsoft.com/office/powerpoint/2010/main" val="20776848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7038"/>
            <a:ext cx="9144000" cy="639762"/>
          </a:xfrm>
        </p:spPr>
        <p:txBody>
          <a:bodyPr>
            <a:normAutofit fontScale="90000"/>
          </a:bodyPr>
          <a:lstStyle/>
          <a:p>
            <a:r>
              <a:rPr lang="en-US" sz="3600" b="1" dirty="0"/>
              <a:t>Repetition : </a:t>
            </a:r>
            <a:r>
              <a:rPr lang="en-US" sz="3600" dirty="0"/>
              <a:t>Loop Control Statements </a:t>
            </a:r>
            <a:r>
              <a:rPr lang="en-US" sz="3900" dirty="0"/>
              <a:t>: </a:t>
            </a:r>
            <a:r>
              <a:rPr lang="en-US" sz="3000" b="1" dirty="0"/>
              <a:t>break</a:t>
            </a:r>
            <a:r>
              <a:rPr lang="en-US" sz="3000" dirty="0"/>
              <a:t> statement</a:t>
            </a:r>
            <a:endParaRPr lang="en-US" sz="3000" b="1" dirty="0"/>
          </a:p>
        </p:txBody>
      </p:sp>
      <p:sp>
        <p:nvSpPr>
          <p:cNvPr id="3" name="Content Placeholder 2"/>
          <p:cNvSpPr>
            <a:spLocks noGrp="1"/>
          </p:cNvSpPr>
          <p:nvPr>
            <p:ph idx="1"/>
          </p:nvPr>
        </p:nvSpPr>
        <p:spPr>
          <a:xfrm>
            <a:off x="381000" y="1066800"/>
            <a:ext cx="8534400" cy="5486400"/>
          </a:xfrm>
        </p:spPr>
        <p:txBody>
          <a:bodyPr>
            <a:normAutofit/>
          </a:bodyPr>
          <a:lstStyle/>
          <a:p>
            <a:pPr algn="just"/>
            <a:r>
              <a:rPr lang="en-US" dirty="0"/>
              <a:t>We have seen how a </a:t>
            </a:r>
            <a:r>
              <a:rPr lang="en-US" b="1" dirty="0"/>
              <a:t>break</a:t>
            </a:r>
            <a:r>
              <a:rPr lang="en-US" dirty="0"/>
              <a:t> statement I used in a switch </a:t>
            </a:r>
            <a:r>
              <a:rPr lang="en-US" dirty="0">
                <a:solidFill>
                  <a:srgbClr val="FF0000"/>
                </a:solidFill>
              </a:rPr>
              <a:t>statement</a:t>
            </a:r>
            <a:r>
              <a:rPr lang="en-US" dirty="0"/>
              <a:t> in the selection control structure. </a:t>
            </a:r>
          </a:p>
          <a:p>
            <a:pPr algn="just"/>
            <a:r>
              <a:rPr lang="en-US" dirty="0"/>
              <a:t> In loops, the </a:t>
            </a:r>
            <a:r>
              <a:rPr lang="en-US" b="1" dirty="0"/>
              <a:t>break </a:t>
            </a:r>
            <a:r>
              <a:rPr lang="en-US" dirty="0"/>
              <a:t>statement terminates the </a:t>
            </a:r>
            <a:r>
              <a:rPr lang="en-US" b="1" dirty="0"/>
              <a:t>loop</a:t>
            </a:r>
            <a:r>
              <a:rPr lang="en-US" dirty="0"/>
              <a:t> statement and transfers execution to the statement immediately following the loop.</a:t>
            </a:r>
          </a:p>
        </p:txBody>
      </p:sp>
    </p:spTree>
    <p:extLst>
      <p:ext uri="{BB962C8B-B14F-4D97-AF65-F5344CB8AC3E}">
        <p14:creationId xmlns:p14="http://schemas.microsoft.com/office/powerpoint/2010/main" val="19327703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7038"/>
            <a:ext cx="9144000" cy="639762"/>
          </a:xfrm>
        </p:spPr>
        <p:txBody>
          <a:bodyPr>
            <a:normAutofit fontScale="90000"/>
          </a:bodyPr>
          <a:lstStyle/>
          <a:p>
            <a:r>
              <a:rPr lang="en-US" sz="3600" b="1" dirty="0"/>
              <a:t>Repetition : </a:t>
            </a:r>
            <a:r>
              <a:rPr lang="en-US" sz="3600" dirty="0"/>
              <a:t>Loop Control Statements: </a:t>
            </a:r>
            <a:r>
              <a:rPr lang="en-US" sz="3900" dirty="0"/>
              <a:t> </a:t>
            </a:r>
            <a:r>
              <a:rPr lang="en-US" sz="3000" b="1" dirty="0"/>
              <a:t>break</a:t>
            </a:r>
            <a:r>
              <a:rPr lang="en-US" sz="3000" dirty="0"/>
              <a:t> statement : Flow Diagram</a:t>
            </a:r>
            <a:endParaRPr lang="en-US" sz="3000" b="1" dirty="0"/>
          </a:p>
        </p:txBody>
      </p:sp>
      <p:pic>
        <p:nvPicPr>
          <p:cNvPr id="5" name="Picture 4"/>
          <p:cNvPicPr>
            <a:picLocks noChangeAspect="1"/>
          </p:cNvPicPr>
          <p:nvPr/>
        </p:nvPicPr>
        <p:blipFill>
          <a:blip r:embed="rId2"/>
          <a:stretch>
            <a:fillRect/>
          </a:stretch>
        </p:blipFill>
        <p:spPr>
          <a:xfrm>
            <a:off x="2514600" y="1361872"/>
            <a:ext cx="4572000" cy="5496128"/>
          </a:xfrm>
          <a:prstGeom prst="rect">
            <a:avLst/>
          </a:prstGeom>
        </p:spPr>
      </p:pic>
    </p:spTree>
    <p:extLst>
      <p:ext uri="{BB962C8B-B14F-4D97-AF65-F5344CB8AC3E}">
        <p14:creationId xmlns:p14="http://schemas.microsoft.com/office/powerpoint/2010/main" val="7387857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7038"/>
            <a:ext cx="9144000" cy="639762"/>
          </a:xfrm>
        </p:spPr>
        <p:txBody>
          <a:bodyPr>
            <a:normAutofit fontScale="90000"/>
          </a:bodyPr>
          <a:lstStyle/>
          <a:p>
            <a:r>
              <a:rPr lang="en-US" sz="3600" b="1" dirty="0"/>
              <a:t>Repetition : </a:t>
            </a:r>
            <a:r>
              <a:rPr lang="en-US" sz="3600" dirty="0"/>
              <a:t>Loop Control Statements: </a:t>
            </a:r>
            <a:r>
              <a:rPr lang="en-US" sz="3900" dirty="0"/>
              <a:t> </a:t>
            </a:r>
            <a:r>
              <a:rPr lang="en-US" sz="3000" b="1" dirty="0"/>
              <a:t>break</a:t>
            </a:r>
            <a:r>
              <a:rPr lang="en-US" sz="3000" dirty="0"/>
              <a:t> statement : Example</a:t>
            </a:r>
            <a:endParaRPr lang="en-US" sz="3000" b="1" dirty="0"/>
          </a:p>
        </p:txBody>
      </p:sp>
      <p:sp>
        <p:nvSpPr>
          <p:cNvPr id="6" name="Content Placeholder 2"/>
          <p:cNvSpPr>
            <a:spLocks noGrp="1"/>
          </p:cNvSpPr>
          <p:nvPr>
            <p:ph idx="1"/>
          </p:nvPr>
        </p:nvSpPr>
        <p:spPr>
          <a:xfrm>
            <a:off x="152400" y="1066800"/>
            <a:ext cx="8763000" cy="5486400"/>
          </a:xfrm>
        </p:spPr>
        <p:txBody>
          <a:bodyPr>
            <a:normAutofit fontScale="77500" lnSpcReduction="20000"/>
          </a:bodyPr>
          <a:lstStyle/>
          <a:p>
            <a:pPr marL="0" indent="0" algn="just">
              <a:buNone/>
            </a:pPr>
            <a:r>
              <a:rPr lang="en-US" dirty="0"/>
              <a:t>public class MyClass {</a:t>
            </a:r>
          </a:p>
          <a:p>
            <a:pPr marL="0" indent="0" algn="just">
              <a:buNone/>
            </a:pPr>
            <a:endParaRPr lang="en-US" dirty="0"/>
          </a:p>
          <a:p>
            <a:pPr marL="0" indent="0" algn="just">
              <a:buNone/>
            </a:pPr>
            <a:r>
              <a:rPr lang="en-US" dirty="0"/>
              <a:t>   public static void main(String </a:t>
            </a:r>
            <a:r>
              <a:rPr lang="en-US" dirty="0" err="1"/>
              <a:t>args</a:t>
            </a:r>
            <a:r>
              <a:rPr lang="en-US" dirty="0"/>
              <a:t>[]) {</a:t>
            </a:r>
          </a:p>
          <a:p>
            <a:pPr marL="0" indent="0" algn="just">
              <a:buNone/>
            </a:pPr>
            <a:r>
              <a:rPr lang="en-US" dirty="0"/>
              <a:t>      </a:t>
            </a:r>
            <a:r>
              <a:rPr lang="en-US" dirty="0" err="1"/>
              <a:t>int</a:t>
            </a:r>
            <a:r>
              <a:rPr lang="en-US" dirty="0"/>
              <a:t> [] numbers = {10, 20, 30, 40, 50};</a:t>
            </a:r>
          </a:p>
          <a:p>
            <a:pPr marL="0" indent="0" algn="just">
              <a:buNone/>
            </a:pPr>
            <a:endParaRPr lang="en-US" dirty="0"/>
          </a:p>
          <a:p>
            <a:pPr marL="0" indent="0" algn="just">
              <a:buNone/>
            </a:pPr>
            <a:r>
              <a:rPr lang="en-US" dirty="0"/>
              <a:t>      for(</a:t>
            </a:r>
            <a:r>
              <a:rPr lang="en-US" dirty="0" err="1"/>
              <a:t>int</a:t>
            </a:r>
            <a:r>
              <a:rPr lang="en-US" dirty="0"/>
              <a:t> x : numbers ) {</a:t>
            </a:r>
          </a:p>
          <a:p>
            <a:pPr marL="0" indent="0" algn="just">
              <a:buNone/>
            </a:pPr>
            <a:r>
              <a:rPr lang="en-US" dirty="0"/>
              <a:t>         if( x == 30 ) {</a:t>
            </a:r>
          </a:p>
          <a:p>
            <a:pPr marL="0" indent="0" algn="just">
              <a:buNone/>
            </a:pPr>
            <a:r>
              <a:rPr lang="en-US" dirty="0"/>
              <a:t>            break;</a:t>
            </a:r>
          </a:p>
          <a:p>
            <a:pPr marL="0" indent="0" algn="just">
              <a:buNone/>
            </a:pPr>
            <a:r>
              <a:rPr lang="en-US" dirty="0"/>
              <a:t>         }</a:t>
            </a:r>
          </a:p>
          <a:p>
            <a:pPr marL="0" indent="0" algn="just">
              <a:buNone/>
            </a:pPr>
            <a:r>
              <a:rPr lang="en-US" dirty="0"/>
              <a:t>         </a:t>
            </a:r>
            <a:r>
              <a:rPr lang="en-US" dirty="0" err="1"/>
              <a:t>System.out.print</a:t>
            </a:r>
            <a:r>
              <a:rPr lang="en-US" dirty="0"/>
              <a:t>( x );</a:t>
            </a:r>
          </a:p>
          <a:p>
            <a:pPr marL="0" indent="0" algn="just">
              <a:buNone/>
            </a:pPr>
            <a:r>
              <a:rPr lang="en-US" dirty="0"/>
              <a:t>         </a:t>
            </a:r>
            <a:r>
              <a:rPr lang="en-US" dirty="0" err="1"/>
              <a:t>System.out.print</a:t>
            </a:r>
            <a:r>
              <a:rPr lang="en-US" dirty="0"/>
              <a:t>("\n");</a:t>
            </a:r>
          </a:p>
          <a:p>
            <a:pPr marL="0" indent="0" algn="just">
              <a:buNone/>
            </a:pPr>
            <a:r>
              <a:rPr lang="en-US" dirty="0"/>
              <a:t>      }</a:t>
            </a:r>
          </a:p>
          <a:p>
            <a:pPr marL="0" indent="0" algn="just">
              <a:buNone/>
            </a:pPr>
            <a:r>
              <a:rPr lang="en-US" dirty="0"/>
              <a:t>   }</a:t>
            </a:r>
          </a:p>
          <a:p>
            <a:pPr marL="0" indent="0" algn="just">
              <a:buNone/>
            </a:pPr>
            <a:r>
              <a:rPr lang="en-US" dirty="0"/>
              <a:t>}</a:t>
            </a:r>
          </a:p>
        </p:txBody>
      </p:sp>
      <p:sp>
        <p:nvSpPr>
          <p:cNvPr id="8" name="TextBox 7"/>
          <p:cNvSpPr txBox="1"/>
          <p:nvPr/>
        </p:nvSpPr>
        <p:spPr>
          <a:xfrm rot="20110097">
            <a:off x="6356386" y="4777997"/>
            <a:ext cx="1828800" cy="553998"/>
          </a:xfrm>
          <a:prstGeom prst="rect">
            <a:avLst/>
          </a:prstGeom>
          <a:noFill/>
        </p:spPr>
        <p:txBody>
          <a:bodyPr wrap="square" rtlCol="0">
            <a:spAutoFit/>
          </a:bodyPr>
          <a:lstStyle/>
          <a:p>
            <a:r>
              <a:rPr lang="en-US" sz="3000" dirty="0"/>
              <a:t>Output??</a:t>
            </a:r>
          </a:p>
        </p:txBody>
      </p:sp>
    </p:spTree>
    <p:extLst>
      <p:ext uri="{BB962C8B-B14F-4D97-AF65-F5344CB8AC3E}">
        <p14:creationId xmlns:p14="http://schemas.microsoft.com/office/powerpoint/2010/main" val="29148292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7038"/>
            <a:ext cx="9144000" cy="639762"/>
          </a:xfrm>
        </p:spPr>
        <p:txBody>
          <a:bodyPr>
            <a:normAutofit fontScale="90000"/>
          </a:bodyPr>
          <a:lstStyle/>
          <a:p>
            <a:r>
              <a:rPr lang="en-US" sz="3400" b="1" dirty="0"/>
              <a:t>Repetition : </a:t>
            </a:r>
            <a:r>
              <a:rPr lang="en-US" sz="3400" dirty="0"/>
              <a:t>Loop Control Statements: </a:t>
            </a:r>
            <a:r>
              <a:rPr lang="en-US" sz="3000" b="1" dirty="0"/>
              <a:t>continue</a:t>
            </a:r>
            <a:r>
              <a:rPr lang="en-US" sz="3000" dirty="0"/>
              <a:t> statement</a:t>
            </a:r>
            <a:endParaRPr lang="en-US" sz="3000" b="1" dirty="0"/>
          </a:p>
        </p:txBody>
      </p:sp>
      <p:sp>
        <p:nvSpPr>
          <p:cNvPr id="6" name="Content Placeholder 2"/>
          <p:cNvSpPr>
            <a:spLocks noGrp="1"/>
          </p:cNvSpPr>
          <p:nvPr>
            <p:ph idx="1"/>
          </p:nvPr>
        </p:nvSpPr>
        <p:spPr>
          <a:xfrm>
            <a:off x="152400" y="1066800"/>
            <a:ext cx="8763000" cy="5486400"/>
          </a:xfrm>
        </p:spPr>
        <p:txBody>
          <a:bodyPr>
            <a:normAutofit/>
          </a:bodyPr>
          <a:lstStyle/>
          <a:p>
            <a:pPr algn="just"/>
            <a:r>
              <a:rPr lang="en-US" dirty="0"/>
              <a:t>The </a:t>
            </a:r>
            <a:r>
              <a:rPr lang="en-US" b="1" dirty="0"/>
              <a:t>continue</a:t>
            </a:r>
            <a:r>
              <a:rPr lang="en-US" dirty="0"/>
              <a:t> keyword causes the loop to skip the remainder of its body and immediately retest its condition prior to reiterating (i.e. It causes the loop to immediately jump to the next iteration of the loop).</a:t>
            </a:r>
          </a:p>
          <a:p>
            <a:r>
              <a:rPr lang="en-US" dirty="0"/>
              <a:t>In a for loop, the continue keyword causes control to immediately jump to the update statement.</a:t>
            </a:r>
          </a:p>
          <a:p>
            <a:r>
              <a:rPr lang="en-US" dirty="0"/>
              <a:t>In a while loop or do/while loop, control immediately jumps to the Boolean expression.</a:t>
            </a:r>
          </a:p>
          <a:p>
            <a:pPr algn="just"/>
            <a:endParaRPr lang="en-US" dirty="0"/>
          </a:p>
        </p:txBody>
      </p:sp>
    </p:spTree>
    <p:extLst>
      <p:ext uri="{BB962C8B-B14F-4D97-AF65-F5344CB8AC3E}">
        <p14:creationId xmlns:p14="http://schemas.microsoft.com/office/powerpoint/2010/main" val="40926832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7038"/>
            <a:ext cx="9144000" cy="639762"/>
          </a:xfrm>
        </p:spPr>
        <p:txBody>
          <a:bodyPr>
            <a:normAutofit fontScale="90000"/>
          </a:bodyPr>
          <a:lstStyle/>
          <a:p>
            <a:r>
              <a:rPr lang="en-US" sz="3600" b="1" dirty="0"/>
              <a:t>Repetition : </a:t>
            </a:r>
            <a:r>
              <a:rPr lang="en-US" sz="3600" dirty="0"/>
              <a:t>Loop Control Statements :</a:t>
            </a:r>
            <a:r>
              <a:rPr lang="en-US" sz="3900" dirty="0"/>
              <a:t> </a:t>
            </a:r>
            <a:r>
              <a:rPr lang="en-US" sz="3000" b="1" dirty="0"/>
              <a:t>continue</a:t>
            </a:r>
            <a:r>
              <a:rPr lang="en-US" sz="3000" dirty="0"/>
              <a:t> statement : Flow Diagram</a:t>
            </a:r>
            <a:endParaRPr lang="en-US" sz="3000" b="1" dirty="0"/>
          </a:p>
        </p:txBody>
      </p:sp>
      <p:pic>
        <p:nvPicPr>
          <p:cNvPr id="3" name="Picture 2"/>
          <p:cNvPicPr>
            <a:picLocks noChangeAspect="1"/>
          </p:cNvPicPr>
          <p:nvPr/>
        </p:nvPicPr>
        <p:blipFill>
          <a:blip r:embed="rId2"/>
          <a:stretch>
            <a:fillRect/>
          </a:stretch>
        </p:blipFill>
        <p:spPr>
          <a:xfrm>
            <a:off x="2667000" y="1242687"/>
            <a:ext cx="4724400" cy="5586284"/>
          </a:xfrm>
          <a:prstGeom prst="rect">
            <a:avLst/>
          </a:prstGeom>
        </p:spPr>
      </p:pic>
    </p:spTree>
    <p:extLst>
      <p:ext uri="{BB962C8B-B14F-4D97-AF65-F5344CB8AC3E}">
        <p14:creationId xmlns:p14="http://schemas.microsoft.com/office/powerpoint/2010/main" val="8582368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7038"/>
            <a:ext cx="9144000" cy="639762"/>
          </a:xfrm>
        </p:spPr>
        <p:txBody>
          <a:bodyPr>
            <a:normAutofit fontScale="90000"/>
          </a:bodyPr>
          <a:lstStyle/>
          <a:p>
            <a:r>
              <a:rPr lang="en-US" sz="3600" b="1" dirty="0"/>
              <a:t>Repetition : </a:t>
            </a:r>
            <a:r>
              <a:rPr lang="en-US" sz="3600" dirty="0"/>
              <a:t>Loop Control Statements: </a:t>
            </a:r>
            <a:r>
              <a:rPr lang="en-US" sz="3000" b="1" dirty="0"/>
              <a:t>continue</a:t>
            </a:r>
            <a:r>
              <a:rPr lang="en-US" sz="3000" dirty="0"/>
              <a:t> statement : Example</a:t>
            </a:r>
            <a:endParaRPr lang="en-US" sz="3000" b="1" dirty="0"/>
          </a:p>
        </p:txBody>
      </p:sp>
      <p:sp>
        <p:nvSpPr>
          <p:cNvPr id="6" name="Content Placeholder 2"/>
          <p:cNvSpPr>
            <a:spLocks noGrp="1"/>
          </p:cNvSpPr>
          <p:nvPr>
            <p:ph idx="1"/>
          </p:nvPr>
        </p:nvSpPr>
        <p:spPr>
          <a:xfrm>
            <a:off x="152400" y="1066800"/>
            <a:ext cx="8763000" cy="5486400"/>
          </a:xfrm>
        </p:spPr>
        <p:txBody>
          <a:bodyPr>
            <a:normAutofit fontScale="77500" lnSpcReduction="20000"/>
          </a:bodyPr>
          <a:lstStyle/>
          <a:p>
            <a:pPr marL="0" indent="0" algn="just">
              <a:buNone/>
            </a:pPr>
            <a:r>
              <a:rPr lang="en-US" dirty="0"/>
              <a:t>public class MyClass {</a:t>
            </a:r>
          </a:p>
          <a:p>
            <a:pPr marL="0" indent="0" algn="just">
              <a:buNone/>
            </a:pPr>
            <a:endParaRPr lang="en-US" dirty="0"/>
          </a:p>
          <a:p>
            <a:pPr marL="0" indent="0" algn="just">
              <a:buNone/>
            </a:pPr>
            <a:r>
              <a:rPr lang="en-US" dirty="0"/>
              <a:t>   public static void main(String </a:t>
            </a:r>
            <a:r>
              <a:rPr lang="en-US" dirty="0" err="1"/>
              <a:t>args</a:t>
            </a:r>
            <a:r>
              <a:rPr lang="en-US" dirty="0"/>
              <a:t>[]) {</a:t>
            </a:r>
          </a:p>
          <a:p>
            <a:pPr marL="0" indent="0" algn="just">
              <a:buNone/>
            </a:pPr>
            <a:r>
              <a:rPr lang="en-US" dirty="0"/>
              <a:t>      </a:t>
            </a:r>
            <a:r>
              <a:rPr lang="en-US" dirty="0" err="1"/>
              <a:t>int</a:t>
            </a:r>
            <a:r>
              <a:rPr lang="en-US" dirty="0"/>
              <a:t> [] numbers = {10, 20, 30, 40, 50};</a:t>
            </a:r>
          </a:p>
          <a:p>
            <a:pPr marL="0" indent="0" algn="just">
              <a:buNone/>
            </a:pPr>
            <a:endParaRPr lang="en-US" dirty="0"/>
          </a:p>
          <a:p>
            <a:pPr marL="0" indent="0" algn="just">
              <a:buNone/>
            </a:pPr>
            <a:r>
              <a:rPr lang="en-US" dirty="0"/>
              <a:t>      for(</a:t>
            </a:r>
            <a:r>
              <a:rPr lang="en-US" dirty="0" err="1"/>
              <a:t>int</a:t>
            </a:r>
            <a:r>
              <a:rPr lang="en-US" dirty="0"/>
              <a:t> x : numbers ) {</a:t>
            </a:r>
          </a:p>
          <a:p>
            <a:pPr marL="0" indent="0" algn="just">
              <a:buNone/>
            </a:pPr>
            <a:r>
              <a:rPr lang="en-US" dirty="0"/>
              <a:t>         if( x == 30 ) {</a:t>
            </a:r>
          </a:p>
          <a:p>
            <a:pPr marL="0" indent="0" algn="just">
              <a:buNone/>
            </a:pPr>
            <a:r>
              <a:rPr lang="en-US" dirty="0"/>
              <a:t>            continue;</a:t>
            </a:r>
          </a:p>
          <a:p>
            <a:pPr marL="0" indent="0" algn="just">
              <a:buNone/>
            </a:pPr>
            <a:r>
              <a:rPr lang="en-US" dirty="0"/>
              <a:t>         }</a:t>
            </a:r>
          </a:p>
          <a:p>
            <a:pPr marL="0" indent="0" algn="just">
              <a:buNone/>
            </a:pPr>
            <a:r>
              <a:rPr lang="en-US" dirty="0"/>
              <a:t>         </a:t>
            </a:r>
            <a:r>
              <a:rPr lang="en-US" dirty="0" err="1"/>
              <a:t>System.out.print</a:t>
            </a:r>
            <a:r>
              <a:rPr lang="en-US" dirty="0"/>
              <a:t>( x );</a:t>
            </a:r>
          </a:p>
          <a:p>
            <a:pPr marL="0" indent="0" algn="just">
              <a:buNone/>
            </a:pPr>
            <a:r>
              <a:rPr lang="en-US" dirty="0"/>
              <a:t>         </a:t>
            </a:r>
            <a:r>
              <a:rPr lang="en-US" dirty="0" err="1"/>
              <a:t>System.out.print</a:t>
            </a:r>
            <a:r>
              <a:rPr lang="en-US" dirty="0"/>
              <a:t>("\n");</a:t>
            </a:r>
          </a:p>
          <a:p>
            <a:pPr marL="0" indent="0" algn="just">
              <a:buNone/>
            </a:pPr>
            <a:r>
              <a:rPr lang="en-US" dirty="0"/>
              <a:t>      }</a:t>
            </a:r>
          </a:p>
          <a:p>
            <a:pPr marL="0" indent="0" algn="just">
              <a:buNone/>
            </a:pPr>
            <a:r>
              <a:rPr lang="en-US" dirty="0"/>
              <a:t>   }</a:t>
            </a:r>
          </a:p>
          <a:p>
            <a:pPr marL="0" indent="0" algn="just">
              <a:buNone/>
            </a:pPr>
            <a:r>
              <a:rPr lang="en-US" dirty="0"/>
              <a:t>}</a:t>
            </a:r>
          </a:p>
        </p:txBody>
      </p:sp>
      <p:sp>
        <p:nvSpPr>
          <p:cNvPr id="8" name="TextBox 7"/>
          <p:cNvSpPr txBox="1"/>
          <p:nvPr/>
        </p:nvSpPr>
        <p:spPr>
          <a:xfrm rot="20110097">
            <a:off x="6356386" y="4777997"/>
            <a:ext cx="1828800" cy="553998"/>
          </a:xfrm>
          <a:prstGeom prst="rect">
            <a:avLst/>
          </a:prstGeom>
          <a:noFill/>
        </p:spPr>
        <p:txBody>
          <a:bodyPr wrap="square" rtlCol="0">
            <a:spAutoFit/>
          </a:bodyPr>
          <a:lstStyle/>
          <a:p>
            <a:r>
              <a:rPr lang="en-US" sz="3000" dirty="0"/>
              <a:t>Output??</a:t>
            </a:r>
          </a:p>
        </p:txBody>
      </p:sp>
    </p:spTree>
    <p:extLst>
      <p:ext uri="{BB962C8B-B14F-4D97-AF65-F5344CB8AC3E}">
        <p14:creationId xmlns:p14="http://schemas.microsoft.com/office/powerpoint/2010/main" val="38267508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639762"/>
          </a:xfrm>
        </p:spPr>
        <p:txBody>
          <a:bodyPr>
            <a:normAutofit fontScale="90000"/>
          </a:bodyPr>
          <a:lstStyle/>
          <a:p>
            <a:r>
              <a:rPr lang="en-US" b="1" dirty="0"/>
              <a:t>Repetition : </a:t>
            </a:r>
            <a:r>
              <a:rPr lang="en-US" dirty="0"/>
              <a:t>The enhanced for loop</a:t>
            </a:r>
            <a:endParaRPr lang="en-US" b="1" dirty="0"/>
          </a:p>
        </p:txBody>
      </p:sp>
      <p:sp>
        <p:nvSpPr>
          <p:cNvPr id="3" name="Content Placeholder 2"/>
          <p:cNvSpPr>
            <a:spLocks noGrp="1"/>
          </p:cNvSpPr>
          <p:nvPr>
            <p:ph idx="1"/>
          </p:nvPr>
        </p:nvSpPr>
        <p:spPr>
          <a:xfrm>
            <a:off x="381000" y="1066800"/>
            <a:ext cx="8534400" cy="5486400"/>
          </a:xfrm>
        </p:spPr>
        <p:txBody>
          <a:bodyPr>
            <a:normAutofit fontScale="85000" lnSpcReduction="20000"/>
          </a:bodyPr>
          <a:lstStyle/>
          <a:p>
            <a:pPr algn="just"/>
            <a:r>
              <a:rPr lang="en-US" dirty="0"/>
              <a:t>The enhanced for loop was introduced in Java 5. It is mainly used to traverse collection of elements including arrays.</a:t>
            </a:r>
          </a:p>
          <a:p>
            <a:pPr algn="just"/>
            <a:r>
              <a:rPr lang="en-US" dirty="0"/>
              <a:t>Syntax</a:t>
            </a:r>
          </a:p>
          <a:p>
            <a:pPr marL="800100" lvl="2" indent="0" algn="just">
              <a:buNone/>
            </a:pPr>
            <a:r>
              <a:rPr lang="en-US" b="1" dirty="0"/>
              <a:t>for(declaration : expression) {</a:t>
            </a:r>
          </a:p>
          <a:p>
            <a:pPr marL="800100" lvl="2" indent="0" algn="just">
              <a:buNone/>
            </a:pPr>
            <a:r>
              <a:rPr lang="en-US" b="1" dirty="0"/>
              <a:t>   // Statements</a:t>
            </a:r>
          </a:p>
          <a:p>
            <a:pPr marL="800100" lvl="2" indent="0" algn="just">
              <a:buNone/>
            </a:pPr>
            <a:r>
              <a:rPr lang="en-US" b="1" dirty="0"/>
              <a:t>}</a:t>
            </a:r>
          </a:p>
          <a:p>
            <a:r>
              <a:rPr lang="en-US" b="1" dirty="0"/>
              <a:t>Declaration</a:t>
            </a:r>
            <a:r>
              <a:rPr lang="en-US" dirty="0"/>
              <a:t> − The newly declared block variable, is of a type compatible with the elements of the array you are accessing. The variable will be available within the for block and its value would be the same as the current array element.</a:t>
            </a:r>
          </a:p>
          <a:p>
            <a:r>
              <a:rPr lang="en-US" b="1" dirty="0"/>
              <a:t>Expression</a:t>
            </a:r>
            <a:r>
              <a:rPr lang="en-US" dirty="0"/>
              <a:t> − This evaluates to the array you need to loop through. The expression can be an array variable or method call that returns an array.</a:t>
            </a:r>
          </a:p>
          <a:p>
            <a:pPr marL="400050" lvl="1" indent="0" algn="just">
              <a:buNone/>
            </a:pPr>
            <a:endParaRPr lang="en-US" b="1" dirty="0"/>
          </a:p>
        </p:txBody>
      </p:sp>
    </p:spTree>
    <p:extLst>
      <p:ext uri="{BB962C8B-B14F-4D97-AF65-F5344CB8AC3E}">
        <p14:creationId xmlns:p14="http://schemas.microsoft.com/office/powerpoint/2010/main" val="852908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639762"/>
          </a:xfrm>
        </p:spPr>
        <p:txBody>
          <a:bodyPr>
            <a:normAutofit fontScale="90000"/>
          </a:bodyPr>
          <a:lstStyle/>
          <a:p>
            <a:r>
              <a:rPr lang="en-US" b="1" dirty="0"/>
              <a:t>Sequence</a:t>
            </a:r>
          </a:p>
        </p:txBody>
      </p:sp>
      <p:sp>
        <p:nvSpPr>
          <p:cNvPr id="3" name="Content Placeholder 2"/>
          <p:cNvSpPr>
            <a:spLocks noGrp="1"/>
          </p:cNvSpPr>
          <p:nvPr>
            <p:ph idx="1"/>
          </p:nvPr>
        </p:nvSpPr>
        <p:spPr>
          <a:xfrm>
            <a:off x="381000" y="1066800"/>
            <a:ext cx="8534400" cy="5486400"/>
          </a:xfrm>
        </p:spPr>
        <p:txBody>
          <a:bodyPr>
            <a:normAutofit/>
          </a:bodyPr>
          <a:lstStyle/>
          <a:p>
            <a:pPr algn="just"/>
            <a:r>
              <a:rPr lang="en-US" dirty="0"/>
              <a:t>In this case, statement 1 will execute first, followed by statement 2, then statement 3 and finally statement 4.</a:t>
            </a:r>
          </a:p>
          <a:p>
            <a:pPr algn="just"/>
            <a:r>
              <a:rPr lang="en-US" dirty="0"/>
              <a:t>The statements must be logically placed so as to avoid compile time errors or logic errors that may arise if they are wrongly ordered.</a:t>
            </a:r>
          </a:p>
          <a:p>
            <a:pPr algn="just"/>
            <a:r>
              <a:rPr lang="en-US" dirty="0"/>
              <a:t>You do not have to add any other code to make sequential execution occur.</a:t>
            </a:r>
          </a:p>
        </p:txBody>
      </p:sp>
    </p:spTree>
    <p:extLst>
      <p:ext uri="{BB962C8B-B14F-4D97-AF65-F5344CB8AC3E}">
        <p14:creationId xmlns:p14="http://schemas.microsoft.com/office/powerpoint/2010/main" val="2945875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159657" y="662667"/>
            <a:ext cx="8763000" cy="5486400"/>
          </a:xfrm>
        </p:spPr>
        <p:txBody>
          <a:bodyPr>
            <a:noAutofit/>
          </a:bodyPr>
          <a:lstStyle/>
          <a:p>
            <a:pPr marL="0" indent="0" algn="just">
              <a:buNone/>
            </a:pPr>
            <a:r>
              <a:rPr lang="en-US" sz="1900" dirty="0"/>
              <a:t>public class MyClass {</a:t>
            </a:r>
          </a:p>
          <a:p>
            <a:pPr marL="0" indent="0" algn="just">
              <a:buNone/>
            </a:pPr>
            <a:endParaRPr lang="en-US" sz="1900" dirty="0"/>
          </a:p>
          <a:p>
            <a:pPr marL="0" indent="0" algn="just">
              <a:buNone/>
            </a:pPr>
            <a:r>
              <a:rPr lang="en-US" sz="1900" dirty="0"/>
              <a:t>   public static void main(String </a:t>
            </a:r>
            <a:r>
              <a:rPr lang="en-US" sz="1900" dirty="0" err="1"/>
              <a:t>args</a:t>
            </a:r>
            <a:r>
              <a:rPr lang="en-US" sz="1900" dirty="0"/>
              <a:t>[]) {</a:t>
            </a:r>
          </a:p>
          <a:p>
            <a:pPr marL="0" indent="0" algn="just">
              <a:buNone/>
            </a:pPr>
            <a:r>
              <a:rPr lang="en-US" sz="1900" dirty="0"/>
              <a:t>      </a:t>
            </a:r>
            <a:r>
              <a:rPr lang="en-US" sz="1900" dirty="0" err="1"/>
              <a:t>int</a:t>
            </a:r>
            <a:r>
              <a:rPr lang="en-US" sz="1900" dirty="0"/>
              <a:t> [] numbers = {10, 20, 30, 40, 50};</a:t>
            </a:r>
          </a:p>
          <a:p>
            <a:pPr marL="0" indent="0" algn="just">
              <a:buNone/>
            </a:pPr>
            <a:endParaRPr lang="en-US" sz="1900" dirty="0"/>
          </a:p>
          <a:p>
            <a:pPr marL="0" indent="0" algn="just">
              <a:buNone/>
            </a:pPr>
            <a:r>
              <a:rPr lang="en-US" sz="1900" dirty="0"/>
              <a:t>      for(</a:t>
            </a:r>
            <a:r>
              <a:rPr lang="en-US" sz="1900" dirty="0" err="1"/>
              <a:t>int</a:t>
            </a:r>
            <a:r>
              <a:rPr lang="en-US" sz="1900" dirty="0"/>
              <a:t> x : numbers ) {</a:t>
            </a:r>
          </a:p>
          <a:p>
            <a:pPr marL="0" indent="0" algn="just">
              <a:buNone/>
            </a:pPr>
            <a:r>
              <a:rPr lang="en-US" sz="1900" dirty="0"/>
              <a:t>         </a:t>
            </a:r>
            <a:r>
              <a:rPr lang="en-US" sz="1900" dirty="0" err="1"/>
              <a:t>System.out.print</a:t>
            </a:r>
            <a:r>
              <a:rPr lang="en-US" sz="1900" dirty="0"/>
              <a:t>( x );</a:t>
            </a:r>
          </a:p>
          <a:p>
            <a:pPr marL="0" indent="0" algn="just">
              <a:buNone/>
            </a:pPr>
            <a:r>
              <a:rPr lang="en-US" sz="1900" dirty="0"/>
              <a:t>         </a:t>
            </a:r>
            <a:r>
              <a:rPr lang="en-US" sz="1900" dirty="0" err="1"/>
              <a:t>System.out.print</a:t>
            </a:r>
            <a:r>
              <a:rPr lang="en-US" sz="1900" dirty="0"/>
              <a:t>(",");</a:t>
            </a:r>
          </a:p>
          <a:p>
            <a:pPr marL="0" indent="0" algn="just">
              <a:buNone/>
            </a:pPr>
            <a:r>
              <a:rPr lang="en-US" sz="1900" dirty="0"/>
              <a:t>      }</a:t>
            </a:r>
          </a:p>
          <a:p>
            <a:pPr marL="0" indent="0" algn="just">
              <a:buNone/>
            </a:pPr>
            <a:r>
              <a:rPr lang="en-US" sz="1900" dirty="0"/>
              <a:t>      </a:t>
            </a:r>
            <a:r>
              <a:rPr lang="en-US" sz="1900" dirty="0" err="1"/>
              <a:t>System.out.print</a:t>
            </a:r>
            <a:r>
              <a:rPr lang="en-US" sz="1900" dirty="0"/>
              <a:t>("\n");</a:t>
            </a:r>
          </a:p>
          <a:p>
            <a:pPr marL="0" indent="0" algn="just">
              <a:buNone/>
            </a:pPr>
            <a:r>
              <a:rPr lang="en-US" sz="1900" dirty="0"/>
              <a:t>      String [] names = {"James", "Larry", "Tom", "Lacy"};</a:t>
            </a:r>
          </a:p>
          <a:p>
            <a:pPr marL="0" indent="0" algn="just">
              <a:buNone/>
            </a:pPr>
            <a:endParaRPr lang="en-US" sz="1900" dirty="0"/>
          </a:p>
          <a:p>
            <a:pPr marL="0" indent="0" algn="just">
              <a:buNone/>
            </a:pPr>
            <a:r>
              <a:rPr lang="en-US" sz="1900" dirty="0"/>
              <a:t>      for( String name : names ) {</a:t>
            </a:r>
          </a:p>
          <a:p>
            <a:pPr marL="0" indent="0" algn="just">
              <a:buNone/>
            </a:pPr>
            <a:r>
              <a:rPr lang="en-US" sz="1900" dirty="0"/>
              <a:t>         </a:t>
            </a:r>
            <a:r>
              <a:rPr lang="en-US" sz="1900" dirty="0" err="1"/>
              <a:t>System.out.print</a:t>
            </a:r>
            <a:r>
              <a:rPr lang="en-US" sz="1900" dirty="0"/>
              <a:t>( name );</a:t>
            </a:r>
          </a:p>
          <a:p>
            <a:pPr marL="0" indent="0" algn="just">
              <a:buNone/>
            </a:pPr>
            <a:r>
              <a:rPr lang="en-US" sz="1900" dirty="0"/>
              <a:t>         </a:t>
            </a:r>
            <a:r>
              <a:rPr lang="en-US" sz="1900" dirty="0" err="1"/>
              <a:t>System.out.print</a:t>
            </a:r>
            <a:r>
              <a:rPr lang="en-US" sz="1900" dirty="0"/>
              <a:t>(",");</a:t>
            </a:r>
          </a:p>
          <a:p>
            <a:pPr marL="0" indent="0" algn="just">
              <a:buNone/>
            </a:pPr>
            <a:r>
              <a:rPr lang="en-US" sz="1900" dirty="0"/>
              <a:t>      }</a:t>
            </a:r>
          </a:p>
          <a:p>
            <a:pPr marL="0" indent="0" algn="just">
              <a:buNone/>
            </a:pPr>
            <a:r>
              <a:rPr lang="en-US" sz="1900" dirty="0"/>
              <a:t>   }</a:t>
            </a:r>
          </a:p>
          <a:p>
            <a:pPr marL="0" indent="0" algn="just">
              <a:buNone/>
            </a:pPr>
            <a:r>
              <a:rPr lang="en-US" sz="1900" dirty="0"/>
              <a:t>}</a:t>
            </a:r>
          </a:p>
        </p:txBody>
      </p:sp>
      <p:sp>
        <p:nvSpPr>
          <p:cNvPr id="8" name="TextBox 7"/>
          <p:cNvSpPr txBox="1"/>
          <p:nvPr/>
        </p:nvSpPr>
        <p:spPr>
          <a:xfrm rot="20110097">
            <a:off x="6356386" y="4777997"/>
            <a:ext cx="1828800" cy="553998"/>
          </a:xfrm>
          <a:prstGeom prst="rect">
            <a:avLst/>
          </a:prstGeom>
          <a:noFill/>
        </p:spPr>
        <p:txBody>
          <a:bodyPr wrap="square" rtlCol="0">
            <a:spAutoFit/>
          </a:bodyPr>
          <a:lstStyle/>
          <a:p>
            <a:r>
              <a:rPr lang="en-US" sz="3000" dirty="0"/>
              <a:t>Output??</a:t>
            </a:r>
          </a:p>
        </p:txBody>
      </p:sp>
      <p:sp>
        <p:nvSpPr>
          <p:cNvPr id="7" name="Title 1"/>
          <p:cNvSpPr>
            <a:spLocks noGrp="1"/>
          </p:cNvSpPr>
          <p:nvPr>
            <p:ph type="title"/>
          </p:nvPr>
        </p:nvSpPr>
        <p:spPr>
          <a:xfrm>
            <a:off x="159657" y="25400"/>
            <a:ext cx="8763000" cy="639762"/>
          </a:xfrm>
        </p:spPr>
        <p:txBody>
          <a:bodyPr>
            <a:normAutofit fontScale="90000"/>
          </a:bodyPr>
          <a:lstStyle/>
          <a:p>
            <a:r>
              <a:rPr lang="en-US" sz="4100" b="1" dirty="0"/>
              <a:t>Repetition : </a:t>
            </a:r>
            <a:r>
              <a:rPr lang="en-US" sz="4100" dirty="0"/>
              <a:t>The enhanced for loop: </a:t>
            </a:r>
            <a:r>
              <a:rPr lang="en-US" sz="3900" dirty="0"/>
              <a:t>Example</a:t>
            </a:r>
            <a:endParaRPr lang="en-US" sz="3900" b="1" dirty="0"/>
          </a:p>
        </p:txBody>
      </p:sp>
    </p:spTree>
    <p:extLst>
      <p:ext uri="{BB962C8B-B14F-4D97-AF65-F5344CB8AC3E}">
        <p14:creationId xmlns:p14="http://schemas.microsoft.com/office/powerpoint/2010/main" val="17021271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159657" y="662667"/>
            <a:ext cx="8763000" cy="5486400"/>
          </a:xfrm>
        </p:spPr>
        <p:txBody>
          <a:bodyPr>
            <a:noAutofit/>
          </a:bodyPr>
          <a:lstStyle/>
          <a:p>
            <a:pPr marL="0" indent="0" algn="just">
              <a:buNone/>
            </a:pPr>
            <a:r>
              <a:rPr lang="en-US" sz="1900" dirty="0"/>
              <a:t>public class MyClass {</a:t>
            </a:r>
          </a:p>
          <a:p>
            <a:pPr marL="0" indent="0" algn="just">
              <a:buNone/>
            </a:pPr>
            <a:endParaRPr lang="en-US" sz="1900" dirty="0"/>
          </a:p>
          <a:p>
            <a:pPr marL="0" indent="0" algn="just">
              <a:buNone/>
            </a:pPr>
            <a:r>
              <a:rPr lang="en-US" sz="1900" dirty="0"/>
              <a:t>   public static void main(String </a:t>
            </a:r>
            <a:r>
              <a:rPr lang="en-US" sz="1900" dirty="0" err="1"/>
              <a:t>args</a:t>
            </a:r>
            <a:r>
              <a:rPr lang="en-US" sz="1900" dirty="0"/>
              <a:t>[]) {</a:t>
            </a:r>
          </a:p>
          <a:p>
            <a:pPr marL="0" indent="0" algn="just">
              <a:buNone/>
            </a:pPr>
            <a:r>
              <a:rPr lang="en-US" sz="1900" dirty="0"/>
              <a:t>      </a:t>
            </a:r>
            <a:r>
              <a:rPr lang="en-US" sz="1900" dirty="0" err="1"/>
              <a:t>int</a:t>
            </a:r>
            <a:r>
              <a:rPr lang="en-US" sz="1900" dirty="0"/>
              <a:t> [] numbers = {10, 20, 30, 40, 50};</a:t>
            </a:r>
          </a:p>
          <a:p>
            <a:pPr marL="0" indent="0" algn="just">
              <a:buNone/>
            </a:pPr>
            <a:endParaRPr lang="en-US" sz="1900" dirty="0"/>
          </a:p>
          <a:p>
            <a:pPr marL="0" indent="0" algn="just">
              <a:buNone/>
            </a:pPr>
            <a:r>
              <a:rPr lang="en-US" sz="1900" dirty="0"/>
              <a:t>      for(</a:t>
            </a:r>
            <a:r>
              <a:rPr lang="en-US" sz="1900" dirty="0" err="1"/>
              <a:t>int</a:t>
            </a:r>
            <a:r>
              <a:rPr lang="en-US" sz="1900" dirty="0"/>
              <a:t> x : numbers ) {</a:t>
            </a:r>
          </a:p>
          <a:p>
            <a:pPr marL="0" indent="0" algn="just">
              <a:buNone/>
            </a:pPr>
            <a:r>
              <a:rPr lang="en-US" sz="1900" dirty="0"/>
              <a:t>         </a:t>
            </a:r>
            <a:r>
              <a:rPr lang="en-US" sz="1900" dirty="0" err="1"/>
              <a:t>System.out.print</a:t>
            </a:r>
            <a:r>
              <a:rPr lang="en-US" sz="1900" dirty="0"/>
              <a:t>( x );</a:t>
            </a:r>
          </a:p>
          <a:p>
            <a:pPr marL="0" indent="0" algn="just">
              <a:buNone/>
            </a:pPr>
            <a:r>
              <a:rPr lang="en-US" sz="1900" dirty="0"/>
              <a:t>         </a:t>
            </a:r>
            <a:r>
              <a:rPr lang="en-US" sz="1900" dirty="0" err="1"/>
              <a:t>System.out.print</a:t>
            </a:r>
            <a:r>
              <a:rPr lang="en-US" sz="1900" dirty="0"/>
              <a:t>(",");</a:t>
            </a:r>
          </a:p>
          <a:p>
            <a:pPr marL="0" indent="0" algn="just">
              <a:buNone/>
            </a:pPr>
            <a:r>
              <a:rPr lang="en-US" sz="1900" dirty="0"/>
              <a:t>      }</a:t>
            </a:r>
          </a:p>
          <a:p>
            <a:pPr marL="0" indent="0" algn="just">
              <a:buNone/>
            </a:pPr>
            <a:r>
              <a:rPr lang="en-US" sz="1900" dirty="0"/>
              <a:t>      </a:t>
            </a:r>
            <a:r>
              <a:rPr lang="en-US" sz="1900" dirty="0" err="1"/>
              <a:t>System.out.print</a:t>
            </a:r>
            <a:r>
              <a:rPr lang="en-US" sz="1900" dirty="0"/>
              <a:t>("\n");</a:t>
            </a:r>
          </a:p>
          <a:p>
            <a:pPr marL="0" indent="0" algn="just">
              <a:buNone/>
            </a:pPr>
            <a:r>
              <a:rPr lang="en-US" sz="1900" dirty="0"/>
              <a:t>      String [] names = {"James", "Larry", "Tom", "Lacy"};</a:t>
            </a:r>
          </a:p>
          <a:p>
            <a:pPr marL="0" indent="0" algn="just">
              <a:buNone/>
            </a:pPr>
            <a:endParaRPr lang="en-US" sz="1900" dirty="0"/>
          </a:p>
          <a:p>
            <a:pPr marL="0" indent="0" algn="just">
              <a:buNone/>
            </a:pPr>
            <a:r>
              <a:rPr lang="en-US" sz="1900" dirty="0"/>
              <a:t>      for( String name : names ) {</a:t>
            </a:r>
          </a:p>
          <a:p>
            <a:pPr marL="0" indent="0" algn="just">
              <a:buNone/>
            </a:pPr>
            <a:r>
              <a:rPr lang="en-US" sz="1900" dirty="0"/>
              <a:t>         </a:t>
            </a:r>
            <a:r>
              <a:rPr lang="en-US" sz="1900" dirty="0" err="1"/>
              <a:t>System.out.print</a:t>
            </a:r>
            <a:r>
              <a:rPr lang="en-US" sz="1900" dirty="0"/>
              <a:t>( name );</a:t>
            </a:r>
          </a:p>
          <a:p>
            <a:pPr marL="0" indent="0" algn="just">
              <a:buNone/>
            </a:pPr>
            <a:r>
              <a:rPr lang="en-US" sz="1900" dirty="0"/>
              <a:t>         </a:t>
            </a:r>
            <a:r>
              <a:rPr lang="en-US" sz="1900" dirty="0" err="1"/>
              <a:t>System.out.print</a:t>
            </a:r>
            <a:r>
              <a:rPr lang="en-US" sz="1900" dirty="0"/>
              <a:t>(",");</a:t>
            </a:r>
          </a:p>
          <a:p>
            <a:pPr marL="0" indent="0" algn="just">
              <a:buNone/>
            </a:pPr>
            <a:r>
              <a:rPr lang="en-US" sz="1900" dirty="0"/>
              <a:t>      }</a:t>
            </a:r>
          </a:p>
          <a:p>
            <a:pPr marL="0" indent="0" algn="just">
              <a:buNone/>
            </a:pPr>
            <a:r>
              <a:rPr lang="en-US" sz="1900" dirty="0"/>
              <a:t>   }</a:t>
            </a:r>
          </a:p>
          <a:p>
            <a:pPr marL="0" indent="0" algn="just">
              <a:buNone/>
            </a:pPr>
            <a:r>
              <a:rPr lang="en-US" sz="1900" dirty="0"/>
              <a:t>}</a:t>
            </a:r>
          </a:p>
        </p:txBody>
      </p:sp>
      <p:sp>
        <p:nvSpPr>
          <p:cNvPr id="8" name="TextBox 7"/>
          <p:cNvSpPr txBox="1"/>
          <p:nvPr/>
        </p:nvSpPr>
        <p:spPr>
          <a:xfrm rot="20110097">
            <a:off x="6356386" y="4777997"/>
            <a:ext cx="1828800" cy="553998"/>
          </a:xfrm>
          <a:prstGeom prst="rect">
            <a:avLst/>
          </a:prstGeom>
          <a:noFill/>
        </p:spPr>
        <p:txBody>
          <a:bodyPr wrap="square" rtlCol="0">
            <a:spAutoFit/>
          </a:bodyPr>
          <a:lstStyle/>
          <a:p>
            <a:r>
              <a:rPr lang="en-US" sz="3000" dirty="0"/>
              <a:t>Output??</a:t>
            </a:r>
          </a:p>
        </p:txBody>
      </p:sp>
      <p:sp>
        <p:nvSpPr>
          <p:cNvPr id="7" name="Title 1"/>
          <p:cNvSpPr>
            <a:spLocks noGrp="1"/>
          </p:cNvSpPr>
          <p:nvPr>
            <p:ph type="title"/>
          </p:nvPr>
        </p:nvSpPr>
        <p:spPr>
          <a:xfrm>
            <a:off x="159657" y="25400"/>
            <a:ext cx="8763000" cy="639762"/>
          </a:xfrm>
        </p:spPr>
        <p:txBody>
          <a:bodyPr>
            <a:normAutofit fontScale="90000"/>
          </a:bodyPr>
          <a:lstStyle/>
          <a:p>
            <a:r>
              <a:rPr lang="en-US" sz="4100" b="1" dirty="0"/>
              <a:t>Repetition : </a:t>
            </a:r>
            <a:r>
              <a:rPr lang="en-US" sz="4100" dirty="0"/>
              <a:t>The enhanced for loop: </a:t>
            </a:r>
            <a:r>
              <a:rPr lang="en-US" sz="3900" dirty="0"/>
              <a:t>Example</a:t>
            </a:r>
            <a:endParaRPr lang="en-US" sz="3900" b="1" dirty="0"/>
          </a:p>
        </p:txBody>
      </p:sp>
    </p:spTree>
    <p:extLst>
      <p:ext uri="{BB962C8B-B14F-4D97-AF65-F5344CB8AC3E}">
        <p14:creationId xmlns:p14="http://schemas.microsoft.com/office/powerpoint/2010/main" val="30687357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8D71F43-8C09-4569-9349-97E0623F8E6D}"/>
              </a:ext>
            </a:extLst>
          </p:cNvPr>
          <p:cNvSpPr txBox="1"/>
          <p:nvPr/>
        </p:nvSpPr>
        <p:spPr>
          <a:xfrm>
            <a:off x="152401" y="3028890"/>
            <a:ext cx="8839200" cy="2277547"/>
          </a:xfrm>
          <a:prstGeom prst="rect">
            <a:avLst/>
          </a:prstGeom>
          <a:solidFill>
            <a:schemeClr val="accent2">
              <a:lumMod val="50000"/>
            </a:schemeClr>
          </a:solidFill>
        </p:spPr>
        <p:txBody>
          <a:bodyPr wrap="square">
            <a:spAutoFit/>
          </a:bodyPr>
          <a:lstStyle/>
          <a:p>
            <a:pPr>
              <a:defRPr/>
            </a:pPr>
            <a:r>
              <a:rPr lang="en-US" sz="2200" b="1">
                <a:solidFill>
                  <a:schemeClr val="bg1"/>
                </a:solidFill>
              </a:rPr>
              <a:t>Assignment I </a:t>
            </a:r>
            <a:r>
              <a:rPr lang="en-US" sz="2200" b="1" dirty="0" err="1">
                <a:solidFill>
                  <a:schemeClr val="bg1"/>
                </a:solidFill>
              </a:rPr>
              <a:t>Qn</a:t>
            </a:r>
            <a:r>
              <a:rPr lang="en-US" sz="2200" b="1" dirty="0">
                <a:solidFill>
                  <a:schemeClr val="bg1"/>
                </a:solidFill>
              </a:rPr>
              <a:t> 8:</a:t>
            </a:r>
          </a:p>
          <a:p>
            <a:pPr marL="263525" indent="-263525">
              <a:defRPr/>
            </a:pPr>
            <a:r>
              <a:rPr lang="en-GB" sz="2400" dirty="0">
                <a:solidFill>
                  <a:schemeClr val="bg1"/>
                </a:solidFill>
              </a:rPr>
              <a:t>a) Write any Java program with a loop inside another loop.</a:t>
            </a:r>
          </a:p>
          <a:p>
            <a:pPr marL="263525" indent="-263525">
              <a:defRPr/>
            </a:pPr>
            <a:r>
              <a:rPr lang="en-GB" sz="2400" dirty="0">
                <a:solidFill>
                  <a:schemeClr val="bg1"/>
                </a:solidFill>
              </a:rPr>
              <a:t>b) Write any Java program with a conditional statement inside a loop.</a:t>
            </a:r>
          </a:p>
          <a:p>
            <a:pPr marL="263525" indent="-263525">
              <a:defRPr/>
            </a:pPr>
            <a:r>
              <a:rPr lang="en-GB" sz="2400" dirty="0">
                <a:solidFill>
                  <a:schemeClr val="bg1"/>
                </a:solidFill>
              </a:rPr>
              <a:t>c) Write any Java program with a loop inside a conditional statement.</a:t>
            </a:r>
          </a:p>
          <a:p>
            <a:pPr marL="263525" indent="-263525">
              <a:defRPr/>
            </a:pPr>
            <a:r>
              <a:rPr lang="en-GB" sz="2400" dirty="0">
                <a:solidFill>
                  <a:schemeClr val="bg1"/>
                </a:solidFill>
              </a:rPr>
              <a:t>d) Write any Java program with a conditional statement inside another conditional statement .</a:t>
            </a:r>
          </a:p>
        </p:txBody>
      </p:sp>
    </p:spTree>
    <p:extLst>
      <p:ext uri="{BB962C8B-B14F-4D97-AF65-F5344CB8AC3E}">
        <p14:creationId xmlns:p14="http://schemas.microsoft.com/office/powerpoint/2010/main" val="12986492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135563"/>
          </a:xfrm>
        </p:spPr>
        <p:txBody>
          <a:bodyPr>
            <a:normAutofit/>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sz="4800" dirty="0"/>
              <a:t>End</a:t>
            </a:r>
          </a:p>
        </p:txBody>
      </p:sp>
    </p:spTree>
    <p:extLst>
      <p:ext uri="{BB962C8B-B14F-4D97-AF65-F5344CB8AC3E}">
        <p14:creationId xmlns:p14="http://schemas.microsoft.com/office/powerpoint/2010/main" val="1542193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639762"/>
          </a:xfrm>
        </p:spPr>
        <p:txBody>
          <a:bodyPr>
            <a:normAutofit fontScale="90000"/>
          </a:bodyPr>
          <a:lstStyle/>
          <a:p>
            <a:r>
              <a:rPr lang="en-US" b="1" dirty="0"/>
              <a:t>Selection</a:t>
            </a:r>
          </a:p>
        </p:txBody>
      </p:sp>
      <p:sp>
        <p:nvSpPr>
          <p:cNvPr id="3" name="Content Placeholder 2"/>
          <p:cNvSpPr>
            <a:spLocks noGrp="1"/>
          </p:cNvSpPr>
          <p:nvPr>
            <p:ph idx="1"/>
          </p:nvPr>
        </p:nvSpPr>
        <p:spPr>
          <a:xfrm>
            <a:off x="381000" y="1066800"/>
            <a:ext cx="8534400" cy="5486400"/>
          </a:xfrm>
        </p:spPr>
        <p:txBody>
          <a:bodyPr>
            <a:normAutofit/>
          </a:bodyPr>
          <a:lstStyle/>
          <a:p>
            <a:pPr algn="just"/>
            <a:r>
              <a:rPr lang="en-US" dirty="0"/>
              <a:t>Selection control structures are used by programs to choose among alternative courses of action.</a:t>
            </a:r>
          </a:p>
          <a:p>
            <a:pPr algn="just"/>
            <a:r>
              <a:rPr lang="en-US" dirty="0"/>
              <a:t>They contain a condition which is evaluated to either true or false.</a:t>
            </a:r>
          </a:p>
          <a:p>
            <a:pPr algn="just"/>
            <a:r>
              <a:rPr lang="en-US" dirty="0"/>
              <a:t>If the condition is true, a statement linked to the condition is executed.</a:t>
            </a:r>
          </a:p>
          <a:p>
            <a:pPr algn="just"/>
            <a:r>
              <a:rPr lang="en-US" dirty="0"/>
              <a:t>If the condition is false, a statement linked to the condition is ignored (i.e. not executed).</a:t>
            </a:r>
          </a:p>
        </p:txBody>
      </p:sp>
    </p:spTree>
    <p:extLst>
      <p:ext uri="{BB962C8B-B14F-4D97-AF65-F5344CB8AC3E}">
        <p14:creationId xmlns:p14="http://schemas.microsoft.com/office/powerpoint/2010/main" val="489760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639762"/>
          </a:xfrm>
        </p:spPr>
        <p:txBody>
          <a:bodyPr>
            <a:normAutofit fontScale="90000"/>
          </a:bodyPr>
          <a:lstStyle/>
          <a:p>
            <a:r>
              <a:rPr lang="en-US" b="1" dirty="0"/>
              <a:t>Selection</a:t>
            </a:r>
          </a:p>
        </p:txBody>
      </p:sp>
      <p:pic>
        <p:nvPicPr>
          <p:cNvPr id="4" name="Content Placeholder 3"/>
          <p:cNvPicPr>
            <a:picLocks noGrp="1" noChangeAspect="1"/>
          </p:cNvPicPr>
          <p:nvPr>
            <p:ph idx="1"/>
          </p:nvPr>
        </p:nvPicPr>
        <p:blipFill>
          <a:blip r:embed="rId2"/>
          <a:stretch>
            <a:fillRect/>
          </a:stretch>
        </p:blipFill>
        <p:spPr>
          <a:xfrm>
            <a:off x="2366962" y="1295400"/>
            <a:ext cx="4410075" cy="5424239"/>
          </a:xfrm>
          <a:prstGeom prst="rect">
            <a:avLst/>
          </a:prstGeom>
        </p:spPr>
      </p:pic>
    </p:spTree>
    <p:extLst>
      <p:ext uri="{BB962C8B-B14F-4D97-AF65-F5344CB8AC3E}">
        <p14:creationId xmlns:p14="http://schemas.microsoft.com/office/powerpoint/2010/main" val="1663172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639762"/>
          </a:xfrm>
        </p:spPr>
        <p:txBody>
          <a:bodyPr>
            <a:normAutofit fontScale="90000"/>
          </a:bodyPr>
          <a:lstStyle/>
          <a:p>
            <a:r>
              <a:rPr lang="en-US" b="1" dirty="0"/>
              <a:t>Selection</a:t>
            </a:r>
          </a:p>
        </p:txBody>
      </p:sp>
      <p:sp>
        <p:nvSpPr>
          <p:cNvPr id="3" name="Content Placeholder 2"/>
          <p:cNvSpPr>
            <a:spLocks noGrp="1"/>
          </p:cNvSpPr>
          <p:nvPr>
            <p:ph idx="1"/>
          </p:nvPr>
        </p:nvSpPr>
        <p:spPr>
          <a:xfrm>
            <a:off x="381000" y="1066800"/>
            <a:ext cx="8534400" cy="5486400"/>
          </a:xfrm>
        </p:spPr>
        <p:txBody>
          <a:bodyPr>
            <a:normAutofit/>
          </a:bodyPr>
          <a:lstStyle/>
          <a:p>
            <a:pPr algn="just"/>
            <a:r>
              <a:rPr lang="en-US" dirty="0"/>
              <a:t>Java provides following types of decision making statements :</a:t>
            </a:r>
          </a:p>
          <a:p>
            <a:pPr lvl="1" algn="just"/>
            <a:r>
              <a:rPr lang="en-US" dirty="0"/>
              <a:t>if statement</a:t>
            </a:r>
          </a:p>
          <a:p>
            <a:pPr lvl="1" algn="just"/>
            <a:r>
              <a:rPr lang="en-US" dirty="0"/>
              <a:t>if … else statement</a:t>
            </a:r>
          </a:p>
          <a:p>
            <a:pPr lvl="1" algn="just"/>
            <a:r>
              <a:rPr lang="en-US" dirty="0"/>
              <a:t>nested if statement</a:t>
            </a:r>
          </a:p>
          <a:p>
            <a:pPr lvl="1" algn="just"/>
            <a:r>
              <a:rPr lang="en-US" dirty="0"/>
              <a:t>switch statement</a:t>
            </a:r>
          </a:p>
        </p:txBody>
      </p:sp>
    </p:spTree>
    <p:extLst>
      <p:ext uri="{BB962C8B-B14F-4D97-AF65-F5344CB8AC3E}">
        <p14:creationId xmlns:p14="http://schemas.microsoft.com/office/powerpoint/2010/main" val="40132548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2583</TotalTime>
  <Words>4395</Words>
  <Application>Microsoft Office PowerPoint</Application>
  <PresentationFormat>On-screen Show (4:3)</PresentationFormat>
  <Paragraphs>575</Paragraphs>
  <Slides>63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63</vt:i4>
      </vt:variant>
    </vt:vector>
  </HeadingPairs>
  <TitlesOfParts>
    <vt:vector size="67" baseType="lpstr">
      <vt:lpstr>Arial</vt:lpstr>
      <vt:lpstr>Calibri</vt:lpstr>
      <vt:lpstr>Verdana</vt:lpstr>
      <vt:lpstr>Office Theme</vt:lpstr>
      <vt:lpstr>RCS 122  OBJECT ORIENTED PROGRAMMING I</vt:lpstr>
      <vt:lpstr>Control Structures </vt:lpstr>
      <vt:lpstr>Control Structures </vt:lpstr>
      <vt:lpstr>Sequence</vt:lpstr>
      <vt:lpstr>Sequence</vt:lpstr>
      <vt:lpstr>Sequence</vt:lpstr>
      <vt:lpstr>Selection</vt:lpstr>
      <vt:lpstr>Selection</vt:lpstr>
      <vt:lpstr>Selection</vt:lpstr>
      <vt:lpstr>Selection : if statement</vt:lpstr>
      <vt:lpstr>Selection : if statement</vt:lpstr>
      <vt:lpstr>Selection : if statement : Example</vt:lpstr>
      <vt:lpstr>Selection : if…else statement</vt:lpstr>
      <vt:lpstr>Selection : if…else statement</vt:lpstr>
      <vt:lpstr>Selection : if…else statement : Example</vt:lpstr>
      <vt:lpstr>Selection : if…else statement :  The if...else if...else Statement </vt:lpstr>
      <vt:lpstr>Selection : if…else statement :  The if...else if...else Statement </vt:lpstr>
      <vt:lpstr>Selection : if…else statement :  The if...else if...else Statement: Example </vt:lpstr>
      <vt:lpstr>Selection : nested if statement</vt:lpstr>
      <vt:lpstr>Selection : nested if statement : Example</vt:lpstr>
      <vt:lpstr>Selection : switch statement</vt:lpstr>
      <vt:lpstr>Selection : switch statement : Rules</vt:lpstr>
      <vt:lpstr>Selection : switch statement </vt:lpstr>
      <vt:lpstr>Selection : switch statement : Example I</vt:lpstr>
      <vt:lpstr>Selection : switch statement</vt:lpstr>
      <vt:lpstr>Selection : switch statement : Example II</vt:lpstr>
      <vt:lpstr>Selection : switch statement</vt:lpstr>
      <vt:lpstr>Selection : switch statement : Example III &amp; IV</vt:lpstr>
      <vt:lpstr>Selection : switch statement : Example V</vt:lpstr>
      <vt:lpstr>Selection : switch statement : Example VI </vt:lpstr>
      <vt:lpstr>Selection : The Conditional Operator ( ? : )</vt:lpstr>
      <vt:lpstr>Selection : The Conditional Operator ( ? : )</vt:lpstr>
      <vt:lpstr>Selection : The Conditional Operator ( ? : ) : Example</vt:lpstr>
      <vt:lpstr>Repetition</vt:lpstr>
      <vt:lpstr>Repetition</vt:lpstr>
      <vt:lpstr>Repetition</vt:lpstr>
      <vt:lpstr>Repetition : The while loop</vt:lpstr>
      <vt:lpstr>Repetition : The while loop: Flow Diagram</vt:lpstr>
      <vt:lpstr>Repetition : The while loop</vt:lpstr>
      <vt:lpstr>Repetition : The while loop: Example</vt:lpstr>
      <vt:lpstr>Repetition : The for loop</vt:lpstr>
      <vt:lpstr>Repetition : The for loop</vt:lpstr>
      <vt:lpstr>Repetition : The for loop</vt:lpstr>
      <vt:lpstr>Repetition : The for loop: Flow Diagram</vt:lpstr>
      <vt:lpstr>Repetition : The for loop: Example</vt:lpstr>
      <vt:lpstr>Repetition : The do...while loop</vt:lpstr>
      <vt:lpstr>Repetition : The do...while loop : Flow Diagram</vt:lpstr>
      <vt:lpstr>Repetition : The do...while loop : Example</vt:lpstr>
      <vt:lpstr>Repetition : The do...while loop : Example II</vt:lpstr>
      <vt:lpstr>Repetition : The do...while loop : Example III</vt:lpstr>
      <vt:lpstr>Repetition : The do...while loop : Example IV</vt:lpstr>
      <vt:lpstr>Repetition : Loop Control Statements</vt:lpstr>
      <vt:lpstr>Repetition : Loop Control Statements : break statement</vt:lpstr>
      <vt:lpstr>Repetition : Loop Control Statements:  break statement : Flow Diagram</vt:lpstr>
      <vt:lpstr>Repetition : Loop Control Statements:  break statement : Example</vt:lpstr>
      <vt:lpstr>Repetition : Loop Control Statements: continue statement</vt:lpstr>
      <vt:lpstr>Repetition : Loop Control Statements : continue statement : Flow Diagram</vt:lpstr>
      <vt:lpstr>Repetition : Loop Control Statements: continue statement : Example</vt:lpstr>
      <vt:lpstr>Repetition : The enhanced for loop</vt:lpstr>
      <vt:lpstr>Repetition : The enhanced for loop: Example</vt:lpstr>
      <vt:lpstr>Repetition : The enhanced for loop: Example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Deogratias</dc:creator>
  <cp:lastModifiedBy>SaM</cp:lastModifiedBy>
  <cp:revision>194</cp:revision>
  <cp:lastPrinted>2012-03-29T08:18:45Z</cp:lastPrinted>
  <dcterms:created xsi:type="dcterms:W3CDTF">2012-03-28T20:07:05Z</dcterms:created>
  <dcterms:modified xsi:type="dcterms:W3CDTF">2022-04-26T14:16:55Z</dcterms:modified>
</cp:coreProperties>
</file>