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0"/>
  </p:handoutMasterIdLst>
  <p:sldIdLst>
    <p:sldId id="327" r:id="rId2"/>
    <p:sldId id="267" r:id="rId3"/>
    <p:sldId id="268" r:id="rId4"/>
    <p:sldId id="280" r:id="rId5"/>
    <p:sldId id="281" r:id="rId6"/>
    <p:sldId id="273" r:id="rId7"/>
    <p:sldId id="274" r:id="rId8"/>
    <p:sldId id="275" r:id="rId9"/>
    <p:sldId id="276" r:id="rId10"/>
    <p:sldId id="277" r:id="rId11"/>
    <p:sldId id="278" r:id="rId12"/>
    <p:sldId id="282" r:id="rId13"/>
    <p:sldId id="283" r:id="rId14"/>
    <p:sldId id="284" r:id="rId15"/>
    <p:sldId id="285" r:id="rId16"/>
    <p:sldId id="286" r:id="rId17"/>
    <p:sldId id="287" r:id="rId18"/>
    <p:sldId id="26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p:cViewPr varScale="1">
        <p:scale>
          <a:sx n="68" d="100"/>
          <a:sy n="68" d="100"/>
        </p:scale>
        <p:origin x="126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883CDA-2911-47B1-9ABC-576DA2FABCA7}" type="datetimeFigureOut">
              <a:rPr lang="en-US" smtClean="0"/>
              <a:t>15-Jun-22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6E6445-6847-46B4-B022-2C6535653907}" type="slidenum">
              <a:rPr lang="en-US" smtClean="0"/>
              <a:t>‹#›</a:t>
            </a:fld>
            <a:endParaRPr lang="en-US"/>
          </a:p>
        </p:txBody>
      </p:sp>
    </p:spTree>
    <p:extLst>
      <p:ext uri="{BB962C8B-B14F-4D97-AF65-F5344CB8AC3E}">
        <p14:creationId xmlns:p14="http://schemas.microsoft.com/office/powerpoint/2010/main" val="78441731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4B022F-37D6-4D3F-803A-7F18FA38F484}" type="datetimeFigureOut">
              <a:rPr lang="en-US" smtClean="0"/>
              <a:t>15-Jun-22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419327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B022F-37D6-4D3F-803A-7F18FA38F484}" type="datetimeFigureOut">
              <a:rPr lang="en-US" smtClean="0"/>
              <a:t>15-Jun-22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524496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B022F-37D6-4D3F-803A-7F18FA38F484}" type="datetimeFigureOut">
              <a:rPr lang="en-US" smtClean="0"/>
              <a:t>15-Jun-22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19338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B022F-37D6-4D3F-803A-7F18FA38F484}" type="datetimeFigureOut">
              <a:rPr lang="en-US" smtClean="0"/>
              <a:t>15-Jun-22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65407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B022F-37D6-4D3F-803A-7F18FA38F484}" type="datetimeFigureOut">
              <a:rPr lang="en-US" smtClean="0"/>
              <a:t>15-Jun-22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41102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4B022F-37D6-4D3F-803A-7F18FA38F484}" type="datetimeFigureOut">
              <a:rPr lang="en-US" smtClean="0"/>
              <a:t>15-Jun-22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266823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4B022F-37D6-4D3F-803A-7F18FA38F484}" type="datetimeFigureOut">
              <a:rPr lang="en-US" smtClean="0"/>
              <a:t>15-Jun-22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934941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4B022F-37D6-4D3F-803A-7F18FA38F484}" type="datetimeFigureOut">
              <a:rPr lang="en-US" smtClean="0"/>
              <a:t>15-Jun-22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2428583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B022F-37D6-4D3F-803A-7F18FA38F484}" type="datetimeFigureOut">
              <a:rPr lang="en-US" smtClean="0"/>
              <a:t>15-Jun-22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37533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B022F-37D6-4D3F-803A-7F18FA38F484}" type="datetimeFigureOut">
              <a:rPr lang="en-US" smtClean="0"/>
              <a:t>15-Jun-22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46399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B022F-37D6-4D3F-803A-7F18FA38F484}" type="datetimeFigureOut">
              <a:rPr lang="en-US" smtClean="0"/>
              <a:t>15-Jun-22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20830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B022F-37D6-4D3F-803A-7F18FA38F484}" type="datetimeFigureOut">
              <a:rPr lang="en-US" smtClean="0"/>
              <a:t>15-Jun-22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94193-674B-4C02-AD07-21F9D2033E44}" type="slidenum">
              <a:rPr lang="en-US" smtClean="0"/>
              <a:t>‹#›</a:t>
            </a:fld>
            <a:endParaRPr lang="en-US"/>
          </a:p>
        </p:txBody>
      </p:sp>
    </p:spTree>
    <p:extLst>
      <p:ext uri="{BB962C8B-B14F-4D97-AF65-F5344CB8AC3E}">
        <p14:creationId xmlns:p14="http://schemas.microsoft.com/office/powerpoint/2010/main" val="1118977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RCS 122 </a:t>
            </a:r>
            <a:br>
              <a:rPr lang="en-US" dirty="0"/>
            </a:br>
            <a:r>
              <a:rPr lang="en-US" dirty="0"/>
              <a:t>OBJECT ORIENTED PROGRAMMING I</a:t>
            </a:r>
          </a:p>
        </p:txBody>
      </p:sp>
      <p:sp>
        <p:nvSpPr>
          <p:cNvPr id="3" name="Subtitle 2"/>
          <p:cNvSpPr>
            <a:spLocks noGrp="1"/>
          </p:cNvSpPr>
          <p:nvPr>
            <p:ph type="subTitle" idx="1"/>
          </p:nvPr>
        </p:nvSpPr>
        <p:spPr>
          <a:xfrm>
            <a:off x="1009650" y="4191000"/>
            <a:ext cx="7124700" cy="1470025"/>
          </a:xfrm>
        </p:spPr>
        <p:txBody>
          <a:bodyPr>
            <a:normAutofit/>
          </a:bodyPr>
          <a:lstStyle/>
          <a:p>
            <a:r>
              <a:rPr lang="en-US" sz="3000" b="1"/>
              <a:t>Lecture 12: </a:t>
            </a:r>
            <a:r>
              <a:rPr lang="en-US" b="1" dirty="0"/>
              <a:t>An Overview of </a:t>
            </a:r>
            <a:r>
              <a:rPr lang="en-US" b="1" dirty="0" err="1"/>
              <a:t>Input/Output</a:t>
            </a:r>
            <a:r>
              <a:rPr lang="en-US" b="1" dirty="0"/>
              <a:t> </a:t>
            </a:r>
          </a:p>
          <a:p>
            <a:endParaRPr lang="en-US" b="1" dirty="0"/>
          </a:p>
          <a:p>
            <a:endParaRPr lang="en-US" sz="3000" b="1" dirty="0"/>
          </a:p>
        </p:txBody>
      </p:sp>
    </p:spTree>
    <p:extLst>
      <p:ext uri="{BB962C8B-B14F-4D97-AF65-F5344CB8AC3E}">
        <p14:creationId xmlns:p14="http://schemas.microsoft.com/office/powerpoint/2010/main" val="133567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7500" lnSpcReduction="20000"/>
          </a:bodyPr>
          <a:lstStyle/>
          <a:p>
            <a:r>
              <a:rPr lang="en-US" dirty="0"/>
              <a:t> For example, given the following code segment and data</a:t>
            </a:r>
          </a:p>
          <a:p>
            <a:pPr marL="457200" lvl="1" indent="0">
              <a:buNone/>
            </a:pPr>
            <a:r>
              <a:rPr lang="en-US" dirty="0"/>
              <a:t>	</a:t>
            </a:r>
            <a:r>
              <a:rPr lang="en-US" dirty="0" err="1"/>
              <a:t>int</a:t>
            </a:r>
            <a:r>
              <a:rPr lang="en-US" dirty="0"/>
              <a:t> number = </a:t>
            </a:r>
            <a:r>
              <a:rPr lang="en-US" dirty="0" err="1"/>
              <a:t>in.nextInt</a:t>
            </a:r>
            <a:r>
              <a:rPr lang="en-US" dirty="0"/>
              <a:t>();</a:t>
            </a:r>
          </a:p>
          <a:p>
            <a:pPr marL="457200" lvl="1" indent="0">
              <a:buNone/>
            </a:pPr>
            <a:r>
              <a:rPr lang="en-US" dirty="0"/>
              <a:t>	float real = </a:t>
            </a:r>
            <a:r>
              <a:rPr lang="en-US" dirty="0" err="1"/>
              <a:t>in.nextFloat</a:t>
            </a:r>
            <a:r>
              <a:rPr lang="en-US" dirty="0"/>
              <a:t>();</a:t>
            </a:r>
          </a:p>
          <a:p>
            <a:pPr marL="457200" lvl="1" indent="0">
              <a:buNone/>
            </a:pPr>
            <a:r>
              <a:rPr lang="en-US" dirty="0"/>
              <a:t>	long number2 = </a:t>
            </a:r>
            <a:r>
              <a:rPr lang="en-US" dirty="0" err="1"/>
              <a:t>in.nextLong</a:t>
            </a:r>
            <a:r>
              <a:rPr lang="en-US" dirty="0"/>
              <a:t>();</a:t>
            </a:r>
          </a:p>
          <a:p>
            <a:pPr marL="457200" lvl="1" indent="0">
              <a:buNone/>
            </a:pPr>
            <a:r>
              <a:rPr lang="en-US" dirty="0"/>
              <a:t>	double real2 = </a:t>
            </a:r>
            <a:r>
              <a:rPr lang="en-US" dirty="0" err="1"/>
              <a:t>in.nextDouble</a:t>
            </a:r>
            <a:r>
              <a:rPr lang="en-US" dirty="0"/>
              <a:t>();</a:t>
            </a:r>
          </a:p>
          <a:p>
            <a:pPr marL="457200" lvl="1" indent="0">
              <a:buNone/>
            </a:pPr>
            <a:r>
              <a:rPr lang="en-US" dirty="0"/>
              <a:t>	String </a:t>
            </a:r>
            <a:r>
              <a:rPr lang="en-US" dirty="0" err="1"/>
              <a:t>string</a:t>
            </a:r>
            <a:r>
              <a:rPr lang="en-US" dirty="0"/>
              <a:t> = </a:t>
            </a:r>
            <a:r>
              <a:rPr lang="en-US" dirty="0" err="1"/>
              <a:t>in.next</a:t>
            </a:r>
            <a:r>
              <a:rPr lang="en-US" dirty="0"/>
              <a:t>();</a:t>
            </a:r>
          </a:p>
          <a:p>
            <a:pPr marL="0" indent="0">
              <a:buNone/>
            </a:pPr>
            <a:r>
              <a:rPr lang="en-US" dirty="0"/>
              <a:t> </a:t>
            </a:r>
          </a:p>
          <a:p>
            <a:pPr marL="457200" lvl="1" indent="0">
              <a:buNone/>
            </a:pPr>
            <a:r>
              <a:rPr lang="en-US" dirty="0"/>
              <a:t>	44 23</a:t>
            </a:r>
          </a:p>
          <a:p>
            <a:pPr marL="457200" lvl="1" indent="0">
              <a:buNone/>
            </a:pPr>
            <a:r>
              <a:rPr lang="en-US" dirty="0"/>
              <a:t>	2222222222</a:t>
            </a:r>
          </a:p>
          <a:p>
            <a:pPr marL="457200" lvl="1" indent="0">
              <a:buNone/>
            </a:pPr>
            <a:r>
              <a:rPr lang="en-US" dirty="0"/>
              <a:t>	22222.33 End</a:t>
            </a:r>
          </a:p>
          <a:p>
            <a:pPr marL="0" indent="0">
              <a:buNone/>
            </a:pPr>
            <a:r>
              <a:rPr lang="en-US" dirty="0"/>
              <a:t> </a:t>
            </a:r>
          </a:p>
          <a:p>
            <a:r>
              <a:rPr lang="en-US" dirty="0"/>
              <a:t>44 would be stored in </a:t>
            </a:r>
            <a:r>
              <a:rPr lang="en-US" b="1" dirty="0"/>
              <a:t>number</a:t>
            </a:r>
            <a:r>
              <a:rPr lang="en-US" dirty="0"/>
              <a:t>; </a:t>
            </a:r>
          </a:p>
          <a:p>
            <a:r>
              <a:rPr lang="en-US" dirty="0"/>
              <a:t>23.0 would be stored in </a:t>
            </a:r>
            <a:r>
              <a:rPr lang="en-US" b="1" dirty="0"/>
              <a:t>real</a:t>
            </a:r>
            <a:r>
              <a:rPr lang="en-US" dirty="0"/>
              <a:t>; </a:t>
            </a:r>
          </a:p>
          <a:p>
            <a:r>
              <a:rPr lang="en-US" dirty="0"/>
              <a:t>2222222222 would be stored in </a:t>
            </a:r>
            <a:r>
              <a:rPr lang="en-US" b="1" dirty="0"/>
              <a:t>number2</a:t>
            </a:r>
            <a:r>
              <a:rPr lang="en-US" dirty="0"/>
              <a:t>; </a:t>
            </a:r>
          </a:p>
          <a:p>
            <a:r>
              <a:rPr lang="en-US" dirty="0"/>
              <a:t>22222.33 would be stored in </a:t>
            </a:r>
            <a:r>
              <a:rPr lang="en-US" b="1" dirty="0"/>
              <a:t>real2</a:t>
            </a:r>
            <a:r>
              <a:rPr lang="en-US" dirty="0"/>
              <a:t>; </a:t>
            </a:r>
          </a:p>
          <a:p>
            <a:r>
              <a:rPr lang="en-US" dirty="0"/>
              <a:t>and ≥End≤ would be stored in </a:t>
            </a:r>
            <a:r>
              <a:rPr lang="en-US" b="1" dirty="0"/>
              <a:t>string</a:t>
            </a:r>
            <a:r>
              <a:rPr lang="en-US" dirty="0"/>
              <a:t>.</a:t>
            </a:r>
          </a:p>
          <a:p>
            <a:endParaRPr lang="en-US" dirty="0"/>
          </a:p>
        </p:txBody>
      </p:sp>
    </p:spTree>
    <p:extLst>
      <p:ext uri="{BB962C8B-B14F-4D97-AF65-F5344CB8AC3E}">
        <p14:creationId xmlns:p14="http://schemas.microsoft.com/office/powerpoint/2010/main" val="3295885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import </a:t>
            </a:r>
            <a:r>
              <a:rPr lang="en-US" dirty="0" err="1"/>
              <a:t>java.util.Scanner</a:t>
            </a:r>
            <a:r>
              <a:rPr lang="en-US" dirty="0"/>
              <a:t>;</a:t>
            </a:r>
          </a:p>
          <a:p>
            <a:pPr marL="0" indent="0">
              <a:buNone/>
            </a:pPr>
            <a:r>
              <a:rPr lang="en-US" dirty="0"/>
              <a:t>public class ScannerEg1 {</a:t>
            </a:r>
          </a:p>
          <a:p>
            <a:pPr marL="0" indent="0">
              <a:buNone/>
            </a:pPr>
            <a:r>
              <a:rPr lang="en-US" dirty="0"/>
              <a:t>  public static void main(String[] </a:t>
            </a:r>
            <a:r>
              <a:rPr lang="en-US" dirty="0" err="1"/>
              <a:t>args</a:t>
            </a:r>
            <a:r>
              <a:rPr lang="en-US" dirty="0"/>
              <a:t>) {</a:t>
            </a:r>
          </a:p>
          <a:p>
            <a:pPr marL="0" indent="0">
              <a:buNone/>
            </a:pPr>
            <a:r>
              <a:rPr lang="en-US" dirty="0"/>
              <a:t>      Scanner input = new Scanner(System.in);</a:t>
            </a:r>
          </a:p>
          <a:p>
            <a:pPr marL="0" indent="0">
              <a:buNone/>
            </a:pPr>
            <a:r>
              <a:rPr lang="en-US" dirty="0"/>
              <a:t>      </a:t>
            </a:r>
            <a:r>
              <a:rPr lang="en-US" dirty="0" err="1"/>
              <a:t>System.out.println</a:t>
            </a:r>
            <a:r>
              <a:rPr lang="en-US" dirty="0"/>
              <a:t>("Enter a line of text ");</a:t>
            </a:r>
          </a:p>
          <a:p>
            <a:pPr marL="0" indent="0">
              <a:buNone/>
            </a:pPr>
            <a:r>
              <a:rPr lang="en-US" dirty="0"/>
              <a:t>      String message = </a:t>
            </a:r>
            <a:r>
              <a:rPr lang="en-US" dirty="0" err="1"/>
              <a:t>input.nextLine</a:t>
            </a:r>
            <a:r>
              <a:rPr lang="en-US" dirty="0"/>
              <a:t>();</a:t>
            </a:r>
          </a:p>
          <a:p>
            <a:pPr marL="0" indent="0">
              <a:buNone/>
            </a:pPr>
            <a:r>
              <a:rPr lang="en-US" dirty="0"/>
              <a:t>      </a:t>
            </a:r>
            <a:r>
              <a:rPr lang="en-US" dirty="0" err="1"/>
              <a:t>System.out.println</a:t>
            </a:r>
            <a:r>
              <a:rPr lang="en-US" dirty="0"/>
              <a:t>("Your input was: "+message);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404128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II</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import </a:t>
            </a:r>
            <a:r>
              <a:rPr lang="en-US" dirty="0" err="1"/>
              <a:t>java.util.Scanner</a:t>
            </a:r>
            <a:r>
              <a:rPr lang="en-US" dirty="0"/>
              <a:t>;</a:t>
            </a:r>
          </a:p>
          <a:p>
            <a:pPr marL="0" indent="0">
              <a:buNone/>
            </a:pPr>
            <a:r>
              <a:rPr lang="en-US" dirty="0"/>
              <a:t>public class ScannerEg2 {</a:t>
            </a:r>
          </a:p>
          <a:p>
            <a:pPr marL="0" indent="0">
              <a:buNone/>
            </a:pPr>
            <a:r>
              <a:rPr lang="en-US" dirty="0"/>
              <a:t>  public static void main(String[] </a:t>
            </a:r>
            <a:r>
              <a:rPr lang="en-US" dirty="0" err="1"/>
              <a:t>args</a:t>
            </a:r>
            <a:r>
              <a:rPr lang="en-US" dirty="0"/>
              <a:t>) {</a:t>
            </a:r>
          </a:p>
          <a:p>
            <a:pPr marL="0" indent="0">
              <a:buNone/>
            </a:pPr>
            <a:r>
              <a:rPr lang="en-US" dirty="0"/>
              <a:t>      Scanner input = new Scanner(System.in);</a:t>
            </a:r>
          </a:p>
          <a:p>
            <a:pPr marL="0" indent="0">
              <a:buNone/>
            </a:pPr>
            <a:r>
              <a:rPr lang="en-US" dirty="0"/>
              <a:t>      </a:t>
            </a:r>
            <a:r>
              <a:rPr lang="en-US" dirty="0" err="1"/>
              <a:t>System.out.println</a:t>
            </a:r>
            <a:r>
              <a:rPr lang="en-US" dirty="0"/>
              <a:t>("Enter a line of text ");</a:t>
            </a:r>
          </a:p>
          <a:p>
            <a:pPr marL="0" indent="0">
              <a:buNone/>
            </a:pPr>
            <a:r>
              <a:rPr lang="en-US" dirty="0"/>
              <a:t>      String message = </a:t>
            </a:r>
            <a:r>
              <a:rPr lang="en-US" dirty="0" err="1"/>
              <a:t>input.</a:t>
            </a:r>
            <a:r>
              <a:rPr lang="en-US" b="1" dirty="0" err="1"/>
              <a:t>next</a:t>
            </a:r>
            <a:r>
              <a:rPr lang="en-US" b="1" dirty="0"/>
              <a:t>();</a:t>
            </a:r>
          </a:p>
          <a:p>
            <a:pPr marL="0" indent="0">
              <a:buNone/>
            </a:pPr>
            <a:r>
              <a:rPr lang="en-US" dirty="0"/>
              <a:t>      </a:t>
            </a:r>
            <a:r>
              <a:rPr lang="en-US" dirty="0" err="1"/>
              <a:t>System.out.println</a:t>
            </a:r>
            <a:r>
              <a:rPr lang="en-US" dirty="0"/>
              <a:t>("Your input was: "+message);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795306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8229600" cy="1143000"/>
          </a:xfrm>
        </p:spPr>
        <p:txBody>
          <a:bodyPr/>
          <a:lstStyle/>
          <a:p>
            <a:r>
              <a:rPr lang="en-US" dirty="0"/>
              <a:t>Example III</a:t>
            </a:r>
          </a:p>
        </p:txBody>
      </p:sp>
      <p:sp>
        <p:nvSpPr>
          <p:cNvPr id="3" name="Content Placeholder 2"/>
          <p:cNvSpPr>
            <a:spLocks noGrp="1"/>
          </p:cNvSpPr>
          <p:nvPr>
            <p:ph idx="1"/>
          </p:nvPr>
        </p:nvSpPr>
        <p:spPr>
          <a:xfrm>
            <a:off x="304800" y="914400"/>
            <a:ext cx="8534400" cy="5715000"/>
          </a:xfrm>
        </p:spPr>
        <p:txBody>
          <a:bodyPr>
            <a:noAutofit/>
          </a:bodyPr>
          <a:lstStyle/>
          <a:p>
            <a:pPr marL="0" indent="0">
              <a:buNone/>
            </a:pPr>
            <a:r>
              <a:rPr lang="en-US" sz="2400" dirty="0"/>
              <a:t>import </a:t>
            </a:r>
            <a:r>
              <a:rPr lang="en-US" sz="2400" dirty="0" err="1"/>
              <a:t>java.util.Scanner</a:t>
            </a:r>
            <a:r>
              <a:rPr lang="en-US" sz="2400" dirty="0"/>
              <a:t>;</a:t>
            </a:r>
          </a:p>
          <a:p>
            <a:pPr marL="0" indent="0">
              <a:buNone/>
            </a:pPr>
            <a:r>
              <a:rPr lang="en-US" sz="2400" dirty="0"/>
              <a:t>public class ScannerEg3 {	</a:t>
            </a:r>
          </a:p>
          <a:p>
            <a:pPr marL="0" indent="0">
              <a:buNone/>
              <a:tabLst>
                <a:tab pos="1089025" algn="l"/>
              </a:tabLst>
            </a:pPr>
            <a:r>
              <a:rPr lang="en-US" sz="2400" dirty="0"/>
              <a:t>     public static void main(String[] </a:t>
            </a:r>
            <a:r>
              <a:rPr lang="en-US" sz="2400" dirty="0" err="1"/>
              <a:t>args</a:t>
            </a:r>
            <a:r>
              <a:rPr lang="en-US" sz="2400" dirty="0"/>
              <a:t>) {</a:t>
            </a:r>
          </a:p>
          <a:p>
            <a:pPr marL="0" indent="0">
              <a:buNone/>
              <a:tabLst>
                <a:tab pos="1089025" algn="l"/>
              </a:tabLst>
            </a:pPr>
            <a:r>
              <a:rPr lang="en-US" sz="2400" dirty="0"/>
              <a:t>	</a:t>
            </a:r>
            <a:r>
              <a:rPr lang="en-US" sz="2400" dirty="0" err="1"/>
              <a:t>System.out.print</a:t>
            </a:r>
            <a:r>
              <a:rPr lang="en-US" sz="2400" dirty="0"/>
              <a:t>("Enter your full name:");</a:t>
            </a:r>
          </a:p>
          <a:p>
            <a:pPr marL="0" indent="0">
              <a:buNone/>
              <a:tabLst>
                <a:tab pos="1089025" algn="l"/>
              </a:tabLst>
            </a:pPr>
            <a:r>
              <a:rPr lang="en-US" sz="2400" dirty="0"/>
              <a:t>	Scanner </a:t>
            </a:r>
            <a:r>
              <a:rPr lang="en-US" sz="2400" dirty="0" err="1"/>
              <a:t>scn</a:t>
            </a:r>
            <a:r>
              <a:rPr lang="en-US" sz="2400" dirty="0"/>
              <a:t> = new Scanner(System.in);</a:t>
            </a:r>
          </a:p>
          <a:p>
            <a:pPr marL="0" indent="0">
              <a:buNone/>
              <a:tabLst>
                <a:tab pos="1089025" algn="l"/>
              </a:tabLst>
            </a:pPr>
            <a:r>
              <a:rPr lang="en-US" sz="2400" dirty="0"/>
              <a:t>	String </a:t>
            </a:r>
            <a:r>
              <a:rPr lang="en-US" sz="2400" dirty="0" err="1"/>
              <a:t>firstName</a:t>
            </a:r>
            <a:r>
              <a:rPr lang="en-US" sz="2400" dirty="0"/>
              <a:t> = </a:t>
            </a:r>
            <a:r>
              <a:rPr lang="en-US" sz="2400" dirty="0" err="1"/>
              <a:t>scn.next</a:t>
            </a:r>
            <a:r>
              <a:rPr lang="en-US" sz="2400" dirty="0"/>
              <a:t>(); // read the first token</a:t>
            </a:r>
          </a:p>
          <a:p>
            <a:pPr marL="0" indent="0">
              <a:buNone/>
              <a:tabLst>
                <a:tab pos="1089025" algn="l"/>
              </a:tabLst>
            </a:pPr>
            <a:r>
              <a:rPr lang="en-US" sz="2400" dirty="0"/>
              <a:t>	String </a:t>
            </a:r>
            <a:r>
              <a:rPr lang="en-US" sz="2400" dirty="0" err="1"/>
              <a:t>lastName</a:t>
            </a:r>
            <a:r>
              <a:rPr lang="en-US" sz="2400" dirty="0"/>
              <a:t> = </a:t>
            </a:r>
            <a:r>
              <a:rPr lang="en-US" sz="2400" dirty="0" err="1"/>
              <a:t>scn.next</a:t>
            </a:r>
            <a:r>
              <a:rPr lang="en-US" sz="2400" dirty="0"/>
              <a:t>(); // read the second token</a:t>
            </a:r>
          </a:p>
          <a:p>
            <a:pPr marL="0" indent="0">
              <a:buNone/>
              <a:tabLst>
                <a:tab pos="1089025" algn="l"/>
              </a:tabLst>
            </a:pPr>
            <a:r>
              <a:rPr lang="en-US" sz="2400" dirty="0"/>
              <a:t>	System.out.println("First Name is "+</a:t>
            </a:r>
            <a:r>
              <a:rPr lang="en-US" sz="2400" dirty="0" err="1"/>
              <a:t>firstName</a:t>
            </a:r>
            <a:r>
              <a:rPr lang="en-US" sz="2400" dirty="0"/>
              <a:t>);</a:t>
            </a:r>
          </a:p>
          <a:p>
            <a:pPr marL="0" indent="0">
              <a:buNone/>
              <a:tabLst>
                <a:tab pos="1089025" algn="l"/>
              </a:tabLst>
            </a:pPr>
            <a:r>
              <a:rPr lang="en-US" sz="2400" dirty="0"/>
              <a:t>	System.out.println("Last Name is "+</a:t>
            </a:r>
            <a:r>
              <a:rPr lang="en-US" sz="2400" dirty="0" err="1"/>
              <a:t>lastName</a:t>
            </a:r>
            <a:r>
              <a:rPr lang="en-US" sz="2400" dirty="0"/>
              <a:t>);</a:t>
            </a:r>
          </a:p>
          <a:p>
            <a:pPr marL="0" indent="0">
              <a:buNone/>
              <a:tabLst>
                <a:tab pos="1089025" algn="l"/>
              </a:tabLst>
            </a:pPr>
            <a:r>
              <a:rPr lang="en-US" sz="2400" dirty="0"/>
              <a:t>	</a:t>
            </a:r>
            <a:r>
              <a:rPr lang="en-US" sz="2400" dirty="0" err="1"/>
              <a:t>scn.close</a:t>
            </a:r>
            <a:r>
              <a:rPr lang="en-US" sz="2400" dirty="0"/>
              <a:t>(); // closing the scanner stream</a:t>
            </a:r>
          </a:p>
          <a:p>
            <a:pPr marL="0" indent="0">
              <a:buNone/>
              <a:tabLst>
                <a:tab pos="1089025" algn="l"/>
              </a:tabLst>
            </a:pPr>
            <a:r>
              <a:rPr lang="en-US" sz="2400" dirty="0"/>
              <a:t>     }</a:t>
            </a:r>
          </a:p>
          <a:p>
            <a:pPr marL="0" indent="0">
              <a:buNone/>
            </a:pPr>
            <a:r>
              <a:rPr lang="en-US" sz="2400" dirty="0"/>
              <a:t>}</a:t>
            </a:r>
          </a:p>
        </p:txBody>
      </p:sp>
    </p:spTree>
    <p:extLst>
      <p:ext uri="{BB962C8B-B14F-4D97-AF65-F5344CB8AC3E}">
        <p14:creationId xmlns:p14="http://schemas.microsoft.com/office/powerpoint/2010/main" val="2751868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8229600" cy="1143000"/>
          </a:xfrm>
        </p:spPr>
        <p:txBody>
          <a:bodyPr/>
          <a:lstStyle/>
          <a:p>
            <a:r>
              <a:rPr lang="en-US" dirty="0"/>
              <a:t>Example IV</a:t>
            </a:r>
          </a:p>
        </p:txBody>
      </p:sp>
      <p:sp>
        <p:nvSpPr>
          <p:cNvPr id="3" name="Content Placeholder 2"/>
          <p:cNvSpPr>
            <a:spLocks noGrp="1"/>
          </p:cNvSpPr>
          <p:nvPr>
            <p:ph idx="1"/>
          </p:nvPr>
        </p:nvSpPr>
        <p:spPr>
          <a:xfrm>
            <a:off x="304800" y="914400"/>
            <a:ext cx="8534400" cy="5715000"/>
          </a:xfrm>
        </p:spPr>
        <p:txBody>
          <a:bodyPr>
            <a:noAutofit/>
          </a:bodyPr>
          <a:lstStyle/>
          <a:p>
            <a:pPr marL="0" indent="0">
              <a:buNone/>
            </a:pPr>
            <a:r>
              <a:rPr lang="en-US" sz="2500" dirty="0"/>
              <a:t>import </a:t>
            </a:r>
            <a:r>
              <a:rPr lang="en-US" sz="2500" dirty="0" err="1"/>
              <a:t>java.util.Scanner</a:t>
            </a:r>
            <a:r>
              <a:rPr lang="en-US" sz="2500" dirty="0"/>
              <a:t>;</a:t>
            </a:r>
          </a:p>
          <a:p>
            <a:pPr marL="0" indent="0">
              <a:buNone/>
            </a:pPr>
            <a:r>
              <a:rPr lang="en-US" sz="2500" dirty="0"/>
              <a:t>public class ScannerEg4 {	 </a:t>
            </a:r>
          </a:p>
          <a:p>
            <a:pPr marL="0" indent="0">
              <a:buNone/>
            </a:pPr>
            <a:r>
              <a:rPr lang="en-US" sz="2500" dirty="0"/>
              <a:t>public static void main(String[] </a:t>
            </a:r>
            <a:r>
              <a:rPr lang="en-US" sz="2500" dirty="0" err="1"/>
              <a:t>args</a:t>
            </a:r>
            <a:r>
              <a:rPr lang="en-US" sz="2500" dirty="0"/>
              <a:t>) {</a:t>
            </a:r>
          </a:p>
          <a:p>
            <a:pPr marL="0" indent="0">
              <a:buNone/>
            </a:pPr>
            <a:r>
              <a:rPr lang="en-US" sz="2500" dirty="0"/>
              <a:t>      Scanner scan = new Scanner(System.in);</a:t>
            </a:r>
          </a:p>
          <a:p>
            <a:pPr marL="0" indent="0">
              <a:buNone/>
            </a:pPr>
            <a:r>
              <a:rPr lang="en-US" sz="2500" dirty="0"/>
              <a:t>      </a:t>
            </a:r>
            <a:r>
              <a:rPr lang="en-US" sz="2500" dirty="0" err="1"/>
              <a:t>System.out.print</a:t>
            </a:r>
            <a:r>
              <a:rPr lang="en-US" sz="2500" dirty="0"/>
              <a:t>("Enter an integer number: ");</a:t>
            </a:r>
          </a:p>
          <a:p>
            <a:pPr marL="400050" lvl="1" indent="0">
              <a:buNone/>
            </a:pPr>
            <a:r>
              <a:rPr lang="en-US" sz="2500" dirty="0" err="1"/>
              <a:t>int</a:t>
            </a:r>
            <a:r>
              <a:rPr lang="en-US" sz="2500" dirty="0"/>
              <a:t> </a:t>
            </a:r>
            <a:r>
              <a:rPr lang="en-US" sz="2500" dirty="0" err="1"/>
              <a:t>num</a:t>
            </a:r>
            <a:r>
              <a:rPr lang="en-US" sz="2500" dirty="0"/>
              <a:t> = </a:t>
            </a:r>
            <a:r>
              <a:rPr lang="en-US" sz="2500" dirty="0" err="1"/>
              <a:t>scan.nextInt</a:t>
            </a:r>
            <a:r>
              <a:rPr lang="en-US" sz="2500" dirty="0"/>
              <a:t>();</a:t>
            </a:r>
          </a:p>
          <a:p>
            <a:pPr marL="400050" lvl="1" indent="0">
              <a:buNone/>
            </a:pPr>
            <a:r>
              <a:rPr lang="en-US" sz="2500" dirty="0" err="1"/>
              <a:t>scan.close</a:t>
            </a:r>
            <a:r>
              <a:rPr lang="en-US" sz="2500" dirty="0"/>
              <a:t>();</a:t>
            </a:r>
          </a:p>
          <a:p>
            <a:pPr marL="0" indent="0">
              <a:buNone/>
            </a:pPr>
            <a:r>
              <a:rPr lang="en-US" sz="2500" dirty="0"/>
              <a:t>      System.out.println("The number entered by user: "+</a:t>
            </a:r>
            <a:r>
              <a:rPr lang="en-US" sz="2500" dirty="0" err="1"/>
              <a:t>num</a:t>
            </a:r>
            <a:r>
              <a:rPr lang="en-US" sz="2500" dirty="0"/>
              <a:t>);</a:t>
            </a:r>
          </a:p>
          <a:p>
            <a:pPr marL="0" indent="0">
              <a:buNone/>
            </a:pPr>
            <a:r>
              <a:rPr lang="en-US" sz="2500" dirty="0"/>
              <a:t>    }</a:t>
            </a:r>
          </a:p>
          <a:p>
            <a:pPr marL="0" indent="0">
              <a:buNone/>
            </a:pPr>
            <a:r>
              <a:rPr lang="en-US" sz="2500" dirty="0"/>
              <a:t>}</a:t>
            </a:r>
          </a:p>
        </p:txBody>
      </p:sp>
    </p:spTree>
    <p:extLst>
      <p:ext uri="{BB962C8B-B14F-4D97-AF65-F5344CB8AC3E}">
        <p14:creationId xmlns:p14="http://schemas.microsoft.com/office/powerpoint/2010/main" val="448857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8229600" cy="1143000"/>
          </a:xfrm>
        </p:spPr>
        <p:txBody>
          <a:bodyPr/>
          <a:lstStyle/>
          <a:p>
            <a:r>
              <a:rPr lang="en-US" dirty="0"/>
              <a:t>Example V</a:t>
            </a:r>
          </a:p>
        </p:txBody>
      </p:sp>
      <p:sp>
        <p:nvSpPr>
          <p:cNvPr id="3" name="Content Placeholder 2"/>
          <p:cNvSpPr>
            <a:spLocks noGrp="1"/>
          </p:cNvSpPr>
          <p:nvPr>
            <p:ph idx="1"/>
          </p:nvPr>
        </p:nvSpPr>
        <p:spPr>
          <a:xfrm>
            <a:off x="304800" y="914400"/>
            <a:ext cx="8534400" cy="5715000"/>
          </a:xfrm>
        </p:spPr>
        <p:txBody>
          <a:bodyPr>
            <a:noAutofit/>
          </a:bodyPr>
          <a:lstStyle/>
          <a:p>
            <a:pPr marL="0" indent="0">
              <a:buNone/>
            </a:pPr>
            <a:r>
              <a:rPr lang="en-US" sz="2600" dirty="0"/>
              <a:t>import </a:t>
            </a:r>
            <a:r>
              <a:rPr lang="en-US" sz="2600" dirty="0" err="1"/>
              <a:t>java.util.Scanner</a:t>
            </a:r>
            <a:r>
              <a:rPr lang="en-US" sz="2600" dirty="0"/>
              <a:t>;</a:t>
            </a:r>
          </a:p>
          <a:p>
            <a:pPr marL="0" indent="0">
              <a:buNone/>
            </a:pPr>
            <a:r>
              <a:rPr lang="en-US" sz="2600" dirty="0"/>
              <a:t>public class ScannerEg5 {	 </a:t>
            </a:r>
          </a:p>
          <a:p>
            <a:pPr marL="0" indent="0">
              <a:buNone/>
            </a:pPr>
            <a:r>
              <a:rPr lang="en-US" sz="2600" dirty="0"/>
              <a:t>  public static void main(String[] </a:t>
            </a:r>
            <a:r>
              <a:rPr lang="en-US" sz="2600" dirty="0" err="1"/>
              <a:t>args</a:t>
            </a:r>
            <a:r>
              <a:rPr lang="en-US" sz="2600" dirty="0"/>
              <a:t>) {</a:t>
            </a:r>
          </a:p>
          <a:p>
            <a:pPr marL="400050" lvl="1" indent="0">
              <a:buNone/>
            </a:pPr>
            <a:r>
              <a:rPr lang="en-US" sz="2600" dirty="0"/>
              <a:t>    Scanner </a:t>
            </a:r>
            <a:r>
              <a:rPr lang="en-US" sz="2600" dirty="0" err="1"/>
              <a:t>scanner</a:t>
            </a:r>
            <a:r>
              <a:rPr lang="en-US" sz="2600" dirty="0"/>
              <a:t> = new Scanner(System.in);</a:t>
            </a:r>
          </a:p>
          <a:p>
            <a:pPr marL="400050" lvl="1" indent="0">
              <a:buNone/>
            </a:pPr>
            <a:r>
              <a:rPr lang="en-US" sz="2600" dirty="0"/>
              <a:t>    </a:t>
            </a:r>
            <a:r>
              <a:rPr lang="en-US" sz="2600" dirty="0" err="1"/>
              <a:t>System.out.print</a:t>
            </a:r>
            <a:r>
              <a:rPr lang="en-US" sz="2600" dirty="0"/>
              <a:t>("Enter a float number: ");</a:t>
            </a:r>
          </a:p>
          <a:p>
            <a:pPr marL="400050" lvl="1" indent="0">
              <a:buNone/>
            </a:pPr>
            <a:r>
              <a:rPr lang="en-US" sz="2600" dirty="0"/>
              <a:t>    float number = </a:t>
            </a:r>
            <a:r>
              <a:rPr lang="en-US" sz="2600" dirty="0" err="1"/>
              <a:t>scanner.nextFloat</a:t>
            </a:r>
            <a:r>
              <a:rPr lang="en-US" sz="2600" dirty="0"/>
              <a:t>();</a:t>
            </a:r>
          </a:p>
          <a:p>
            <a:pPr marL="400050" lvl="1" indent="0">
              <a:buNone/>
            </a:pPr>
            <a:r>
              <a:rPr lang="en-US" sz="2600" dirty="0"/>
              <a:t>    System.out.println("The number is: " + number);</a:t>
            </a:r>
          </a:p>
          <a:p>
            <a:pPr marL="0" indent="0">
              <a:buNone/>
            </a:pPr>
            <a:r>
              <a:rPr lang="en-US" sz="2600" dirty="0"/>
              <a:t>  }</a:t>
            </a:r>
          </a:p>
          <a:p>
            <a:pPr marL="0" indent="0">
              <a:buNone/>
            </a:pPr>
            <a:r>
              <a:rPr lang="en-US" sz="2600" dirty="0"/>
              <a:t>}</a:t>
            </a:r>
          </a:p>
        </p:txBody>
      </p:sp>
    </p:spTree>
    <p:extLst>
      <p:ext uri="{BB962C8B-B14F-4D97-AF65-F5344CB8AC3E}">
        <p14:creationId xmlns:p14="http://schemas.microsoft.com/office/powerpoint/2010/main" val="1813216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8229600" cy="1143000"/>
          </a:xfrm>
        </p:spPr>
        <p:txBody>
          <a:bodyPr/>
          <a:lstStyle/>
          <a:p>
            <a:r>
              <a:rPr lang="en-US" dirty="0"/>
              <a:t> </a:t>
            </a:r>
          </a:p>
        </p:txBody>
      </p:sp>
      <p:sp>
        <p:nvSpPr>
          <p:cNvPr id="3" name="Content Placeholder 2"/>
          <p:cNvSpPr>
            <a:spLocks noGrp="1"/>
          </p:cNvSpPr>
          <p:nvPr>
            <p:ph idx="1"/>
          </p:nvPr>
        </p:nvSpPr>
        <p:spPr>
          <a:xfrm>
            <a:off x="304800" y="1168400"/>
            <a:ext cx="8534400" cy="5461000"/>
          </a:xfrm>
        </p:spPr>
        <p:txBody>
          <a:bodyPr>
            <a:noAutofit/>
          </a:bodyPr>
          <a:lstStyle/>
          <a:p>
            <a:pPr marL="0" indent="0">
              <a:buNone/>
            </a:pPr>
            <a:r>
              <a:rPr lang="en-US" sz="2600" dirty="0"/>
              <a:t> </a:t>
            </a:r>
          </a:p>
        </p:txBody>
      </p:sp>
      <p:sp>
        <p:nvSpPr>
          <p:cNvPr id="4" name="TextBox 3">
            <a:extLst>
              <a:ext uri="{FF2B5EF4-FFF2-40B4-BE49-F238E27FC236}">
                <a16:creationId xmlns:a16="http://schemas.microsoft.com/office/drawing/2014/main" id="{EC271A9A-9FB8-429E-8882-2B516CB58F67}"/>
              </a:ext>
            </a:extLst>
          </p:cNvPr>
          <p:cNvSpPr txBox="1"/>
          <p:nvPr/>
        </p:nvSpPr>
        <p:spPr>
          <a:xfrm>
            <a:off x="457200" y="3028890"/>
            <a:ext cx="8250382" cy="800219"/>
          </a:xfrm>
          <a:prstGeom prst="rect">
            <a:avLst/>
          </a:prstGeom>
          <a:solidFill>
            <a:schemeClr val="accent2">
              <a:lumMod val="50000"/>
            </a:schemeClr>
          </a:solidFill>
        </p:spPr>
        <p:txBody>
          <a:bodyPr wrap="square">
            <a:spAutoFit/>
          </a:bodyPr>
          <a:lstStyle/>
          <a:p>
            <a:pPr>
              <a:defRPr/>
            </a:pPr>
            <a:r>
              <a:rPr lang="en-US" sz="2200" b="1" dirty="0">
                <a:solidFill>
                  <a:schemeClr val="bg1"/>
                </a:solidFill>
              </a:rPr>
              <a:t>Assignment I </a:t>
            </a:r>
            <a:r>
              <a:rPr lang="en-US" sz="2200" b="1" dirty="0" err="1">
                <a:solidFill>
                  <a:schemeClr val="bg1"/>
                </a:solidFill>
              </a:rPr>
              <a:t>Qn</a:t>
            </a:r>
            <a:r>
              <a:rPr lang="en-US" sz="2200" b="1" dirty="0">
                <a:solidFill>
                  <a:schemeClr val="bg1"/>
                </a:solidFill>
              </a:rPr>
              <a:t> 10:</a:t>
            </a:r>
          </a:p>
          <a:p>
            <a:pPr>
              <a:defRPr/>
            </a:pPr>
            <a:r>
              <a:rPr lang="en-GB" sz="2400" dirty="0">
                <a:solidFill>
                  <a:schemeClr val="bg1"/>
                </a:solidFill>
              </a:rPr>
              <a:t>What is the use of </a:t>
            </a:r>
            <a:r>
              <a:rPr lang="en-GB" sz="2400" b="1" dirty="0">
                <a:solidFill>
                  <a:schemeClr val="accent6">
                    <a:lumMod val="60000"/>
                    <a:lumOff val="40000"/>
                  </a:schemeClr>
                </a:solidFill>
              </a:rPr>
              <a:t>scan.close(); </a:t>
            </a:r>
            <a:r>
              <a:rPr lang="en-GB" sz="2400" dirty="0">
                <a:solidFill>
                  <a:schemeClr val="bg1"/>
                </a:solidFill>
              </a:rPr>
              <a:t>as used in Example IV?</a:t>
            </a:r>
          </a:p>
        </p:txBody>
      </p:sp>
    </p:spTree>
    <p:extLst>
      <p:ext uri="{BB962C8B-B14F-4D97-AF65-F5344CB8AC3E}">
        <p14:creationId xmlns:p14="http://schemas.microsoft.com/office/powerpoint/2010/main" val="3715119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8229600" cy="1143000"/>
          </a:xfrm>
        </p:spPr>
        <p:txBody>
          <a:bodyPr>
            <a:normAutofit/>
          </a:bodyPr>
          <a:lstStyle/>
          <a:p>
            <a:r>
              <a:rPr lang="en-US" b="1" dirty="0"/>
              <a:t>Exercise </a:t>
            </a:r>
            <a:endParaRPr lang="en-US" dirty="0"/>
          </a:p>
        </p:txBody>
      </p:sp>
      <p:sp>
        <p:nvSpPr>
          <p:cNvPr id="3" name="Content Placeholder 2"/>
          <p:cNvSpPr>
            <a:spLocks noGrp="1"/>
          </p:cNvSpPr>
          <p:nvPr>
            <p:ph idx="1"/>
          </p:nvPr>
        </p:nvSpPr>
        <p:spPr>
          <a:xfrm>
            <a:off x="457200" y="990600"/>
            <a:ext cx="8534400" cy="5638800"/>
          </a:xfrm>
        </p:spPr>
        <p:txBody>
          <a:bodyPr>
            <a:noAutofit/>
          </a:bodyPr>
          <a:lstStyle/>
          <a:p>
            <a:pPr marL="0" indent="0">
              <a:buNone/>
            </a:pPr>
            <a:r>
              <a:rPr lang="en-US" sz="2600" dirty="0"/>
              <a:t>Consider the following code:</a:t>
            </a:r>
          </a:p>
          <a:p>
            <a:pPr marL="400050" lvl="1" indent="0">
              <a:buNone/>
            </a:pPr>
            <a:r>
              <a:rPr lang="en-US" sz="2200" dirty="0"/>
              <a:t>import </a:t>
            </a:r>
            <a:r>
              <a:rPr lang="en-US" sz="2200" dirty="0" err="1"/>
              <a:t>java.util.Scanner</a:t>
            </a:r>
            <a:r>
              <a:rPr lang="en-US" sz="2200" dirty="0"/>
              <a:t>;</a:t>
            </a:r>
          </a:p>
          <a:p>
            <a:pPr marL="400050" lvl="1" indent="0">
              <a:buNone/>
            </a:pPr>
            <a:r>
              <a:rPr lang="en-US" sz="2200" dirty="0"/>
              <a:t>public class </a:t>
            </a:r>
            <a:r>
              <a:rPr lang="en-US" sz="2200" dirty="0" err="1"/>
              <a:t>MyClass</a:t>
            </a:r>
            <a:r>
              <a:rPr lang="en-US" sz="2200" dirty="0"/>
              <a:t> {	 </a:t>
            </a:r>
          </a:p>
          <a:p>
            <a:pPr marL="400050" lvl="1" indent="0">
              <a:buNone/>
            </a:pPr>
            <a:r>
              <a:rPr lang="en-US" sz="2200" dirty="0"/>
              <a:t>  public static void main(String[] </a:t>
            </a:r>
            <a:r>
              <a:rPr lang="en-US" sz="2200" dirty="0" err="1"/>
              <a:t>args</a:t>
            </a:r>
            <a:r>
              <a:rPr lang="en-US" sz="2200" dirty="0"/>
              <a:t>) {</a:t>
            </a:r>
          </a:p>
          <a:p>
            <a:pPr marL="800100" lvl="2" indent="0">
              <a:buNone/>
            </a:pPr>
            <a:r>
              <a:rPr lang="en-US" sz="2200" dirty="0"/>
              <a:t>    Scanner </a:t>
            </a:r>
            <a:r>
              <a:rPr lang="en-US" sz="2200" dirty="0" err="1"/>
              <a:t>scanner</a:t>
            </a:r>
            <a:r>
              <a:rPr lang="en-US" sz="2200" dirty="0"/>
              <a:t> = new Scanner(System.in);</a:t>
            </a:r>
          </a:p>
          <a:p>
            <a:pPr marL="800100" lvl="2" indent="0">
              <a:buNone/>
            </a:pPr>
            <a:r>
              <a:rPr lang="en-US" sz="2200" dirty="0"/>
              <a:t>    </a:t>
            </a:r>
            <a:r>
              <a:rPr lang="en-US" sz="2200" dirty="0" err="1"/>
              <a:t>System.out.print</a:t>
            </a:r>
            <a:r>
              <a:rPr lang="en-US" sz="2200" dirty="0"/>
              <a:t>("Enter a float number: ");</a:t>
            </a:r>
          </a:p>
          <a:p>
            <a:pPr marL="800100" lvl="2" indent="0">
              <a:buNone/>
            </a:pPr>
            <a:r>
              <a:rPr lang="en-US" sz="2200" dirty="0"/>
              <a:t>    float number = </a:t>
            </a:r>
            <a:r>
              <a:rPr lang="en-US" sz="2200" dirty="0" err="1"/>
              <a:t>scanner.nextFloat</a:t>
            </a:r>
            <a:r>
              <a:rPr lang="en-US" sz="2200" dirty="0"/>
              <a:t>();</a:t>
            </a:r>
          </a:p>
          <a:p>
            <a:pPr marL="800100" lvl="2" indent="0">
              <a:buNone/>
            </a:pPr>
            <a:r>
              <a:rPr lang="en-US" sz="2200" dirty="0"/>
              <a:t>    System.out.println("The number is: " + number);</a:t>
            </a:r>
          </a:p>
          <a:p>
            <a:pPr marL="400050" lvl="1" indent="0">
              <a:buNone/>
            </a:pPr>
            <a:r>
              <a:rPr lang="en-US" sz="2200" dirty="0"/>
              <a:t>  }</a:t>
            </a:r>
          </a:p>
          <a:p>
            <a:pPr marL="400050" lvl="1" indent="0">
              <a:buNone/>
            </a:pPr>
            <a:r>
              <a:rPr lang="en-US" sz="2200" dirty="0"/>
              <a:t>}</a:t>
            </a:r>
          </a:p>
          <a:p>
            <a:pPr marL="0" indent="0" algn="just">
              <a:buNone/>
            </a:pPr>
            <a:r>
              <a:rPr lang="en-US" sz="2500" dirty="0"/>
              <a:t>After being executed, the above code will prompt a user to enter a float number. Assume the user enters 345, and thereafter he presses the “Enter” key. </a:t>
            </a:r>
          </a:p>
          <a:p>
            <a:pPr marL="0" indent="0">
              <a:buNone/>
            </a:pPr>
            <a:r>
              <a:rPr lang="en-US" sz="2600" i="1" dirty="0"/>
              <a:t>Question: What will be the output?</a:t>
            </a:r>
            <a:endParaRPr lang="en-US" sz="2600" dirty="0"/>
          </a:p>
        </p:txBody>
      </p:sp>
    </p:spTree>
    <p:extLst>
      <p:ext uri="{BB962C8B-B14F-4D97-AF65-F5344CB8AC3E}">
        <p14:creationId xmlns:p14="http://schemas.microsoft.com/office/powerpoint/2010/main" val="3751278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135563"/>
          </a:xfrm>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4800" dirty="0"/>
              <a:t>End</a:t>
            </a:r>
          </a:p>
        </p:txBody>
      </p:sp>
    </p:spTree>
    <p:extLst>
      <p:ext uri="{BB962C8B-B14F-4D97-AF65-F5344CB8AC3E}">
        <p14:creationId xmlns:p14="http://schemas.microsoft.com/office/powerpoint/2010/main" val="1542193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Predefined Objects for</a:t>
            </a:r>
            <a:br>
              <a:rPr lang="en-US" dirty="0"/>
            </a:br>
            <a:r>
              <a:rPr lang="en-US" dirty="0"/>
              <a:t> </a:t>
            </a:r>
            <a:r>
              <a:rPr lang="en-US" dirty="0" err="1"/>
              <a:t>Input/Output</a:t>
            </a:r>
            <a:r>
              <a:rPr lang="en-US" dirty="0"/>
              <a:t> (I/O)</a:t>
            </a:r>
          </a:p>
        </p:txBody>
      </p:sp>
      <p:graphicFrame>
        <p:nvGraphicFramePr>
          <p:cNvPr id="4" name="Content Placeholder 3"/>
          <p:cNvGraphicFramePr>
            <a:graphicFrameLocks noGrp="1"/>
          </p:cNvGraphicFramePr>
          <p:nvPr>
            <p:ph idx="1"/>
          </p:nvPr>
        </p:nvGraphicFramePr>
        <p:xfrm>
          <a:off x="152400" y="1600200"/>
          <a:ext cx="8839200" cy="23825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2117271">
                  <a:extLst>
                    <a:ext uri="{9D8B030D-6E8A-4147-A177-3AD203B41FA5}">
                      <a16:colId xmlns:a16="http://schemas.microsoft.com/office/drawing/2014/main" val="20001"/>
                    </a:ext>
                  </a:extLst>
                </a:gridCol>
                <a:gridCol w="4893129">
                  <a:extLst>
                    <a:ext uri="{9D8B030D-6E8A-4147-A177-3AD203B41FA5}">
                      <a16:colId xmlns:a16="http://schemas.microsoft.com/office/drawing/2014/main" val="20002"/>
                    </a:ext>
                  </a:extLst>
                </a:gridCol>
              </a:tblGrid>
              <a:tr h="370840">
                <a:tc>
                  <a:txBody>
                    <a:bodyPr/>
                    <a:lstStyle/>
                    <a:p>
                      <a:r>
                        <a:rPr lang="en-US" dirty="0"/>
                        <a:t>Object</a:t>
                      </a:r>
                    </a:p>
                  </a:txBody>
                  <a:tcPr/>
                </a:tc>
                <a:tc>
                  <a:txBody>
                    <a:bodyPr/>
                    <a:lstStyle/>
                    <a:p>
                      <a:r>
                        <a:rPr lang="en-US" dirty="0"/>
                        <a:t>Stream</a:t>
                      </a:r>
                    </a:p>
                  </a:txBody>
                  <a:tcPr/>
                </a:tc>
                <a:tc>
                  <a:txBody>
                    <a:bodyPr/>
                    <a:lstStyle/>
                    <a:p>
                      <a:r>
                        <a:rPr lang="en-US" dirty="0"/>
                        <a:t>Examples</a:t>
                      </a:r>
                    </a:p>
                  </a:txBody>
                  <a:tcPr/>
                </a:tc>
                <a:extLst>
                  <a:ext uri="{0D108BD9-81ED-4DB2-BD59-A6C34878D82A}">
                    <a16:rowId xmlns:a16="http://schemas.microsoft.com/office/drawing/2014/main" val="10000"/>
                  </a:ext>
                </a:extLst>
              </a:tr>
              <a:tr h="370840">
                <a:tc>
                  <a:txBody>
                    <a:bodyPr/>
                    <a:lstStyle/>
                    <a:p>
                      <a:r>
                        <a:rPr lang="en-US" sz="2800" dirty="0" err="1"/>
                        <a:t>System.out</a:t>
                      </a:r>
                      <a:endParaRPr lang="en-US" sz="2800" dirty="0"/>
                    </a:p>
                  </a:txBody>
                  <a:tcPr/>
                </a:tc>
                <a:tc>
                  <a:txBody>
                    <a:bodyPr/>
                    <a:lstStyle/>
                    <a:p>
                      <a:r>
                        <a:rPr lang="en-US" sz="2800" dirty="0" err="1"/>
                        <a:t>PrintStream</a:t>
                      </a:r>
                      <a:r>
                        <a:rPr lang="en-US" sz="2800" dirty="0"/>
                        <a:t> </a:t>
                      </a:r>
                    </a:p>
                  </a:txBody>
                  <a:tcPr/>
                </a:tc>
                <a:tc>
                  <a:txBody>
                    <a:bodyPr/>
                    <a:lstStyle/>
                    <a:p>
                      <a:r>
                        <a:rPr lang="en-US" sz="2400" dirty="0" err="1"/>
                        <a:t>System.out.println</a:t>
                      </a:r>
                      <a:r>
                        <a:rPr lang="en-US" sz="2400" dirty="0"/>
                        <a:t>(“Input</a:t>
                      </a:r>
                      <a:r>
                        <a:rPr lang="en-US" sz="2400" baseline="0" dirty="0"/>
                        <a:t> a line</a:t>
                      </a:r>
                      <a:r>
                        <a:rPr lang="en-US" sz="2400" dirty="0"/>
                        <a:t>”);</a:t>
                      </a:r>
                    </a:p>
                  </a:txBody>
                  <a:tcPr/>
                </a:tc>
                <a:extLst>
                  <a:ext uri="{0D108BD9-81ED-4DB2-BD59-A6C34878D82A}">
                    <a16:rowId xmlns:a16="http://schemas.microsoft.com/office/drawing/2014/main" val="10001"/>
                  </a:ext>
                </a:extLst>
              </a:tr>
              <a:tr h="370840">
                <a:tc>
                  <a:txBody>
                    <a:bodyPr/>
                    <a:lstStyle/>
                    <a:p>
                      <a:r>
                        <a:rPr lang="en-US" sz="2800" dirty="0" err="1"/>
                        <a:t>System.err</a:t>
                      </a:r>
                      <a:endParaRPr lang="en-US" sz="2800" dirty="0"/>
                    </a:p>
                  </a:txBody>
                  <a:tcPr/>
                </a:tc>
                <a:tc>
                  <a:txBody>
                    <a:bodyPr/>
                    <a:lstStyle/>
                    <a:p>
                      <a:r>
                        <a:rPr lang="en-US" sz="2800" dirty="0" err="1"/>
                        <a:t>PrintStream</a:t>
                      </a:r>
                      <a:endParaRPr lang="en-US" sz="2800" dirty="0"/>
                    </a:p>
                  </a:txBody>
                  <a:tcPr/>
                </a:tc>
                <a:tc>
                  <a:txBody>
                    <a:bodyPr/>
                    <a:lstStyle/>
                    <a:p>
                      <a:r>
                        <a:rPr lang="en-US" sz="2400" dirty="0" err="1"/>
                        <a:t>System.error.println</a:t>
                      </a:r>
                      <a:r>
                        <a:rPr lang="en-US" sz="2400" dirty="0"/>
                        <a:t>(“Error in input”);</a:t>
                      </a:r>
                    </a:p>
                  </a:txBody>
                  <a:tcPr/>
                </a:tc>
                <a:extLst>
                  <a:ext uri="{0D108BD9-81ED-4DB2-BD59-A6C34878D82A}">
                    <a16:rowId xmlns:a16="http://schemas.microsoft.com/office/drawing/2014/main" val="10002"/>
                  </a:ext>
                </a:extLst>
              </a:tr>
              <a:tr h="370840">
                <a:tc>
                  <a:txBody>
                    <a:bodyPr/>
                    <a:lstStyle/>
                    <a:p>
                      <a:r>
                        <a:rPr lang="en-US" sz="2800" dirty="0"/>
                        <a:t>System.in</a:t>
                      </a:r>
                    </a:p>
                  </a:txBody>
                  <a:tcPr/>
                </a:tc>
                <a:tc>
                  <a:txBody>
                    <a:bodyPr/>
                    <a:lstStyle/>
                    <a:p>
                      <a:r>
                        <a:rPr lang="en-US" sz="2800" dirty="0" err="1"/>
                        <a:t>InputStream</a:t>
                      </a:r>
                      <a:endParaRPr lang="en-US" sz="2800" dirty="0"/>
                    </a:p>
                  </a:txBody>
                  <a:tcPr/>
                </a:tc>
                <a:tc>
                  <a:txBody>
                    <a:bodyPr/>
                    <a:lstStyle/>
                    <a:p>
                      <a:r>
                        <a:rPr lang="en-US" sz="2400" dirty="0"/>
                        <a:t>message = </a:t>
                      </a:r>
                      <a:r>
                        <a:rPr lang="en-US" sz="2400" dirty="0" err="1"/>
                        <a:t>stdin.readLine</a:t>
                      </a:r>
                      <a:r>
                        <a:rPr lang="en-US" sz="2400" dirty="0"/>
                        <a:t>();</a:t>
                      </a:r>
                    </a:p>
                  </a:txBody>
                  <a:tcPr/>
                </a:tc>
                <a:extLst>
                  <a:ext uri="{0D108BD9-81ED-4DB2-BD59-A6C34878D82A}">
                    <a16:rowId xmlns:a16="http://schemas.microsoft.com/office/drawing/2014/main" val="10003"/>
                  </a:ext>
                </a:extLst>
              </a:tr>
              <a:tr h="370840">
                <a:tc gridSpan="3">
                  <a:txBody>
                    <a:bodyPr/>
                    <a:lstStyle/>
                    <a:p>
                      <a:r>
                        <a:rPr lang="en-US" sz="2400" dirty="0"/>
                        <a:t>* It is wrong to use: </a:t>
                      </a:r>
                      <a:r>
                        <a:rPr lang="en-US" sz="1800" b="1" i="0" u="none" strike="noStrike" kern="1200" baseline="0" dirty="0">
                          <a:solidFill>
                            <a:schemeClr val="dk1"/>
                          </a:solidFill>
                          <a:latin typeface="+mn-lt"/>
                          <a:ea typeface="+mn-ea"/>
                          <a:cs typeface="+mn-cs"/>
                        </a:rPr>
                        <a:t>message = </a:t>
                      </a:r>
                      <a:r>
                        <a:rPr lang="en-US" sz="1800" b="1" i="0" u="none" strike="noStrike" kern="1200" baseline="0" dirty="0" err="1">
                          <a:solidFill>
                            <a:schemeClr val="dk1"/>
                          </a:solidFill>
                          <a:latin typeface="+mn-lt"/>
                          <a:ea typeface="+mn-ea"/>
                          <a:cs typeface="+mn-cs"/>
                        </a:rPr>
                        <a:t>System.in.readln</a:t>
                      </a:r>
                      <a:r>
                        <a:rPr lang="en-US" sz="1800" b="1" i="0" u="none" strike="noStrike" kern="1200" baseline="0" dirty="0">
                          <a:solidFill>
                            <a:schemeClr val="dk1"/>
                          </a:solidFill>
                          <a:latin typeface="+mn-lt"/>
                          <a:ea typeface="+mn-ea"/>
                          <a:cs typeface="+mn-cs"/>
                        </a:rPr>
                        <a:t>(); //Does not exist, don’t use this</a:t>
                      </a:r>
                      <a:endParaRPr lang="en-US" sz="2800" dirty="0"/>
                    </a:p>
                  </a:txBody>
                  <a:tcPr/>
                </a:tc>
                <a:tc hMerge="1">
                  <a:txBody>
                    <a:bodyPr/>
                    <a:lstStyle/>
                    <a:p>
                      <a:endParaRPr lang="en-US" sz="2800" dirty="0"/>
                    </a:p>
                  </a:txBody>
                  <a:tcPr/>
                </a:tc>
                <a:tc hMerge="1">
                  <a:txBody>
                    <a:bodyPr/>
                    <a:lstStyle/>
                    <a:p>
                      <a:endParaRPr lang="en-US" sz="2400" dirty="0"/>
                    </a:p>
                  </a:txBody>
                  <a:tcPr/>
                </a:tc>
                <a:extLst>
                  <a:ext uri="{0D108BD9-81ED-4DB2-BD59-A6C34878D82A}">
                    <a16:rowId xmlns:a16="http://schemas.microsoft.com/office/drawing/2014/main" val="10004"/>
                  </a:ext>
                </a:extLst>
              </a:tr>
            </a:tbl>
          </a:graphicData>
        </a:graphic>
      </p:graphicFrame>
      <p:sp>
        <p:nvSpPr>
          <p:cNvPr id="3" name="TextBox 2"/>
          <p:cNvSpPr txBox="1"/>
          <p:nvPr/>
        </p:nvSpPr>
        <p:spPr>
          <a:xfrm>
            <a:off x="152400" y="4572000"/>
            <a:ext cx="8763000" cy="1477328"/>
          </a:xfrm>
          <a:prstGeom prst="rect">
            <a:avLst/>
          </a:prstGeom>
          <a:solidFill>
            <a:schemeClr val="accent2">
              <a:lumMod val="20000"/>
              <a:lumOff val="80000"/>
            </a:schemeClr>
          </a:solidFill>
        </p:spPr>
        <p:txBody>
          <a:bodyPr wrap="square" rtlCol="0">
            <a:spAutoFit/>
          </a:bodyPr>
          <a:lstStyle/>
          <a:p>
            <a:pPr marL="285750" indent="-285750">
              <a:buFont typeface="Arial" panose="020B0604020202020204" pitchFamily="34" charset="0"/>
              <a:buChar char="•"/>
            </a:pPr>
            <a:r>
              <a:rPr lang="en-US" sz="3000" dirty="0"/>
              <a:t>We have already seen how </a:t>
            </a:r>
            <a:r>
              <a:rPr lang="en-US" sz="3000" b="1" dirty="0" err="1"/>
              <a:t>System.out</a:t>
            </a:r>
            <a:r>
              <a:rPr lang="en-US" sz="3000" b="1" dirty="0"/>
              <a:t> </a:t>
            </a:r>
            <a:r>
              <a:rPr lang="en-US" sz="3000" dirty="0"/>
              <a:t>is being used.</a:t>
            </a:r>
          </a:p>
          <a:p>
            <a:pPr marL="285750" indent="-285750">
              <a:buFont typeface="Arial" panose="020B0604020202020204" pitchFamily="34" charset="0"/>
              <a:buChar char="•"/>
            </a:pPr>
            <a:r>
              <a:rPr lang="en-US" sz="3000" dirty="0"/>
              <a:t>Ignore the </a:t>
            </a:r>
            <a:r>
              <a:rPr lang="en-US" sz="3000" b="1" dirty="0" err="1"/>
              <a:t>System.err</a:t>
            </a:r>
            <a:r>
              <a:rPr lang="en-US" sz="3000" b="1" dirty="0"/>
              <a:t> </a:t>
            </a:r>
            <a:r>
              <a:rPr lang="en-US" sz="3000" dirty="0"/>
              <a:t>for now.</a:t>
            </a:r>
          </a:p>
          <a:p>
            <a:pPr marL="285750" indent="-285750">
              <a:buFont typeface="Arial" panose="020B0604020202020204" pitchFamily="34" charset="0"/>
              <a:buChar char="•"/>
            </a:pPr>
            <a:r>
              <a:rPr lang="en-US" sz="3000" dirty="0"/>
              <a:t>Let’s see the </a:t>
            </a:r>
            <a:r>
              <a:rPr lang="en-US" sz="3000" b="1" dirty="0"/>
              <a:t>System.in</a:t>
            </a:r>
            <a:r>
              <a:rPr lang="en-US" sz="3000" dirty="0"/>
              <a:t> object.</a:t>
            </a:r>
          </a:p>
        </p:txBody>
      </p:sp>
    </p:spTree>
    <p:extLst>
      <p:ext uri="{BB962C8B-B14F-4D97-AF65-F5344CB8AC3E}">
        <p14:creationId xmlns:p14="http://schemas.microsoft.com/office/powerpoint/2010/main" val="382945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dirty="0"/>
              <a:t>Streams &amp; Buffer</a:t>
            </a:r>
          </a:p>
        </p:txBody>
      </p:sp>
      <p:sp>
        <p:nvSpPr>
          <p:cNvPr id="3" name="Content Placeholder 2"/>
          <p:cNvSpPr>
            <a:spLocks noGrp="1"/>
          </p:cNvSpPr>
          <p:nvPr>
            <p:ph idx="1"/>
          </p:nvPr>
        </p:nvSpPr>
        <p:spPr>
          <a:xfrm>
            <a:off x="457200" y="838200"/>
            <a:ext cx="8382000" cy="5867400"/>
          </a:xfrm>
        </p:spPr>
        <p:txBody>
          <a:bodyPr>
            <a:normAutofit fontScale="77500" lnSpcReduction="20000"/>
          </a:bodyPr>
          <a:lstStyle/>
          <a:p>
            <a:pPr algn="just"/>
            <a:r>
              <a:rPr lang="en-US" sz="3500" dirty="0" err="1"/>
              <a:t>InputStream</a:t>
            </a:r>
            <a:r>
              <a:rPr lang="en-US" sz="3500" dirty="0"/>
              <a:t> class provides methods for reading bytes. </a:t>
            </a:r>
          </a:p>
          <a:p>
            <a:pPr algn="just"/>
            <a:r>
              <a:rPr lang="en-US" sz="3500" dirty="0"/>
              <a:t>Java uses Unicode encoding (which allows most world languages to be handled) uses 2 bytes per character. </a:t>
            </a:r>
          </a:p>
          <a:p>
            <a:pPr algn="just"/>
            <a:r>
              <a:rPr lang="en-US" sz="3500" dirty="0"/>
              <a:t>To read characters from System.in we need to chain a </a:t>
            </a:r>
            <a:r>
              <a:rPr lang="en-US" sz="3500" b="1" dirty="0" err="1"/>
              <a:t>InputStreamReader</a:t>
            </a:r>
            <a:r>
              <a:rPr lang="en-US" sz="3500" dirty="0"/>
              <a:t> object as in:</a:t>
            </a:r>
          </a:p>
          <a:p>
            <a:pPr marL="0" indent="0">
              <a:buNone/>
            </a:pPr>
            <a:r>
              <a:rPr lang="en-US" dirty="0"/>
              <a:t>	</a:t>
            </a:r>
          </a:p>
          <a:p>
            <a:pPr marL="0" indent="0">
              <a:buNone/>
            </a:pPr>
            <a:r>
              <a:rPr lang="en-US" sz="3000" b="1" dirty="0" err="1"/>
              <a:t>InputStreamReader</a:t>
            </a:r>
            <a:r>
              <a:rPr lang="en-US" sz="3000" b="1" dirty="0"/>
              <a:t> reader = new </a:t>
            </a:r>
            <a:r>
              <a:rPr lang="en-US" sz="3000" b="1" dirty="0" err="1"/>
              <a:t>InputStreamReader</a:t>
            </a:r>
            <a:r>
              <a:rPr lang="en-US" sz="3000" b="1" dirty="0"/>
              <a:t>(System.in);</a:t>
            </a:r>
          </a:p>
          <a:p>
            <a:pPr marL="0" indent="0">
              <a:buNone/>
            </a:pPr>
            <a:r>
              <a:rPr lang="en-US" b="1" dirty="0"/>
              <a:t>Char </a:t>
            </a:r>
            <a:r>
              <a:rPr lang="en-US" b="1" dirty="0" err="1"/>
              <a:t>ch</a:t>
            </a:r>
            <a:r>
              <a:rPr lang="en-US" b="1" dirty="0"/>
              <a:t>= </a:t>
            </a:r>
            <a:r>
              <a:rPr lang="en-US" b="1" dirty="0" err="1"/>
              <a:t>reader.read</a:t>
            </a:r>
            <a:r>
              <a:rPr lang="en-US" b="1" dirty="0"/>
              <a:t>();</a:t>
            </a:r>
          </a:p>
          <a:p>
            <a:pPr marL="0" indent="0">
              <a:buNone/>
            </a:pPr>
            <a:endParaRPr lang="en-US" dirty="0"/>
          </a:p>
          <a:p>
            <a:r>
              <a:rPr lang="en-US" dirty="0"/>
              <a:t>However to read a line at a time we have to chain it to a </a:t>
            </a:r>
            <a:r>
              <a:rPr lang="en-US" dirty="0" err="1"/>
              <a:t>BufferedReader</a:t>
            </a:r>
            <a:r>
              <a:rPr lang="en-US" dirty="0"/>
              <a:t> object as in:</a:t>
            </a:r>
          </a:p>
          <a:p>
            <a:endParaRPr lang="en-US" dirty="0"/>
          </a:p>
          <a:p>
            <a:pPr marL="0" indent="0">
              <a:buNone/>
            </a:pPr>
            <a:r>
              <a:rPr lang="en-US" sz="3100" b="1" dirty="0" err="1"/>
              <a:t>BufferedReader</a:t>
            </a:r>
            <a:r>
              <a:rPr lang="en-US" sz="3100" b="1" dirty="0"/>
              <a:t> console = new </a:t>
            </a:r>
            <a:r>
              <a:rPr lang="en-US" sz="3100" b="1" dirty="0" err="1"/>
              <a:t>BufferedReader</a:t>
            </a:r>
            <a:r>
              <a:rPr lang="en-US" sz="3100" b="1" dirty="0"/>
              <a:t>( new </a:t>
            </a:r>
            <a:r>
              <a:rPr lang="en-US" sz="3100" b="1" dirty="0" err="1"/>
              <a:t>InputStreamReader</a:t>
            </a:r>
            <a:r>
              <a:rPr lang="en-US" sz="3100" b="1" dirty="0"/>
              <a:t>(System.in));</a:t>
            </a:r>
          </a:p>
          <a:p>
            <a:pPr marL="0" indent="0">
              <a:buNone/>
            </a:pPr>
            <a:r>
              <a:rPr lang="en-US" sz="3100" b="1" dirty="0"/>
              <a:t>	String message = </a:t>
            </a:r>
            <a:r>
              <a:rPr lang="en-US" sz="3100" b="1" dirty="0" err="1"/>
              <a:t>console.readLine</a:t>
            </a:r>
            <a:r>
              <a:rPr lang="en-US" sz="3100" b="1" dirty="0"/>
              <a:t>();</a:t>
            </a:r>
          </a:p>
        </p:txBody>
      </p:sp>
    </p:spTree>
    <p:extLst>
      <p:ext uri="{BB962C8B-B14F-4D97-AF65-F5344CB8AC3E}">
        <p14:creationId xmlns:p14="http://schemas.microsoft.com/office/powerpoint/2010/main" val="2163513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Example I</a:t>
            </a:r>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marL="0" indent="0">
              <a:buNone/>
            </a:pPr>
            <a:r>
              <a:rPr lang="en-US" b="1" dirty="0"/>
              <a:t>import java.io.*;</a:t>
            </a:r>
            <a:endParaRPr lang="en-US" dirty="0"/>
          </a:p>
          <a:p>
            <a:pPr marL="0" indent="0">
              <a:buNone/>
            </a:pPr>
            <a:r>
              <a:rPr lang="en-US" b="1" dirty="0"/>
              <a:t>public class Echo {</a:t>
            </a:r>
            <a:endParaRPr lang="en-US" dirty="0"/>
          </a:p>
          <a:p>
            <a:pPr marL="0" indent="0">
              <a:buNone/>
            </a:pPr>
            <a:r>
              <a:rPr lang="en-US" b="1" dirty="0"/>
              <a:t>    public static void main (String[]</a:t>
            </a:r>
            <a:r>
              <a:rPr lang="en-US" b="1" dirty="0" err="1"/>
              <a:t>args</a:t>
            </a:r>
            <a:r>
              <a:rPr lang="en-US" b="1" dirty="0"/>
              <a:t>)</a:t>
            </a:r>
            <a:r>
              <a:rPr lang="en-US" dirty="0"/>
              <a:t> </a:t>
            </a:r>
            <a:r>
              <a:rPr lang="en-US" b="1" dirty="0"/>
              <a:t>throws </a:t>
            </a:r>
            <a:r>
              <a:rPr lang="en-US" b="1" dirty="0" err="1"/>
              <a:t>IOException</a:t>
            </a:r>
            <a:r>
              <a:rPr lang="en-US" b="1" dirty="0"/>
              <a:t>{</a:t>
            </a:r>
          </a:p>
          <a:p>
            <a:pPr marL="0" indent="0">
              <a:buNone/>
            </a:pPr>
            <a:r>
              <a:rPr lang="en-US" b="1" dirty="0"/>
              <a:t>       </a:t>
            </a:r>
            <a:r>
              <a:rPr lang="en-US" dirty="0"/>
              <a:t>// create a text input stream</a:t>
            </a:r>
          </a:p>
          <a:p>
            <a:pPr marL="0" indent="0">
              <a:buNone/>
            </a:pPr>
            <a:r>
              <a:rPr lang="en-US" b="1" dirty="0"/>
              <a:t>       </a:t>
            </a:r>
            <a:r>
              <a:rPr lang="en-US" b="1" dirty="0" err="1"/>
              <a:t>BufferedReader</a:t>
            </a:r>
            <a:r>
              <a:rPr lang="en-US" b="1" dirty="0"/>
              <a:t> </a:t>
            </a:r>
            <a:r>
              <a:rPr lang="en-US" b="1" dirty="0" err="1"/>
              <a:t>stdin</a:t>
            </a:r>
            <a:r>
              <a:rPr lang="en-US" b="1" dirty="0"/>
              <a:t>= </a:t>
            </a:r>
            <a:r>
              <a:rPr lang="en-US" b="1" dirty="0" err="1"/>
              <a:t>newBufferedReader</a:t>
            </a:r>
            <a:r>
              <a:rPr lang="en-US" b="1" dirty="0"/>
              <a:t> (</a:t>
            </a:r>
            <a:r>
              <a:rPr lang="en-US" b="1" dirty="0" err="1"/>
              <a:t>newInputStreamReader</a:t>
            </a:r>
            <a:r>
              <a:rPr lang="en-US" b="1" dirty="0"/>
              <a:t>(System.in));</a:t>
            </a:r>
            <a:endParaRPr lang="en-US" dirty="0"/>
          </a:p>
          <a:p>
            <a:pPr marL="0" indent="0">
              <a:buNone/>
            </a:pPr>
            <a:r>
              <a:rPr lang="en-US" b="1" dirty="0"/>
              <a:t>     String message;</a:t>
            </a:r>
            <a:endParaRPr lang="en-US" dirty="0"/>
          </a:p>
          <a:p>
            <a:pPr marL="0" indent="0">
              <a:buNone/>
            </a:pPr>
            <a:r>
              <a:rPr lang="en-US" b="1" dirty="0"/>
              <a:t>     </a:t>
            </a:r>
            <a:r>
              <a:rPr lang="en-US" b="1" dirty="0" err="1"/>
              <a:t>System.out.println</a:t>
            </a:r>
            <a:r>
              <a:rPr lang="en-US" b="1" dirty="0"/>
              <a:t>("Input a line of text");</a:t>
            </a:r>
            <a:endParaRPr lang="en-US" dirty="0"/>
          </a:p>
          <a:p>
            <a:pPr marL="0" indent="0">
              <a:buNone/>
            </a:pPr>
            <a:r>
              <a:rPr lang="en-US" b="1" dirty="0"/>
              <a:t>     message =</a:t>
            </a:r>
            <a:r>
              <a:rPr lang="en-US" b="1" dirty="0" err="1"/>
              <a:t>stdin.readLine</a:t>
            </a:r>
            <a:r>
              <a:rPr lang="en-US" b="1" dirty="0"/>
              <a:t>();</a:t>
            </a:r>
            <a:endParaRPr lang="en-US" dirty="0"/>
          </a:p>
          <a:p>
            <a:pPr marL="0" indent="0">
              <a:buNone/>
            </a:pPr>
            <a:r>
              <a:rPr lang="en-US" b="1" dirty="0"/>
              <a:t>     </a:t>
            </a:r>
            <a:r>
              <a:rPr lang="en-US" b="1" dirty="0" err="1"/>
              <a:t>System.out.println</a:t>
            </a:r>
            <a:r>
              <a:rPr lang="en-US" b="1" dirty="0"/>
              <a:t>("Your input was: " + message);</a:t>
            </a:r>
            <a:endParaRPr lang="en-US" dirty="0"/>
          </a:p>
          <a:p>
            <a:pPr marL="0" indent="0">
              <a:buNone/>
            </a:pPr>
            <a:r>
              <a:rPr lang="en-US" b="1" dirty="0"/>
              <a:t>  }</a:t>
            </a:r>
            <a:endParaRPr lang="en-US" dirty="0"/>
          </a:p>
          <a:p>
            <a:pPr marL="0" indent="0">
              <a:buNone/>
            </a:pPr>
            <a:r>
              <a:rPr lang="en-US" b="1" dirty="0"/>
              <a:t>}</a:t>
            </a:r>
            <a:endParaRPr lang="en-US" dirty="0"/>
          </a:p>
        </p:txBody>
      </p:sp>
    </p:spTree>
    <p:extLst>
      <p:ext uri="{BB962C8B-B14F-4D97-AF65-F5344CB8AC3E}">
        <p14:creationId xmlns:p14="http://schemas.microsoft.com/office/powerpoint/2010/main" val="4270532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a:t>Example II</a:t>
            </a:r>
          </a:p>
        </p:txBody>
      </p:sp>
      <p:sp>
        <p:nvSpPr>
          <p:cNvPr id="3" name="Content Placeholder 2"/>
          <p:cNvSpPr>
            <a:spLocks noGrp="1"/>
          </p:cNvSpPr>
          <p:nvPr>
            <p:ph idx="1"/>
          </p:nvPr>
        </p:nvSpPr>
        <p:spPr>
          <a:xfrm>
            <a:off x="190500" y="0"/>
            <a:ext cx="8763000" cy="6248400"/>
          </a:xfrm>
        </p:spPr>
        <p:txBody>
          <a:bodyPr>
            <a:noAutofit/>
          </a:bodyPr>
          <a:lstStyle/>
          <a:p>
            <a:pPr marL="0" indent="0">
              <a:buNone/>
            </a:pPr>
            <a:r>
              <a:rPr lang="en-US" sz="1800" b="1" dirty="0"/>
              <a:t>import java.io.*;</a:t>
            </a:r>
          </a:p>
          <a:p>
            <a:pPr marL="0" indent="0">
              <a:buNone/>
            </a:pPr>
            <a:r>
              <a:rPr lang="en-US" sz="1800" b="1" dirty="0"/>
              <a:t>public class </a:t>
            </a:r>
            <a:r>
              <a:rPr lang="en-US" sz="1800" b="1" dirty="0" err="1"/>
              <a:t>classAddingInts</a:t>
            </a:r>
            <a:r>
              <a:rPr lang="en-US" sz="1800" b="1" dirty="0"/>
              <a:t> {</a:t>
            </a:r>
          </a:p>
          <a:p>
            <a:pPr marL="0" indent="0">
              <a:buNone/>
            </a:pPr>
            <a:r>
              <a:rPr lang="en-US" sz="1800" b="1" dirty="0"/>
              <a:t>    public static void main (String[]</a:t>
            </a:r>
            <a:r>
              <a:rPr lang="en-US" sz="1800" b="1" dirty="0" err="1"/>
              <a:t>args</a:t>
            </a:r>
            <a:r>
              <a:rPr lang="en-US" sz="1800" b="1" dirty="0"/>
              <a:t>) throws </a:t>
            </a:r>
            <a:r>
              <a:rPr lang="en-US" sz="1800" b="1" dirty="0" err="1"/>
              <a:t>IOException</a:t>
            </a:r>
            <a:r>
              <a:rPr lang="en-US" sz="1800" b="1" dirty="0"/>
              <a:t>{</a:t>
            </a:r>
          </a:p>
          <a:p>
            <a:pPr marL="400050" lvl="1" indent="0">
              <a:buNone/>
            </a:pPr>
            <a:r>
              <a:rPr lang="en-US" sz="1800" b="1" dirty="0"/>
              <a:t>    </a:t>
            </a:r>
            <a:r>
              <a:rPr lang="en-US" sz="1800" b="1" dirty="0" err="1"/>
              <a:t>BufferedReader</a:t>
            </a:r>
            <a:r>
              <a:rPr lang="en-US" sz="1800" b="1" dirty="0"/>
              <a:t> </a:t>
            </a:r>
            <a:r>
              <a:rPr lang="en-US" sz="1800" b="1" dirty="0" err="1"/>
              <a:t>stdin</a:t>
            </a:r>
            <a:r>
              <a:rPr lang="en-US" sz="1800" b="1" dirty="0"/>
              <a:t>=new </a:t>
            </a:r>
            <a:r>
              <a:rPr lang="en-US" sz="1800" b="1" dirty="0" err="1"/>
              <a:t>BufferedReader</a:t>
            </a:r>
            <a:r>
              <a:rPr lang="en-US" sz="1800" b="1" dirty="0"/>
              <a:t>(new  				</a:t>
            </a:r>
            <a:r>
              <a:rPr lang="en-US" sz="1800" b="1" dirty="0" err="1"/>
              <a:t>InputStreamReader</a:t>
            </a:r>
            <a:r>
              <a:rPr lang="en-US" sz="1800" b="1" dirty="0"/>
              <a:t>(System.in));</a:t>
            </a:r>
          </a:p>
          <a:p>
            <a:pPr marL="400050" lvl="1" indent="0">
              <a:buNone/>
            </a:pPr>
            <a:r>
              <a:rPr lang="en-US" sz="1800" b="1" dirty="0"/>
              <a:t>    String string1, string2;</a:t>
            </a:r>
          </a:p>
          <a:p>
            <a:pPr marL="400050" lvl="1" indent="0">
              <a:buNone/>
            </a:pPr>
            <a:r>
              <a:rPr lang="en-US" sz="1800" b="1" dirty="0"/>
              <a:t>    </a:t>
            </a:r>
            <a:r>
              <a:rPr lang="en-US" sz="1800" b="1" dirty="0" err="1"/>
              <a:t>int</a:t>
            </a:r>
            <a:r>
              <a:rPr lang="en-US" sz="1800" b="1" dirty="0"/>
              <a:t> num1, num2, sum;</a:t>
            </a:r>
          </a:p>
          <a:p>
            <a:pPr marL="400050" lvl="1" indent="0">
              <a:buNone/>
            </a:pPr>
            <a:endParaRPr lang="en-US" sz="1800" b="1" dirty="0"/>
          </a:p>
          <a:p>
            <a:pPr marL="400050" lvl="1" indent="0">
              <a:buNone/>
            </a:pPr>
            <a:r>
              <a:rPr lang="en-US" sz="1800" b="1" dirty="0"/>
              <a:t>    System.out.println("Input an integer number");</a:t>
            </a:r>
          </a:p>
          <a:p>
            <a:pPr marL="400050" lvl="1" indent="0">
              <a:buNone/>
            </a:pPr>
            <a:r>
              <a:rPr lang="en-US" sz="1800" b="1" dirty="0"/>
              <a:t>    string1 =</a:t>
            </a:r>
            <a:r>
              <a:rPr lang="en-US" sz="1800" b="1" dirty="0" err="1"/>
              <a:t>stdin.readLine</a:t>
            </a:r>
            <a:r>
              <a:rPr lang="en-US" sz="1800" b="1" dirty="0"/>
              <a:t>();</a:t>
            </a:r>
          </a:p>
          <a:p>
            <a:pPr marL="400050" lvl="1" indent="0">
              <a:buNone/>
            </a:pPr>
            <a:r>
              <a:rPr lang="en-US" sz="1800" b="1" dirty="0"/>
              <a:t>    num1 = </a:t>
            </a:r>
            <a:r>
              <a:rPr lang="en-US" sz="1800" b="1" dirty="0" err="1"/>
              <a:t>Integer.parseInt</a:t>
            </a:r>
            <a:r>
              <a:rPr lang="en-US" sz="1800" b="1" dirty="0"/>
              <a:t>(string1);</a:t>
            </a:r>
          </a:p>
          <a:p>
            <a:pPr marL="400050" lvl="1" indent="0">
              <a:buNone/>
            </a:pPr>
            <a:endParaRPr lang="en-US" sz="1800" b="1" dirty="0"/>
          </a:p>
          <a:p>
            <a:pPr marL="400050" lvl="1" indent="0">
              <a:buNone/>
            </a:pPr>
            <a:r>
              <a:rPr lang="en-US" sz="1800" b="1" dirty="0"/>
              <a:t>    System.out.println("Input another integer number");</a:t>
            </a:r>
          </a:p>
          <a:p>
            <a:pPr marL="400050" lvl="1" indent="0">
              <a:buNone/>
            </a:pPr>
            <a:r>
              <a:rPr lang="en-US" sz="1800" b="1" dirty="0"/>
              <a:t>    string2 =</a:t>
            </a:r>
            <a:r>
              <a:rPr lang="en-US" sz="1800" b="1" dirty="0" err="1"/>
              <a:t>stdin.readLine</a:t>
            </a:r>
            <a:r>
              <a:rPr lang="en-US" sz="1800" b="1" dirty="0"/>
              <a:t>();</a:t>
            </a:r>
          </a:p>
          <a:p>
            <a:pPr marL="400050" lvl="1" indent="0">
              <a:buNone/>
            </a:pPr>
            <a:r>
              <a:rPr lang="en-US" sz="1800" b="1" dirty="0"/>
              <a:t>    num2 = </a:t>
            </a:r>
            <a:r>
              <a:rPr lang="en-US" sz="1800" b="1" dirty="0" err="1"/>
              <a:t>Integer.parseInt</a:t>
            </a:r>
            <a:r>
              <a:rPr lang="en-US" sz="1800" b="1" dirty="0"/>
              <a:t>(string2);</a:t>
            </a:r>
          </a:p>
          <a:p>
            <a:pPr marL="400050" lvl="1" indent="0">
              <a:buNone/>
            </a:pPr>
            <a:endParaRPr lang="en-US" sz="1800" b="1" dirty="0"/>
          </a:p>
          <a:p>
            <a:pPr marL="400050" lvl="1" indent="0">
              <a:buNone/>
            </a:pPr>
            <a:r>
              <a:rPr lang="en-US" sz="1800" b="1" dirty="0"/>
              <a:t>    sum = num1 + num2;</a:t>
            </a:r>
          </a:p>
          <a:p>
            <a:pPr marL="400050" lvl="1" indent="0">
              <a:buNone/>
            </a:pPr>
            <a:r>
              <a:rPr lang="en-US" sz="1800" b="1" dirty="0"/>
              <a:t>    </a:t>
            </a:r>
            <a:r>
              <a:rPr lang="en-US" sz="1800" b="1" dirty="0" err="1"/>
              <a:t>System.out.print</a:t>
            </a:r>
            <a:r>
              <a:rPr lang="en-US" sz="1800" b="1" dirty="0"/>
              <a:t>("The sum is: " + sum);</a:t>
            </a:r>
          </a:p>
          <a:p>
            <a:pPr marL="400050" lvl="1" indent="0">
              <a:buNone/>
            </a:pPr>
            <a:r>
              <a:rPr lang="en-US" sz="1800" b="1" dirty="0"/>
              <a:t>    System.out.println();</a:t>
            </a:r>
          </a:p>
          <a:p>
            <a:pPr marL="0" indent="0">
              <a:buNone/>
            </a:pPr>
            <a:r>
              <a:rPr lang="en-US" sz="1800" b="1" dirty="0"/>
              <a:t>    }</a:t>
            </a:r>
          </a:p>
          <a:p>
            <a:pPr marL="0" indent="0">
              <a:buNone/>
            </a:pPr>
            <a:r>
              <a:rPr lang="en-US" sz="1800" b="1" dirty="0"/>
              <a:t>}</a:t>
            </a:r>
          </a:p>
        </p:txBody>
      </p:sp>
      <p:sp>
        <p:nvSpPr>
          <p:cNvPr id="4" name="TextBox 3"/>
          <p:cNvSpPr txBox="1"/>
          <p:nvPr/>
        </p:nvSpPr>
        <p:spPr>
          <a:xfrm rot="19964949">
            <a:off x="5735931" y="2223826"/>
            <a:ext cx="3230009" cy="1107996"/>
          </a:xfrm>
          <a:prstGeom prst="rect">
            <a:avLst/>
          </a:prstGeom>
          <a:solidFill>
            <a:schemeClr val="accent2">
              <a:lumMod val="20000"/>
              <a:lumOff val="80000"/>
            </a:schemeClr>
          </a:solidFill>
        </p:spPr>
        <p:txBody>
          <a:bodyPr wrap="square" rtlCol="0">
            <a:spAutoFit/>
          </a:bodyPr>
          <a:lstStyle/>
          <a:p>
            <a:pPr algn="ctr"/>
            <a:r>
              <a:rPr lang="en-US" sz="2200" dirty="0"/>
              <a:t>To convert a String to integer use </a:t>
            </a:r>
            <a:r>
              <a:rPr lang="en-US" sz="2200" dirty="0" err="1"/>
              <a:t>Integer.parseInt</a:t>
            </a:r>
            <a:r>
              <a:rPr lang="en-US" sz="2200" dirty="0"/>
              <a:t>(.)</a:t>
            </a:r>
          </a:p>
        </p:txBody>
      </p:sp>
    </p:spTree>
    <p:extLst>
      <p:ext uri="{BB962C8B-B14F-4D97-AF65-F5344CB8AC3E}">
        <p14:creationId xmlns:p14="http://schemas.microsoft.com/office/powerpoint/2010/main" val="3101959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way to read from keyboard: Scanner class</a:t>
            </a:r>
          </a:p>
        </p:txBody>
      </p:sp>
      <p:sp>
        <p:nvSpPr>
          <p:cNvPr id="3" name="Content Placeholder 2"/>
          <p:cNvSpPr>
            <a:spLocks noGrp="1"/>
          </p:cNvSpPr>
          <p:nvPr>
            <p:ph idx="1"/>
          </p:nvPr>
        </p:nvSpPr>
        <p:spPr/>
        <p:txBody>
          <a:bodyPr>
            <a:normAutofit lnSpcReduction="10000"/>
          </a:bodyPr>
          <a:lstStyle/>
          <a:p>
            <a:r>
              <a:rPr lang="en-US" dirty="0"/>
              <a:t>A Java Scanner is the fastest, easiest way to get input from a user in Java</a:t>
            </a:r>
          </a:p>
          <a:p>
            <a:r>
              <a:rPr lang="en-US" dirty="0"/>
              <a:t>Scanner class is defined in package </a:t>
            </a:r>
            <a:r>
              <a:rPr lang="en-US" dirty="0" err="1"/>
              <a:t>java.util</a:t>
            </a:r>
            <a:r>
              <a:rPr lang="en-US" dirty="0"/>
              <a:t>, thus to use it in your program you must import it</a:t>
            </a:r>
          </a:p>
          <a:p>
            <a:r>
              <a:rPr lang="en-US" dirty="0"/>
              <a:t>Scanner can allow us to read in numeric values from either the keyboard or file without having to convert them from strings and determine if there are more values to be read</a:t>
            </a:r>
          </a:p>
        </p:txBody>
      </p:sp>
    </p:spTree>
    <p:extLst>
      <p:ext uri="{BB962C8B-B14F-4D97-AF65-F5344CB8AC3E}">
        <p14:creationId xmlns:p14="http://schemas.microsoft.com/office/powerpoint/2010/main" val="2840174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Scanner</a:t>
            </a:r>
          </a:p>
        </p:txBody>
      </p:sp>
      <p:sp>
        <p:nvSpPr>
          <p:cNvPr id="3" name="Content Placeholder 2"/>
          <p:cNvSpPr>
            <a:spLocks noGrp="1"/>
          </p:cNvSpPr>
          <p:nvPr>
            <p:ph idx="1"/>
          </p:nvPr>
        </p:nvSpPr>
        <p:spPr/>
        <p:txBody>
          <a:bodyPr>
            <a:normAutofit lnSpcReduction="10000"/>
          </a:bodyPr>
          <a:lstStyle/>
          <a:p>
            <a:r>
              <a:rPr lang="en-US" dirty="0"/>
              <a:t>There are two constructors that are particularly useful: </a:t>
            </a:r>
          </a:p>
          <a:p>
            <a:pPr lvl="1"/>
            <a:r>
              <a:rPr lang="en-US" dirty="0"/>
              <a:t>takes an </a:t>
            </a:r>
            <a:r>
              <a:rPr lang="en-US" b="1" dirty="0" err="1"/>
              <a:t>InputStream</a:t>
            </a:r>
            <a:r>
              <a:rPr lang="en-US" dirty="0"/>
              <a:t> object as a parameter and </a:t>
            </a:r>
          </a:p>
          <a:p>
            <a:pPr lvl="1"/>
            <a:r>
              <a:rPr lang="en-US" dirty="0"/>
              <a:t>takes a </a:t>
            </a:r>
            <a:r>
              <a:rPr lang="en-US" b="1" dirty="0" err="1"/>
              <a:t>FileReader</a:t>
            </a:r>
            <a:r>
              <a:rPr lang="en-US" dirty="0"/>
              <a:t> object as a parameter.</a:t>
            </a:r>
          </a:p>
          <a:p>
            <a:r>
              <a:rPr lang="en-US" dirty="0"/>
              <a:t> as in:</a:t>
            </a:r>
          </a:p>
          <a:p>
            <a:pPr lvl="1"/>
            <a:r>
              <a:rPr lang="en-US" dirty="0"/>
              <a:t>Scanner in = new Scanner(System.in);  // System.in is an </a:t>
            </a:r>
            <a:r>
              <a:rPr lang="en-US" dirty="0" err="1"/>
              <a:t>InputStream</a:t>
            </a:r>
            <a:endParaRPr lang="en-US" dirty="0"/>
          </a:p>
          <a:p>
            <a:pPr lvl="1"/>
            <a:r>
              <a:rPr lang="en-US" dirty="0"/>
              <a:t>Scanner </a:t>
            </a:r>
            <a:r>
              <a:rPr lang="en-US" dirty="0" err="1"/>
              <a:t>inFile</a:t>
            </a:r>
            <a:r>
              <a:rPr lang="en-US" dirty="0"/>
              <a:t> = new Scanner(new </a:t>
            </a:r>
            <a:r>
              <a:rPr lang="en-US" dirty="0" err="1"/>
              <a:t>FileReader</a:t>
            </a:r>
            <a:r>
              <a:rPr lang="en-US" dirty="0"/>
              <a:t>("</a:t>
            </a:r>
            <a:r>
              <a:rPr lang="en-US" dirty="0" err="1"/>
              <a:t>myFile</a:t>
            </a:r>
            <a:r>
              <a:rPr lang="en-US" dirty="0"/>
              <a:t>"));</a:t>
            </a:r>
          </a:p>
          <a:p>
            <a:endParaRPr lang="en-US" dirty="0"/>
          </a:p>
        </p:txBody>
      </p:sp>
    </p:spTree>
    <p:extLst>
      <p:ext uri="{BB962C8B-B14F-4D97-AF65-F5344CB8AC3E}">
        <p14:creationId xmlns:p14="http://schemas.microsoft.com/office/powerpoint/2010/main" val="3992660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Methods for reading from Keyboard</a:t>
            </a:r>
          </a:p>
        </p:txBody>
      </p:sp>
      <p:sp>
        <p:nvSpPr>
          <p:cNvPr id="3" name="Content Placeholder 2"/>
          <p:cNvSpPr>
            <a:spLocks noGrp="1"/>
          </p:cNvSpPr>
          <p:nvPr>
            <p:ph idx="1"/>
          </p:nvPr>
        </p:nvSpPr>
        <p:spPr/>
        <p:txBody>
          <a:bodyPr>
            <a:normAutofit fontScale="85000" lnSpcReduction="20000"/>
          </a:bodyPr>
          <a:lstStyle/>
          <a:p>
            <a:r>
              <a:rPr lang="en-US" dirty="0" err="1"/>
              <a:t>int</a:t>
            </a:r>
            <a:r>
              <a:rPr lang="en-US" dirty="0"/>
              <a:t> </a:t>
            </a:r>
            <a:r>
              <a:rPr lang="en-US" dirty="0" err="1"/>
              <a:t>nextInt</a:t>
            </a:r>
            <a:r>
              <a:rPr lang="en-US" dirty="0"/>
              <a:t>() - Returns the next token as an </a:t>
            </a:r>
            <a:r>
              <a:rPr lang="en-US" dirty="0" err="1"/>
              <a:t>int</a:t>
            </a:r>
            <a:endParaRPr lang="en-US" dirty="0"/>
          </a:p>
          <a:p>
            <a:r>
              <a:rPr lang="en-US" dirty="0"/>
              <a:t>long </a:t>
            </a:r>
            <a:r>
              <a:rPr lang="en-US" dirty="0" err="1"/>
              <a:t>nextLong</a:t>
            </a:r>
            <a:r>
              <a:rPr lang="en-US" dirty="0"/>
              <a:t>() - Returns the next token as a long</a:t>
            </a:r>
          </a:p>
          <a:p>
            <a:r>
              <a:rPr lang="en-US" dirty="0"/>
              <a:t>float </a:t>
            </a:r>
            <a:r>
              <a:rPr lang="en-US" dirty="0" err="1"/>
              <a:t>nextFloat</a:t>
            </a:r>
            <a:r>
              <a:rPr lang="en-US" dirty="0"/>
              <a:t>() - Returns the next token as float</a:t>
            </a:r>
          </a:p>
          <a:p>
            <a:r>
              <a:rPr lang="en-US" dirty="0"/>
              <a:t>double </a:t>
            </a:r>
            <a:r>
              <a:rPr lang="en-US" dirty="0" err="1"/>
              <a:t>nextDouble</a:t>
            </a:r>
            <a:r>
              <a:rPr lang="en-US" dirty="0"/>
              <a:t>() - Returns the next token as double</a:t>
            </a:r>
          </a:p>
          <a:p>
            <a:r>
              <a:rPr lang="en-US" dirty="0"/>
              <a:t>String next() - Finds and returns the next complete token from this scanner and returns it as a string; a token is usually ended by whitespace such as a blank or line break</a:t>
            </a:r>
          </a:p>
          <a:p>
            <a:r>
              <a:rPr lang="en-US" dirty="0"/>
              <a:t>String </a:t>
            </a:r>
            <a:r>
              <a:rPr lang="en-US" dirty="0" err="1"/>
              <a:t>nextLine</a:t>
            </a:r>
            <a:r>
              <a:rPr lang="en-US" dirty="0"/>
              <a:t>() - Returns the rest of the current line, excluding any line separator at the end</a:t>
            </a:r>
          </a:p>
        </p:txBody>
      </p:sp>
    </p:spTree>
    <p:extLst>
      <p:ext uri="{BB962C8B-B14F-4D97-AF65-F5344CB8AC3E}">
        <p14:creationId xmlns:p14="http://schemas.microsoft.com/office/powerpoint/2010/main" val="12656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a:t>The Scanner looks for </a:t>
            </a:r>
            <a:r>
              <a:rPr lang="en-US" i="1" dirty="0"/>
              <a:t>tokens</a:t>
            </a:r>
            <a:r>
              <a:rPr lang="en-US" dirty="0"/>
              <a:t> in the input. </a:t>
            </a:r>
          </a:p>
          <a:p>
            <a:r>
              <a:rPr lang="en-US" dirty="0"/>
              <a:t>A token is a series of characters that ends with what Java calls </a:t>
            </a:r>
            <a:r>
              <a:rPr lang="en-US" i="1" dirty="0"/>
              <a:t>whitespace</a:t>
            </a:r>
            <a:r>
              <a:rPr lang="en-US" dirty="0"/>
              <a:t>. </a:t>
            </a:r>
            <a:r>
              <a:rPr lang="en-US" dirty="0" err="1"/>
              <a:t>Eg</a:t>
            </a:r>
            <a:r>
              <a:rPr lang="en-US" dirty="0"/>
              <a:t> a blank, a tab character, a carriage return, or the end of the file. </a:t>
            </a:r>
          </a:p>
          <a:p>
            <a:r>
              <a:rPr lang="en-US" dirty="0"/>
              <a:t>Thus, if we read a line that has a series of numbers separated by blanks, the scanner will take each number as a separate token.</a:t>
            </a:r>
          </a:p>
          <a:p>
            <a:r>
              <a:rPr lang="en-US" dirty="0"/>
              <a:t>The numeric values may all be on one line with blanks between each value or may be on separate lines.   </a:t>
            </a:r>
            <a:r>
              <a:rPr lang="en-US" i="1" dirty="0"/>
              <a:t>Whitespace</a:t>
            </a:r>
            <a:r>
              <a:rPr lang="en-US" dirty="0"/>
              <a:t> characters (blanks or carriage returns) act as separators.  </a:t>
            </a:r>
          </a:p>
          <a:p>
            <a:r>
              <a:rPr lang="en-US" dirty="0"/>
              <a:t>The next method returns the next input value as a string, regardless of what is keyed. </a:t>
            </a:r>
          </a:p>
        </p:txBody>
      </p:sp>
    </p:spTree>
    <p:extLst>
      <p:ext uri="{BB962C8B-B14F-4D97-AF65-F5344CB8AC3E}">
        <p14:creationId xmlns:p14="http://schemas.microsoft.com/office/powerpoint/2010/main" val="3232468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1556</TotalTime>
  <Words>1524</Words>
  <Application>Microsoft Office PowerPoint</Application>
  <PresentationFormat>On-screen Show (4:3)</PresentationFormat>
  <Paragraphs>179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RCS 122  OBJECT ORIENTED PROGRAMMING I</vt:lpstr>
      <vt:lpstr>3 Predefined Objects for  Input/Output (I/O)</vt:lpstr>
      <vt:lpstr>Streams &amp; Buffer</vt:lpstr>
      <vt:lpstr>Example I</vt:lpstr>
      <vt:lpstr>Example II</vt:lpstr>
      <vt:lpstr>Another way to read from keyboard: Scanner class</vt:lpstr>
      <vt:lpstr>How to use Scanner</vt:lpstr>
      <vt:lpstr>Methods for reading from Keyboard</vt:lpstr>
      <vt:lpstr>PowerPoint Presentation</vt:lpstr>
      <vt:lpstr>PowerPoint Presentation</vt:lpstr>
      <vt:lpstr>Example I</vt:lpstr>
      <vt:lpstr>Example II</vt:lpstr>
      <vt:lpstr>Example III</vt:lpstr>
      <vt:lpstr>Example IV</vt:lpstr>
      <vt:lpstr>Example V</vt:lpstr>
      <vt:lpstr> </vt:lpstr>
      <vt:lpstr>Exercise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Deogratias</dc:creator>
  <cp:lastModifiedBy>sAm</cp:lastModifiedBy>
  <cp:revision>174</cp:revision>
  <cp:lastPrinted>2012-03-29T08:18:45Z</cp:lastPrinted>
  <dcterms:created xsi:type="dcterms:W3CDTF">2012-03-28T20:07:05Z</dcterms:created>
  <dcterms:modified xsi:type="dcterms:W3CDTF">2022-06-15T13:52:00Z</dcterms:modified>
</cp:coreProperties>
</file>