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85" r:id="rId2"/>
    <p:sldId id="262" r:id="rId3"/>
    <p:sldId id="277" r:id="rId4"/>
    <p:sldId id="279" r:id="rId5"/>
    <p:sldId id="278" r:id="rId6"/>
    <p:sldId id="264" r:id="rId7"/>
    <p:sldId id="265" r:id="rId8"/>
    <p:sldId id="266" r:id="rId9"/>
    <p:sldId id="267" r:id="rId10"/>
    <p:sldId id="261" r:id="rId11"/>
    <p:sldId id="268" r:id="rId12"/>
    <p:sldId id="269" r:id="rId13"/>
    <p:sldId id="270" r:id="rId14"/>
    <p:sldId id="271" r:id="rId15"/>
    <p:sldId id="272" r:id="rId16"/>
    <p:sldId id="273" r:id="rId17"/>
    <p:sldId id="274" r:id="rId18"/>
    <p:sldId id="276" r:id="rId19"/>
    <p:sldId id="280" r:id="rId20"/>
    <p:sldId id="281" r:id="rId21"/>
    <p:sldId id="282" r:id="rId22"/>
    <p:sldId id="283" r:id="rId23"/>
    <p:sldId id="284" r:id="rId24"/>
    <p:sldId id="2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p:cViewPr varScale="1">
        <p:scale>
          <a:sx n="64" d="100"/>
          <a:sy n="64" d="100"/>
        </p:scale>
        <p:origin x="1292"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883CDA-2911-47B1-9ABC-576DA2FABCA7}" type="datetimeFigureOut">
              <a:rPr lang="en-US" smtClean="0"/>
              <a:t>13-Apr-23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6E6445-6847-46B4-B022-2C6535653907}" type="slidenum">
              <a:rPr lang="en-US" smtClean="0"/>
              <a:t>‹#›</a:t>
            </a:fld>
            <a:endParaRPr lang="en-US"/>
          </a:p>
        </p:txBody>
      </p:sp>
    </p:spTree>
    <p:extLst>
      <p:ext uri="{BB962C8B-B14F-4D97-AF65-F5344CB8AC3E}">
        <p14:creationId xmlns:p14="http://schemas.microsoft.com/office/powerpoint/2010/main" val="78441731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4B022F-37D6-4D3F-803A-7F18FA38F484}" type="datetimeFigureOut">
              <a:rPr lang="en-US" smtClean="0"/>
              <a:t>13-Apr-23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419327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13-Apr-23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524496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13-Apr-23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19338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4B022F-37D6-4D3F-803A-7F18FA38F484}" type="datetimeFigureOut">
              <a:rPr lang="en-US" smtClean="0"/>
              <a:t>13-Apr-23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65407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4B022F-37D6-4D3F-803A-7F18FA38F484}" type="datetimeFigureOut">
              <a:rPr lang="en-US" smtClean="0"/>
              <a:t>13-Apr-23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41102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4B022F-37D6-4D3F-803A-7F18FA38F484}" type="datetimeFigureOut">
              <a:rPr lang="en-US" smtClean="0"/>
              <a:t>13-Apr-23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26682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4B022F-37D6-4D3F-803A-7F18FA38F484}" type="datetimeFigureOut">
              <a:rPr lang="en-US" smtClean="0"/>
              <a:t>13-Apr-23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93494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4B022F-37D6-4D3F-803A-7F18FA38F484}" type="datetimeFigureOut">
              <a:rPr lang="en-US" smtClean="0"/>
              <a:t>13-Apr-23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242858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B022F-37D6-4D3F-803A-7F18FA38F484}" type="datetimeFigureOut">
              <a:rPr lang="en-US" smtClean="0"/>
              <a:t>13-Apr-23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137533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B022F-37D6-4D3F-803A-7F18FA38F484}" type="datetimeFigureOut">
              <a:rPr lang="en-US" smtClean="0"/>
              <a:t>13-Apr-23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463993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4B022F-37D6-4D3F-803A-7F18FA38F484}" type="datetimeFigureOut">
              <a:rPr lang="en-US" smtClean="0"/>
              <a:t>13-Apr-23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4193-674B-4C02-AD07-21F9D2033E44}" type="slidenum">
              <a:rPr lang="en-US" smtClean="0"/>
              <a:t>‹#›</a:t>
            </a:fld>
            <a:endParaRPr lang="en-US"/>
          </a:p>
        </p:txBody>
      </p:sp>
    </p:spTree>
    <p:extLst>
      <p:ext uri="{BB962C8B-B14F-4D97-AF65-F5344CB8AC3E}">
        <p14:creationId xmlns:p14="http://schemas.microsoft.com/office/powerpoint/2010/main" val="3208304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4B022F-37D6-4D3F-803A-7F18FA38F484}" type="datetimeFigureOut">
              <a:rPr lang="en-US" smtClean="0"/>
              <a:t>13-Apr-23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94193-674B-4C02-AD07-21F9D2033E44}" type="slidenum">
              <a:rPr lang="en-US" smtClean="0"/>
              <a:t>‹#›</a:t>
            </a:fld>
            <a:endParaRPr lang="en-US"/>
          </a:p>
        </p:txBody>
      </p:sp>
    </p:spTree>
    <p:extLst>
      <p:ext uri="{BB962C8B-B14F-4D97-AF65-F5344CB8AC3E}">
        <p14:creationId xmlns:p14="http://schemas.microsoft.com/office/powerpoint/2010/main" val="111897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RCS 122 </a:t>
            </a:r>
            <a:br>
              <a:rPr lang="en-US" dirty="0"/>
            </a:br>
            <a:r>
              <a:rPr lang="en-US" dirty="0"/>
              <a:t>OBJECT ORIENTED PROGRAMMING I</a:t>
            </a:r>
          </a:p>
        </p:txBody>
      </p:sp>
      <p:sp>
        <p:nvSpPr>
          <p:cNvPr id="3" name="Subtitle 2"/>
          <p:cNvSpPr>
            <a:spLocks noGrp="1"/>
          </p:cNvSpPr>
          <p:nvPr>
            <p:ph type="subTitle" idx="1"/>
          </p:nvPr>
        </p:nvSpPr>
        <p:spPr>
          <a:xfrm>
            <a:off x="1104900" y="4168774"/>
            <a:ext cx="6934200" cy="1470025"/>
          </a:xfrm>
        </p:spPr>
        <p:txBody>
          <a:bodyPr>
            <a:normAutofit/>
          </a:bodyPr>
          <a:lstStyle/>
          <a:p>
            <a:r>
              <a:rPr lang="en-US" sz="3000" b="1"/>
              <a:t>Lecture 06: </a:t>
            </a:r>
            <a:r>
              <a:rPr lang="en-US" sz="3000" b="1" dirty="0"/>
              <a:t>Variables</a:t>
            </a:r>
          </a:p>
        </p:txBody>
      </p:sp>
    </p:spTree>
    <p:extLst>
      <p:ext uri="{BB962C8B-B14F-4D97-AF65-F5344CB8AC3E}">
        <p14:creationId xmlns:p14="http://schemas.microsoft.com/office/powerpoint/2010/main" val="370188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US" sz="3200" b="1" dirty="0"/>
              <a:t>Instance</a:t>
            </a:r>
            <a:r>
              <a:rPr lang="en-US" sz="3200" dirty="0"/>
              <a:t> </a:t>
            </a:r>
            <a:r>
              <a:rPr lang="en-US" sz="3200" b="1" dirty="0"/>
              <a:t>Variables: </a:t>
            </a:r>
            <a:r>
              <a:rPr lang="en-US" sz="3000" dirty="0"/>
              <a:t>Example I</a:t>
            </a:r>
            <a:endParaRPr lang="en-US" sz="2000" dirty="0">
              <a:solidFill>
                <a:schemeClr val="bg1">
                  <a:lumMod val="50000"/>
                </a:schemeClr>
              </a:solidFill>
            </a:endParaRPr>
          </a:p>
        </p:txBody>
      </p:sp>
      <p:sp>
        <p:nvSpPr>
          <p:cNvPr id="3" name="Content Placeholder 2"/>
          <p:cNvSpPr>
            <a:spLocks noGrp="1"/>
          </p:cNvSpPr>
          <p:nvPr>
            <p:ph idx="1"/>
          </p:nvPr>
        </p:nvSpPr>
        <p:spPr>
          <a:xfrm>
            <a:off x="443948" y="685800"/>
            <a:ext cx="8534400" cy="6172200"/>
          </a:xfrm>
        </p:spPr>
        <p:txBody>
          <a:bodyPr>
            <a:noAutofit/>
          </a:bodyPr>
          <a:lstStyle/>
          <a:p>
            <a:pPr marL="0" indent="0">
              <a:buNone/>
            </a:pPr>
            <a:r>
              <a:rPr lang="en-US" sz="1700" dirty="0"/>
              <a:t>public class Employee {</a:t>
            </a:r>
          </a:p>
          <a:p>
            <a:pPr marL="0" indent="0">
              <a:buNone/>
            </a:pPr>
            <a:r>
              <a:rPr lang="en-US" sz="1700" dirty="0"/>
              <a:t>   public String name;  // this instance variable is visible for any child class.</a:t>
            </a:r>
          </a:p>
          <a:p>
            <a:pPr marL="0" indent="0">
              <a:buNone/>
            </a:pPr>
            <a:r>
              <a:rPr lang="en-US" sz="1700" dirty="0"/>
              <a:t>   private double salary; // salary  variable is visible in Employee class only.</a:t>
            </a:r>
          </a:p>
          <a:p>
            <a:pPr marL="0" indent="0">
              <a:buNone/>
            </a:pPr>
            <a:r>
              <a:rPr lang="en-US" sz="1700" dirty="0"/>
              <a:t>   public Employee (String </a:t>
            </a:r>
            <a:r>
              <a:rPr lang="en-US" sz="1700" dirty="0" err="1"/>
              <a:t>empName</a:t>
            </a:r>
            <a:r>
              <a:rPr lang="en-US" sz="1700" dirty="0"/>
              <a:t>) {</a:t>
            </a:r>
          </a:p>
          <a:p>
            <a:pPr marL="0" indent="0">
              <a:buNone/>
            </a:pPr>
            <a:r>
              <a:rPr lang="en-US" sz="1700" dirty="0"/>
              <a:t>      name = </a:t>
            </a:r>
            <a:r>
              <a:rPr lang="en-US" sz="1700" dirty="0" err="1"/>
              <a:t>empName</a:t>
            </a:r>
            <a:r>
              <a:rPr lang="en-US" sz="1700" dirty="0"/>
              <a:t>;</a:t>
            </a:r>
          </a:p>
          <a:p>
            <a:pPr marL="0" indent="0">
              <a:buNone/>
            </a:pPr>
            <a:r>
              <a:rPr lang="en-US" sz="1700" dirty="0"/>
              <a:t>   }</a:t>
            </a:r>
          </a:p>
          <a:p>
            <a:pPr marL="0" indent="0">
              <a:buNone/>
            </a:pPr>
            <a:r>
              <a:rPr lang="en-US" sz="1700" dirty="0"/>
              <a:t>   public void </a:t>
            </a:r>
            <a:r>
              <a:rPr lang="en-US" sz="1700" dirty="0" err="1"/>
              <a:t>setSalary</a:t>
            </a:r>
            <a:r>
              <a:rPr lang="en-US" sz="1700" dirty="0"/>
              <a:t>(double </a:t>
            </a:r>
            <a:r>
              <a:rPr lang="en-US" sz="1700" dirty="0" err="1"/>
              <a:t>empSal</a:t>
            </a:r>
            <a:r>
              <a:rPr lang="en-US" sz="1700" dirty="0"/>
              <a:t>) {</a:t>
            </a:r>
          </a:p>
          <a:p>
            <a:pPr marL="0" indent="0">
              <a:buNone/>
            </a:pPr>
            <a:r>
              <a:rPr lang="en-US" sz="1700" dirty="0"/>
              <a:t>      salary = </a:t>
            </a:r>
            <a:r>
              <a:rPr lang="en-US" sz="1700" dirty="0" err="1"/>
              <a:t>empSal</a:t>
            </a:r>
            <a:r>
              <a:rPr lang="en-US" sz="1700" dirty="0"/>
              <a:t>;</a:t>
            </a:r>
          </a:p>
          <a:p>
            <a:pPr marL="0" indent="0">
              <a:buNone/>
            </a:pPr>
            <a:r>
              <a:rPr lang="en-US" sz="1700" dirty="0"/>
              <a:t>   }</a:t>
            </a:r>
          </a:p>
          <a:p>
            <a:pPr marL="0" indent="0">
              <a:buNone/>
            </a:pPr>
            <a:r>
              <a:rPr lang="en-US" sz="1700" dirty="0"/>
              <a:t> public void </a:t>
            </a:r>
            <a:r>
              <a:rPr lang="en-US" sz="1700" dirty="0" err="1"/>
              <a:t>printEmp</a:t>
            </a:r>
            <a:r>
              <a:rPr lang="en-US" sz="1700" dirty="0"/>
              <a:t>() {</a:t>
            </a:r>
          </a:p>
          <a:p>
            <a:pPr marL="0" indent="0">
              <a:buNone/>
            </a:pPr>
            <a:r>
              <a:rPr lang="en-US" sz="1700" dirty="0"/>
              <a:t>      </a:t>
            </a:r>
            <a:r>
              <a:rPr lang="en-US" sz="1700" dirty="0" err="1"/>
              <a:t>System.out.println</a:t>
            </a:r>
            <a:r>
              <a:rPr lang="en-US" sz="1700" dirty="0"/>
              <a:t>("name  : " + name );</a:t>
            </a:r>
          </a:p>
          <a:p>
            <a:pPr marL="0" indent="0">
              <a:buNone/>
            </a:pPr>
            <a:r>
              <a:rPr lang="en-US" sz="1700" dirty="0"/>
              <a:t>      </a:t>
            </a:r>
            <a:r>
              <a:rPr lang="en-US" sz="1700" dirty="0" err="1"/>
              <a:t>System.out.println</a:t>
            </a:r>
            <a:r>
              <a:rPr lang="en-US" sz="1700" dirty="0"/>
              <a:t>("salary :" + salary);</a:t>
            </a:r>
          </a:p>
          <a:p>
            <a:pPr marL="0" indent="0">
              <a:buNone/>
            </a:pPr>
            <a:r>
              <a:rPr lang="en-US" sz="1700" dirty="0"/>
              <a:t>   }</a:t>
            </a:r>
          </a:p>
          <a:p>
            <a:pPr marL="0" indent="0">
              <a:buNone/>
            </a:pPr>
            <a:r>
              <a:rPr lang="en-US" sz="1700" dirty="0"/>
              <a:t>   public static void main(String </a:t>
            </a:r>
            <a:r>
              <a:rPr lang="en-US" sz="1700" dirty="0" err="1"/>
              <a:t>args</a:t>
            </a:r>
            <a:r>
              <a:rPr lang="en-US" sz="1700" dirty="0"/>
              <a:t>[]) {</a:t>
            </a:r>
          </a:p>
          <a:p>
            <a:pPr marL="0" indent="0">
              <a:buNone/>
            </a:pPr>
            <a:r>
              <a:rPr lang="en-US" sz="1700" dirty="0"/>
              <a:t>      Employee </a:t>
            </a:r>
            <a:r>
              <a:rPr lang="en-US" sz="1700" dirty="0" err="1"/>
              <a:t>empOne</a:t>
            </a:r>
            <a:r>
              <a:rPr lang="en-US" sz="1700" dirty="0"/>
              <a:t> = new Employee("</a:t>
            </a:r>
            <a:r>
              <a:rPr lang="en-US" sz="1700" dirty="0" err="1"/>
              <a:t>Ransika</a:t>
            </a:r>
            <a:r>
              <a:rPr lang="en-US" sz="1700" dirty="0"/>
              <a:t>");</a:t>
            </a:r>
          </a:p>
          <a:p>
            <a:pPr marL="0" indent="0">
              <a:buNone/>
            </a:pPr>
            <a:r>
              <a:rPr lang="en-US" sz="1700" dirty="0"/>
              <a:t>      </a:t>
            </a:r>
            <a:r>
              <a:rPr lang="en-US" sz="1700" dirty="0" err="1"/>
              <a:t>empOne.setSalary</a:t>
            </a:r>
            <a:r>
              <a:rPr lang="en-US" sz="1700" dirty="0"/>
              <a:t>(1000);</a:t>
            </a:r>
          </a:p>
          <a:p>
            <a:pPr marL="0" indent="0">
              <a:buNone/>
            </a:pPr>
            <a:r>
              <a:rPr lang="en-US" sz="1700" dirty="0"/>
              <a:t>      </a:t>
            </a:r>
            <a:r>
              <a:rPr lang="en-US" sz="1700" dirty="0" err="1"/>
              <a:t>empOne.printEmp</a:t>
            </a:r>
            <a:r>
              <a:rPr lang="en-US" sz="1700" dirty="0"/>
              <a:t>();</a:t>
            </a:r>
          </a:p>
          <a:p>
            <a:pPr marL="0" indent="0">
              <a:buNone/>
            </a:pPr>
            <a:r>
              <a:rPr lang="en-US" sz="1700" dirty="0"/>
              <a:t>   }</a:t>
            </a:r>
          </a:p>
          <a:p>
            <a:pPr marL="0" indent="0">
              <a:buNone/>
            </a:pPr>
            <a:r>
              <a:rPr lang="en-US" sz="1700" dirty="0"/>
              <a:t>}</a:t>
            </a:r>
          </a:p>
        </p:txBody>
      </p:sp>
      <p:sp>
        <p:nvSpPr>
          <p:cNvPr id="5" name="TextBox 4"/>
          <p:cNvSpPr txBox="1"/>
          <p:nvPr/>
        </p:nvSpPr>
        <p:spPr>
          <a:xfrm rot="20110097">
            <a:off x="6864989" y="4922800"/>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361864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Instance</a:t>
            </a:r>
            <a:r>
              <a:rPr lang="en-US" dirty="0"/>
              <a:t> </a:t>
            </a:r>
            <a:r>
              <a:rPr lang="en-US" b="1" dirty="0"/>
              <a:t>Variables</a:t>
            </a:r>
          </a:p>
        </p:txBody>
      </p:sp>
      <p:sp>
        <p:nvSpPr>
          <p:cNvPr id="3" name="Content Placeholder 2"/>
          <p:cNvSpPr>
            <a:spLocks noGrp="1"/>
          </p:cNvSpPr>
          <p:nvPr>
            <p:ph idx="1"/>
          </p:nvPr>
        </p:nvSpPr>
        <p:spPr>
          <a:xfrm>
            <a:off x="381000" y="1676400"/>
            <a:ext cx="8534400" cy="4876800"/>
          </a:xfrm>
        </p:spPr>
        <p:txBody>
          <a:bodyPr>
            <a:normAutofit/>
          </a:bodyPr>
          <a:lstStyle/>
          <a:p>
            <a:r>
              <a:rPr lang="en-US" dirty="0"/>
              <a:t>The main method could have been written in a separate class and file, as long as both files are in the same package (See “</a:t>
            </a:r>
            <a:r>
              <a:rPr lang="en-US" b="1" dirty="0"/>
              <a:t>Instance Variables </a:t>
            </a:r>
            <a:r>
              <a:rPr lang="en-US" sz="3000" b="1" dirty="0"/>
              <a:t>Example II</a:t>
            </a:r>
            <a:r>
              <a:rPr lang="en-US" sz="3000" dirty="0"/>
              <a:t>”), OR could have been written in a separate class </a:t>
            </a:r>
            <a:r>
              <a:rPr lang="en-US" sz="3000" b="1" dirty="0"/>
              <a:t>but </a:t>
            </a:r>
            <a:r>
              <a:rPr lang="en-US" sz="3000" dirty="0"/>
              <a:t>within the same file, bearing in mind that only one class in the same file can be public</a:t>
            </a:r>
            <a:r>
              <a:rPr lang="en-US" sz="2800" dirty="0"/>
              <a:t> (See “</a:t>
            </a:r>
            <a:r>
              <a:rPr lang="en-US" sz="2800" b="1" dirty="0"/>
              <a:t>Instance Variables Example III</a:t>
            </a:r>
            <a:r>
              <a:rPr lang="en-US" sz="2800" dirty="0"/>
              <a:t>”)</a:t>
            </a:r>
            <a:r>
              <a:rPr lang="en-US" sz="3000" dirty="0"/>
              <a:t>. </a:t>
            </a:r>
            <a:endParaRPr lang="en-US" dirty="0"/>
          </a:p>
        </p:txBody>
      </p:sp>
    </p:spTree>
    <p:extLst>
      <p:ext uri="{BB962C8B-B14F-4D97-AF65-F5344CB8AC3E}">
        <p14:creationId xmlns:p14="http://schemas.microsoft.com/office/powerpoint/2010/main" val="405644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US" sz="3200" b="1" dirty="0"/>
              <a:t>Instance</a:t>
            </a:r>
            <a:r>
              <a:rPr lang="en-US" sz="3200" dirty="0"/>
              <a:t> </a:t>
            </a:r>
            <a:r>
              <a:rPr lang="en-US" sz="3200" b="1" dirty="0"/>
              <a:t>Variables: </a:t>
            </a:r>
            <a:r>
              <a:rPr lang="en-US" sz="3000" dirty="0"/>
              <a:t>Example II </a:t>
            </a:r>
            <a:br>
              <a:rPr lang="en-US" sz="2000" i="1" dirty="0"/>
            </a:br>
            <a:r>
              <a:rPr lang="en-US" sz="2000" i="1" dirty="0"/>
              <a:t>Using separate .java files (Within the same package)</a:t>
            </a:r>
            <a:endParaRPr lang="en-US" sz="2000" i="1" dirty="0">
              <a:solidFill>
                <a:schemeClr val="bg1">
                  <a:lumMod val="50000"/>
                </a:schemeClr>
              </a:solidFill>
            </a:endParaRPr>
          </a:p>
        </p:txBody>
      </p:sp>
      <p:sp>
        <p:nvSpPr>
          <p:cNvPr id="3" name="Content Placeholder 2"/>
          <p:cNvSpPr>
            <a:spLocks noGrp="1"/>
          </p:cNvSpPr>
          <p:nvPr>
            <p:ph idx="1"/>
          </p:nvPr>
        </p:nvSpPr>
        <p:spPr>
          <a:xfrm>
            <a:off x="443948" y="685800"/>
            <a:ext cx="8534400" cy="6172200"/>
          </a:xfrm>
        </p:spPr>
        <p:txBody>
          <a:bodyPr>
            <a:noAutofit/>
          </a:bodyPr>
          <a:lstStyle/>
          <a:p>
            <a:pPr marL="0" indent="0">
              <a:buNone/>
            </a:pPr>
            <a:r>
              <a:rPr lang="en-US" sz="1700" dirty="0"/>
              <a:t>public class Employee {</a:t>
            </a:r>
          </a:p>
          <a:p>
            <a:pPr marL="0" indent="0">
              <a:buNone/>
            </a:pPr>
            <a:r>
              <a:rPr lang="en-US" sz="1700" dirty="0"/>
              <a:t>   public String name;   </a:t>
            </a:r>
          </a:p>
          <a:p>
            <a:pPr marL="0" indent="0">
              <a:buNone/>
            </a:pPr>
            <a:r>
              <a:rPr lang="en-US" sz="1700" dirty="0"/>
              <a:t>   private double salary;  </a:t>
            </a:r>
          </a:p>
          <a:p>
            <a:pPr marL="0" indent="0">
              <a:buNone/>
            </a:pPr>
            <a:r>
              <a:rPr lang="en-US" sz="1700" dirty="0"/>
              <a:t>   public Employee (String </a:t>
            </a:r>
            <a:r>
              <a:rPr lang="en-US" sz="1700" dirty="0" err="1"/>
              <a:t>empName</a:t>
            </a:r>
            <a:r>
              <a:rPr lang="en-US" sz="1700" dirty="0"/>
              <a:t>) {</a:t>
            </a:r>
          </a:p>
          <a:p>
            <a:pPr marL="0" indent="0">
              <a:buNone/>
            </a:pPr>
            <a:r>
              <a:rPr lang="en-US" sz="1700" dirty="0"/>
              <a:t>      name = </a:t>
            </a:r>
            <a:r>
              <a:rPr lang="en-US" sz="1700" dirty="0" err="1"/>
              <a:t>empName</a:t>
            </a:r>
            <a:r>
              <a:rPr lang="en-US" sz="1700" dirty="0"/>
              <a:t>;</a:t>
            </a:r>
          </a:p>
          <a:p>
            <a:pPr marL="0" indent="0">
              <a:buNone/>
            </a:pPr>
            <a:r>
              <a:rPr lang="en-US" sz="1700" dirty="0"/>
              <a:t>   }</a:t>
            </a:r>
          </a:p>
          <a:p>
            <a:pPr marL="0" indent="0">
              <a:buNone/>
            </a:pPr>
            <a:r>
              <a:rPr lang="en-US" sz="1700" dirty="0"/>
              <a:t>   public void </a:t>
            </a:r>
            <a:r>
              <a:rPr lang="en-US" sz="1700" dirty="0" err="1"/>
              <a:t>setSalary</a:t>
            </a:r>
            <a:r>
              <a:rPr lang="en-US" sz="1700" dirty="0"/>
              <a:t>(double </a:t>
            </a:r>
            <a:r>
              <a:rPr lang="en-US" sz="1700" dirty="0" err="1"/>
              <a:t>empSal</a:t>
            </a:r>
            <a:r>
              <a:rPr lang="en-US" sz="1700" dirty="0"/>
              <a:t>) {</a:t>
            </a:r>
          </a:p>
          <a:p>
            <a:pPr marL="0" indent="0">
              <a:buNone/>
            </a:pPr>
            <a:r>
              <a:rPr lang="en-US" sz="1700" dirty="0"/>
              <a:t>      salary = </a:t>
            </a:r>
            <a:r>
              <a:rPr lang="en-US" sz="1700" dirty="0" err="1"/>
              <a:t>empSal</a:t>
            </a:r>
            <a:r>
              <a:rPr lang="en-US" sz="1700" dirty="0"/>
              <a:t>;</a:t>
            </a:r>
          </a:p>
          <a:p>
            <a:pPr marL="0" indent="0">
              <a:buNone/>
            </a:pPr>
            <a:r>
              <a:rPr lang="en-US" sz="1700" dirty="0"/>
              <a:t>   }</a:t>
            </a:r>
          </a:p>
          <a:p>
            <a:pPr marL="0" indent="0">
              <a:buNone/>
            </a:pPr>
            <a:r>
              <a:rPr lang="en-US" sz="1700" dirty="0"/>
              <a:t> public void </a:t>
            </a:r>
            <a:r>
              <a:rPr lang="en-US" sz="1700" dirty="0" err="1"/>
              <a:t>printEmp</a:t>
            </a:r>
            <a:r>
              <a:rPr lang="en-US" sz="1700" dirty="0"/>
              <a:t>() {</a:t>
            </a:r>
          </a:p>
          <a:p>
            <a:pPr marL="0" indent="0">
              <a:buNone/>
            </a:pPr>
            <a:r>
              <a:rPr lang="en-US" sz="1700" dirty="0"/>
              <a:t>      </a:t>
            </a:r>
            <a:r>
              <a:rPr lang="en-US" sz="1700" dirty="0" err="1"/>
              <a:t>System.out.println</a:t>
            </a:r>
            <a:r>
              <a:rPr lang="en-US" sz="1700" dirty="0"/>
              <a:t>("name  : " + name );</a:t>
            </a:r>
          </a:p>
          <a:p>
            <a:pPr marL="0" indent="0">
              <a:buNone/>
            </a:pPr>
            <a:r>
              <a:rPr lang="en-US" sz="1700" dirty="0"/>
              <a:t>      </a:t>
            </a:r>
            <a:r>
              <a:rPr lang="en-US" sz="1700" dirty="0" err="1"/>
              <a:t>System.out.println</a:t>
            </a:r>
            <a:r>
              <a:rPr lang="en-US" sz="1700" dirty="0"/>
              <a:t>("salary :" + salary);</a:t>
            </a:r>
          </a:p>
          <a:p>
            <a:pPr marL="0" indent="0">
              <a:buNone/>
            </a:pPr>
            <a:r>
              <a:rPr lang="en-US" sz="1700" dirty="0"/>
              <a:t>   }</a:t>
            </a:r>
          </a:p>
          <a:p>
            <a:pPr marL="0" indent="0">
              <a:buNone/>
            </a:pPr>
            <a:r>
              <a:rPr lang="en-US" sz="1700" dirty="0"/>
              <a:t>}</a:t>
            </a:r>
          </a:p>
        </p:txBody>
      </p:sp>
      <p:sp>
        <p:nvSpPr>
          <p:cNvPr id="5" name="TextBox 4"/>
          <p:cNvSpPr txBox="1"/>
          <p:nvPr/>
        </p:nvSpPr>
        <p:spPr>
          <a:xfrm rot="16200000">
            <a:off x="4284031" y="2580501"/>
            <a:ext cx="3429001" cy="553998"/>
          </a:xfrm>
          <a:prstGeom prst="rect">
            <a:avLst/>
          </a:prstGeom>
          <a:noFill/>
        </p:spPr>
        <p:txBody>
          <a:bodyPr wrap="square" rtlCol="0">
            <a:spAutoFit/>
          </a:bodyPr>
          <a:lstStyle/>
          <a:p>
            <a:r>
              <a:rPr lang="en-US" sz="3000" dirty="0">
                <a:latin typeface="+mj-lt"/>
              </a:rPr>
              <a:t>“Employee.java” file</a:t>
            </a:r>
          </a:p>
        </p:txBody>
      </p:sp>
      <p:sp>
        <p:nvSpPr>
          <p:cNvPr id="6" name="Right Brace 5"/>
          <p:cNvSpPr/>
          <p:nvPr/>
        </p:nvSpPr>
        <p:spPr>
          <a:xfrm>
            <a:off x="5029200" y="838200"/>
            <a:ext cx="685800" cy="434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17833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US" sz="3200" b="1" dirty="0"/>
              <a:t>Instance</a:t>
            </a:r>
            <a:r>
              <a:rPr lang="en-US" sz="3200" dirty="0"/>
              <a:t> </a:t>
            </a:r>
            <a:r>
              <a:rPr lang="en-US" sz="3200" b="1" dirty="0"/>
              <a:t>Variables: </a:t>
            </a:r>
            <a:r>
              <a:rPr lang="en-US" sz="3000" dirty="0"/>
              <a:t>Example II </a:t>
            </a:r>
            <a:br>
              <a:rPr lang="en-US" sz="2000" i="1" dirty="0"/>
            </a:br>
            <a:r>
              <a:rPr lang="en-US" sz="2000" i="1" dirty="0"/>
              <a:t>Using separate .java files (Within the same package)</a:t>
            </a:r>
            <a:endParaRPr lang="en-US" sz="2000" i="1" dirty="0">
              <a:solidFill>
                <a:schemeClr val="bg1">
                  <a:lumMod val="50000"/>
                </a:schemeClr>
              </a:solidFill>
            </a:endParaRPr>
          </a:p>
        </p:txBody>
      </p:sp>
      <p:sp>
        <p:nvSpPr>
          <p:cNvPr id="3" name="Content Placeholder 2"/>
          <p:cNvSpPr>
            <a:spLocks noGrp="1"/>
          </p:cNvSpPr>
          <p:nvPr>
            <p:ph idx="1"/>
          </p:nvPr>
        </p:nvSpPr>
        <p:spPr>
          <a:xfrm>
            <a:off x="443948" y="685800"/>
            <a:ext cx="8534400" cy="6172200"/>
          </a:xfrm>
        </p:spPr>
        <p:txBody>
          <a:bodyPr>
            <a:noAutofit/>
          </a:bodyPr>
          <a:lstStyle/>
          <a:p>
            <a:pPr marL="0" indent="0">
              <a:buNone/>
            </a:pPr>
            <a:r>
              <a:rPr lang="en-US" sz="1700" dirty="0"/>
              <a:t>public class </a:t>
            </a:r>
            <a:r>
              <a:rPr lang="en-US" sz="1700" dirty="0" err="1"/>
              <a:t>EmployeeTest</a:t>
            </a:r>
            <a:r>
              <a:rPr lang="en-US" sz="1700" dirty="0"/>
              <a:t> {</a:t>
            </a:r>
          </a:p>
          <a:p>
            <a:pPr marL="0" indent="0">
              <a:buNone/>
            </a:pPr>
            <a:r>
              <a:rPr lang="en-US" sz="1700" dirty="0"/>
              <a:t> public static void main(String </a:t>
            </a:r>
            <a:r>
              <a:rPr lang="en-US" sz="1700" dirty="0" err="1"/>
              <a:t>args</a:t>
            </a:r>
            <a:r>
              <a:rPr lang="en-US" sz="1700" dirty="0"/>
              <a:t>[]) {</a:t>
            </a:r>
          </a:p>
          <a:p>
            <a:pPr marL="0" indent="0">
              <a:buNone/>
            </a:pPr>
            <a:r>
              <a:rPr lang="en-US" sz="1700" dirty="0"/>
              <a:t>      Employee </a:t>
            </a:r>
            <a:r>
              <a:rPr lang="en-US" sz="1700" dirty="0" err="1"/>
              <a:t>empOne</a:t>
            </a:r>
            <a:r>
              <a:rPr lang="en-US" sz="1700" dirty="0"/>
              <a:t> = new Employee("</a:t>
            </a:r>
            <a:r>
              <a:rPr lang="en-US" sz="1700" dirty="0" err="1"/>
              <a:t>Ransika</a:t>
            </a:r>
            <a:r>
              <a:rPr lang="en-US" sz="1700" dirty="0"/>
              <a:t>");</a:t>
            </a:r>
          </a:p>
          <a:p>
            <a:pPr marL="0" indent="0">
              <a:buNone/>
            </a:pPr>
            <a:r>
              <a:rPr lang="en-US" sz="1700" dirty="0"/>
              <a:t>      </a:t>
            </a:r>
            <a:r>
              <a:rPr lang="en-US" sz="1700" dirty="0" err="1"/>
              <a:t>empOne.setSalary</a:t>
            </a:r>
            <a:r>
              <a:rPr lang="en-US" sz="1700" dirty="0"/>
              <a:t>(1000);</a:t>
            </a:r>
          </a:p>
          <a:p>
            <a:pPr marL="0" indent="0">
              <a:buNone/>
            </a:pPr>
            <a:r>
              <a:rPr lang="en-US" sz="1700" dirty="0"/>
              <a:t>      </a:t>
            </a:r>
            <a:r>
              <a:rPr lang="en-US" sz="1700" dirty="0" err="1"/>
              <a:t>empOne.printEmp</a:t>
            </a:r>
            <a:r>
              <a:rPr lang="en-US" sz="1700" dirty="0"/>
              <a:t>();</a:t>
            </a:r>
          </a:p>
          <a:p>
            <a:pPr marL="0" indent="0">
              <a:buNone/>
            </a:pPr>
            <a:r>
              <a:rPr lang="en-US" sz="1700" dirty="0"/>
              <a:t>   }</a:t>
            </a:r>
          </a:p>
          <a:p>
            <a:pPr marL="0" indent="0">
              <a:buNone/>
            </a:pPr>
            <a:r>
              <a:rPr lang="en-US" sz="1700" dirty="0"/>
              <a:t>}</a:t>
            </a:r>
          </a:p>
        </p:txBody>
      </p:sp>
      <p:sp>
        <p:nvSpPr>
          <p:cNvPr id="5" name="TextBox 4"/>
          <p:cNvSpPr txBox="1"/>
          <p:nvPr/>
        </p:nvSpPr>
        <p:spPr>
          <a:xfrm rot="20110097">
            <a:off x="6562268" y="1552891"/>
            <a:ext cx="1828800" cy="553998"/>
          </a:xfrm>
          <a:prstGeom prst="rect">
            <a:avLst/>
          </a:prstGeom>
          <a:noFill/>
        </p:spPr>
        <p:txBody>
          <a:bodyPr wrap="square" rtlCol="0">
            <a:spAutoFit/>
          </a:bodyPr>
          <a:lstStyle/>
          <a:p>
            <a:r>
              <a:rPr lang="en-US" sz="3000" dirty="0"/>
              <a:t>Output??</a:t>
            </a:r>
          </a:p>
        </p:txBody>
      </p:sp>
      <p:sp>
        <p:nvSpPr>
          <p:cNvPr id="6" name="TextBox 5"/>
          <p:cNvSpPr txBox="1"/>
          <p:nvPr/>
        </p:nvSpPr>
        <p:spPr>
          <a:xfrm rot="16200000">
            <a:off x="4887844" y="1512957"/>
            <a:ext cx="2362201" cy="707886"/>
          </a:xfrm>
          <a:prstGeom prst="rect">
            <a:avLst/>
          </a:prstGeom>
          <a:noFill/>
        </p:spPr>
        <p:txBody>
          <a:bodyPr wrap="square" rtlCol="0">
            <a:spAutoFit/>
          </a:bodyPr>
          <a:lstStyle/>
          <a:p>
            <a:r>
              <a:rPr lang="en-US" sz="2000" dirty="0">
                <a:latin typeface="+mj-lt"/>
              </a:rPr>
              <a:t>“EmployeeTest.java”</a:t>
            </a:r>
          </a:p>
          <a:p>
            <a:pPr algn="ctr"/>
            <a:r>
              <a:rPr lang="en-US" sz="2000" dirty="0">
                <a:latin typeface="+mj-lt"/>
              </a:rPr>
              <a:t> file</a:t>
            </a:r>
          </a:p>
        </p:txBody>
      </p:sp>
      <p:sp>
        <p:nvSpPr>
          <p:cNvPr id="7" name="Right Brace 6"/>
          <p:cNvSpPr/>
          <p:nvPr/>
        </p:nvSpPr>
        <p:spPr>
          <a:xfrm>
            <a:off x="5029200" y="838200"/>
            <a:ext cx="685800" cy="2286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rot="859506">
            <a:off x="182944" y="3695374"/>
            <a:ext cx="9136313" cy="2585323"/>
          </a:xfrm>
          <a:prstGeom prst="rect">
            <a:avLst/>
          </a:prstGeom>
          <a:solidFill>
            <a:schemeClr val="accent2">
              <a:lumMod val="20000"/>
              <a:lumOff val="80000"/>
            </a:schemeClr>
          </a:solidFill>
        </p:spPr>
        <p:txBody>
          <a:bodyPr wrap="square" rtlCol="0">
            <a:spAutoFit/>
          </a:bodyPr>
          <a:lstStyle/>
          <a:p>
            <a:r>
              <a:rPr lang="en-US" dirty="0"/>
              <a:t>Note: Since variable “</a:t>
            </a:r>
            <a:r>
              <a:rPr lang="en-US" b="1" dirty="0"/>
              <a:t>salary</a:t>
            </a:r>
            <a:r>
              <a:rPr lang="en-US" dirty="0"/>
              <a:t>”</a:t>
            </a:r>
            <a:r>
              <a:rPr lang="en-US" b="1" dirty="0"/>
              <a:t> </a:t>
            </a:r>
            <a:r>
              <a:rPr lang="en-US" dirty="0"/>
              <a:t>is private to “Employee” class,</a:t>
            </a:r>
            <a:r>
              <a:rPr lang="en-US" u="sng" dirty="0"/>
              <a:t> we cannot access it like: “</a:t>
            </a:r>
            <a:r>
              <a:rPr lang="en-US" b="1" u="sng" dirty="0" err="1"/>
              <a:t>empOne.salary</a:t>
            </a:r>
            <a:r>
              <a:rPr lang="en-US" b="1" u="sng" dirty="0"/>
              <a:t>”</a:t>
            </a:r>
            <a:r>
              <a:rPr lang="en-US" b="1" dirty="0"/>
              <a:t> </a:t>
            </a:r>
            <a:r>
              <a:rPr lang="en-US" dirty="0"/>
              <a:t>in the “</a:t>
            </a:r>
            <a:r>
              <a:rPr lang="en-US" b="1" dirty="0" err="1"/>
              <a:t>EmployeeTest</a:t>
            </a:r>
            <a:r>
              <a:rPr lang="en-US" b="1" dirty="0"/>
              <a:t>” </a:t>
            </a:r>
            <a:r>
              <a:rPr lang="en-US" dirty="0"/>
              <a:t>class. But, since </a:t>
            </a:r>
            <a:r>
              <a:rPr lang="en-US" b="1" dirty="0"/>
              <a:t>“name”</a:t>
            </a:r>
            <a:r>
              <a:rPr lang="en-US" dirty="0"/>
              <a:t> is public, </a:t>
            </a:r>
            <a:r>
              <a:rPr lang="en-US" u="sng" dirty="0"/>
              <a:t>we are allowed to access it like: “</a:t>
            </a:r>
            <a:r>
              <a:rPr lang="en-US" b="1" u="sng" dirty="0"/>
              <a:t>empOne.name</a:t>
            </a:r>
            <a:r>
              <a:rPr lang="en-US" dirty="0"/>
              <a:t>” in the “</a:t>
            </a:r>
            <a:r>
              <a:rPr lang="en-US" b="1" dirty="0" err="1"/>
              <a:t>EmployeeTest</a:t>
            </a:r>
            <a:r>
              <a:rPr lang="en-US" b="1" dirty="0"/>
              <a:t>” </a:t>
            </a:r>
            <a:r>
              <a:rPr lang="en-US" dirty="0"/>
              <a:t>class. </a:t>
            </a:r>
          </a:p>
          <a:p>
            <a:endParaRPr lang="en-US" dirty="0"/>
          </a:p>
          <a:p>
            <a:r>
              <a:rPr lang="en-US" dirty="0"/>
              <a:t>For example writing the statement  </a:t>
            </a:r>
            <a:r>
              <a:rPr lang="en-US" b="1" dirty="0" err="1"/>
              <a:t>System.out.println</a:t>
            </a:r>
            <a:r>
              <a:rPr lang="en-US" b="1" dirty="0"/>
              <a:t>(“The name: " + empOne.name);</a:t>
            </a:r>
            <a:r>
              <a:rPr lang="en-US" dirty="0"/>
              <a:t> in the “</a:t>
            </a:r>
            <a:r>
              <a:rPr lang="en-US" b="1" dirty="0" err="1"/>
              <a:t>EmployeeTest</a:t>
            </a:r>
            <a:r>
              <a:rPr lang="en-US" b="1" dirty="0"/>
              <a:t>” </a:t>
            </a:r>
            <a:r>
              <a:rPr lang="en-US" dirty="0"/>
              <a:t>class is correct; while writing the statement </a:t>
            </a:r>
            <a:r>
              <a:rPr lang="en-US" b="1" dirty="0" err="1"/>
              <a:t>System.out.println</a:t>
            </a:r>
            <a:r>
              <a:rPr lang="en-US" b="1" dirty="0"/>
              <a:t>(“The salary: " + </a:t>
            </a:r>
            <a:r>
              <a:rPr lang="en-US" b="1" dirty="0" err="1"/>
              <a:t>empOne.salary</a:t>
            </a:r>
            <a:r>
              <a:rPr lang="en-US" b="1" dirty="0"/>
              <a:t>);</a:t>
            </a:r>
            <a:r>
              <a:rPr lang="en-US" dirty="0"/>
              <a:t>  in the same class is erroneous. </a:t>
            </a:r>
          </a:p>
          <a:p>
            <a:endParaRPr lang="en-US" i="1" dirty="0"/>
          </a:p>
          <a:p>
            <a:r>
              <a:rPr lang="en-US" i="1" dirty="0"/>
              <a:t>READ THE </a:t>
            </a:r>
            <a:r>
              <a:rPr lang="en-US" b="1" i="1" dirty="0"/>
              <a:t>Access Control Modifiers Lecture</a:t>
            </a:r>
            <a:r>
              <a:rPr lang="en-US" i="1" dirty="0"/>
              <a:t> FOR MORE CLARIFICATION</a:t>
            </a:r>
            <a:r>
              <a:rPr lang="en-US" dirty="0"/>
              <a:t>.</a:t>
            </a:r>
          </a:p>
        </p:txBody>
      </p:sp>
    </p:spTree>
    <p:extLst>
      <p:ext uri="{BB962C8B-B14F-4D97-AF65-F5344CB8AC3E}">
        <p14:creationId xmlns:p14="http://schemas.microsoft.com/office/powerpoint/2010/main" val="278645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398"/>
          </a:xfrm>
        </p:spPr>
        <p:txBody>
          <a:bodyPr>
            <a:noAutofit/>
          </a:bodyPr>
          <a:lstStyle/>
          <a:p>
            <a:r>
              <a:rPr lang="en-US" sz="3200" b="1" dirty="0"/>
              <a:t>Instance</a:t>
            </a:r>
            <a:r>
              <a:rPr lang="en-US" sz="3200" dirty="0"/>
              <a:t> </a:t>
            </a:r>
            <a:r>
              <a:rPr lang="en-US" sz="3200" b="1" dirty="0"/>
              <a:t>Variables: </a:t>
            </a:r>
            <a:r>
              <a:rPr lang="en-US" sz="3000" dirty="0"/>
              <a:t>Example III </a:t>
            </a:r>
            <a:br>
              <a:rPr lang="en-US" sz="2000" i="1" dirty="0"/>
            </a:br>
            <a:r>
              <a:rPr lang="en-US" sz="2000" i="1" dirty="0"/>
              <a:t>Using a separate class but within the same file</a:t>
            </a:r>
            <a:endParaRPr lang="en-US" sz="2000" i="1" dirty="0">
              <a:solidFill>
                <a:schemeClr val="bg1">
                  <a:lumMod val="50000"/>
                </a:schemeClr>
              </a:solidFill>
            </a:endParaRPr>
          </a:p>
        </p:txBody>
      </p:sp>
      <p:sp>
        <p:nvSpPr>
          <p:cNvPr id="3" name="Content Placeholder 2"/>
          <p:cNvSpPr>
            <a:spLocks noGrp="1"/>
          </p:cNvSpPr>
          <p:nvPr>
            <p:ph idx="1"/>
          </p:nvPr>
        </p:nvSpPr>
        <p:spPr>
          <a:xfrm>
            <a:off x="152400" y="529767"/>
            <a:ext cx="8534400" cy="6172200"/>
          </a:xfrm>
        </p:spPr>
        <p:txBody>
          <a:bodyPr>
            <a:noAutofit/>
          </a:bodyPr>
          <a:lstStyle/>
          <a:p>
            <a:pPr marL="0" indent="0">
              <a:buNone/>
            </a:pPr>
            <a:r>
              <a:rPr lang="en-US" sz="1600" dirty="0"/>
              <a:t>class Employee {</a:t>
            </a:r>
          </a:p>
          <a:p>
            <a:pPr marL="0" indent="0">
              <a:buNone/>
            </a:pPr>
            <a:r>
              <a:rPr lang="en-US" sz="1600" dirty="0"/>
              <a:t>   public String name;   </a:t>
            </a:r>
          </a:p>
          <a:p>
            <a:pPr marL="0" indent="0">
              <a:buNone/>
            </a:pPr>
            <a:r>
              <a:rPr lang="en-US" sz="1600" dirty="0"/>
              <a:t>   private double salary;  </a:t>
            </a:r>
          </a:p>
          <a:p>
            <a:pPr marL="0" indent="0">
              <a:buNone/>
            </a:pPr>
            <a:r>
              <a:rPr lang="en-US" sz="1600" dirty="0"/>
              <a:t>   public Employee (String </a:t>
            </a:r>
            <a:r>
              <a:rPr lang="en-US" sz="1600" dirty="0" err="1"/>
              <a:t>empName</a:t>
            </a:r>
            <a:r>
              <a:rPr lang="en-US" sz="1600" dirty="0"/>
              <a:t>) {</a:t>
            </a:r>
          </a:p>
          <a:p>
            <a:pPr marL="0" indent="0">
              <a:buNone/>
            </a:pPr>
            <a:r>
              <a:rPr lang="en-US" sz="1600" dirty="0"/>
              <a:t>      name = </a:t>
            </a:r>
            <a:r>
              <a:rPr lang="en-US" sz="1600" dirty="0" err="1"/>
              <a:t>empName</a:t>
            </a:r>
            <a:r>
              <a:rPr lang="en-US" sz="1600" dirty="0"/>
              <a:t>;</a:t>
            </a:r>
          </a:p>
          <a:p>
            <a:pPr marL="0" indent="0">
              <a:buNone/>
            </a:pPr>
            <a:r>
              <a:rPr lang="en-US" sz="1600" dirty="0"/>
              <a:t>   }</a:t>
            </a:r>
          </a:p>
          <a:p>
            <a:pPr marL="0" indent="0">
              <a:buNone/>
            </a:pPr>
            <a:r>
              <a:rPr lang="en-US" sz="1600" dirty="0"/>
              <a:t>   public void </a:t>
            </a:r>
            <a:r>
              <a:rPr lang="en-US" sz="1600" dirty="0" err="1"/>
              <a:t>setSalary</a:t>
            </a:r>
            <a:r>
              <a:rPr lang="en-US" sz="1600" dirty="0"/>
              <a:t>(double </a:t>
            </a:r>
            <a:r>
              <a:rPr lang="en-US" sz="1600" dirty="0" err="1"/>
              <a:t>empSal</a:t>
            </a:r>
            <a:r>
              <a:rPr lang="en-US" sz="1600" dirty="0"/>
              <a:t>) {</a:t>
            </a:r>
          </a:p>
          <a:p>
            <a:pPr marL="0" indent="0">
              <a:buNone/>
            </a:pPr>
            <a:r>
              <a:rPr lang="en-US" sz="1600" dirty="0"/>
              <a:t>      salary = </a:t>
            </a:r>
            <a:r>
              <a:rPr lang="en-US" sz="1600" dirty="0" err="1"/>
              <a:t>empSal</a:t>
            </a:r>
            <a:r>
              <a:rPr lang="en-US" sz="1600" dirty="0"/>
              <a:t>;</a:t>
            </a:r>
          </a:p>
          <a:p>
            <a:pPr marL="0" indent="0">
              <a:buNone/>
            </a:pPr>
            <a:r>
              <a:rPr lang="en-US" sz="1600" dirty="0"/>
              <a:t>   }</a:t>
            </a:r>
          </a:p>
          <a:p>
            <a:pPr marL="0" indent="0">
              <a:buNone/>
            </a:pPr>
            <a:r>
              <a:rPr lang="en-US" sz="1600" dirty="0"/>
              <a:t> public void </a:t>
            </a:r>
            <a:r>
              <a:rPr lang="en-US" sz="1600" dirty="0" err="1"/>
              <a:t>printEmp</a:t>
            </a:r>
            <a:r>
              <a:rPr lang="en-US" sz="1600" dirty="0"/>
              <a:t>() {</a:t>
            </a:r>
          </a:p>
          <a:p>
            <a:pPr marL="0" indent="0">
              <a:buNone/>
            </a:pPr>
            <a:r>
              <a:rPr lang="en-US" sz="1600" dirty="0"/>
              <a:t>      </a:t>
            </a:r>
            <a:r>
              <a:rPr lang="en-US" sz="1600" dirty="0" err="1"/>
              <a:t>System.out.println</a:t>
            </a:r>
            <a:r>
              <a:rPr lang="en-US" sz="1600" dirty="0"/>
              <a:t>("name  : " + name );</a:t>
            </a:r>
          </a:p>
          <a:p>
            <a:pPr marL="0" indent="0">
              <a:buNone/>
            </a:pPr>
            <a:r>
              <a:rPr lang="en-US" sz="1600" dirty="0"/>
              <a:t>      </a:t>
            </a:r>
            <a:r>
              <a:rPr lang="en-US" sz="1600" dirty="0" err="1"/>
              <a:t>System.out.println</a:t>
            </a:r>
            <a:r>
              <a:rPr lang="en-US" sz="1600" dirty="0"/>
              <a:t>("salary :" + salary);</a:t>
            </a:r>
          </a:p>
          <a:p>
            <a:pPr marL="0" indent="0">
              <a:buNone/>
            </a:pPr>
            <a:r>
              <a:rPr lang="en-US" sz="1600" dirty="0"/>
              <a:t>   }</a:t>
            </a:r>
          </a:p>
          <a:p>
            <a:pPr marL="0" indent="0">
              <a:buNone/>
            </a:pPr>
            <a:r>
              <a:rPr lang="en-US" sz="1600" dirty="0"/>
              <a:t>}</a:t>
            </a:r>
          </a:p>
          <a:p>
            <a:pPr marL="0" indent="0">
              <a:buNone/>
            </a:pPr>
            <a:endParaRPr lang="en-US" sz="1600" dirty="0"/>
          </a:p>
          <a:p>
            <a:pPr marL="0" indent="0">
              <a:buNone/>
            </a:pPr>
            <a:r>
              <a:rPr lang="en-US" sz="1600" dirty="0"/>
              <a:t>public class </a:t>
            </a:r>
            <a:r>
              <a:rPr lang="en-US" sz="1600" dirty="0" err="1"/>
              <a:t>MyEmployee</a:t>
            </a:r>
            <a:r>
              <a:rPr lang="en-US" sz="1600" dirty="0"/>
              <a:t> {</a:t>
            </a:r>
          </a:p>
          <a:p>
            <a:pPr marL="0" indent="0">
              <a:buNone/>
            </a:pPr>
            <a:r>
              <a:rPr lang="en-US" sz="1600" dirty="0"/>
              <a:t> public static void main(String </a:t>
            </a:r>
            <a:r>
              <a:rPr lang="en-US" sz="1600" dirty="0" err="1"/>
              <a:t>args</a:t>
            </a:r>
            <a:r>
              <a:rPr lang="en-US" sz="1600" dirty="0"/>
              <a:t>[]) {</a:t>
            </a:r>
          </a:p>
          <a:p>
            <a:pPr marL="0" indent="0">
              <a:buNone/>
            </a:pPr>
            <a:r>
              <a:rPr lang="en-US" sz="1600" dirty="0"/>
              <a:t>      Employee </a:t>
            </a:r>
            <a:r>
              <a:rPr lang="en-US" sz="1600" dirty="0" err="1"/>
              <a:t>empOne</a:t>
            </a:r>
            <a:r>
              <a:rPr lang="en-US" sz="1600" dirty="0"/>
              <a:t> = new Employee("</a:t>
            </a:r>
            <a:r>
              <a:rPr lang="en-US" sz="1600" dirty="0" err="1"/>
              <a:t>Ransika</a:t>
            </a:r>
            <a:r>
              <a:rPr lang="en-US" sz="1600" dirty="0"/>
              <a:t>");</a:t>
            </a:r>
          </a:p>
          <a:p>
            <a:pPr marL="0" indent="0">
              <a:buNone/>
            </a:pPr>
            <a:r>
              <a:rPr lang="en-US" sz="1600" dirty="0"/>
              <a:t>      </a:t>
            </a:r>
            <a:r>
              <a:rPr lang="en-US" sz="1600" dirty="0" err="1"/>
              <a:t>empOne.setSalary</a:t>
            </a:r>
            <a:r>
              <a:rPr lang="en-US" sz="1600" dirty="0"/>
              <a:t>(1000);</a:t>
            </a:r>
          </a:p>
          <a:p>
            <a:pPr marL="0" indent="0">
              <a:buNone/>
            </a:pPr>
            <a:r>
              <a:rPr lang="en-US" sz="1600" dirty="0"/>
              <a:t>      </a:t>
            </a:r>
            <a:r>
              <a:rPr lang="en-US" sz="1600" dirty="0" err="1"/>
              <a:t>empOne.printEmp</a:t>
            </a:r>
            <a:r>
              <a:rPr lang="en-US" sz="1600" dirty="0"/>
              <a:t>();</a:t>
            </a:r>
          </a:p>
          <a:p>
            <a:pPr marL="0" indent="0">
              <a:buNone/>
            </a:pPr>
            <a:r>
              <a:rPr lang="en-US" sz="1600" dirty="0"/>
              <a:t>   }</a:t>
            </a:r>
          </a:p>
          <a:p>
            <a:pPr marL="0" indent="0">
              <a:buNone/>
            </a:pPr>
            <a:r>
              <a:rPr lang="en-US" sz="1600" dirty="0"/>
              <a:t>}</a:t>
            </a:r>
          </a:p>
          <a:p>
            <a:pPr marL="0" indent="0">
              <a:buNone/>
            </a:pPr>
            <a:endParaRPr lang="en-US" sz="1700" dirty="0"/>
          </a:p>
        </p:txBody>
      </p:sp>
      <p:sp>
        <p:nvSpPr>
          <p:cNvPr id="5" name="TextBox 4"/>
          <p:cNvSpPr txBox="1"/>
          <p:nvPr/>
        </p:nvSpPr>
        <p:spPr>
          <a:xfrm rot="16200000">
            <a:off x="3235930" y="3418700"/>
            <a:ext cx="5279901" cy="553998"/>
          </a:xfrm>
          <a:prstGeom prst="rect">
            <a:avLst/>
          </a:prstGeom>
          <a:noFill/>
        </p:spPr>
        <p:txBody>
          <a:bodyPr wrap="square" rtlCol="0">
            <a:spAutoFit/>
          </a:bodyPr>
          <a:lstStyle/>
          <a:p>
            <a:pPr algn="ctr"/>
            <a:r>
              <a:rPr lang="en-US" sz="3000" dirty="0">
                <a:latin typeface="+mj-lt"/>
              </a:rPr>
              <a:t>“</a:t>
            </a:r>
            <a:r>
              <a:rPr lang="en-US" sz="3000" dirty="0"/>
              <a:t>MyEmployee</a:t>
            </a:r>
            <a:r>
              <a:rPr lang="en-US" sz="3000" dirty="0">
                <a:latin typeface="+mj-lt"/>
              </a:rPr>
              <a:t>.java” file</a:t>
            </a:r>
          </a:p>
        </p:txBody>
      </p:sp>
      <p:sp>
        <p:nvSpPr>
          <p:cNvPr id="6" name="Right Brace 5"/>
          <p:cNvSpPr/>
          <p:nvPr/>
        </p:nvSpPr>
        <p:spPr>
          <a:xfrm>
            <a:off x="5029200" y="838200"/>
            <a:ext cx="685800" cy="5867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rot="20110097">
            <a:off x="7085105" y="4625597"/>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290752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Instance</a:t>
            </a:r>
            <a:r>
              <a:rPr lang="en-US" dirty="0"/>
              <a:t> </a:t>
            </a:r>
            <a:r>
              <a:rPr lang="en-US" b="1" dirty="0"/>
              <a:t>Variables</a:t>
            </a:r>
          </a:p>
        </p:txBody>
      </p:sp>
      <p:sp>
        <p:nvSpPr>
          <p:cNvPr id="3" name="Content Placeholder 2"/>
          <p:cNvSpPr>
            <a:spLocks noGrp="1"/>
          </p:cNvSpPr>
          <p:nvPr>
            <p:ph idx="1"/>
          </p:nvPr>
        </p:nvSpPr>
        <p:spPr>
          <a:xfrm>
            <a:off x="152400" y="1676400"/>
            <a:ext cx="8763000" cy="4876800"/>
          </a:xfrm>
        </p:spPr>
        <p:txBody>
          <a:bodyPr>
            <a:normAutofit/>
          </a:bodyPr>
          <a:lstStyle/>
          <a:p>
            <a:r>
              <a:rPr lang="en-US" dirty="0"/>
              <a:t>Reminder: Each object/instance of a given class has a separate copy of an instance variable.</a:t>
            </a:r>
          </a:p>
          <a:p>
            <a:r>
              <a:rPr lang="en-US" dirty="0"/>
              <a:t>The following two examples (“</a:t>
            </a:r>
            <a:r>
              <a:rPr lang="en-US" b="1" dirty="0"/>
              <a:t>Instance Variables </a:t>
            </a:r>
            <a:r>
              <a:rPr lang="en-US" sz="3000" b="1" dirty="0"/>
              <a:t>Example IV</a:t>
            </a:r>
            <a:r>
              <a:rPr lang="en-US" sz="3000" dirty="0"/>
              <a:t>” and </a:t>
            </a:r>
            <a:r>
              <a:rPr lang="en-US" dirty="0"/>
              <a:t>“</a:t>
            </a:r>
            <a:r>
              <a:rPr lang="en-US" b="1" dirty="0"/>
              <a:t>Instance Variables </a:t>
            </a:r>
            <a:r>
              <a:rPr lang="en-US" sz="3000" b="1" dirty="0"/>
              <a:t>Example V</a:t>
            </a:r>
            <a:r>
              <a:rPr lang="en-US" sz="3000" dirty="0"/>
              <a:t>”</a:t>
            </a:r>
            <a:r>
              <a:rPr lang="en-US" dirty="0"/>
              <a:t>) demonstrate this fact.</a:t>
            </a:r>
          </a:p>
          <a:p>
            <a:endParaRPr lang="en-US" dirty="0"/>
          </a:p>
          <a:p>
            <a:endParaRPr lang="en-US" dirty="0"/>
          </a:p>
        </p:txBody>
      </p:sp>
    </p:spTree>
    <p:extLst>
      <p:ext uri="{BB962C8B-B14F-4D97-AF65-F5344CB8AC3E}">
        <p14:creationId xmlns:p14="http://schemas.microsoft.com/office/powerpoint/2010/main" val="123574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398"/>
          </a:xfrm>
        </p:spPr>
        <p:txBody>
          <a:bodyPr>
            <a:noAutofit/>
          </a:bodyPr>
          <a:lstStyle/>
          <a:p>
            <a:r>
              <a:rPr lang="en-US" sz="3200" b="1" dirty="0"/>
              <a:t>Instance</a:t>
            </a:r>
            <a:r>
              <a:rPr lang="en-US" sz="3200" dirty="0"/>
              <a:t> </a:t>
            </a:r>
            <a:r>
              <a:rPr lang="en-US" sz="3200" b="1" dirty="0"/>
              <a:t>Variables: </a:t>
            </a:r>
            <a:r>
              <a:rPr lang="en-US" sz="3000" dirty="0"/>
              <a:t>Example IV </a:t>
            </a:r>
            <a:br>
              <a:rPr lang="en-US" sz="2000" i="1" dirty="0"/>
            </a:br>
            <a:r>
              <a:rPr lang="en-US" sz="2000" i="1" dirty="0"/>
              <a:t>Using one .java file</a:t>
            </a:r>
            <a:endParaRPr lang="en-US" sz="2000" i="1" dirty="0">
              <a:solidFill>
                <a:schemeClr val="bg1">
                  <a:lumMod val="50000"/>
                </a:schemeClr>
              </a:solidFill>
            </a:endParaRPr>
          </a:p>
        </p:txBody>
      </p:sp>
      <p:sp>
        <p:nvSpPr>
          <p:cNvPr id="3" name="Content Placeholder 2"/>
          <p:cNvSpPr>
            <a:spLocks noGrp="1"/>
          </p:cNvSpPr>
          <p:nvPr>
            <p:ph idx="1"/>
          </p:nvPr>
        </p:nvSpPr>
        <p:spPr>
          <a:xfrm>
            <a:off x="152400" y="685800"/>
            <a:ext cx="8534400" cy="6019800"/>
          </a:xfrm>
        </p:spPr>
        <p:txBody>
          <a:bodyPr>
            <a:noAutofit/>
          </a:bodyPr>
          <a:lstStyle/>
          <a:p>
            <a:pPr marL="0" indent="0">
              <a:buNone/>
            </a:pPr>
            <a:r>
              <a:rPr lang="en-US" sz="1800" dirty="0"/>
              <a:t>public class </a:t>
            </a:r>
            <a:r>
              <a:rPr lang="en-US" sz="1800" dirty="0" err="1"/>
              <a:t>MyClassTest</a:t>
            </a:r>
            <a:r>
              <a:rPr lang="en-US" sz="1800" dirty="0"/>
              <a:t> {</a:t>
            </a:r>
          </a:p>
          <a:p>
            <a:pPr marL="0" indent="0">
              <a:buNone/>
            </a:pPr>
            <a:r>
              <a:rPr lang="en-US" sz="1800" dirty="0"/>
              <a:t> public static void main(String </a:t>
            </a:r>
            <a:r>
              <a:rPr lang="en-US" sz="1800" dirty="0" err="1"/>
              <a:t>args</a:t>
            </a:r>
            <a:r>
              <a:rPr lang="en-US" sz="1800" dirty="0"/>
              <a:t>[]) {</a:t>
            </a:r>
          </a:p>
          <a:p>
            <a:pPr marL="0" indent="0">
              <a:buNone/>
            </a:pPr>
            <a:r>
              <a:rPr lang="en-US" sz="1800" dirty="0"/>
              <a:t>       Product prod1 = new Product();</a:t>
            </a:r>
          </a:p>
          <a:p>
            <a:pPr marL="0" indent="0">
              <a:buNone/>
            </a:pPr>
            <a:r>
              <a:rPr lang="en-US" sz="1800" dirty="0"/>
              <a:t>       prod1.Barcode = 123456;</a:t>
            </a:r>
          </a:p>
          <a:p>
            <a:pPr marL="0" indent="0">
              <a:buNone/>
            </a:pPr>
            <a:endParaRPr lang="en-US" sz="1800" dirty="0"/>
          </a:p>
          <a:p>
            <a:pPr marL="0" indent="0">
              <a:buNone/>
            </a:pPr>
            <a:r>
              <a:rPr lang="en-US" sz="1800" dirty="0"/>
              <a:t>       Product prod2 = new Product();</a:t>
            </a:r>
          </a:p>
          <a:p>
            <a:pPr marL="0" indent="0">
              <a:buNone/>
            </a:pPr>
            <a:r>
              <a:rPr lang="en-US" sz="1800" dirty="0"/>
              <a:t>       prod2.Barcode = 987654;</a:t>
            </a:r>
          </a:p>
          <a:p>
            <a:pPr marL="0" indent="0">
              <a:buNone/>
            </a:pPr>
            <a:endParaRPr lang="en-US" sz="1800" dirty="0"/>
          </a:p>
          <a:p>
            <a:pPr marL="0" indent="0">
              <a:buNone/>
            </a:pPr>
            <a:r>
              <a:rPr lang="en-US" sz="1800" dirty="0"/>
              <a:t>       </a:t>
            </a:r>
            <a:r>
              <a:rPr lang="en-US" sz="1800" dirty="0" err="1"/>
              <a:t>System.out.println</a:t>
            </a:r>
            <a:r>
              <a:rPr lang="en-US" sz="1800" dirty="0"/>
              <a:t>(prod1.Barcode);</a:t>
            </a:r>
          </a:p>
          <a:p>
            <a:pPr marL="0" indent="0">
              <a:buNone/>
            </a:pPr>
            <a:r>
              <a:rPr lang="en-US" sz="1800" dirty="0"/>
              <a:t>       </a:t>
            </a:r>
            <a:r>
              <a:rPr lang="en-US" sz="1800" dirty="0" err="1"/>
              <a:t>System.out.println</a:t>
            </a:r>
            <a:r>
              <a:rPr lang="en-US" sz="1800" dirty="0"/>
              <a:t>(prod2.Barcode);</a:t>
            </a:r>
          </a:p>
          <a:p>
            <a:pPr marL="0" indent="0">
              <a:buNone/>
            </a:pPr>
            <a:r>
              <a:rPr lang="en-US" sz="1800" dirty="0"/>
              <a:t>   }</a:t>
            </a:r>
          </a:p>
          <a:p>
            <a:pPr marL="0" indent="0">
              <a:buNone/>
            </a:pPr>
            <a:r>
              <a:rPr lang="en-US" sz="1800" dirty="0"/>
              <a:t>}</a:t>
            </a:r>
          </a:p>
          <a:p>
            <a:pPr marL="0" indent="0">
              <a:buNone/>
            </a:pPr>
            <a:endParaRPr lang="en-US" sz="1800" dirty="0"/>
          </a:p>
          <a:p>
            <a:pPr marL="0" indent="0">
              <a:buNone/>
            </a:pPr>
            <a:r>
              <a:rPr lang="en-US" sz="1800" dirty="0"/>
              <a:t>class Product{</a:t>
            </a:r>
          </a:p>
          <a:p>
            <a:pPr marL="0" indent="0">
              <a:buNone/>
            </a:pPr>
            <a:r>
              <a:rPr lang="en-US" sz="1800" dirty="0"/>
              <a:t>        public </a:t>
            </a:r>
            <a:r>
              <a:rPr lang="en-US" sz="1800" dirty="0" err="1"/>
              <a:t>int</a:t>
            </a:r>
            <a:r>
              <a:rPr lang="en-US" sz="1800" dirty="0"/>
              <a:t> Barcode;</a:t>
            </a:r>
          </a:p>
          <a:p>
            <a:pPr marL="0" indent="0">
              <a:buNone/>
            </a:pPr>
            <a:r>
              <a:rPr lang="en-US" sz="1800" dirty="0"/>
              <a:t>}</a:t>
            </a:r>
          </a:p>
          <a:p>
            <a:pPr marL="0" indent="0">
              <a:buNone/>
            </a:pPr>
            <a:endParaRPr lang="en-US" sz="1700" dirty="0"/>
          </a:p>
        </p:txBody>
      </p:sp>
      <p:sp>
        <p:nvSpPr>
          <p:cNvPr id="5" name="TextBox 4"/>
          <p:cNvSpPr txBox="1"/>
          <p:nvPr/>
        </p:nvSpPr>
        <p:spPr>
          <a:xfrm rot="16200000">
            <a:off x="3235930" y="3418700"/>
            <a:ext cx="5279901" cy="553998"/>
          </a:xfrm>
          <a:prstGeom prst="rect">
            <a:avLst/>
          </a:prstGeom>
          <a:noFill/>
        </p:spPr>
        <p:txBody>
          <a:bodyPr wrap="square" rtlCol="0">
            <a:spAutoFit/>
          </a:bodyPr>
          <a:lstStyle/>
          <a:p>
            <a:pPr algn="ctr"/>
            <a:r>
              <a:rPr lang="en-US" sz="3000" dirty="0">
                <a:latin typeface="+mj-lt"/>
              </a:rPr>
              <a:t>“</a:t>
            </a:r>
            <a:r>
              <a:rPr lang="en-US" sz="3000" dirty="0"/>
              <a:t>MyClasssTest</a:t>
            </a:r>
            <a:r>
              <a:rPr lang="en-US" sz="3000" dirty="0">
                <a:latin typeface="+mj-lt"/>
              </a:rPr>
              <a:t>.java” file</a:t>
            </a:r>
          </a:p>
        </p:txBody>
      </p:sp>
      <p:sp>
        <p:nvSpPr>
          <p:cNvPr id="6" name="Right Brace 5"/>
          <p:cNvSpPr/>
          <p:nvPr/>
        </p:nvSpPr>
        <p:spPr>
          <a:xfrm>
            <a:off x="5029200" y="838200"/>
            <a:ext cx="685800" cy="5867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rot="20110097">
            <a:off x="7085105" y="4625597"/>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3622298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398"/>
          </a:xfrm>
        </p:spPr>
        <p:txBody>
          <a:bodyPr>
            <a:noAutofit/>
          </a:bodyPr>
          <a:lstStyle/>
          <a:p>
            <a:r>
              <a:rPr lang="en-US" sz="3200" b="1" dirty="0"/>
              <a:t>Instance</a:t>
            </a:r>
            <a:r>
              <a:rPr lang="en-US" sz="3200" dirty="0"/>
              <a:t> </a:t>
            </a:r>
            <a:r>
              <a:rPr lang="en-US" sz="3200" b="1" dirty="0"/>
              <a:t>Variables: </a:t>
            </a:r>
            <a:r>
              <a:rPr lang="en-US" sz="3000" dirty="0"/>
              <a:t>Example V </a:t>
            </a:r>
            <a:br>
              <a:rPr lang="en-US" sz="2000" i="1" dirty="0"/>
            </a:br>
            <a:r>
              <a:rPr lang="en-US" sz="2000" i="1" dirty="0"/>
              <a:t>Using separate .java files (within the same package of course)</a:t>
            </a:r>
            <a:endParaRPr lang="en-US" sz="2000" i="1" dirty="0">
              <a:solidFill>
                <a:schemeClr val="bg1">
                  <a:lumMod val="50000"/>
                </a:schemeClr>
              </a:solidFill>
            </a:endParaRPr>
          </a:p>
        </p:txBody>
      </p:sp>
      <p:sp>
        <p:nvSpPr>
          <p:cNvPr id="3" name="Content Placeholder 2"/>
          <p:cNvSpPr>
            <a:spLocks noGrp="1"/>
          </p:cNvSpPr>
          <p:nvPr>
            <p:ph idx="1"/>
          </p:nvPr>
        </p:nvSpPr>
        <p:spPr>
          <a:xfrm>
            <a:off x="152400" y="685800"/>
            <a:ext cx="8534400" cy="6019800"/>
          </a:xfrm>
        </p:spPr>
        <p:txBody>
          <a:bodyPr>
            <a:noAutofit/>
          </a:bodyPr>
          <a:lstStyle/>
          <a:p>
            <a:pPr marL="0" indent="0">
              <a:buNone/>
            </a:pPr>
            <a:r>
              <a:rPr lang="en-US" sz="1800" dirty="0"/>
              <a:t>class Product{   // or public class Product</a:t>
            </a:r>
          </a:p>
          <a:p>
            <a:pPr marL="0" indent="0">
              <a:buNone/>
            </a:pPr>
            <a:r>
              <a:rPr lang="en-US" sz="1800" dirty="0"/>
              <a:t>        public </a:t>
            </a:r>
            <a:r>
              <a:rPr lang="en-US" sz="1800" dirty="0" err="1"/>
              <a:t>int</a:t>
            </a:r>
            <a:r>
              <a:rPr lang="en-US" sz="1800" dirty="0"/>
              <a:t> Barcode;</a:t>
            </a:r>
          </a:p>
          <a:p>
            <a:pPr marL="0" indent="0">
              <a:buNone/>
            </a:pPr>
            <a:r>
              <a:rPr lang="en-US" sz="1800" dirty="0"/>
              <a:t>}</a:t>
            </a:r>
          </a:p>
          <a:p>
            <a:pPr marL="0" indent="0">
              <a:buNone/>
            </a:pPr>
            <a:endParaRPr lang="en-US" sz="1800" dirty="0"/>
          </a:p>
          <a:p>
            <a:pPr marL="0" indent="0">
              <a:buNone/>
            </a:pPr>
            <a:endParaRPr lang="en-US" sz="1800" dirty="0"/>
          </a:p>
          <a:p>
            <a:pPr marL="0" indent="0">
              <a:buNone/>
            </a:pPr>
            <a:r>
              <a:rPr lang="en-US" sz="1800" dirty="0"/>
              <a:t>class </a:t>
            </a:r>
            <a:r>
              <a:rPr lang="en-US" sz="1800" dirty="0" err="1"/>
              <a:t>MyClassTest</a:t>
            </a:r>
            <a:r>
              <a:rPr lang="en-US" sz="1800" dirty="0"/>
              <a:t> { // or public class </a:t>
            </a:r>
            <a:r>
              <a:rPr lang="en-US" sz="1800" dirty="0" err="1"/>
              <a:t>MyClassTest</a:t>
            </a:r>
            <a:r>
              <a:rPr lang="en-US" sz="1800" dirty="0"/>
              <a:t> </a:t>
            </a:r>
          </a:p>
          <a:p>
            <a:pPr marL="0" indent="0">
              <a:buNone/>
            </a:pPr>
            <a:r>
              <a:rPr lang="en-US" sz="1800" dirty="0"/>
              <a:t> public static void main(String </a:t>
            </a:r>
            <a:r>
              <a:rPr lang="en-US" sz="1800" dirty="0" err="1"/>
              <a:t>args</a:t>
            </a:r>
            <a:r>
              <a:rPr lang="en-US" sz="1800" dirty="0"/>
              <a:t>[]) {</a:t>
            </a:r>
          </a:p>
          <a:p>
            <a:pPr marL="0" indent="0">
              <a:buNone/>
            </a:pPr>
            <a:r>
              <a:rPr lang="en-US" sz="1800" dirty="0"/>
              <a:t>       Product prod1 = new Product();</a:t>
            </a:r>
          </a:p>
          <a:p>
            <a:pPr marL="0" indent="0">
              <a:buNone/>
            </a:pPr>
            <a:r>
              <a:rPr lang="en-US" sz="1800" dirty="0"/>
              <a:t>       prod1.Barcode = 123456;</a:t>
            </a:r>
          </a:p>
          <a:p>
            <a:pPr marL="0" indent="0">
              <a:buNone/>
            </a:pPr>
            <a:endParaRPr lang="en-US" sz="1800" dirty="0"/>
          </a:p>
          <a:p>
            <a:pPr marL="0" indent="0">
              <a:buNone/>
            </a:pPr>
            <a:r>
              <a:rPr lang="en-US" sz="1800" dirty="0"/>
              <a:t>       Product prod2 = new Product();</a:t>
            </a:r>
          </a:p>
          <a:p>
            <a:pPr marL="0" indent="0">
              <a:buNone/>
            </a:pPr>
            <a:r>
              <a:rPr lang="en-US" sz="1800" dirty="0"/>
              <a:t>       prod2.Barcode = 987654;</a:t>
            </a:r>
          </a:p>
          <a:p>
            <a:pPr marL="0" indent="0">
              <a:buNone/>
            </a:pPr>
            <a:endParaRPr lang="en-US" sz="1800" dirty="0"/>
          </a:p>
          <a:p>
            <a:pPr marL="0" indent="0">
              <a:buNone/>
            </a:pPr>
            <a:r>
              <a:rPr lang="en-US" sz="1800" dirty="0"/>
              <a:t>       </a:t>
            </a:r>
            <a:r>
              <a:rPr lang="en-US" sz="1800" dirty="0" err="1"/>
              <a:t>System.out.println</a:t>
            </a:r>
            <a:r>
              <a:rPr lang="en-US" sz="1800" dirty="0"/>
              <a:t>(prod1.Barcode);</a:t>
            </a:r>
          </a:p>
          <a:p>
            <a:pPr marL="0" indent="0">
              <a:buNone/>
            </a:pPr>
            <a:r>
              <a:rPr lang="en-US" sz="1800" dirty="0"/>
              <a:t>       </a:t>
            </a:r>
            <a:r>
              <a:rPr lang="en-US" sz="1800" dirty="0" err="1"/>
              <a:t>System.out.println</a:t>
            </a:r>
            <a:r>
              <a:rPr lang="en-US" sz="1800" dirty="0"/>
              <a:t>(prod2.Barcode);</a:t>
            </a:r>
          </a:p>
          <a:p>
            <a:pPr marL="0" indent="0">
              <a:buNone/>
            </a:pPr>
            <a:r>
              <a:rPr lang="en-US" sz="1800" dirty="0"/>
              <a:t>   }</a:t>
            </a:r>
          </a:p>
          <a:p>
            <a:pPr marL="0" indent="0">
              <a:buNone/>
            </a:pPr>
            <a:r>
              <a:rPr lang="en-US" sz="1800" dirty="0"/>
              <a:t>}</a:t>
            </a:r>
          </a:p>
          <a:p>
            <a:pPr marL="0" indent="0">
              <a:buNone/>
            </a:pPr>
            <a:endParaRPr lang="en-US" sz="1800" dirty="0"/>
          </a:p>
          <a:p>
            <a:pPr marL="0" indent="0">
              <a:buNone/>
            </a:pPr>
            <a:endParaRPr lang="en-US" sz="1700" dirty="0"/>
          </a:p>
        </p:txBody>
      </p:sp>
      <p:sp>
        <p:nvSpPr>
          <p:cNvPr id="5" name="TextBox 4"/>
          <p:cNvSpPr txBox="1"/>
          <p:nvPr/>
        </p:nvSpPr>
        <p:spPr>
          <a:xfrm rot="16200000">
            <a:off x="3462443" y="4388064"/>
            <a:ext cx="3287650" cy="477054"/>
          </a:xfrm>
          <a:prstGeom prst="rect">
            <a:avLst/>
          </a:prstGeom>
          <a:noFill/>
        </p:spPr>
        <p:txBody>
          <a:bodyPr wrap="square" rtlCol="0">
            <a:spAutoFit/>
          </a:bodyPr>
          <a:lstStyle/>
          <a:p>
            <a:pPr algn="ctr"/>
            <a:r>
              <a:rPr lang="en-US" sz="2500" dirty="0">
                <a:latin typeface="+mj-lt"/>
              </a:rPr>
              <a:t>“</a:t>
            </a:r>
            <a:r>
              <a:rPr lang="en-US" sz="2500" dirty="0"/>
              <a:t>MyClasssTest</a:t>
            </a:r>
            <a:r>
              <a:rPr lang="en-US" sz="2500" dirty="0">
                <a:latin typeface="+mj-lt"/>
              </a:rPr>
              <a:t>.java” file</a:t>
            </a:r>
          </a:p>
        </p:txBody>
      </p:sp>
      <p:sp>
        <p:nvSpPr>
          <p:cNvPr id="6" name="Right Brace 5"/>
          <p:cNvSpPr/>
          <p:nvPr/>
        </p:nvSpPr>
        <p:spPr>
          <a:xfrm>
            <a:off x="4339649" y="2851974"/>
            <a:ext cx="569682" cy="32876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rot="20110097">
            <a:off x="7085105" y="4625597"/>
            <a:ext cx="1828800" cy="553998"/>
          </a:xfrm>
          <a:prstGeom prst="rect">
            <a:avLst/>
          </a:prstGeom>
          <a:noFill/>
        </p:spPr>
        <p:txBody>
          <a:bodyPr wrap="square" rtlCol="0">
            <a:spAutoFit/>
          </a:bodyPr>
          <a:lstStyle/>
          <a:p>
            <a:r>
              <a:rPr lang="en-US" sz="3000" dirty="0"/>
              <a:t>Output??</a:t>
            </a:r>
          </a:p>
        </p:txBody>
      </p:sp>
      <p:sp>
        <p:nvSpPr>
          <p:cNvPr id="10" name="TextBox 9"/>
          <p:cNvSpPr txBox="1"/>
          <p:nvPr/>
        </p:nvSpPr>
        <p:spPr>
          <a:xfrm rot="16200000">
            <a:off x="4209267" y="1085067"/>
            <a:ext cx="1693980" cy="707886"/>
          </a:xfrm>
          <a:prstGeom prst="rect">
            <a:avLst/>
          </a:prstGeom>
          <a:noFill/>
        </p:spPr>
        <p:txBody>
          <a:bodyPr wrap="square" rtlCol="0">
            <a:spAutoFit/>
          </a:bodyPr>
          <a:lstStyle/>
          <a:p>
            <a:pPr algn="ctr"/>
            <a:r>
              <a:rPr lang="en-US" sz="2000" dirty="0">
                <a:latin typeface="+mj-lt"/>
              </a:rPr>
              <a:t>“</a:t>
            </a:r>
            <a:r>
              <a:rPr lang="en-US" sz="2000" dirty="0"/>
              <a:t>Product</a:t>
            </a:r>
            <a:r>
              <a:rPr lang="en-US" sz="2000" dirty="0">
                <a:latin typeface="+mj-lt"/>
              </a:rPr>
              <a:t>.java” file</a:t>
            </a:r>
          </a:p>
        </p:txBody>
      </p:sp>
      <p:sp>
        <p:nvSpPr>
          <p:cNvPr id="11" name="Right Brace 10"/>
          <p:cNvSpPr/>
          <p:nvPr/>
        </p:nvSpPr>
        <p:spPr>
          <a:xfrm>
            <a:off x="4335295" y="679269"/>
            <a:ext cx="368858" cy="13781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429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Class/Static</a:t>
            </a:r>
            <a:r>
              <a:rPr lang="en-US" dirty="0"/>
              <a:t> </a:t>
            </a:r>
            <a:r>
              <a:rPr lang="en-US" b="1" dirty="0"/>
              <a:t>Variables</a:t>
            </a:r>
          </a:p>
        </p:txBody>
      </p:sp>
      <p:sp>
        <p:nvSpPr>
          <p:cNvPr id="3" name="Content Placeholder 2"/>
          <p:cNvSpPr>
            <a:spLocks noGrp="1"/>
          </p:cNvSpPr>
          <p:nvPr>
            <p:ph idx="1"/>
          </p:nvPr>
        </p:nvSpPr>
        <p:spPr>
          <a:xfrm>
            <a:off x="304800" y="1524000"/>
            <a:ext cx="8534400" cy="5029200"/>
          </a:xfrm>
        </p:spPr>
        <p:txBody>
          <a:bodyPr>
            <a:normAutofit fontScale="85000" lnSpcReduction="20000"/>
          </a:bodyPr>
          <a:lstStyle/>
          <a:p>
            <a:pPr algn="just"/>
            <a:r>
              <a:rPr lang="en-US" dirty="0"/>
              <a:t>These are declared with the </a:t>
            </a:r>
            <a:r>
              <a:rPr lang="en-US" b="1" dirty="0"/>
              <a:t>static</a:t>
            </a:r>
            <a:r>
              <a:rPr lang="en-US" dirty="0"/>
              <a:t> keyword in a class, but outside a method, constructor or a block.</a:t>
            </a:r>
          </a:p>
          <a:p>
            <a:pPr algn="just"/>
            <a:r>
              <a:rPr lang="en-US" dirty="0"/>
              <a:t>There would only be one copy of each class variable per class, regardless of how many objects are created from it.</a:t>
            </a:r>
          </a:p>
          <a:p>
            <a:pPr algn="just"/>
            <a:r>
              <a:rPr lang="en-US" dirty="0"/>
              <a:t>Static variables are rarely used other than being declared as constants. Constants are variables that are declared as public/private, final, and static. Constant variables never change from their initial value.</a:t>
            </a:r>
          </a:p>
          <a:p>
            <a:pPr algn="just"/>
            <a:r>
              <a:rPr lang="en-US" dirty="0"/>
              <a:t>Static variables are stored in the static memory. It is rare to use static variables other than declared final and used as either public or private constants.</a:t>
            </a:r>
          </a:p>
          <a:p>
            <a:pPr algn="just"/>
            <a:r>
              <a:rPr lang="en-US" dirty="0"/>
              <a:t>Static variables are created when the program starts and destroyed when the program stops.</a:t>
            </a:r>
          </a:p>
          <a:p>
            <a:endParaRPr lang="en-US" dirty="0"/>
          </a:p>
        </p:txBody>
      </p:sp>
    </p:spTree>
    <p:extLst>
      <p:ext uri="{BB962C8B-B14F-4D97-AF65-F5344CB8AC3E}">
        <p14:creationId xmlns:p14="http://schemas.microsoft.com/office/powerpoint/2010/main" val="1263135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Class/Static</a:t>
            </a:r>
            <a:r>
              <a:rPr lang="en-US" dirty="0"/>
              <a:t> </a:t>
            </a:r>
            <a:r>
              <a:rPr lang="en-US" b="1" dirty="0"/>
              <a:t>Variables</a:t>
            </a:r>
          </a:p>
        </p:txBody>
      </p:sp>
      <p:sp>
        <p:nvSpPr>
          <p:cNvPr id="3" name="Content Placeholder 2"/>
          <p:cNvSpPr>
            <a:spLocks noGrp="1"/>
          </p:cNvSpPr>
          <p:nvPr>
            <p:ph idx="1"/>
          </p:nvPr>
        </p:nvSpPr>
        <p:spPr>
          <a:xfrm>
            <a:off x="304800" y="1371600"/>
            <a:ext cx="8534400" cy="5334000"/>
          </a:xfrm>
        </p:spPr>
        <p:txBody>
          <a:bodyPr>
            <a:normAutofit fontScale="85000" lnSpcReduction="20000"/>
          </a:bodyPr>
          <a:lstStyle/>
          <a:p>
            <a:pPr algn="just"/>
            <a:r>
              <a:rPr lang="en-US" dirty="0"/>
              <a:t>Visibility is similar to instance variables. However, most static variables are declared public since they must be available for users of the class.</a:t>
            </a:r>
          </a:p>
          <a:p>
            <a:pPr algn="just"/>
            <a:r>
              <a:rPr lang="en-US" dirty="0"/>
              <a:t>Default values are same as instance variables. For numbers, the default value is 0; for Booleans, it is false; and for object references, it is null. Values can be assigned during the declaration or within the constructor. Additionally, values can be assigned in special static initializer blocks.</a:t>
            </a:r>
          </a:p>
          <a:p>
            <a:pPr algn="just"/>
            <a:r>
              <a:rPr lang="en-US" dirty="0"/>
              <a:t>Static variables can be accessed by calling with the class name </a:t>
            </a:r>
            <a:r>
              <a:rPr lang="en-US" i="1" dirty="0" err="1"/>
              <a:t>ClassName.VariableName</a:t>
            </a:r>
            <a:r>
              <a:rPr lang="en-US" dirty="0"/>
              <a:t>.</a:t>
            </a:r>
          </a:p>
          <a:p>
            <a:pPr algn="just"/>
            <a:r>
              <a:rPr lang="en-US" dirty="0"/>
              <a:t>When declaring class variables as public static final, then variable names (constants) are all in upper case. If the static variables are not public and final, the naming syntax is the same as instance and local variables.</a:t>
            </a:r>
          </a:p>
        </p:txBody>
      </p:sp>
    </p:spTree>
    <p:extLst>
      <p:ext uri="{BB962C8B-B14F-4D97-AF65-F5344CB8AC3E}">
        <p14:creationId xmlns:p14="http://schemas.microsoft.com/office/powerpoint/2010/main" val="2963203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Variables</a:t>
            </a:r>
          </a:p>
        </p:txBody>
      </p:sp>
      <p:sp>
        <p:nvSpPr>
          <p:cNvPr id="3" name="Content Placeholder 2"/>
          <p:cNvSpPr>
            <a:spLocks noGrp="1"/>
          </p:cNvSpPr>
          <p:nvPr>
            <p:ph idx="1"/>
          </p:nvPr>
        </p:nvSpPr>
        <p:spPr>
          <a:xfrm>
            <a:off x="381000" y="1295400"/>
            <a:ext cx="8534400" cy="5257800"/>
          </a:xfrm>
        </p:spPr>
        <p:txBody>
          <a:bodyPr>
            <a:normAutofit fontScale="85000" lnSpcReduction="10000"/>
          </a:bodyPr>
          <a:lstStyle/>
          <a:p>
            <a:pPr algn="just"/>
            <a:r>
              <a:rPr lang="en-GB" dirty="0"/>
              <a:t>Programming languages use </a:t>
            </a:r>
            <a:r>
              <a:rPr lang="en-GB" i="1" dirty="0"/>
              <a:t>Variables</a:t>
            </a:r>
            <a:r>
              <a:rPr lang="en-GB" dirty="0"/>
              <a:t> for storing values. </a:t>
            </a:r>
          </a:p>
          <a:p>
            <a:pPr algn="just"/>
            <a:r>
              <a:rPr lang="en-GB" dirty="0"/>
              <a:t>A Variable is a named location in memory where data or information can be stored. </a:t>
            </a:r>
          </a:p>
          <a:p>
            <a:pPr algn="just"/>
            <a:r>
              <a:rPr lang="en-GB" dirty="0"/>
              <a:t>The type of a variable determines the kind of data the variable can store. </a:t>
            </a:r>
          </a:p>
          <a:p>
            <a:pPr algn="just"/>
            <a:r>
              <a:rPr lang="en-GB" dirty="0"/>
              <a:t>Some languages, such as Java, Pascal, C, </a:t>
            </a:r>
            <a:r>
              <a:rPr lang="en-GB" dirty="0" err="1"/>
              <a:t>etc</a:t>
            </a:r>
            <a:r>
              <a:rPr lang="en-GB" dirty="0"/>
              <a:t> are </a:t>
            </a:r>
            <a:r>
              <a:rPr lang="en-GB" i="1" dirty="0"/>
              <a:t>strong typed</a:t>
            </a:r>
            <a:r>
              <a:rPr lang="en-GB" dirty="0"/>
              <a:t> while others such as </a:t>
            </a:r>
            <a:r>
              <a:rPr lang="en-GB" dirty="0" err="1"/>
              <a:t>Javascript</a:t>
            </a:r>
            <a:r>
              <a:rPr lang="en-GB" dirty="0"/>
              <a:t>, </a:t>
            </a:r>
            <a:r>
              <a:rPr lang="en-GB" dirty="0" err="1"/>
              <a:t>php</a:t>
            </a:r>
            <a:r>
              <a:rPr lang="en-GB" dirty="0"/>
              <a:t>, Perl </a:t>
            </a:r>
            <a:r>
              <a:rPr lang="en-GB" dirty="0" err="1"/>
              <a:t>etc</a:t>
            </a:r>
            <a:r>
              <a:rPr lang="en-GB" dirty="0"/>
              <a:t> are </a:t>
            </a:r>
            <a:r>
              <a:rPr lang="en-GB" i="1" dirty="0"/>
              <a:t>loosely typed</a:t>
            </a:r>
            <a:r>
              <a:rPr lang="en-GB" dirty="0"/>
              <a:t>. Strong typed languages requires you to declare a variable and specifying its type before using the variable in a program. You cannot use different types for the same variable. Loosely typed language may allow declaration without specifying type and a single variable can use different data types in a single program.</a:t>
            </a:r>
            <a:endParaRPr lang="en-US" dirty="0"/>
          </a:p>
        </p:txBody>
      </p:sp>
    </p:spTree>
    <p:extLst>
      <p:ext uri="{BB962C8B-B14F-4D97-AF65-F5344CB8AC3E}">
        <p14:creationId xmlns:p14="http://schemas.microsoft.com/office/powerpoint/2010/main" val="2143438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0" y="0"/>
            <a:ext cx="8229600" cy="437496"/>
          </a:xfrm>
        </p:spPr>
        <p:txBody>
          <a:bodyPr>
            <a:normAutofit fontScale="90000"/>
          </a:bodyPr>
          <a:lstStyle/>
          <a:p>
            <a:r>
              <a:rPr lang="en-US" sz="3500" b="1" dirty="0"/>
              <a:t>Class/Static</a:t>
            </a:r>
            <a:r>
              <a:rPr lang="en-US" sz="3500" dirty="0"/>
              <a:t> </a:t>
            </a:r>
            <a:r>
              <a:rPr lang="en-US" sz="3500" b="1" dirty="0"/>
              <a:t>Variables : </a:t>
            </a:r>
            <a:r>
              <a:rPr lang="en-US" sz="3200" dirty="0"/>
              <a:t>Example I</a:t>
            </a:r>
            <a:endParaRPr lang="en-US" sz="3200" b="1" dirty="0"/>
          </a:p>
        </p:txBody>
      </p:sp>
      <p:sp>
        <p:nvSpPr>
          <p:cNvPr id="3" name="Content Placeholder 2"/>
          <p:cNvSpPr>
            <a:spLocks noGrp="1"/>
          </p:cNvSpPr>
          <p:nvPr>
            <p:ph idx="1"/>
          </p:nvPr>
        </p:nvSpPr>
        <p:spPr>
          <a:xfrm>
            <a:off x="38100" y="437496"/>
            <a:ext cx="9067800" cy="5791200"/>
          </a:xfrm>
        </p:spPr>
        <p:txBody>
          <a:bodyPr>
            <a:normAutofit/>
          </a:bodyPr>
          <a:lstStyle/>
          <a:p>
            <a:pPr marL="0" indent="0">
              <a:buNone/>
            </a:pPr>
            <a:r>
              <a:rPr lang="en-US" sz="2000" dirty="0"/>
              <a:t>public class </a:t>
            </a:r>
            <a:r>
              <a:rPr lang="en-US" sz="2000" dirty="0" err="1"/>
              <a:t>MyClass</a:t>
            </a:r>
            <a:r>
              <a:rPr lang="en-US" sz="2000" dirty="0"/>
              <a:t> {</a:t>
            </a:r>
          </a:p>
          <a:p>
            <a:pPr marL="0" indent="0">
              <a:buNone/>
            </a:pPr>
            <a:r>
              <a:rPr lang="en-US" sz="2000" dirty="0"/>
              <a:t>    private static double salary;    //</a:t>
            </a:r>
            <a:r>
              <a:rPr lang="en-US" sz="1800" dirty="0"/>
              <a:t> </a:t>
            </a:r>
            <a:r>
              <a:rPr lang="en-US" sz="1800" b="1" dirty="0"/>
              <a:t>salary</a:t>
            </a:r>
            <a:r>
              <a:rPr lang="en-US" sz="1800" dirty="0"/>
              <a:t> is a private static variable</a:t>
            </a:r>
          </a:p>
          <a:p>
            <a:pPr marL="0" indent="0">
              <a:buNone/>
            </a:pPr>
            <a:r>
              <a:rPr lang="en-US" sz="2000" dirty="0"/>
              <a:t>    public static final String DEPARTMENT = "Development "; </a:t>
            </a:r>
            <a:r>
              <a:rPr lang="en-US" sz="1800" dirty="0"/>
              <a:t>// DEPARTMENT is a constant</a:t>
            </a:r>
          </a:p>
          <a:p>
            <a:pPr marL="0" indent="0">
              <a:buNone/>
            </a:pPr>
            <a:endParaRPr lang="en-US" sz="2000" dirty="0"/>
          </a:p>
          <a:p>
            <a:pPr marL="0" indent="0">
              <a:buNone/>
            </a:pPr>
            <a:r>
              <a:rPr lang="en-US" sz="2000" dirty="0"/>
              <a:t>   public static void main(String </a:t>
            </a:r>
            <a:r>
              <a:rPr lang="en-US" sz="2000" dirty="0" err="1"/>
              <a:t>args</a:t>
            </a:r>
            <a:r>
              <a:rPr lang="en-US" sz="2000" dirty="0"/>
              <a:t>[]) {</a:t>
            </a:r>
          </a:p>
          <a:p>
            <a:pPr marL="0" indent="0">
              <a:buNone/>
            </a:pPr>
            <a:r>
              <a:rPr lang="en-US" sz="2000" dirty="0"/>
              <a:t>      salary = 1000;</a:t>
            </a:r>
          </a:p>
          <a:p>
            <a:pPr marL="0" indent="0">
              <a:buNone/>
            </a:pPr>
            <a:r>
              <a:rPr lang="en-US" sz="2000" dirty="0"/>
              <a:t>      </a:t>
            </a:r>
            <a:r>
              <a:rPr lang="en-US" sz="2000" dirty="0" err="1"/>
              <a:t>System.out.println</a:t>
            </a:r>
            <a:r>
              <a:rPr lang="en-US" sz="2000" dirty="0"/>
              <a:t>(DEPARTMENT + "average salary:" + salary);</a:t>
            </a:r>
          </a:p>
          <a:p>
            <a:pPr marL="0" indent="0">
              <a:buNone/>
            </a:pPr>
            <a:r>
              <a:rPr lang="en-US" sz="2000" dirty="0"/>
              <a:t>   }</a:t>
            </a:r>
          </a:p>
          <a:p>
            <a:pPr marL="0" indent="0">
              <a:buNone/>
            </a:pPr>
            <a:r>
              <a:rPr lang="en-US" sz="2000" dirty="0"/>
              <a:t>}</a:t>
            </a:r>
          </a:p>
        </p:txBody>
      </p:sp>
      <p:sp>
        <p:nvSpPr>
          <p:cNvPr id="5" name="TextBox 4"/>
          <p:cNvSpPr txBox="1"/>
          <p:nvPr/>
        </p:nvSpPr>
        <p:spPr>
          <a:xfrm rot="20110097">
            <a:off x="6985540" y="2420701"/>
            <a:ext cx="1828800" cy="553998"/>
          </a:xfrm>
          <a:prstGeom prst="rect">
            <a:avLst/>
          </a:prstGeom>
          <a:noFill/>
        </p:spPr>
        <p:txBody>
          <a:bodyPr wrap="square" rtlCol="0">
            <a:spAutoFit/>
          </a:bodyPr>
          <a:lstStyle/>
          <a:p>
            <a:r>
              <a:rPr lang="en-US" sz="3000" dirty="0"/>
              <a:t>Output??</a:t>
            </a:r>
          </a:p>
        </p:txBody>
      </p:sp>
      <p:sp>
        <p:nvSpPr>
          <p:cNvPr id="6" name="TextBox 5"/>
          <p:cNvSpPr txBox="1"/>
          <p:nvPr/>
        </p:nvSpPr>
        <p:spPr>
          <a:xfrm>
            <a:off x="616527" y="3227826"/>
            <a:ext cx="8229600" cy="2554545"/>
          </a:xfrm>
          <a:prstGeom prst="rect">
            <a:avLst/>
          </a:prstGeom>
          <a:solidFill>
            <a:schemeClr val="accent2">
              <a:lumMod val="20000"/>
              <a:lumOff val="80000"/>
            </a:schemeClr>
          </a:solidFill>
        </p:spPr>
        <p:txBody>
          <a:bodyPr wrap="square" rtlCol="0">
            <a:spAutoFit/>
          </a:bodyPr>
          <a:lstStyle/>
          <a:p>
            <a:r>
              <a:rPr lang="en-US" sz="2000" dirty="0"/>
              <a:t>Note: Whenever you access a </a:t>
            </a:r>
            <a:r>
              <a:rPr lang="en-US" sz="2000" b="1" dirty="0"/>
              <a:t>member variable </a:t>
            </a:r>
            <a:r>
              <a:rPr lang="en-US" sz="2000" dirty="0"/>
              <a:t>inside a static method, then that member variable must be a static member variable (i.e. a class variable) i.e. you cannot use/access an instance member variable (an instance variable) inside a static method UNLESS you do so by using an object (see </a:t>
            </a:r>
            <a:r>
              <a:rPr lang="en-US" sz="2000" b="1" dirty="0"/>
              <a:t>Class/Static Variables : Example II</a:t>
            </a:r>
            <a:r>
              <a:rPr lang="en-US" sz="2000" dirty="0"/>
              <a:t> ).</a:t>
            </a:r>
          </a:p>
          <a:p>
            <a:endParaRPr lang="en-US" sz="2000" dirty="0"/>
          </a:p>
          <a:p>
            <a:r>
              <a:rPr lang="en-US" sz="2000" dirty="0"/>
              <a:t>Hence, this statement (i.e. salary = 1000; ) would be erroneous if our “</a:t>
            </a:r>
            <a:r>
              <a:rPr lang="en-US" sz="2000" b="1" dirty="0"/>
              <a:t>salary</a:t>
            </a:r>
            <a:r>
              <a:rPr lang="en-US" sz="2000" dirty="0"/>
              <a:t>” variable was an instance variable.</a:t>
            </a:r>
            <a:endParaRPr lang="en-US" sz="2000" i="1" dirty="0"/>
          </a:p>
        </p:txBody>
      </p:sp>
      <p:cxnSp>
        <p:nvCxnSpPr>
          <p:cNvPr id="8" name="Curved Connector 7"/>
          <p:cNvCxnSpPr>
            <a:cxnSpLocks/>
          </p:cNvCxnSpPr>
          <p:nvPr/>
        </p:nvCxnSpPr>
        <p:spPr>
          <a:xfrm rot="16200000" flipH="1">
            <a:off x="749891" y="2606117"/>
            <a:ext cx="633818" cy="609600"/>
          </a:xfrm>
          <a:prstGeom prst="curvedConnector3">
            <a:avLst>
              <a:gd name="adj1" fmla="val 50000"/>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72A4E983-872C-4F5F-8406-41B2B55B2CDA}"/>
              </a:ext>
            </a:extLst>
          </p:cNvPr>
          <p:cNvSpPr txBox="1"/>
          <p:nvPr/>
        </p:nvSpPr>
        <p:spPr>
          <a:xfrm>
            <a:off x="38100" y="5780782"/>
            <a:ext cx="9067800" cy="769441"/>
          </a:xfrm>
          <a:prstGeom prst="rect">
            <a:avLst/>
          </a:prstGeom>
          <a:solidFill>
            <a:schemeClr val="accent2">
              <a:lumMod val="50000"/>
            </a:schemeClr>
          </a:solidFill>
        </p:spPr>
        <p:txBody>
          <a:bodyPr wrap="square">
            <a:spAutoFit/>
          </a:bodyPr>
          <a:lstStyle/>
          <a:p>
            <a:pPr>
              <a:defRPr/>
            </a:pPr>
            <a:r>
              <a:rPr lang="en-US" sz="2000" b="1" dirty="0">
                <a:solidFill>
                  <a:schemeClr val="bg1"/>
                </a:solidFill>
              </a:rPr>
              <a:t>TASK</a:t>
            </a:r>
            <a:r>
              <a:rPr lang="en-US" sz="2200" b="1" dirty="0">
                <a:solidFill>
                  <a:schemeClr val="bg1"/>
                </a:solidFill>
              </a:rPr>
              <a:t>:</a:t>
            </a:r>
          </a:p>
          <a:p>
            <a:pPr>
              <a:defRPr/>
            </a:pPr>
            <a:r>
              <a:rPr lang="en-GB" sz="2200" dirty="0">
                <a:solidFill>
                  <a:schemeClr val="bg1"/>
                </a:solidFill>
              </a:rPr>
              <a:t>What are </a:t>
            </a:r>
            <a:r>
              <a:rPr lang="en-GB" sz="2200" i="1" dirty="0">
                <a:solidFill>
                  <a:schemeClr val="bg1"/>
                </a:solidFill>
              </a:rPr>
              <a:t>member variables </a:t>
            </a:r>
            <a:r>
              <a:rPr lang="en-GB" sz="2200" dirty="0">
                <a:solidFill>
                  <a:schemeClr val="bg1"/>
                </a:solidFill>
              </a:rPr>
              <a:t>in Java?</a:t>
            </a:r>
          </a:p>
        </p:txBody>
      </p:sp>
    </p:spTree>
    <p:extLst>
      <p:ext uri="{BB962C8B-B14F-4D97-AF65-F5344CB8AC3E}">
        <p14:creationId xmlns:p14="http://schemas.microsoft.com/office/powerpoint/2010/main" val="415757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a:bodyPr>
          <a:lstStyle/>
          <a:p>
            <a:r>
              <a:rPr lang="en-US" sz="3500" b="1" dirty="0"/>
              <a:t>Class/Static</a:t>
            </a:r>
            <a:r>
              <a:rPr lang="en-US" sz="3500" dirty="0"/>
              <a:t> </a:t>
            </a:r>
            <a:r>
              <a:rPr lang="en-US" sz="3500" b="1" dirty="0"/>
              <a:t>Variables : </a:t>
            </a:r>
            <a:r>
              <a:rPr lang="en-US" sz="3200" dirty="0"/>
              <a:t>Example II</a:t>
            </a:r>
            <a:endParaRPr lang="en-US" sz="3200" b="1" dirty="0"/>
          </a:p>
        </p:txBody>
      </p:sp>
      <p:sp>
        <p:nvSpPr>
          <p:cNvPr id="3" name="Content Placeholder 2"/>
          <p:cNvSpPr>
            <a:spLocks noGrp="1"/>
          </p:cNvSpPr>
          <p:nvPr>
            <p:ph idx="1"/>
          </p:nvPr>
        </p:nvSpPr>
        <p:spPr>
          <a:xfrm>
            <a:off x="0" y="1219200"/>
            <a:ext cx="9144000" cy="5638800"/>
          </a:xfrm>
        </p:spPr>
        <p:txBody>
          <a:bodyPr>
            <a:normAutofit/>
          </a:bodyPr>
          <a:lstStyle/>
          <a:p>
            <a:pPr marL="0" indent="0">
              <a:buNone/>
            </a:pPr>
            <a:r>
              <a:rPr lang="en-US" sz="2200" dirty="0"/>
              <a:t>public class </a:t>
            </a:r>
            <a:r>
              <a:rPr lang="en-US" sz="2200" dirty="0" err="1"/>
              <a:t>MyClass</a:t>
            </a:r>
            <a:r>
              <a:rPr lang="en-US" sz="2200" dirty="0"/>
              <a:t> {</a:t>
            </a:r>
          </a:p>
          <a:p>
            <a:pPr marL="0" indent="0">
              <a:buNone/>
            </a:pPr>
            <a:r>
              <a:rPr lang="en-US" sz="2200" dirty="0"/>
              <a:t>    private double salary=1000; </a:t>
            </a:r>
            <a:r>
              <a:rPr lang="en-US" sz="1800" dirty="0"/>
              <a:t>//The </a:t>
            </a:r>
            <a:r>
              <a:rPr lang="en-US" sz="1800" b="1" dirty="0"/>
              <a:t>final </a:t>
            </a:r>
            <a:r>
              <a:rPr lang="en-US" sz="1800" dirty="0"/>
              <a:t>keyword could be included in this declaration</a:t>
            </a:r>
          </a:p>
          <a:p>
            <a:pPr marL="0" indent="0">
              <a:buNone/>
            </a:pPr>
            <a:r>
              <a:rPr lang="en-US" sz="2200" dirty="0"/>
              <a:t>    public static final String DEPARTMENT = "Development "; </a:t>
            </a:r>
          </a:p>
          <a:p>
            <a:pPr marL="0" indent="0">
              <a:buNone/>
            </a:pPr>
            <a:r>
              <a:rPr lang="en-US" sz="2200" dirty="0"/>
              <a:t>    public static void main(String </a:t>
            </a:r>
            <a:r>
              <a:rPr lang="en-US" sz="2200" dirty="0" err="1"/>
              <a:t>args</a:t>
            </a:r>
            <a:r>
              <a:rPr lang="en-US" sz="2200" dirty="0"/>
              <a:t>[]) {</a:t>
            </a:r>
          </a:p>
          <a:p>
            <a:pPr marL="0" indent="0">
              <a:buNone/>
            </a:pPr>
            <a:r>
              <a:rPr lang="en-US" sz="2200" dirty="0"/>
              <a:t> 	</a:t>
            </a:r>
            <a:r>
              <a:rPr lang="en-US" sz="2200" dirty="0" err="1"/>
              <a:t>MyClass</a:t>
            </a:r>
            <a:r>
              <a:rPr lang="en-US" sz="2200" dirty="0"/>
              <a:t> </a:t>
            </a:r>
            <a:r>
              <a:rPr lang="en-US" sz="2200" dirty="0" err="1"/>
              <a:t>ob</a:t>
            </a:r>
            <a:r>
              <a:rPr lang="en-US" sz="2200" dirty="0"/>
              <a:t> = new </a:t>
            </a:r>
            <a:r>
              <a:rPr lang="en-US" sz="2200" dirty="0" err="1"/>
              <a:t>MyClass</a:t>
            </a:r>
            <a:r>
              <a:rPr lang="en-US" sz="2200" dirty="0"/>
              <a:t>();</a:t>
            </a:r>
          </a:p>
          <a:p>
            <a:pPr marL="0" indent="0">
              <a:buNone/>
            </a:pPr>
            <a:r>
              <a:rPr lang="en-US" sz="2200" dirty="0"/>
              <a:t>      	</a:t>
            </a:r>
            <a:r>
              <a:rPr lang="en-US" sz="2200" dirty="0" err="1"/>
              <a:t>System.out.println</a:t>
            </a:r>
            <a:r>
              <a:rPr lang="en-US" sz="2200" dirty="0"/>
              <a:t>(DEPARTMENT + "average salary:" + </a:t>
            </a:r>
            <a:r>
              <a:rPr lang="en-US" sz="2200" dirty="0" err="1"/>
              <a:t>ob.salary</a:t>
            </a:r>
            <a:r>
              <a:rPr lang="en-US" sz="2200" dirty="0"/>
              <a:t>);</a:t>
            </a:r>
          </a:p>
          <a:p>
            <a:pPr marL="0" indent="0">
              <a:buNone/>
            </a:pPr>
            <a:r>
              <a:rPr lang="en-US" sz="2200" dirty="0"/>
              <a:t>   }</a:t>
            </a:r>
          </a:p>
          <a:p>
            <a:pPr marL="0" indent="0">
              <a:buNone/>
            </a:pPr>
            <a:r>
              <a:rPr lang="en-US" sz="2200" dirty="0"/>
              <a:t>}</a:t>
            </a:r>
          </a:p>
        </p:txBody>
      </p:sp>
      <p:sp>
        <p:nvSpPr>
          <p:cNvPr id="5" name="TextBox 4"/>
          <p:cNvSpPr txBox="1"/>
          <p:nvPr/>
        </p:nvSpPr>
        <p:spPr>
          <a:xfrm rot="20110097">
            <a:off x="7279785" y="3761601"/>
            <a:ext cx="1828800" cy="553998"/>
          </a:xfrm>
          <a:prstGeom prst="rect">
            <a:avLst/>
          </a:prstGeom>
          <a:noFill/>
        </p:spPr>
        <p:txBody>
          <a:bodyPr wrap="square" rtlCol="0">
            <a:spAutoFit/>
          </a:bodyPr>
          <a:lstStyle/>
          <a:p>
            <a:r>
              <a:rPr lang="en-US" sz="3000" dirty="0"/>
              <a:t>Output??</a:t>
            </a:r>
          </a:p>
        </p:txBody>
      </p:sp>
    </p:spTree>
    <p:extLst>
      <p:ext uri="{BB962C8B-B14F-4D97-AF65-F5344CB8AC3E}">
        <p14:creationId xmlns:p14="http://schemas.microsoft.com/office/powerpoint/2010/main" val="2958150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Class/Static</a:t>
            </a:r>
            <a:r>
              <a:rPr lang="en-US" dirty="0"/>
              <a:t> </a:t>
            </a:r>
            <a:r>
              <a:rPr lang="en-US" b="1" dirty="0"/>
              <a:t>Variables</a:t>
            </a:r>
          </a:p>
        </p:txBody>
      </p:sp>
      <p:sp>
        <p:nvSpPr>
          <p:cNvPr id="3" name="Content Placeholder 2"/>
          <p:cNvSpPr>
            <a:spLocks noGrp="1"/>
          </p:cNvSpPr>
          <p:nvPr>
            <p:ph idx="1"/>
          </p:nvPr>
        </p:nvSpPr>
        <p:spPr>
          <a:xfrm>
            <a:off x="304800" y="1371600"/>
            <a:ext cx="8534400" cy="5334000"/>
          </a:xfrm>
        </p:spPr>
        <p:txBody>
          <a:bodyPr>
            <a:normAutofit/>
          </a:bodyPr>
          <a:lstStyle/>
          <a:p>
            <a:pPr algn="just"/>
            <a:r>
              <a:rPr lang="en-US" dirty="0"/>
              <a:t>Reminder: There would only be one copy of each class variable per class, regardless of how many objects are created from it.</a:t>
            </a:r>
          </a:p>
          <a:p>
            <a:r>
              <a:rPr lang="en-US" dirty="0"/>
              <a:t>The following example (</a:t>
            </a:r>
            <a:r>
              <a:rPr lang="en-US" b="1" dirty="0"/>
              <a:t>Class/Static</a:t>
            </a:r>
            <a:r>
              <a:rPr lang="en-US" dirty="0"/>
              <a:t> </a:t>
            </a:r>
            <a:r>
              <a:rPr lang="en-US" b="1" dirty="0"/>
              <a:t>Variables : </a:t>
            </a:r>
            <a:r>
              <a:rPr lang="en-US" sz="2800" b="1" dirty="0"/>
              <a:t>Example III</a:t>
            </a:r>
            <a:r>
              <a:rPr lang="en-US" dirty="0"/>
              <a:t>) demonstrates this fact.</a:t>
            </a:r>
          </a:p>
          <a:p>
            <a:pPr marL="0" indent="0">
              <a:buNone/>
            </a:pPr>
            <a:endParaRPr lang="en-US" dirty="0"/>
          </a:p>
        </p:txBody>
      </p:sp>
    </p:spTree>
    <p:extLst>
      <p:ext uri="{BB962C8B-B14F-4D97-AF65-F5344CB8AC3E}">
        <p14:creationId xmlns:p14="http://schemas.microsoft.com/office/powerpoint/2010/main" val="2874935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sz="3500" b="1" dirty="0"/>
              <a:t>Class/Static</a:t>
            </a:r>
            <a:r>
              <a:rPr lang="en-US" sz="3500" dirty="0"/>
              <a:t> </a:t>
            </a:r>
            <a:r>
              <a:rPr lang="en-US" sz="3500" b="1" dirty="0"/>
              <a:t>Variables : </a:t>
            </a:r>
            <a:r>
              <a:rPr lang="en-US" sz="3200" dirty="0"/>
              <a:t>Example III</a:t>
            </a:r>
            <a:endParaRPr lang="en-US" sz="3200" b="1" dirty="0"/>
          </a:p>
        </p:txBody>
      </p:sp>
      <p:sp>
        <p:nvSpPr>
          <p:cNvPr id="3" name="Content Placeholder 2"/>
          <p:cNvSpPr>
            <a:spLocks noGrp="1"/>
          </p:cNvSpPr>
          <p:nvPr>
            <p:ph idx="1"/>
          </p:nvPr>
        </p:nvSpPr>
        <p:spPr>
          <a:xfrm>
            <a:off x="0" y="381000"/>
            <a:ext cx="9144000" cy="6477000"/>
          </a:xfrm>
        </p:spPr>
        <p:txBody>
          <a:bodyPr>
            <a:noAutofit/>
          </a:bodyPr>
          <a:lstStyle/>
          <a:p>
            <a:pPr marL="0" indent="0">
              <a:buNone/>
            </a:pPr>
            <a:r>
              <a:rPr lang="en-US" sz="1700" dirty="0"/>
              <a:t>public class </a:t>
            </a:r>
            <a:r>
              <a:rPr lang="en-US" sz="1700" dirty="0" err="1"/>
              <a:t>MyClass</a:t>
            </a:r>
            <a:r>
              <a:rPr lang="en-US" sz="1700" dirty="0"/>
              <a:t> {</a:t>
            </a:r>
          </a:p>
          <a:p>
            <a:pPr marL="400050" lvl="1" indent="0">
              <a:buNone/>
            </a:pPr>
            <a:r>
              <a:rPr lang="en-US" sz="1600" dirty="0"/>
              <a:t> public static void main(String[] </a:t>
            </a:r>
            <a:r>
              <a:rPr lang="en-US" sz="1600" dirty="0" err="1"/>
              <a:t>args</a:t>
            </a:r>
            <a:r>
              <a:rPr lang="en-US" sz="1600" dirty="0"/>
              <a:t>) {</a:t>
            </a:r>
          </a:p>
          <a:p>
            <a:pPr marL="400050" lvl="1" indent="0">
              <a:buNone/>
            </a:pPr>
            <a:r>
              <a:rPr lang="en-US" sz="1600" dirty="0"/>
              <a:t>       Product prod1 = new Product();</a:t>
            </a:r>
          </a:p>
          <a:p>
            <a:pPr marL="400050" lvl="1" indent="0">
              <a:buNone/>
            </a:pPr>
            <a:r>
              <a:rPr lang="en-US" sz="1600" dirty="0"/>
              <a:t>       prod1.setBarcode(123456); </a:t>
            </a:r>
          </a:p>
          <a:p>
            <a:pPr marL="400050" lvl="1" indent="0">
              <a:buNone/>
            </a:pPr>
            <a:endParaRPr lang="en-US" sz="1600" dirty="0"/>
          </a:p>
          <a:p>
            <a:pPr marL="400050" lvl="1" indent="0">
              <a:buNone/>
            </a:pPr>
            <a:r>
              <a:rPr lang="en-US" sz="1600" dirty="0"/>
              <a:t>       Product prod2 = new Product();</a:t>
            </a:r>
          </a:p>
          <a:p>
            <a:pPr marL="400050" lvl="1" indent="0">
              <a:buNone/>
            </a:pPr>
            <a:r>
              <a:rPr lang="en-US" sz="1600" dirty="0"/>
              <a:t>       prod2.setBarcode(987654);</a:t>
            </a:r>
          </a:p>
          <a:p>
            <a:pPr marL="400050" lvl="1" indent="0">
              <a:buNone/>
            </a:pPr>
            <a:endParaRPr lang="en-US" sz="1600" dirty="0"/>
          </a:p>
          <a:p>
            <a:pPr marL="400050" lvl="1" indent="0">
              <a:buNone/>
            </a:pPr>
            <a:r>
              <a:rPr lang="en-US" sz="1600" dirty="0"/>
              <a:t>       </a:t>
            </a:r>
            <a:r>
              <a:rPr lang="en-US" sz="1600" dirty="0" err="1"/>
              <a:t>System.out.println</a:t>
            </a:r>
            <a:r>
              <a:rPr lang="en-US" sz="1600" dirty="0"/>
              <a:t>(prod1.getBarcode());</a:t>
            </a:r>
          </a:p>
          <a:p>
            <a:pPr marL="400050" lvl="1" indent="0">
              <a:buNone/>
            </a:pPr>
            <a:r>
              <a:rPr lang="en-US" sz="1600" dirty="0"/>
              <a:t>       </a:t>
            </a:r>
            <a:r>
              <a:rPr lang="en-US" sz="1600" dirty="0" err="1"/>
              <a:t>System.out.println</a:t>
            </a:r>
            <a:r>
              <a:rPr lang="en-US" sz="1600" dirty="0"/>
              <a:t>(prod2.getBarcode());</a:t>
            </a:r>
          </a:p>
          <a:p>
            <a:pPr marL="400050" lvl="1" indent="0">
              <a:buNone/>
            </a:pPr>
            <a:r>
              <a:rPr lang="en-US" sz="1600" dirty="0"/>
              <a:t>   }</a:t>
            </a:r>
          </a:p>
          <a:p>
            <a:pPr marL="0" indent="0">
              <a:buNone/>
            </a:pPr>
            <a:r>
              <a:rPr lang="en-US" sz="1700" dirty="0"/>
              <a:t>}</a:t>
            </a:r>
          </a:p>
          <a:p>
            <a:pPr marL="0" indent="0">
              <a:buNone/>
            </a:pPr>
            <a:endParaRPr lang="en-US" sz="1700" dirty="0"/>
          </a:p>
          <a:p>
            <a:pPr marL="0" indent="0">
              <a:buNone/>
            </a:pPr>
            <a:r>
              <a:rPr lang="en-US" sz="1700" dirty="0"/>
              <a:t>class Product{</a:t>
            </a:r>
          </a:p>
          <a:p>
            <a:pPr marL="0" indent="0">
              <a:buNone/>
            </a:pPr>
            <a:r>
              <a:rPr lang="en-US" sz="1600" dirty="0"/>
              <a:t>        public static </a:t>
            </a:r>
            <a:r>
              <a:rPr lang="en-US" sz="1600" dirty="0" err="1"/>
              <a:t>int</a:t>
            </a:r>
            <a:r>
              <a:rPr lang="en-US" sz="1600" dirty="0"/>
              <a:t> Barcode;</a:t>
            </a:r>
          </a:p>
          <a:p>
            <a:pPr marL="0" indent="0">
              <a:buNone/>
            </a:pPr>
            <a:r>
              <a:rPr lang="en-US" sz="1600" dirty="0"/>
              <a:t>        public </a:t>
            </a:r>
            <a:r>
              <a:rPr lang="en-US" sz="1600" dirty="0" err="1"/>
              <a:t>int</a:t>
            </a:r>
            <a:r>
              <a:rPr lang="en-US" sz="1600" dirty="0"/>
              <a:t> </a:t>
            </a:r>
            <a:r>
              <a:rPr lang="en-US" sz="1600" dirty="0" err="1"/>
              <a:t>getBarcode</a:t>
            </a:r>
            <a:r>
              <a:rPr lang="en-US" sz="1600" dirty="0"/>
              <a:t>(){</a:t>
            </a:r>
          </a:p>
          <a:p>
            <a:pPr marL="0" indent="0">
              <a:buNone/>
            </a:pPr>
            <a:r>
              <a:rPr lang="en-US" sz="1600" dirty="0"/>
              <a:t>	return Barcode;</a:t>
            </a:r>
          </a:p>
          <a:p>
            <a:pPr marL="0" indent="0">
              <a:buNone/>
            </a:pPr>
            <a:r>
              <a:rPr lang="en-US" sz="1600" dirty="0"/>
              <a:t>        }</a:t>
            </a:r>
          </a:p>
          <a:p>
            <a:pPr marL="0" indent="0">
              <a:buNone/>
            </a:pPr>
            <a:r>
              <a:rPr lang="en-US" sz="1600" dirty="0"/>
              <a:t>       public void </a:t>
            </a:r>
            <a:r>
              <a:rPr lang="en-US" sz="1600" dirty="0" err="1"/>
              <a:t>setBarcode</a:t>
            </a:r>
            <a:r>
              <a:rPr lang="en-US" sz="1600" dirty="0"/>
              <a:t>(</a:t>
            </a:r>
            <a:r>
              <a:rPr lang="en-US" sz="1600" dirty="0" err="1"/>
              <a:t>int</a:t>
            </a:r>
            <a:r>
              <a:rPr lang="en-US" sz="1600" dirty="0"/>
              <a:t> value){</a:t>
            </a:r>
          </a:p>
          <a:p>
            <a:pPr marL="0" indent="0">
              <a:buNone/>
            </a:pPr>
            <a:r>
              <a:rPr lang="en-US" sz="1600" dirty="0"/>
              <a:t>	Barcode = value;</a:t>
            </a:r>
          </a:p>
          <a:p>
            <a:pPr marL="0" indent="0">
              <a:buNone/>
            </a:pPr>
            <a:r>
              <a:rPr lang="en-US" sz="1600" dirty="0"/>
              <a:t>        }</a:t>
            </a:r>
          </a:p>
          <a:p>
            <a:pPr marL="0" indent="0">
              <a:buNone/>
            </a:pPr>
            <a:r>
              <a:rPr lang="en-US" sz="1700" dirty="0"/>
              <a:t>}</a:t>
            </a:r>
          </a:p>
        </p:txBody>
      </p:sp>
      <p:sp>
        <p:nvSpPr>
          <p:cNvPr id="5" name="TextBox 4"/>
          <p:cNvSpPr txBox="1"/>
          <p:nvPr/>
        </p:nvSpPr>
        <p:spPr>
          <a:xfrm rot="20110097">
            <a:off x="6883327" y="3711197"/>
            <a:ext cx="1828800" cy="553998"/>
          </a:xfrm>
          <a:prstGeom prst="rect">
            <a:avLst/>
          </a:prstGeom>
          <a:noFill/>
        </p:spPr>
        <p:txBody>
          <a:bodyPr wrap="square" rtlCol="0">
            <a:spAutoFit/>
          </a:bodyPr>
          <a:lstStyle/>
          <a:p>
            <a:r>
              <a:rPr lang="en-US" sz="3000" dirty="0"/>
              <a:t>Output??</a:t>
            </a:r>
          </a:p>
        </p:txBody>
      </p:sp>
      <p:sp>
        <p:nvSpPr>
          <p:cNvPr id="7" name="Right Brace 6"/>
          <p:cNvSpPr/>
          <p:nvPr/>
        </p:nvSpPr>
        <p:spPr>
          <a:xfrm>
            <a:off x="3962400" y="687218"/>
            <a:ext cx="685800" cy="5867400"/>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TextBox 7"/>
          <p:cNvSpPr txBox="1"/>
          <p:nvPr/>
        </p:nvSpPr>
        <p:spPr>
          <a:xfrm rot="16200000">
            <a:off x="2292309" y="3226748"/>
            <a:ext cx="5484982" cy="707886"/>
          </a:xfrm>
          <a:prstGeom prst="rect">
            <a:avLst/>
          </a:prstGeom>
          <a:solidFill>
            <a:schemeClr val="accent2">
              <a:lumMod val="20000"/>
              <a:lumOff val="80000"/>
            </a:schemeClr>
          </a:solidFill>
        </p:spPr>
        <p:txBody>
          <a:bodyPr wrap="square" rtlCol="0">
            <a:spAutoFit/>
          </a:bodyPr>
          <a:lstStyle/>
          <a:p>
            <a:pPr algn="ctr"/>
            <a:r>
              <a:rPr lang="en-US" sz="2000" dirty="0"/>
              <a:t>Note: This is a single .</a:t>
            </a:r>
            <a:r>
              <a:rPr lang="en-US" sz="2000" b="1" dirty="0"/>
              <a:t>java</a:t>
            </a:r>
            <a:r>
              <a:rPr lang="en-US" sz="2000" dirty="0"/>
              <a:t> file, it is also possible to write these two classes in separate java files.</a:t>
            </a:r>
            <a:endParaRPr lang="en-US" sz="2000" i="1" dirty="0"/>
          </a:p>
        </p:txBody>
      </p:sp>
    </p:spTree>
    <p:extLst>
      <p:ext uri="{BB962C8B-B14F-4D97-AF65-F5344CB8AC3E}">
        <p14:creationId xmlns:p14="http://schemas.microsoft.com/office/powerpoint/2010/main" val="3137563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135563"/>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800" dirty="0"/>
              <a:t>End</a:t>
            </a:r>
          </a:p>
        </p:txBody>
      </p:sp>
    </p:spTree>
    <p:extLst>
      <p:ext uri="{BB962C8B-B14F-4D97-AF65-F5344CB8AC3E}">
        <p14:creationId xmlns:p14="http://schemas.microsoft.com/office/powerpoint/2010/main" val="154219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Java Variables</a:t>
            </a:r>
          </a:p>
        </p:txBody>
      </p:sp>
      <p:sp>
        <p:nvSpPr>
          <p:cNvPr id="3" name="Content Placeholder 2"/>
          <p:cNvSpPr>
            <a:spLocks noGrp="1"/>
          </p:cNvSpPr>
          <p:nvPr>
            <p:ph idx="1"/>
          </p:nvPr>
        </p:nvSpPr>
        <p:spPr>
          <a:xfrm>
            <a:off x="381000" y="1295400"/>
            <a:ext cx="8534400" cy="5257800"/>
          </a:xfrm>
        </p:spPr>
        <p:txBody>
          <a:bodyPr>
            <a:normAutofit fontScale="92500" lnSpcReduction="20000"/>
          </a:bodyPr>
          <a:lstStyle/>
          <a:p>
            <a:pPr algn="just"/>
            <a:r>
              <a:rPr lang="en-US" dirty="0"/>
              <a:t>Each variable in Java has a specific type, which determines the size and layout of the variable's memory; the range of values that can be stored within that memory; and the set of operations that can be applied to the variable.</a:t>
            </a:r>
          </a:p>
          <a:p>
            <a:pPr algn="just"/>
            <a:r>
              <a:rPr lang="en-US" dirty="0"/>
              <a:t>You must declare all variables before they can be used. Following is the basic form of a variable declaration :</a:t>
            </a:r>
          </a:p>
          <a:p>
            <a:pPr marL="0" indent="0">
              <a:buNone/>
            </a:pPr>
            <a:r>
              <a:rPr lang="en-US" sz="2000" b="1" dirty="0"/>
              <a:t>	</a:t>
            </a:r>
            <a:r>
              <a:rPr lang="en-US" sz="2500" b="1" dirty="0"/>
              <a:t>data type variable [ = value][, variable [ = value] ...] ;</a:t>
            </a:r>
            <a:endParaRPr lang="en-US" sz="2000" b="1" dirty="0"/>
          </a:p>
          <a:p>
            <a:pPr marL="400050" lvl="1" indent="0" algn="just">
              <a:buNone/>
            </a:pPr>
            <a:r>
              <a:rPr lang="en-US" sz="3200" dirty="0"/>
              <a:t>Here </a:t>
            </a:r>
            <a:r>
              <a:rPr lang="en-US" sz="3200" i="1" dirty="0"/>
              <a:t>data type</a:t>
            </a:r>
            <a:r>
              <a:rPr lang="en-US" sz="3200" dirty="0"/>
              <a:t> is one of Java's datatypes and </a:t>
            </a:r>
            <a:r>
              <a:rPr lang="en-US" sz="3200" i="1" dirty="0"/>
              <a:t>variable</a:t>
            </a:r>
            <a:r>
              <a:rPr lang="en-US" sz="3200" dirty="0"/>
              <a:t> is the name of the variable. To declare more than one variable of the specified type, you can use a comma-separated list.</a:t>
            </a:r>
            <a:endParaRPr lang="en-US" sz="3200" b="1" dirty="0"/>
          </a:p>
        </p:txBody>
      </p:sp>
    </p:spTree>
    <p:extLst>
      <p:ext uri="{BB962C8B-B14F-4D97-AF65-F5344CB8AC3E}">
        <p14:creationId xmlns:p14="http://schemas.microsoft.com/office/powerpoint/2010/main" val="293042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Declaration and Initialization of Java Variables</a:t>
            </a:r>
          </a:p>
        </p:txBody>
      </p:sp>
      <p:sp>
        <p:nvSpPr>
          <p:cNvPr id="3" name="Content Placeholder 2"/>
          <p:cNvSpPr>
            <a:spLocks noGrp="1"/>
          </p:cNvSpPr>
          <p:nvPr>
            <p:ph idx="1"/>
          </p:nvPr>
        </p:nvSpPr>
        <p:spPr>
          <a:xfrm>
            <a:off x="381000" y="1447800"/>
            <a:ext cx="8534400" cy="5105400"/>
          </a:xfrm>
        </p:spPr>
        <p:txBody>
          <a:bodyPr>
            <a:normAutofit/>
          </a:bodyPr>
          <a:lstStyle/>
          <a:p>
            <a:pPr algn="just"/>
            <a:r>
              <a:rPr lang="en-US" dirty="0"/>
              <a:t>Following are valid examples of variable declaration and initialization in Java :</a:t>
            </a:r>
          </a:p>
          <a:p>
            <a:pPr marL="623888" indent="-217488" algn="just"/>
            <a:r>
              <a:rPr lang="en-US" sz="2400" b="1" dirty="0" err="1"/>
              <a:t>int</a:t>
            </a:r>
            <a:r>
              <a:rPr lang="en-US" sz="2400" b="1" dirty="0"/>
              <a:t> a, b, c;         // Declares three </a:t>
            </a:r>
            <a:r>
              <a:rPr lang="en-US" sz="2400" b="1" dirty="0" err="1"/>
              <a:t>ints</a:t>
            </a:r>
            <a:r>
              <a:rPr lang="en-US" sz="2400" b="1" dirty="0"/>
              <a:t>, a, b, and c.</a:t>
            </a:r>
          </a:p>
          <a:p>
            <a:pPr marL="623888" indent="-217488" algn="just"/>
            <a:r>
              <a:rPr lang="en-US" sz="2400" b="1" dirty="0" err="1"/>
              <a:t>int</a:t>
            </a:r>
            <a:r>
              <a:rPr lang="en-US" sz="2400" b="1" dirty="0"/>
              <a:t> a = 10, b = 10;  // Example of initialization.</a:t>
            </a:r>
          </a:p>
          <a:p>
            <a:pPr marL="623888" indent="-217488" algn="just"/>
            <a:r>
              <a:rPr lang="en-US" sz="2400" b="1" dirty="0"/>
              <a:t>byte B = 22;         // initializes a byte type variable B.</a:t>
            </a:r>
          </a:p>
          <a:p>
            <a:pPr marL="623888" indent="-217488" algn="just"/>
            <a:r>
              <a:rPr lang="en-US" sz="2400" b="1" dirty="0"/>
              <a:t>double pi = 3.14159; // declares and assigns a value of PI.</a:t>
            </a:r>
          </a:p>
          <a:p>
            <a:pPr marL="623888" indent="-217488" algn="just"/>
            <a:r>
              <a:rPr lang="en-US" sz="2400" b="1" dirty="0"/>
              <a:t>char a = 'a';   // the char variable a is initialized with value 'a‘.</a:t>
            </a:r>
          </a:p>
        </p:txBody>
      </p:sp>
    </p:spTree>
    <p:extLst>
      <p:ext uri="{BB962C8B-B14F-4D97-AF65-F5344CB8AC3E}">
        <p14:creationId xmlns:p14="http://schemas.microsoft.com/office/powerpoint/2010/main" val="340865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Types of Variables in Java</a:t>
            </a:r>
          </a:p>
        </p:txBody>
      </p:sp>
      <p:sp>
        <p:nvSpPr>
          <p:cNvPr id="3" name="Content Placeholder 2"/>
          <p:cNvSpPr>
            <a:spLocks noGrp="1"/>
          </p:cNvSpPr>
          <p:nvPr>
            <p:ph idx="1"/>
          </p:nvPr>
        </p:nvSpPr>
        <p:spPr>
          <a:xfrm>
            <a:off x="381000" y="1676400"/>
            <a:ext cx="8534400" cy="4876800"/>
          </a:xfrm>
        </p:spPr>
        <p:txBody>
          <a:bodyPr>
            <a:normAutofit/>
          </a:bodyPr>
          <a:lstStyle/>
          <a:p>
            <a:pPr algn="just"/>
            <a:r>
              <a:rPr lang="en-US" dirty="0"/>
              <a:t>There are three types of variables in Java :</a:t>
            </a:r>
          </a:p>
          <a:p>
            <a:pPr lvl="1"/>
            <a:r>
              <a:rPr lang="en-US" dirty="0"/>
              <a:t>Local variables</a:t>
            </a:r>
          </a:p>
          <a:p>
            <a:pPr lvl="1"/>
            <a:r>
              <a:rPr lang="en-US" dirty="0"/>
              <a:t>Instance variables</a:t>
            </a:r>
          </a:p>
          <a:p>
            <a:pPr lvl="1"/>
            <a:r>
              <a:rPr lang="en-US" dirty="0"/>
              <a:t>Class/Static variables</a:t>
            </a:r>
          </a:p>
          <a:p>
            <a:pPr algn="just"/>
            <a:endParaRPr lang="en-US" dirty="0"/>
          </a:p>
        </p:txBody>
      </p:sp>
    </p:spTree>
    <p:extLst>
      <p:ext uri="{BB962C8B-B14F-4D97-AF65-F5344CB8AC3E}">
        <p14:creationId xmlns:p14="http://schemas.microsoft.com/office/powerpoint/2010/main" val="115993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Local</a:t>
            </a:r>
            <a:r>
              <a:rPr lang="en-US" dirty="0"/>
              <a:t> </a:t>
            </a:r>
            <a:r>
              <a:rPr lang="en-US" b="1" dirty="0"/>
              <a:t>Variables</a:t>
            </a:r>
          </a:p>
        </p:txBody>
      </p:sp>
      <p:sp>
        <p:nvSpPr>
          <p:cNvPr id="3" name="Content Placeholder 2"/>
          <p:cNvSpPr>
            <a:spLocks noGrp="1"/>
          </p:cNvSpPr>
          <p:nvPr>
            <p:ph idx="1"/>
          </p:nvPr>
        </p:nvSpPr>
        <p:spPr>
          <a:xfrm>
            <a:off x="381000" y="1676400"/>
            <a:ext cx="8534400" cy="4876800"/>
          </a:xfrm>
        </p:spPr>
        <p:txBody>
          <a:bodyPr>
            <a:normAutofit fontScale="92500" lnSpcReduction="20000"/>
          </a:bodyPr>
          <a:lstStyle/>
          <a:p>
            <a:r>
              <a:rPr lang="en-US" dirty="0"/>
              <a:t>Local variables are declared in methods, constructors, or blocks.</a:t>
            </a:r>
          </a:p>
          <a:p>
            <a:r>
              <a:rPr lang="en-US" dirty="0"/>
              <a:t>Local variables are created when the method, constructor or block is entered and the variable will be destroyed once it exits the method, constructor, or block.</a:t>
            </a:r>
          </a:p>
          <a:p>
            <a:r>
              <a:rPr lang="en-US" dirty="0"/>
              <a:t>Access modifiers cannot be used for local variables.</a:t>
            </a:r>
          </a:p>
          <a:p>
            <a:r>
              <a:rPr lang="en-US" dirty="0"/>
              <a:t>Local variables are visible only within the declared method, constructor, or block.</a:t>
            </a:r>
          </a:p>
          <a:p>
            <a:r>
              <a:rPr lang="en-US" dirty="0"/>
              <a:t>There is no default value for local variables, so local variables should be declared and an initial value should be assigned before the first use.</a:t>
            </a:r>
          </a:p>
        </p:txBody>
      </p:sp>
    </p:spTree>
    <p:extLst>
      <p:ext uri="{BB962C8B-B14F-4D97-AF65-F5344CB8AC3E}">
        <p14:creationId xmlns:p14="http://schemas.microsoft.com/office/powerpoint/2010/main" val="343207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Local</a:t>
            </a:r>
            <a:r>
              <a:rPr lang="en-US" dirty="0"/>
              <a:t> </a:t>
            </a:r>
            <a:r>
              <a:rPr lang="en-US" b="1" dirty="0"/>
              <a:t>Variables: </a:t>
            </a:r>
            <a:r>
              <a:rPr lang="en-US" dirty="0"/>
              <a:t>Example</a:t>
            </a:r>
          </a:p>
        </p:txBody>
      </p:sp>
      <p:sp>
        <p:nvSpPr>
          <p:cNvPr id="3" name="Content Placeholder 2"/>
          <p:cNvSpPr>
            <a:spLocks noGrp="1"/>
          </p:cNvSpPr>
          <p:nvPr>
            <p:ph idx="1"/>
          </p:nvPr>
        </p:nvSpPr>
        <p:spPr>
          <a:xfrm>
            <a:off x="304800" y="1066800"/>
            <a:ext cx="8534400" cy="5486400"/>
          </a:xfrm>
        </p:spPr>
        <p:txBody>
          <a:bodyPr>
            <a:normAutofit lnSpcReduction="10000"/>
          </a:bodyPr>
          <a:lstStyle/>
          <a:p>
            <a:pPr marL="0" indent="0">
              <a:buNone/>
            </a:pPr>
            <a:r>
              <a:rPr lang="en-US" dirty="0"/>
              <a:t>public class Test {</a:t>
            </a:r>
          </a:p>
          <a:p>
            <a:pPr marL="400050" lvl="1" indent="0">
              <a:buNone/>
            </a:pPr>
            <a:r>
              <a:rPr lang="en-US" dirty="0"/>
              <a:t> public void </a:t>
            </a:r>
            <a:r>
              <a:rPr lang="en-US" dirty="0" err="1"/>
              <a:t>pupAge</a:t>
            </a:r>
            <a:r>
              <a:rPr lang="en-US" dirty="0"/>
              <a:t> () {</a:t>
            </a:r>
          </a:p>
          <a:p>
            <a:pPr marL="400050" lvl="1" indent="0">
              <a:buNone/>
            </a:pPr>
            <a:r>
              <a:rPr lang="en-US" dirty="0"/>
              <a:t>      </a:t>
            </a:r>
            <a:r>
              <a:rPr lang="en-US" dirty="0" err="1"/>
              <a:t>int</a:t>
            </a:r>
            <a:r>
              <a:rPr lang="en-US" dirty="0"/>
              <a:t> age = 0;</a:t>
            </a:r>
          </a:p>
          <a:p>
            <a:pPr marL="400050" lvl="1" indent="0">
              <a:buNone/>
            </a:pPr>
            <a:r>
              <a:rPr lang="en-US" dirty="0"/>
              <a:t> 	age = age + 7;</a:t>
            </a:r>
          </a:p>
          <a:p>
            <a:pPr marL="400050" lvl="1" indent="0">
              <a:buNone/>
            </a:pPr>
            <a:r>
              <a:rPr lang="en-US" dirty="0"/>
              <a:t>	</a:t>
            </a:r>
            <a:r>
              <a:rPr lang="en-US" dirty="0" err="1"/>
              <a:t>System.out.println</a:t>
            </a:r>
            <a:r>
              <a:rPr lang="en-US" dirty="0"/>
              <a:t>(“Puppy age is: “+ age);</a:t>
            </a:r>
          </a:p>
          <a:p>
            <a:pPr marL="400050" lvl="1" indent="0">
              <a:buNone/>
            </a:pPr>
            <a:r>
              <a:rPr lang="en-US" dirty="0"/>
              <a:t>   }</a:t>
            </a:r>
          </a:p>
          <a:p>
            <a:pPr marL="400050" lvl="1" indent="0">
              <a:buNone/>
            </a:pPr>
            <a:r>
              <a:rPr lang="en-US" dirty="0"/>
              <a:t> public static void main(String </a:t>
            </a:r>
            <a:r>
              <a:rPr lang="en-US" dirty="0" err="1"/>
              <a:t>args</a:t>
            </a:r>
            <a:r>
              <a:rPr lang="en-US" dirty="0"/>
              <a:t>[]) {</a:t>
            </a:r>
          </a:p>
          <a:p>
            <a:pPr marL="400050" lvl="1" indent="0">
              <a:buNone/>
            </a:pPr>
            <a:r>
              <a:rPr lang="en-US" dirty="0"/>
              <a:t> 	Test </a:t>
            </a:r>
            <a:r>
              <a:rPr lang="en-US" dirty="0" err="1"/>
              <a:t>test</a:t>
            </a:r>
            <a:r>
              <a:rPr lang="en-US" dirty="0"/>
              <a:t> = new Test ();</a:t>
            </a:r>
          </a:p>
          <a:p>
            <a:pPr marL="400050" lvl="1" indent="0">
              <a:buNone/>
            </a:pPr>
            <a:r>
              <a:rPr lang="en-US" dirty="0"/>
              <a:t>      </a:t>
            </a:r>
            <a:r>
              <a:rPr lang="en-US" dirty="0" err="1"/>
              <a:t>test.pupAge</a:t>
            </a:r>
            <a:r>
              <a:rPr lang="en-US" dirty="0"/>
              <a:t>();</a:t>
            </a:r>
          </a:p>
          <a:p>
            <a:pPr marL="400050" lvl="1" indent="0">
              <a:buNone/>
            </a:pPr>
            <a:r>
              <a:rPr lang="en-US" dirty="0"/>
              <a:t>  }</a:t>
            </a:r>
          </a:p>
          <a:p>
            <a:pPr marL="0" indent="0">
              <a:buNone/>
            </a:pPr>
            <a:r>
              <a:rPr lang="en-US" dirty="0"/>
              <a:t>}</a:t>
            </a:r>
          </a:p>
          <a:p>
            <a:pPr marL="0" indent="0" algn="ctr">
              <a:buNone/>
            </a:pPr>
            <a:endParaRPr lang="en-US" dirty="0"/>
          </a:p>
        </p:txBody>
      </p:sp>
    </p:spTree>
    <p:extLst>
      <p:ext uri="{BB962C8B-B14F-4D97-AF65-F5344CB8AC3E}">
        <p14:creationId xmlns:p14="http://schemas.microsoft.com/office/powerpoint/2010/main" val="15653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Instance</a:t>
            </a:r>
            <a:r>
              <a:rPr lang="en-US" dirty="0"/>
              <a:t> </a:t>
            </a:r>
            <a:r>
              <a:rPr lang="en-US" b="1" dirty="0"/>
              <a:t>Variables</a:t>
            </a:r>
          </a:p>
        </p:txBody>
      </p:sp>
      <p:sp>
        <p:nvSpPr>
          <p:cNvPr id="3" name="Content Placeholder 2"/>
          <p:cNvSpPr>
            <a:spLocks noGrp="1"/>
          </p:cNvSpPr>
          <p:nvPr>
            <p:ph idx="1"/>
          </p:nvPr>
        </p:nvSpPr>
        <p:spPr>
          <a:xfrm>
            <a:off x="381000" y="1676400"/>
            <a:ext cx="8534400" cy="4876800"/>
          </a:xfrm>
        </p:spPr>
        <p:txBody>
          <a:bodyPr>
            <a:normAutofit/>
          </a:bodyPr>
          <a:lstStyle/>
          <a:p>
            <a:r>
              <a:rPr lang="en-US" dirty="0"/>
              <a:t>These are declared in a class, but outside a method, constructor or any block.</a:t>
            </a:r>
          </a:p>
          <a:p>
            <a:r>
              <a:rPr lang="en-US" dirty="0"/>
              <a:t>Each object/instance of a given class has a separate copy of an instance variable.</a:t>
            </a:r>
          </a:p>
          <a:p>
            <a:r>
              <a:rPr lang="en-US" dirty="0"/>
              <a:t>It is recommended to make these variables private (</a:t>
            </a:r>
            <a:r>
              <a:rPr lang="en-US" dirty="0" err="1"/>
              <a:t>i.e</a:t>
            </a:r>
            <a:r>
              <a:rPr lang="en-US" dirty="0"/>
              <a:t> instance variables are typically private). However, visibility for subclasses can be given for these variables with the use of access modifiers.</a:t>
            </a:r>
          </a:p>
        </p:txBody>
      </p:sp>
    </p:spTree>
    <p:extLst>
      <p:ext uri="{BB962C8B-B14F-4D97-AF65-F5344CB8AC3E}">
        <p14:creationId xmlns:p14="http://schemas.microsoft.com/office/powerpoint/2010/main" val="3799017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9762"/>
          </a:xfrm>
        </p:spPr>
        <p:txBody>
          <a:bodyPr>
            <a:normAutofit fontScale="90000"/>
          </a:bodyPr>
          <a:lstStyle/>
          <a:p>
            <a:r>
              <a:rPr lang="en-US" b="1" dirty="0"/>
              <a:t>Instance</a:t>
            </a:r>
            <a:r>
              <a:rPr lang="en-US" dirty="0"/>
              <a:t> </a:t>
            </a:r>
            <a:r>
              <a:rPr lang="en-US" b="1" dirty="0"/>
              <a:t>Variables</a:t>
            </a:r>
          </a:p>
        </p:txBody>
      </p:sp>
      <p:sp>
        <p:nvSpPr>
          <p:cNvPr id="3" name="Content Placeholder 2"/>
          <p:cNvSpPr>
            <a:spLocks noGrp="1"/>
          </p:cNvSpPr>
          <p:nvPr>
            <p:ph idx="1"/>
          </p:nvPr>
        </p:nvSpPr>
        <p:spPr>
          <a:xfrm>
            <a:off x="381000" y="1676400"/>
            <a:ext cx="8534400" cy="4876800"/>
          </a:xfrm>
        </p:spPr>
        <p:txBody>
          <a:bodyPr>
            <a:normAutofit fontScale="92500" lnSpcReduction="10000"/>
          </a:bodyPr>
          <a:lstStyle/>
          <a:p>
            <a:r>
              <a:rPr lang="en-US" dirty="0"/>
              <a:t>Instance variables have default values. For numbers, the default value is 0, for Booleans it is false, and for object references it is null. Values can be assigned during the declaration or within the constructor.</a:t>
            </a:r>
          </a:p>
          <a:p>
            <a:r>
              <a:rPr lang="en-US" dirty="0"/>
              <a:t>Instance variables can be accessed directly by calling the variable name inside the class. However, within static methods (when instance variables are given accessibility), they should be called using the fully qualified name. </a:t>
            </a:r>
            <a:r>
              <a:rPr lang="en-US" i="1" dirty="0" err="1"/>
              <a:t>ObjectReference.VariableName</a:t>
            </a:r>
            <a:r>
              <a:rPr lang="en-US" dirty="0"/>
              <a:t>.</a:t>
            </a:r>
          </a:p>
        </p:txBody>
      </p:sp>
    </p:spTree>
    <p:extLst>
      <p:ext uri="{BB962C8B-B14F-4D97-AF65-F5344CB8AC3E}">
        <p14:creationId xmlns:p14="http://schemas.microsoft.com/office/powerpoint/2010/main" val="2489853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1084</TotalTime>
  <Words>2339</Words>
  <Application>Microsoft Office PowerPoint</Application>
  <PresentationFormat>On-screen Show (4:3)</PresentationFormat>
  <Paragraphs>241</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RCS 122  OBJECT ORIENTED PROGRAMMING I</vt:lpstr>
      <vt:lpstr>Variables</vt:lpstr>
      <vt:lpstr>Java Variables</vt:lpstr>
      <vt:lpstr>Declaration and Initialization of Java Variables</vt:lpstr>
      <vt:lpstr>Types of Variables in Java</vt:lpstr>
      <vt:lpstr>Local Variables</vt:lpstr>
      <vt:lpstr>Local Variables: Example</vt:lpstr>
      <vt:lpstr>Instance Variables</vt:lpstr>
      <vt:lpstr>Instance Variables</vt:lpstr>
      <vt:lpstr>Instance Variables: Example I</vt:lpstr>
      <vt:lpstr>Instance Variables</vt:lpstr>
      <vt:lpstr>Instance Variables: Example II  Using separate .java files (Within the same package)</vt:lpstr>
      <vt:lpstr>Instance Variables: Example II  Using separate .java files (Within the same package)</vt:lpstr>
      <vt:lpstr>Instance Variables: Example III  Using a separate class but within the same file</vt:lpstr>
      <vt:lpstr>Instance Variables</vt:lpstr>
      <vt:lpstr>Instance Variables: Example IV  Using one .java file</vt:lpstr>
      <vt:lpstr>Instance Variables: Example V  Using separate .java files (within the same package of course)</vt:lpstr>
      <vt:lpstr>Class/Static Variables</vt:lpstr>
      <vt:lpstr>Class/Static Variables</vt:lpstr>
      <vt:lpstr>Class/Static Variables : Example I</vt:lpstr>
      <vt:lpstr>Class/Static Variables : Example II</vt:lpstr>
      <vt:lpstr>Class/Static Variables</vt:lpstr>
      <vt:lpstr>Class/Static Variables : Example III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Deogratias</dc:creator>
  <cp:lastModifiedBy>sAm</cp:lastModifiedBy>
  <cp:revision>131</cp:revision>
  <cp:lastPrinted>2012-03-29T08:18:45Z</cp:lastPrinted>
  <dcterms:created xsi:type="dcterms:W3CDTF">2012-03-28T20:07:05Z</dcterms:created>
  <dcterms:modified xsi:type="dcterms:W3CDTF">2023-04-13T06:57:42Z</dcterms:modified>
</cp:coreProperties>
</file>