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4"/>
  </p:handoutMasterIdLst>
  <p:sldIdLst>
    <p:sldId id="288" r:id="rId2"/>
    <p:sldId id="264" r:id="rId3"/>
    <p:sldId id="265" r:id="rId4"/>
    <p:sldId id="266" r:id="rId5"/>
    <p:sldId id="268" r:id="rId6"/>
    <p:sldId id="269" r:id="rId7"/>
    <p:sldId id="270" r:id="rId8"/>
    <p:sldId id="271" r:id="rId9"/>
    <p:sldId id="272" r:id="rId10"/>
    <p:sldId id="273" r:id="rId11"/>
    <p:sldId id="282" r:id="rId12"/>
    <p:sldId id="281" r:id="rId13"/>
    <p:sldId id="275" r:id="rId14"/>
    <p:sldId id="284" r:id="rId15"/>
    <p:sldId id="276" r:id="rId16"/>
    <p:sldId id="286" r:id="rId17"/>
    <p:sldId id="277" r:id="rId18"/>
    <p:sldId id="278" r:id="rId19"/>
    <p:sldId id="279" r:id="rId20"/>
    <p:sldId id="280" r:id="rId21"/>
    <p:sldId id="289" r:id="rId22"/>
    <p:sldId id="26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EA96"/>
    <a:srgbClr val="8AFB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p:cViewPr varScale="1">
        <p:scale>
          <a:sx n="53" d="100"/>
          <a:sy n="53" d="100"/>
        </p:scale>
        <p:origin x="116"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883CDA-2911-47B1-9ABC-576DA2FABCA7}" type="datetimeFigureOut">
              <a:rPr lang="en-US" smtClean="0"/>
              <a:t>4/26/2022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6E6445-6847-46B4-B022-2C6535653907}" type="slidenum">
              <a:rPr lang="en-US" smtClean="0"/>
              <a:t>‹#›</a:t>
            </a:fld>
            <a:endParaRPr lang="en-US"/>
          </a:p>
        </p:txBody>
      </p:sp>
    </p:spTree>
    <p:extLst>
      <p:ext uri="{BB962C8B-B14F-4D97-AF65-F5344CB8AC3E}">
        <p14:creationId xmlns:p14="http://schemas.microsoft.com/office/powerpoint/2010/main" val="78441731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24B022F-37D6-4D3F-803A-7F18FA38F48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419327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B022F-37D6-4D3F-803A-7F18FA38F48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524496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B022F-37D6-4D3F-803A-7F18FA38F48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19338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B022F-37D6-4D3F-803A-7F18FA38F48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65407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B022F-37D6-4D3F-803A-7F18FA38F48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41102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4B022F-37D6-4D3F-803A-7F18FA38F484}"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266823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4B022F-37D6-4D3F-803A-7F18FA38F484}" type="datetimeFigureOut">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934941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4B022F-37D6-4D3F-803A-7F18FA38F484}" type="datetimeFigureOut">
              <a:rPr lang="en-US" smtClean="0"/>
              <a:t>4/26/2022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2428583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B022F-37D6-4D3F-803A-7F18FA38F484}" type="datetimeFigureOut">
              <a:rPr lang="en-US" smtClean="0"/>
              <a:t>4/26/2022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37533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B022F-37D6-4D3F-803A-7F18FA38F484}"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46399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B022F-37D6-4D3F-803A-7F18FA38F484}"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208304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B022F-37D6-4D3F-803A-7F18FA38F484}" type="datetimeFigureOut">
              <a:rPr lang="en-US" smtClean="0"/>
              <a:t>4/26/2022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694193-674B-4C02-AD07-21F9D2033E44}" type="slidenum">
              <a:rPr lang="en-US" smtClean="0"/>
              <a:t>‹#›</a:t>
            </a:fld>
            <a:endParaRPr lang="en-US"/>
          </a:p>
        </p:txBody>
      </p:sp>
    </p:spTree>
    <p:extLst>
      <p:ext uri="{BB962C8B-B14F-4D97-AF65-F5344CB8AC3E}">
        <p14:creationId xmlns:p14="http://schemas.microsoft.com/office/powerpoint/2010/main" val="1118977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RCS 122 </a:t>
            </a:r>
            <a:br>
              <a:rPr lang="en-US" dirty="0"/>
            </a:br>
            <a:r>
              <a:rPr lang="en-US" dirty="0"/>
              <a:t>OBJECT ORIENTED PROGRAMMING I</a:t>
            </a:r>
          </a:p>
        </p:txBody>
      </p:sp>
      <p:sp>
        <p:nvSpPr>
          <p:cNvPr id="3" name="Subtitle 2"/>
          <p:cNvSpPr>
            <a:spLocks noGrp="1"/>
          </p:cNvSpPr>
          <p:nvPr>
            <p:ph type="subTitle" idx="1"/>
          </p:nvPr>
        </p:nvSpPr>
        <p:spPr>
          <a:xfrm>
            <a:off x="1104900" y="4168774"/>
            <a:ext cx="6934200" cy="1470025"/>
          </a:xfrm>
        </p:spPr>
        <p:txBody>
          <a:bodyPr>
            <a:normAutofit/>
          </a:bodyPr>
          <a:lstStyle/>
          <a:p>
            <a:r>
              <a:rPr lang="en-US" sz="3000" b="1" dirty="0"/>
              <a:t>Lecture 11: </a:t>
            </a:r>
            <a:r>
              <a:rPr lang="en-US" b="1" dirty="0"/>
              <a:t>Packages</a:t>
            </a:r>
          </a:p>
          <a:p>
            <a:endParaRPr lang="en-US" sz="3000" b="1" dirty="0"/>
          </a:p>
        </p:txBody>
      </p:sp>
    </p:spTree>
    <p:extLst>
      <p:ext uri="{BB962C8B-B14F-4D97-AF65-F5344CB8AC3E}">
        <p14:creationId xmlns:p14="http://schemas.microsoft.com/office/powerpoint/2010/main" val="133567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b="1" dirty="0"/>
              <a:t>a) Referring to a Package Member by Its Qualified Name</a:t>
            </a:r>
          </a:p>
        </p:txBody>
      </p:sp>
      <p:sp>
        <p:nvSpPr>
          <p:cNvPr id="3" name="Content Placeholder 2"/>
          <p:cNvSpPr>
            <a:spLocks noGrp="1"/>
          </p:cNvSpPr>
          <p:nvPr>
            <p:ph idx="1"/>
          </p:nvPr>
        </p:nvSpPr>
        <p:spPr>
          <a:xfrm>
            <a:off x="228600" y="1066800"/>
            <a:ext cx="8686800" cy="5638799"/>
          </a:xfrm>
        </p:spPr>
        <p:txBody>
          <a:bodyPr>
            <a:noAutofit/>
          </a:bodyPr>
          <a:lstStyle/>
          <a:p>
            <a:pPr algn="just"/>
            <a:r>
              <a:rPr lang="en-US" sz="2500" dirty="0"/>
              <a:t>So far, most of the examples in this tutorial have referred to types by their simple names, such as “MyClass”. You can use a package member's simple name if the code you are writing is in the same package as that member </a:t>
            </a:r>
            <a:r>
              <a:rPr lang="en-US" sz="2500" b="1" dirty="0"/>
              <a:t>or</a:t>
            </a:r>
            <a:r>
              <a:rPr lang="en-US" sz="2500" dirty="0"/>
              <a:t> if that member has been imported.</a:t>
            </a:r>
          </a:p>
          <a:p>
            <a:pPr algn="just"/>
            <a:r>
              <a:rPr lang="en-US" sz="2500" dirty="0"/>
              <a:t>However, if you are trying to use a member from a different package and that package </a:t>
            </a:r>
            <a:r>
              <a:rPr lang="en-US" sz="2500" b="1" dirty="0"/>
              <a:t>has not been imported</a:t>
            </a:r>
            <a:r>
              <a:rPr lang="en-US" sz="2500" dirty="0"/>
              <a:t>, you must use the member's </a:t>
            </a:r>
            <a:r>
              <a:rPr lang="en-US" sz="2500" b="1" dirty="0"/>
              <a:t>fully qualified name</a:t>
            </a:r>
            <a:r>
              <a:rPr lang="en-US" sz="2500" dirty="0"/>
              <a:t>, which includes the package name. Here is the fully qualified name for the </a:t>
            </a:r>
            <a:r>
              <a:rPr lang="en-US" sz="2500" b="1" dirty="0"/>
              <a:t>Rectangle</a:t>
            </a:r>
            <a:r>
              <a:rPr lang="en-US" sz="2500" dirty="0"/>
              <a:t> class declared in the </a:t>
            </a:r>
            <a:r>
              <a:rPr lang="en-US" sz="2500" b="1" dirty="0"/>
              <a:t>graphics</a:t>
            </a:r>
            <a:r>
              <a:rPr lang="en-US" sz="2500" dirty="0"/>
              <a:t> package:</a:t>
            </a:r>
          </a:p>
          <a:p>
            <a:pPr marL="0" indent="0" algn="ctr">
              <a:buNone/>
            </a:pPr>
            <a:r>
              <a:rPr lang="en-US" sz="2500" b="1" dirty="0" err="1"/>
              <a:t>graphics.Rectangle</a:t>
            </a:r>
            <a:endParaRPr lang="en-US" sz="2500" b="1" dirty="0"/>
          </a:p>
          <a:p>
            <a:r>
              <a:rPr lang="en-US" sz="2500" dirty="0"/>
              <a:t>You could use this qualified name to create an instance of </a:t>
            </a:r>
            <a:r>
              <a:rPr lang="en-US" sz="2500" b="1" dirty="0" err="1"/>
              <a:t>graphics.Rectangle</a:t>
            </a:r>
            <a:r>
              <a:rPr lang="en-US" sz="2500" dirty="0"/>
              <a:t>, like:</a:t>
            </a:r>
          </a:p>
          <a:p>
            <a:pPr marL="0" indent="0" algn="ctr">
              <a:buNone/>
            </a:pPr>
            <a:r>
              <a:rPr lang="en-US" sz="2500" b="1" dirty="0" err="1"/>
              <a:t>graphics.Rectangle</a:t>
            </a:r>
            <a:r>
              <a:rPr lang="en-US" sz="2500" b="1" dirty="0"/>
              <a:t> </a:t>
            </a:r>
            <a:r>
              <a:rPr lang="en-US" sz="2500" b="1" dirty="0" err="1"/>
              <a:t>myRect</a:t>
            </a:r>
            <a:r>
              <a:rPr lang="en-US" sz="2500" b="1" dirty="0"/>
              <a:t> = new </a:t>
            </a:r>
            <a:r>
              <a:rPr lang="en-US" sz="2500" b="1" dirty="0" err="1"/>
              <a:t>graphics.Rectangle</a:t>
            </a:r>
            <a:r>
              <a:rPr lang="en-US" sz="2500" b="1" dirty="0"/>
              <a:t>();</a:t>
            </a:r>
          </a:p>
          <a:p>
            <a:endParaRPr lang="en-US" sz="2500" dirty="0"/>
          </a:p>
        </p:txBody>
      </p:sp>
    </p:spTree>
    <p:extLst>
      <p:ext uri="{BB962C8B-B14F-4D97-AF65-F5344CB8AC3E}">
        <p14:creationId xmlns:p14="http://schemas.microsoft.com/office/powerpoint/2010/main" val="518799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765079"/>
            <a:ext cx="3810000" cy="2954655"/>
          </a:xfrm>
          <a:prstGeom prst="rect">
            <a:avLst/>
          </a:prstGeom>
          <a:solidFill>
            <a:srgbClr val="B4EA96"/>
          </a:solidFill>
        </p:spPr>
        <p:txBody>
          <a:bodyPr wrap="square" rtlCol="0">
            <a:spAutoFit/>
          </a:bodyPr>
          <a:lstStyle/>
          <a:p>
            <a:r>
              <a:rPr lang="en-US" sz="2100" dirty="0"/>
              <a:t>//save by A.java  </a:t>
            </a:r>
          </a:p>
          <a:p>
            <a:endParaRPr lang="en-US" sz="2100" dirty="0"/>
          </a:p>
          <a:p>
            <a:r>
              <a:rPr lang="en-US" sz="2100" dirty="0"/>
              <a:t>package pack;  </a:t>
            </a:r>
          </a:p>
          <a:p>
            <a:r>
              <a:rPr lang="en-US" sz="2100" dirty="0"/>
              <a:t>public class A {  </a:t>
            </a:r>
          </a:p>
          <a:p>
            <a:r>
              <a:rPr lang="en-US" sz="2100" dirty="0"/>
              <a:t>    public void </a:t>
            </a:r>
            <a:r>
              <a:rPr lang="en-US" sz="2100" dirty="0" err="1"/>
              <a:t>msg</a:t>
            </a:r>
            <a:r>
              <a:rPr lang="en-US" sz="2100" dirty="0"/>
              <a:t>() {</a:t>
            </a:r>
          </a:p>
          <a:p>
            <a:r>
              <a:rPr lang="en-US" sz="2100" dirty="0"/>
              <a:t>        System.out.println("Hello");</a:t>
            </a:r>
          </a:p>
          <a:p>
            <a:r>
              <a:rPr lang="en-US" sz="2100" dirty="0"/>
              <a:t>    }  </a:t>
            </a:r>
          </a:p>
          <a:p>
            <a:r>
              <a:rPr lang="en-US" sz="2100" dirty="0"/>
              <a:t>}   </a:t>
            </a:r>
          </a:p>
          <a:p>
            <a:endParaRPr lang="en-US" dirty="0"/>
          </a:p>
        </p:txBody>
      </p:sp>
      <p:sp>
        <p:nvSpPr>
          <p:cNvPr id="5" name="TextBox 4"/>
          <p:cNvSpPr txBox="1"/>
          <p:nvPr/>
        </p:nvSpPr>
        <p:spPr>
          <a:xfrm>
            <a:off x="3886200" y="1752600"/>
            <a:ext cx="5105400" cy="3000821"/>
          </a:xfrm>
          <a:prstGeom prst="rect">
            <a:avLst/>
          </a:prstGeom>
          <a:solidFill>
            <a:schemeClr val="accent2">
              <a:lumMod val="40000"/>
              <a:lumOff val="60000"/>
            </a:schemeClr>
          </a:solidFill>
        </p:spPr>
        <p:txBody>
          <a:bodyPr wrap="square" rtlCol="0">
            <a:spAutoFit/>
          </a:bodyPr>
          <a:lstStyle/>
          <a:p>
            <a:r>
              <a:rPr lang="en-US" sz="2100" dirty="0"/>
              <a:t>//save by B.java  </a:t>
            </a:r>
          </a:p>
          <a:p>
            <a:endParaRPr lang="en-US" sz="2100" dirty="0"/>
          </a:p>
          <a:p>
            <a:r>
              <a:rPr lang="en-US" sz="2100" dirty="0"/>
              <a:t>package </a:t>
            </a:r>
            <a:r>
              <a:rPr lang="en-US" sz="2100" dirty="0" err="1"/>
              <a:t>mypack</a:t>
            </a:r>
            <a:r>
              <a:rPr lang="en-US" sz="2100" dirty="0"/>
              <a:t>;  </a:t>
            </a:r>
          </a:p>
          <a:p>
            <a:r>
              <a:rPr lang="en-US" sz="2100" dirty="0"/>
              <a:t>class B {  </a:t>
            </a:r>
          </a:p>
          <a:p>
            <a:r>
              <a:rPr lang="en-US" sz="2100" dirty="0"/>
              <a:t>    public static void main(String </a:t>
            </a:r>
            <a:r>
              <a:rPr lang="en-US" sz="2100" dirty="0" err="1"/>
              <a:t>args</a:t>
            </a:r>
            <a:r>
              <a:rPr lang="en-US" sz="2100" dirty="0"/>
              <a:t>[]) {  </a:t>
            </a:r>
          </a:p>
          <a:p>
            <a:r>
              <a:rPr lang="en-US" sz="2100" dirty="0"/>
              <a:t>        </a:t>
            </a:r>
            <a:r>
              <a:rPr lang="en-US" sz="2100" dirty="0" err="1"/>
              <a:t>pack.A</a:t>
            </a:r>
            <a:r>
              <a:rPr lang="en-US" sz="2100" dirty="0"/>
              <a:t> </a:t>
            </a:r>
            <a:r>
              <a:rPr lang="en-US" sz="2100" dirty="0" err="1"/>
              <a:t>obj</a:t>
            </a:r>
            <a:r>
              <a:rPr lang="en-US" sz="2100" dirty="0"/>
              <a:t> = new </a:t>
            </a:r>
            <a:r>
              <a:rPr lang="en-US" sz="2100" dirty="0" err="1"/>
              <a:t>pack.A</a:t>
            </a:r>
            <a:r>
              <a:rPr lang="en-US" sz="2100" dirty="0"/>
              <a:t>(); </a:t>
            </a:r>
          </a:p>
          <a:p>
            <a:r>
              <a:rPr lang="en-US" sz="2100" dirty="0"/>
              <a:t>        obj.msg();  </a:t>
            </a:r>
          </a:p>
          <a:p>
            <a:r>
              <a:rPr lang="en-US" sz="2100" dirty="0"/>
              <a:t>    }  </a:t>
            </a:r>
          </a:p>
          <a:p>
            <a:r>
              <a:rPr lang="en-US" sz="2100" dirty="0"/>
              <a:t>}</a:t>
            </a:r>
          </a:p>
        </p:txBody>
      </p:sp>
      <p:sp>
        <p:nvSpPr>
          <p:cNvPr id="10" name="Title 1"/>
          <p:cNvSpPr>
            <a:spLocks noGrp="1"/>
          </p:cNvSpPr>
          <p:nvPr>
            <p:ph type="title"/>
          </p:nvPr>
        </p:nvSpPr>
        <p:spPr/>
        <p:txBody>
          <a:bodyPr>
            <a:normAutofit fontScale="90000"/>
          </a:bodyPr>
          <a:lstStyle/>
          <a:p>
            <a:r>
              <a:rPr lang="en-US" b="1" dirty="0"/>
              <a:t>a) Referring to a Package Member by Its Qualified Name: </a:t>
            </a:r>
            <a:r>
              <a:rPr lang="en-US" dirty="0"/>
              <a:t>Example</a:t>
            </a:r>
          </a:p>
        </p:txBody>
      </p:sp>
    </p:spTree>
    <p:extLst>
      <p:ext uri="{BB962C8B-B14F-4D97-AF65-F5344CB8AC3E}">
        <p14:creationId xmlns:p14="http://schemas.microsoft.com/office/powerpoint/2010/main" val="3915400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715962"/>
          </a:xfrm>
        </p:spPr>
        <p:txBody>
          <a:bodyPr>
            <a:normAutofit fontScale="90000"/>
          </a:bodyPr>
          <a:lstStyle/>
          <a:p>
            <a:r>
              <a:rPr lang="en-US" b="1" dirty="0"/>
              <a:t>a) Referring to a Package Member by Its Qualified Name</a:t>
            </a:r>
          </a:p>
        </p:txBody>
      </p:sp>
      <p:sp>
        <p:nvSpPr>
          <p:cNvPr id="3" name="Content Placeholder 2"/>
          <p:cNvSpPr>
            <a:spLocks noGrp="1"/>
          </p:cNvSpPr>
          <p:nvPr>
            <p:ph idx="1"/>
          </p:nvPr>
        </p:nvSpPr>
        <p:spPr>
          <a:xfrm>
            <a:off x="228600" y="1371600"/>
            <a:ext cx="8686800" cy="5333999"/>
          </a:xfrm>
        </p:spPr>
        <p:txBody>
          <a:bodyPr>
            <a:noAutofit/>
          </a:bodyPr>
          <a:lstStyle/>
          <a:p>
            <a:pPr algn="just"/>
            <a:r>
              <a:rPr lang="en-US" dirty="0"/>
              <a:t>Qualified names are all right for infrequent use. When a name is used repetitively, however, typing the name repeatedly becomes tedious and the code becomes difficult to read. As an alternative, you can </a:t>
            </a:r>
            <a:r>
              <a:rPr lang="en-US" b="1" i="1" dirty="0"/>
              <a:t>import</a:t>
            </a:r>
            <a:r>
              <a:rPr lang="en-US" dirty="0"/>
              <a:t> the </a:t>
            </a:r>
            <a:r>
              <a:rPr lang="en-US" u="sng" dirty="0"/>
              <a:t>member</a:t>
            </a:r>
            <a:r>
              <a:rPr lang="en-US" dirty="0"/>
              <a:t> or </a:t>
            </a:r>
            <a:r>
              <a:rPr lang="en-US" u="sng" dirty="0"/>
              <a:t>its package</a:t>
            </a:r>
            <a:r>
              <a:rPr lang="en-US" dirty="0"/>
              <a:t> and then use its simple name.</a:t>
            </a:r>
            <a:endParaRPr lang="en-US" sz="2500" dirty="0"/>
          </a:p>
        </p:txBody>
      </p:sp>
    </p:spTree>
    <p:extLst>
      <p:ext uri="{BB962C8B-B14F-4D97-AF65-F5344CB8AC3E}">
        <p14:creationId xmlns:p14="http://schemas.microsoft.com/office/powerpoint/2010/main" val="2897547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b="1" dirty="0"/>
              <a:t>b) Importing a Package Member</a:t>
            </a:r>
          </a:p>
        </p:txBody>
      </p:sp>
      <p:sp>
        <p:nvSpPr>
          <p:cNvPr id="3" name="Content Placeholder 2"/>
          <p:cNvSpPr>
            <a:spLocks noGrp="1"/>
          </p:cNvSpPr>
          <p:nvPr>
            <p:ph idx="1"/>
          </p:nvPr>
        </p:nvSpPr>
        <p:spPr>
          <a:xfrm>
            <a:off x="228600" y="1066800"/>
            <a:ext cx="8686800" cy="5638799"/>
          </a:xfrm>
        </p:spPr>
        <p:txBody>
          <a:bodyPr>
            <a:noAutofit/>
          </a:bodyPr>
          <a:lstStyle/>
          <a:p>
            <a:pPr algn="just"/>
            <a:r>
              <a:rPr lang="en-US" sz="2600" dirty="0"/>
              <a:t>To import a specific member into the current file, put an import statement at the beginning of the file before any type definitions but after the package statement, if there is one. </a:t>
            </a:r>
          </a:p>
          <a:p>
            <a:pPr algn="just"/>
            <a:r>
              <a:rPr lang="en-US" sz="2600" dirty="0"/>
              <a:t>Here's how you would import the </a:t>
            </a:r>
            <a:r>
              <a:rPr lang="en-US" sz="2600" b="1" dirty="0"/>
              <a:t>Rectangle</a:t>
            </a:r>
            <a:r>
              <a:rPr lang="en-US" sz="2600" dirty="0"/>
              <a:t> class from the </a:t>
            </a:r>
            <a:r>
              <a:rPr lang="en-US" sz="2600" b="1" dirty="0"/>
              <a:t>graphics</a:t>
            </a:r>
            <a:r>
              <a:rPr lang="en-US" sz="2600" dirty="0"/>
              <a:t> package:</a:t>
            </a:r>
          </a:p>
          <a:p>
            <a:pPr marL="0" indent="0" algn="just">
              <a:buNone/>
            </a:pPr>
            <a:r>
              <a:rPr lang="en-US" sz="2500" b="1" dirty="0"/>
              <a:t>		import </a:t>
            </a:r>
            <a:r>
              <a:rPr lang="en-US" sz="2500" b="1" dirty="0" err="1"/>
              <a:t>graphics.Rectangle</a:t>
            </a:r>
            <a:r>
              <a:rPr lang="en-US" sz="2500" b="1" dirty="0"/>
              <a:t>;</a:t>
            </a:r>
          </a:p>
          <a:p>
            <a:pPr algn="just"/>
            <a:r>
              <a:rPr lang="en-US" sz="2600" dirty="0"/>
              <a:t>Now you can refer to the Rectangle class by its simple name:</a:t>
            </a:r>
          </a:p>
          <a:p>
            <a:pPr marL="0" indent="0" algn="ctr">
              <a:buNone/>
            </a:pPr>
            <a:r>
              <a:rPr lang="en-US" sz="2500" b="1" dirty="0"/>
              <a:t>Rectangle </a:t>
            </a:r>
            <a:r>
              <a:rPr lang="en-US" sz="2500" b="1" dirty="0" err="1"/>
              <a:t>myRect</a:t>
            </a:r>
            <a:r>
              <a:rPr lang="en-US" sz="2500" b="1" dirty="0"/>
              <a:t> = new Rectangle();</a:t>
            </a:r>
          </a:p>
          <a:p>
            <a:pPr marL="0" indent="0" algn="ctr">
              <a:buNone/>
            </a:pPr>
            <a:endParaRPr lang="en-US" sz="2500" b="1" dirty="0"/>
          </a:p>
          <a:p>
            <a:r>
              <a:rPr lang="en-US" sz="2600" dirty="0"/>
              <a:t>This approach works well if you use just a few members from the graphics package. But if you use many types from a package, you should </a:t>
            </a:r>
            <a:r>
              <a:rPr lang="en-US" sz="2600" u="sng" dirty="0"/>
              <a:t>import the entire package</a:t>
            </a:r>
            <a:r>
              <a:rPr lang="en-US" sz="2600" dirty="0"/>
              <a:t>.</a:t>
            </a:r>
          </a:p>
          <a:p>
            <a:endParaRPr lang="en-US" sz="2600" b="1" dirty="0"/>
          </a:p>
          <a:p>
            <a:endParaRPr lang="en-US" sz="2600" b="1" dirty="0"/>
          </a:p>
          <a:p>
            <a:pPr algn="just"/>
            <a:endParaRPr lang="en-US" sz="2600" dirty="0"/>
          </a:p>
          <a:p>
            <a:pPr algn="just"/>
            <a:endParaRPr lang="en-US" sz="2600" dirty="0"/>
          </a:p>
        </p:txBody>
      </p:sp>
    </p:spTree>
    <p:extLst>
      <p:ext uri="{BB962C8B-B14F-4D97-AF65-F5344CB8AC3E}">
        <p14:creationId xmlns:p14="http://schemas.microsoft.com/office/powerpoint/2010/main" val="3451401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057400"/>
            <a:ext cx="3810000" cy="2677656"/>
          </a:xfrm>
          <a:prstGeom prst="rect">
            <a:avLst/>
          </a:prstGeom>
          <a:solidFill>
            <a:srgbClr val="B4EA96"/>
          </a:solidFill>
        </p:spPr>
        <p:txBody>
          <a:bodyPr wrap="square" rtlCol="0">
            <a:spAutoFit/>
          </a:bodyPr>
          <a:lstStyle/>
          <a:p>
            <a:r>
              <a:rPr lang="en-US" sz="2100" dirty="0"/>
              <a:t>//save by A.java </a:t>
            </a:r>
          </a:p>
          <a:p>
            <a:r>
              <a:rPr lang="en-US" sz="2100" dirty="0"/>
              <a:t> </a:t>
            </a:r>
          </a:p>
          <a:p>
            <a:r>
              <a:rPr lang="en-US" sz="2100" dirty="0"/>
              <a:t>package pack;  </a:t>
            </a:r>
          </a:p>
          <a:p>
            <a:r>
              <a:rPr lang="en-US" sz="2100" dirty="0"/>
              <a:t>public class A {  </a:t>
            </a:r>
          </a:p>
          <a:p>
            <a:r>
              <a:rPr lang="en-US" sz="2100" dirty="0"/>
              <a:t>    public void </a:t>
            </a:r>
            <a:r>
              <a:rPr lang="en-US" sz="2100" dirty="0" err="1"/>
              <a:t>msg</a:t>
            </a:r>
            <a:r>
              <a:rPr lang="en-US" sz="2100" dirty="0"/>
              <a:t>() {</a:t>
            </a:r>
          </a:p>
          <a:p>
            <a:r>
              <a:rPr lang="en-US" sz="2100" dirty="0"/>
              <a:t>        System.out.println("Hello");</a:t>
            </a:r>
          </a:p>
          <a:p>
            <a:r>
              <a:rPr lang="en-US" sz="2100" dirty="0"/>
              <a:t>    }  </a:t>
            </a:r>
          </a:p>
          <a:p>
            <a:r>
              <a:rPr lang="en-US" sz="2100" dirty="0"/>
              <a:t>} </a:t>
            </a:r>
          </a:p>
        </p:txBody>
      </p:sp>
      <p:sp>
        <p:nvSpPr>
          <p:cNvPr id="5" name="TextBox 4"/>
          <p:cNvSpPr txBox="1"/>
          <p:nvPr/>
        </p:nvSpPr>
        <p:spPr>
          <a:xfrm>
            <a:off x="3886200" y="1752600"/>
            <a:ext cx="5105400" cy="3323987"/>
          </a:xfrm>
          <a:prstGeom prst="rect">
            <a:avLst/>
          </a:prstGeom>
          <a:solidFill>
            <a:schemeClr val="accent2">
              <a:lumMod val="40000"/>
              <a:lumOff val="60000"/>
            </a:schemeClr>
          </a:solidFill>
        </p:spPr>
        <p:txBody>
          <a:bodyPr wrap="square" rtlCol="0">
            <a:spAutoFit/>
          </a:bodyPr>
          <a:lstStyle/>
          <a:p>
            <a:r>
              <a:rPr lang="en-US" sz="2100" dirty="0"/>
              <a:t>//save by B.java  </a:t>
            </a:r>
          </a:p>
          <a:p>
            <a:endParaRPr lang="en-US" sz="2100" dirty="0"/>
          </a:p>
          <a:p>
            <a:r>
              <a:rPr lang="en-US" sz="2100" dirty="0"/>
              <a:t>package </a:t>
            </a:r>
            <a:r>
              <a:rPr lang="en-US" sz="2100" dirty="0" err="1"/>
              <a:t>mypack</a:t>
            </a:r>
            <a:r>
              <a:rPr lang="en-US" sz="2100" dirty="0"/>
              <a:t>;  </a:t>
            </a:r>
          </a:p>
          <a:p>
            <a:r>
              <a:rPr lang="en-US" sz="2100" dirty="0"/>
              <a:t>import </a:t>
            </a:r>
            <a:r>
              <a:rPr lang="en-US" sz="2100" dirty="0" err="1"/>
              <a:t>pack.A</a:t>
            </a:r>
            <a:r>
              <a:rPr lang="en-US" sz="2100" dirty="0"/>
              <a:t>;  </a:t>
            </a:r>
          </a:p>
          <a:p>
            <a:r>
              <a:rPr lang="en-US" sz="2100" dirty="0"/>
              <a:t>class B {  </a:t>
            </a:r>
          </a:p>
          <a:p>
            <a:r>
              <a:rPr lang="en-US" sz="2100" dirty="0"/>
              <a:t>    public static void main(String </a:t>
            </a:r>
            <a:r>
              <a:rPr lang="en-US" sz="2100" dirty="0" err="1"/>
              <a:t>args</a:t>
            </a:r>
            <a:r>
              <a:rPr lang="en-US" sz="2100" dirty="0"/>
              <a:t>[]) {  </a:t>
            </a:r>
          </a:p>
          <a:p>
            <a:r>
              <a:rPr lang="en-US" sz="2100" dirty="0"/>
              <a:t>        A </a:t>
            </a:r>
            <a:r>
              <a:rPr lang="en-US" sz="2100" dirty="0" err="1"/>
              <a:t>obj</a:t>
            </a:r>
            <a:r>
              <a:rPr lang="en-US" sz="2100" dirty="0"/>
              <a:t> = new A();  </a:t>
            </a:r>
          </a:p>
          <a:p>
            <a:r>
              <a:rPr lang="en-US" sz="2100" dirty="0"/>
              <a:t>        obj.msg();  </a:t>
            </a:r>
          </a:p>
          <a:p>
            <a:r>
              <a:rPr lang="en-US" sz="2100" dirty="0"/>
              <a:t>    }  </a:t>
            </a:r>
          </a:p>
          <a:p>
            <a:r>
              <a:rPr lang="en-US" sz="2100" dirty="0"/>
              <a:t>}</a:t>
            </a:r>
          </a:p>
        </p:txBody>
      </p:sp>
      <p:sp>
        <p:nvSpPr>
          <p:cNvPr id="9" name="Title 1"/>
          <p:cNvSpPr>
            <a:spLocks noGrp="1"/>
          </p:cNvSpPr>
          <p:nvPr>
            <p:ph type="title"/>
          </p:nvPr>
        </p:nvSpPr>
        <p:spPr>
          <a:xfrm>
            <a:off x="76200" y="274638"/>
            <a:ext cx="8915400" cy="1143000"/>
          </a:xfrm>
        </p:spPr>
        <p:txBody>
          <a:bodyPr>
            <a:normAutofit/>
          </a:bodyPr>
          <a:lstStyle/>
          <a:p>
            <a:r>
              <a:rPr lang="en-US" sz="3900" b="1" dirty="0"/>
              <a:t>b) Importing a Package Member: </a:t>
            </a:r>
            <a:r>
              <a:rPr lang="en-US" sz="3900" dirty="0"/>
              <a:t>Example</a:t>
            </a:r>
          </a:p>
        </p:txBody>
      </p:sp>
    </p:spTree>
    <p:extLst>
      <p:ext uri="{BB962C8B-B14F-4D97-AF65-F5344CB8AC3E}">
        <p14:creationId xmlns:p14="http://schemas.microsoft.com/office/powerpoint/2010/main" val="1164714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b="1" dirty="0"/>
              <a:t>c) Importing an Entire Package</a:t>
            </a:r>
          </a:p>
        </p:txBody>
      </p:sp>
      <p:sp>
        <p:nvSpPr>
          <p:cNvPr id="3" name="Content Placeholder 2"/>
          <p:cNvSpPr>
            <a:spLocks noGrp="1"/>
          </p:cNvSpPr>
          <p:nvPr>
            <p:ph idx="1"/>
          </p:nvPr>
        </p:nvSpPr>
        <p:spPr>
          <a:xfrm>
            <a:off x="114300" y="1066800"/>
            <a:ext cx="8915400" cy="5638799"/>
          </a:xfrm>
        </p:spPr>
        <p:txBody>
          <a:bodyPr>
            <a:noAutofit/>
          </a:bodyPr>
          <a:lstStyle/>
          <a:p>
            <a:r>
              <a:rPr lang="en-US" sz="2600" dirty="0"/>
              <a:t>To import all the types contained in a particular package, use the </a:t>
            </a:r>
            <a:r>
              <a:rPr lang="en-US" sz="2600" b="1" dirty="0"/>
              <a:t>import</a:t>
            </a:r>
            <a:r>
              <a:rPr lang="en-US" sz="2600" dirty="0"/>
              <a:t> statement with the asterisk (*) wildcard character.</a:t>
            </a:r>
          </a:p>
          <a:p>
            <a:pPr marL="0" indent="0">
              <a:buNone/>
            </a:pPr>
            <a:r>
              <a:rPr lang="en-US" sz="2500" b="1" dirty="0"/>
              <a:t>			import graphics.*;</a:t>
            </a:r>
          </a:p>
          <a:p>
            <a:r>
              <a:rPr lang="en-US" sz="2600" dirty="0"/>
              <a:t>Now you can refer to any class or interface in the </a:t>
            </a:r>
            <a:r>
              <a:rPr lang="en-US" sz="2600" b="1" dirty="0"/>
              <a:t>graphics</a:t>
            </a:r>
            <a:r>
              <a:rPr lang="en-US" sz="2600" dirty="0"/>
              <a:t> package by its simple name </a:t>
            </a:r>
            <a:r>
              <a:rPr lang="en-US" sz="2600" dirty="0" err="1"/>
              <a:t>eg</a:t>
            </a:r>
            <a:r>
              <a:rPr lang="en-US" sz="2600" dirty="0"/>
              <a:t>:</a:t>
            </a:r>
          </a:p>
          <a:p>
            <a:pPr marL="1828800" indent="-1146175" algn="ctr">
              <a:buNone/>
            </a:pPr>
            <a:r>
              <a:rPr lang="en-US" sz="2500" b="1" dirty="0"/>
              <a:t>Rectangle </a:t>
            </a:r>
            <a:r>
              <a:rPr lang="en-US" sz="2500" b="1" dirty="0" err="1"/>
              <a:t>myRect</a:t>
            </a:r>
            <a:r>
              <a:rPr lang="en-US" sz="2500" b="1" dirty="0"/>
              <a:t> = new Rectangle(); </a:t>
            </a:r>
            <a:r>
              <a:rPr lang="en-US" sz="1800" dirty="0"/>
              <a:t>// assuming the </a:t>
            </a:r>
            <a:r>
              <a:rPr lang="en-US" sz="1800" b="1" dirty="0"/>
              <a:t>Rectangle</a:t>
            </a:r>
            <a:r>
              <a:rPr lang="en-US" sz="1800" dirty="0"/>
              <a:t> class 			      // is in the </a:t>
            </a:r>
            <a:r>
              <a:rPr lang="en-US" sz="1800" b="1" dirty="0"/>
              <a:t>graphics</a:t>
            </a:r>
            <a:r>
              <a:rPr lang="en-US" sz="1800" dirty="0"/>
              <a:t> package:</a:t>
            </a:r>
          </a:p>
          <a:p>
            <a:endParaRPr lang="en-US" sz="2600" dirty="0"/>
          </a:p>
          <a:p>
            <a:pPr algn="just"/>
            <a:endParaRPr lang="en-US" sz="2600" dirty="0"/>
          </a:p>
          <a:p>
            <a:pPr algn="just"/>
            <a:endParaRPr lang="en-US" sz="2600" dirty="0"/>
          </a:p>
        </p:txBody>
      </p:sp>
    </p:spTree>
    <p:extLst>
      <p:ext uri="{BB962C8B-B14F-4D97-AF65-F5344CB8AC3E}">
        <p14:creationId xmlns:p14="http://schemas.microsoft.com/office/powerpoint/2010/main" val="2619747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057400"/>
            <a:ext cx="3810000" cy="2677656"/>
          </a:xfrm>
          <a:prstGeom prst="rect">
            <a:avLst/>
          </a:prstGeom>
          <a:solidFill>
            <a:srgbClr val="B4EA96"/>
          </a:solidFill>
        </p:spPr>
        <p:txBody>
          <a:bodyPr wrap="square" rtlCol="0">
            <a:spAutoFit/>
          </a:bodyPr>
          <a:lstStyle/>
          <a:p>
            <a:r>
              <a:rPr lang="en-US" sz="2100" dirty="0"/>
              <a:t>//save by First.java  </a:t>
            </a:r>
          </a:p>
          <a:p>
            <a:endParaRPr lang="en-US" sz="2100" dirty="0"/>
          </a:p>
          <a:p>
            <a:r>
              <a:rPr lang="en-US" sz="2100" dirty="0"/>
              <a:t>package </a:t>
            </a:r>
            <a:r>
              <a:rPr lang="en-US" sz="2100" dirty="0" err="1"/>
              <a:t>learnjava</a:t>
            </a:r>
            <a:r>
              <a:rPr lang="en-US" sz="2100" dirty="0"/>
              <a:t>;  </a:t>
            </a:r>
          </a:p>
          <a:p>
            <a:r>
              <a:rPr lang="en-US" sz="2100" dirty="0"/>
              <a:t>public class First{  </a:t>
            </a:r>
          </a:p>
          <a:p>
            <a:r>
              <a:rPr lang="en-US" sz="2100" dirty="0"/>
              <a:t>    public void </a:t>
            </a:r>
            <a:r>
              <a:rPr lang="en-US" sz="2100" dirty="0" err="1"/>
              <a:t>msg</a:t>
            </a:r>
            <a:r>
              <a:rPr lang="en-US" sz="2100" dirty="0"/>
              <a:t>() {</a:t>
            </a:r>
          </a:p>
          <a:p>
            <a:r>
              <a:rPr lang="en-US" sz="2100" dirty="0"/>
              <a:t>        System.out.println("Hello");</a:t>
            </a:r>
          </a:p>
          <a:p>
            <a:r>
              <a:rPr lang="en-US" sz="2100" dirty="0"/>
              <a:t>    }  </a:t>
            </a:r>
          </a:p>
          <a:p>
            <a:r>
              <a:rPr lang="en-US" sz="2100" dirty="0"/>
              <a:t>} </a:t>
            </a:r>
          </a:p>
        </p:txBody>
      </p:sp>
      <p:sp>
        <p:nvSpPr>
          <p:cNvPr id="5" name="TextBox 4"/>
          <p:cNvSpPr txBox="1"/>
          <p:nvPr/>
        </p:nvSpPr>
        <p:spPr>
          <a:xfrm>
            <a:off x="3886200" y="1752600"/>
            <a:ext cx="5105400" cy="3323987"/>
          </a:xfrm>
          <a:prstGeom prst="rect">
            <a:avLst/>
          </a:prstGeom>
          <a:solidFill>
            <a:schemeClr val="accent2">
              <a:lumMod val="40000"/>
              <a:lumOff val="60000"/>
            </a:schemeClr>
          </a:solidFill>
        </p:spPr>
        <p:txBody>
          <a:bodyPr wrap="square" rtlCol="0">
            <a:spAutoFit/>
          </a:bodyPr>
          <a:lstStyle/>
          <a:p>
            <a:r>
              <a:rPr lang="en-US" sz="2100" dirty="0"/>
              <a:t>//save by Second.java </a:t>
            </a:r>
          </a:p>
          <a:p>
            <a:r>
              <a:rPr lang="en-US" sz="2100" dirty="0"/>
              <a:t> </a:t>
            </a:r>
          </a:p>
          <a:p>
            <a:r>
              <a:rPr lang="en-US" sz="2100" dirty="0"/>
              <a:t>package Java;  </a:t>
            </a:r>
          </a:p>
          <a:p>
            <a:r>
              <a:rPr lang="en-US" sz="2100" dirty="0"/>
              <a:t>import </a:t>
            </a:r>
            <a:r>
              <a:rPr lang="en-US" sz="2100" dirty="0" err="1"/>
              <a:t>learnjava</a:t>
            </a:r>
            <a:r>
              <a:rPr lang="en-US" sz="2100" dirty="0"/>
              <a:t>.*;    </a:t>
            </a:r>
          </a:p>
          <a:p>
            <a:r>
              <a:rPr lang="en-US" sz="2100" dirty="0"/>
              <a:t>class Second {  </a:t>
            </a:r>
          </a:p>
          <a:p>
            <a:r>
              <a:rPr lang="en-US" sz="2100" dirty="0"/>
              <a:t>    public static void main(String </a:t>
            </a:r>
            <a:r>
              <a:rPr lang="en-US" sz="2100" dirty="0" err="1"/>
              <a:t>args</a:t>
            </a:r>
            <a:r>
              <a:rPr lang="en-US" sz="2100" dirty="0"/>
              <a:t>[]) {  </a:t>
            </a:r>
          </a:p>
          <a:p>
            <a:r>
              <a:rPr lang="en-US" sz="2100" dirty="0"/>
              <a:t>        First </a:t>
            </a:r>
            <a:r>
              <a:rPr lang="en-US" sz="2100" dirty="0" err="1"/>
              <a:t>obj</a:t>
            </a:r>
            <a:r>
              <a:rPr lang="en-US" sz="2100" dirty="0"/>
              <a:t> = new First();  </a:t>
            </a:r>
          </a:p>
          <a:p>
            <a:r>
              <a:rPr lang="en-US" sz="2100" dirty="0"/>
              <a:t>        obj.msg();  </a:t>
            </a:r>
          </a:p>
          <a:p>
            <a:r>
              <a:rPr lang="en-US" sz="2100" dirty="0"/>
              <a:t>    }  </a:t>
            </a:r>
          </a:p>
          <a:p>
            <a:r>
              <a:rPr lang="en-US" sz="2100" dirty="0"/>
              <a:t>}</a:t>
            </a:r>
          </a:p>
        </p:txBody>
      </p:sp>
      <p:sp>
        <p:nvSpPr>
          <p:cNvPr id="9" name="Title 1"/>
          <p:cNvSpPr>
            <a:spLocks noGrp="1"/>
          </p:cNvSpPr>
          <p:nvPr>
            <p:ph type="title"/>
          </p:nvPr>
        </p:nvSpPr>
        <p:spPr>
          <a:xfrm>
            <a:off x="76200" y="274638"/>
            <a:ext cx="8915400" cy="1143000"/>
          </a:xfrm>
        </p:spPr>
        <p:txBody>
          <a:bodyPr>
            <a:normAutofit/>
          </a:bodyPr>
          <a:lstStyle/>
          <a:p>
            <a:r>
              <a:rPr lang="en-US" sz="4000" b="1" dirty="0"/>
              <a:t>c) Importing an Entire Package: </a:t>
            </a:r>
            <a:r>
              <a:rPr lang="en-US" sz="4000" dirty="0"/>
              <a:t>Example</a:t>
            </a:r>
            <a:endParaRPr lang="en-US" sz="3900" dirty="0"/>
          </a:p>
        </p:txBody>
      </p:sp>
    </p:spTree>
    <p:extLst>
      <p:ext uri="{BB962C8B-B14F-4D97-AF65-F5344CB8AC3E}">
        <p14:creationId xmlns:p14="http://schemas.microsoft.com/office/powerpoint/2010/main" val="446674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b="1" dirty="0"/>
              <a:t>c) Importing an Entire Package</a:t>
            </a:r>
          </a:p>
        </p:txBody>
      </p:sp>
      <p:sp>
        <p:nvSpPr>
          <p:cNvPr id="3" name="Content Placeholder 2"/>
          <p:cNvSpPr>
            <a:spLocks noGrp="1"/>
          </p:cNvSpPr>
          <p:nvPr>
            <p:ph idx="1"/>
          </p:nvPr>
        </p:nvSpPr>
        <p:spPr>
          <a:xfrm>
            <a:off x="114300" y="1066800"/>
            <a:ext cx="8915400" cy="5638799"/>
          </a:xfrm>
        </p:spPr>
        <p:txBody>
          <a:bodyPr>
            <a:noAutofit/>
          </a:bodyPr>
          <a:lstStyle/>
          <a:p>
            <a:pPr algn="just"/>
            <a:r>
              <a:rPr lang="en-US" sz="2600" dirty="0"/>
              <a:t>Note that the asterisk in the import statement can be used only to specify </a:t>
            </a:r>
            <a:r>
              <a:rPr lang="en-US" sz="2600" b="1" dirty="0"/>
              <a:t>all</a:t>
            </a:r>
            <a:r>
              <a:rPr lang="en-US" sz="2600" dirty="0"/>
              <a:t> the classes within a package. It cannot be used to match a subset of the classes in a package. For example, the following does not match all the classes in the graphics package that begin with </a:t>
            </a:r>
            <a:r>
              <a:rPr lang="en-US" sz="2600" b="1" dirty="0"/>
              <a:t>A</a:t>
            </a:r>
            <a:r>
              <a:rPr lang="en-US" sz="2600" dirty="0"/>
              <a:t> (Instead, it generates a compiler error).</a:t>
            </a:r>
          </a:p>
          <a:p>
            <a:pPr marL="0" indent="0" algn="ctr">
              <a:buNone/>
            </a:pPr>
            <a:r>
              <a:rPr lang="en-US" sz="2400" b="1" dirty="0"/>
              <a:t>import </a:t>
            </a:r>
            <a:r>
              <a:rPr lang="en-US" sz="2400" b="1" dirty="0" err="1"/>
              <a:t>graphics.A</a:t>
            </a:r>
            <a:r>
              <a:rPr lang="en-US" sz="2400" b="1" dirty="0"/>
              <a:t>*; // does not work</a:t>
            </a:r>
          </a:p>
          <a:p>
            <a:pPr algn="just"/>
            <a:r>
              <a:rPr lang="en-US" sz="2600" dirty="0"/>
              <a:t>With the import statement, you generally import </a:t>
            </a:r>
            <a:r>
              <a:rPr lang="en-US" sz="2600" u="sng" dirty="0"/>
              <a:t>only a single package member</a:t>
            </a:r>
            <a:r>
              <a:rPr lang="en-US" sz="2600" dirty="0"/>
              <a:t> or </a:t>
            </a:r>
            <a:r>
              <a:rPr lang="en-US" sz="2600" u="sng" dirty="0"/>
              <a:t>an entire package</a:t>
            </a:r>
            <a:r>
              <a:rPr lang="en-US" sz="2600" dirty="0"/>
              <a:t>.</a:t>
            </a:r>
          </a:p>
          <a:p>
            <a:pPr marL="0" indent="0" algn="ctr">
              <a:buNone/>
            </a:pPr>
            <a:endParaRPr lang="en" sz="2600" b="1" dirty="0"/>
          </a:p>
          <a:p>
            <a:endParaRPr lang="en-US" sz="2600" dirty="0"/>
          </a:p>
          <a:p>
            <a:pPr algn="just"/>
            <a:endParaRPr lang="en-US" sz="2600" dirty="0"/>
          </a:p>
          <a:p>
            <a:pPr algn="just"/>
            <a:endParaRPr lang="en-US" sz="2600" dirty="0"/>
          </a:p>
        </p:txBody>
      </p:sp>
    </p:spTree>
    <p:extLst>
      <p:ext uri="{BB962C8B-B14F-4D97-AF65-F5344CB8AC3E}">
        <p14:creationId xmlns:p14="http://schemas.microsoft.com/office/powerpoint/2010/main" val="2039628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b="1" dirty="0"/>
              <a:t>Note</a:t>
            </a:r>
          </a:p>
        </p:txBody>
      </p:sp>
      <p:sp>
        <p:nvSpPr>
          <p:cNvPr id="5" name="TextBox 4"/>
          <p:cNvSpPr txBox="1"/>
          <p:nvPr/>
        </p:nvSpPr>
        <p:spPr>
          <a:xfrm>
            <a:off x="152400" y="1887531"/>
            <a:ext cx="8839200" cy="1754326"/>
          </a:xfrm>
          <a:prstGeom prst="rect">
            <a:avLst/>
          </a:prstGeom>
          <a:solidFill>
            <a:schemeClr val="accent2">
              <a:lumMod val="40000"/>
              <a:lumOff val="60000"/>
            </a:schemeClr>
          </a:solidFill>
        </p:spPr>
        <p:txBody>
          <a:bodyPr wrap="square" rtlCol="0">
            <a:spAutoFit/>
          </a:bodyPr>
          <a:lstStyle/>
          <a:p>
            <a:pPr algn="just"/>
            <a:r>
              <a:rPr lang="en-US" sz="2700" dirty="0"/>
              <a:t>For convenience, the Java compiler automatically imports two entire packages for each source file: </a:t>
            </a:r>
          </a:p>
          <a:p>
            <a:pPr marL="514350" indent="-514350" algn="just">
              <a:buAutoNum type="arabicParenBoth"/>
            </a:pPr>
            <a:r>
              <a:rPr lang="en-US" sz="2700" dirty="0"/>
              <a:t>the </a:t>
            </a:r>
            <a:r>
              <a:rPr lang="en-US" sz="2700" dirty="0" err="1"/>
              <a:t>java.lang</a:t>
            </a:r>
            <a:r>
              <a:rPr lang="en-US" sz="2700" dirty="0"/>
              <a:t> package and </a:t>
            </a:r>
          </a:p>
          <a:p>
            <a:pPr marL="514350" indent="-514350" algn="just">
              <a:buAutoNum type="arabicParenBoth"/>
            </a:pPr>
            <a:r>
              <a:rPr lang="en-US" sz="2700" dirty="0"/>
              <a:t>the current package (the package for the current file).</a:t>
            </a:r>
          </a:p>
        </p:txBody>
      </p:sp>
    </p:spTree>
    <p:extLst>
      <p:ext uri="{BB962C8B-B14F-4D97-AF65-F5344CB8AC3E}">
        <p14:creationId xmlns:p14="http://schemas.microsoft.com/office/powerpoint/2010/main" val="1669924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b="1" dirty="0"/>
              <a:t>Apparent Hierarchies of Packages</a:t>
            </a:r>
          </a:p>
        </p:txBody>
      </p:sp>
      <p:sp>
        <p:nvSpPr>
          <p:cNvPr id="3" name="Content Placeholder 2"/>
          <p:cNvSpPr>
            <a:spLocks noGrp="1"/>
          </p:cNvSpPr>
          <p:nvPr>
            <p:ph idx="1"/>
          </p:nvPr>
        </p:nvSpPr>
        <p:spPr>
          <a:xfrm>
            <a:off x="114300" y="838200"/>
            <a:ext cx="8915400" cy="5638799"/>
          </a:xfrm>
        </p:spPr>
        <p:txBody>
          <a:bodyPr>
            <a:noAutofit/>
          </a:bodyPr>
          <a:lstStyle/>
          <a:p>
            <a:pPr algn="just"/>
            <a:r>
              <a:rPr lang="en-US" sz="2200" dirty="0"/>
              <a:t>At first, packages appear to be hierarchical, </a:t>
            </a:r>
            <a:r>
              <a:rPr lang="en-US" sz="2200" u="sng" dirty="0"/>
              <a:t>but they are not. </a:t>
            </a:r>
          </a:p>
          <a:p>
            <a:pPr algn="just"/>
            <a:r>
              <a:rPr lang="en-US" sz="2200" dirty="0"/>
              <a:t>For example, the Java API includes a </a:t>
            </a:r>
            <a:r>
              <a:rPr lang="en-US" sz="2200" b="1" dirty="0" err="1"/>
              <a:t>java.awt</a:t>
            </a:r>
            <a:r>
              <a:rPr lang="en-US" sz="2200" dirty="0"/>
              <a:t> package, a </a:t>
            </a:r>
            <a:r>
              <a:rPr lang="en-US" sz="2200" b="1" dirty="0" err="1"/>
              <a:t>java.awt.color</a:t>
            </a:r>
            <a:r>
              <a:rPr lang="en-US" sz="2200" dirty="0"/>
              <a:t> package, a </a:t>
            </a:r>
            <a:r>
              <a:rPr lang="en-US" sz="2200" b="1" dirty="0" err="1"/>
              <a:t>java.awt.font</a:t>
            </a:r>
            <a:r>
              <a:rPr lang="en-US" sz="2200" dirty="0"/>
              <a:t> package, and many others that begin with </a:t>
            </a:r>
            <a:r>
              <a:rPr lang="en-US" sz="2200" b="1" dirty="0" err="1"/>
              <a:t>java.awt</a:t>
            </a:r>
            <a:r>
              <a:rPr lang="en-US" sz="2200" dirty="0"/>
              <a:t>. </a:t>
            </a:r>
          </a:p>
          <a:p>
            <a:pPr algn="just"/>
            <a:r>
              <a:rPr lang="en-US" sz="2200" dirty="0"/>
              <a:t>However, the </a:t>
            </a:r>
            <a:r>
              <a:rPr lang="en-US" sz="2200" b="1" dirty="0" err="1"/>
              <a:t>java.awt.color</a:t>
            </a:r>
            <a:r>
              <a:rPr lang="en-US" sz="2200" dirty="0"/>
              <a:t> package, the </a:t>
            </a:r>
            <a:r>
              <a:rPr lang="en-US" sz="2200" b="1" dirty="0" err="1"/>
              <a:t>java.awt.font</a:t>
            </a:r>
            <a:r>
              <a:rPr lang="en-US" sz="2200" dirty="0"/>
              <a:t> package, and other </a:t>
            </a:r>
            <a:r>
              <a:rPr lang="en-US" sz="2200" b="1" dirty="0" err="1"/>
              <a:t>java.awt.xxxx</a:t>
            </a:r>
            <a:r>
              <a:rPr lang="en-US" sz="2200" dirty="0"/>
              <a:t> packages are </a:t>
            </a:r>
            <a:r>
              <a:rPr lang="en-US" sz="2200" u="sng" dirty="0"/>
              <a:t>not included</a:t>
            </a:r>
            <a:r>
              <a:rPr lang="en-US" sz="2200" dirty="0"/>
              <a:t> in the </a:t>
            </a:r>
            <a:r>
              <a:rPr lang="en-US" sz="2200" b="1" dirty="0" err="1"/>
              <a:t>java.awt</a:t>
            </a:r>
            <a:r>
              <a:rPr lang="en-US" sz="2200" dirty="0"/>
              <a:t> package. The prefix </a:t>
            </a:r>
            <a:r>
              <a:rPr lang="en-US" sz="2200" b="1" dirty="0" err="1"/>
              <a:t>java.awt</a:t>
            </a:r>
            <a:r>
              <a:rPr lang="en-US" sz="2200" dirty="0"/>
              <a:t> (the Java Abstract Window Toolkit) is used for a number of related packages to make the relationship evident, </a:t>
            </a:r>
            <a:r>
              <a:rPr lang="en-US" sz="2200" u="sng" dirty="0"/>
              <a:t>but not to show inclusion.</a:t>
            </a:r>
          </a:p>
          <a:p>
            <a:pPr algn="just"/>
            <a:r>
              <a:rPr lang="en-US" sz="2200" dirty="0"/>
              <a:t>Importing </a:t>
            </a:r>
            <a:r>
              <a:rPr lang="en-US" sz="2200" b="1" dirty="0"/>
              <a:t>java.awt.* </a:t>
            </a:r>
            <a:r>
              <a:rPr lang="en-US" sz="2200" dirty="0"/>
              <a:t>imports all of the types in the </a:t>
            </a:r>
            <a:r>
              <a:rPr lang="en-US" sz="2200" b="1" dirty="0" err="1"/>
              <a:t>java.awt</a:t>
            </a:r>
            <a:r>
              <a:rPr lang="en-US" sz="2200" b="1" dirty="0"/>
              <a:t> </a:t>
            </a:r>
            <a:r>
              <a:rPr lang="en-US" sz="2200" dirty="0"/>
              <a:t>package, but it does not import </a:t>
            </a:r>
            <a:r>
              <a:rPr lang="en-US" sz="2200" b="1" dirty="0" err="1"/>
              <a:t>java.awt.color</a:t>
            </a:r>
            <a:r>
              <a:rPr lang="en-US" sz="2200" dirty="0"/>
              <a:t>, </a:t>
            </a:r>
            <a:r>
              <a:rPr lang="en-US" sz="2200" b="1" dirty="0" err="1"/>
              <a:t>java.awt.font</a:t>
            </a:r>
            <a:r>
              <a:rPr lang="en-US" sz="2200" dirty="0"/>
              <a:t>, or any other </a:t>
            </a:r>
            <a:r>
              <a:rPr lang="en-US" sz="2200" b="1" dirty="0" err="1"/>
              <a:t>java.awt.xxxx</a:t>
            </a:r>
            <a:r>
              <a:rPr lang="en-US" sz="2200" dirty="0"/>
              <a:t> packages. If you plan to use the classes and other types in </a:t>
            </a:r>
            <a:r>
              <a:rPr lang="en-US" sz="2200" dirty="0" err="1"/>
              <a:t>java.awt.color</a:t>
            </a:r>
            <a:r>
              <a:rPr lang="en-US" sz="2200" dirty="0"/>
              <a:t> as well as those in </a:t>
            </a:r>
            <a:r>
              <a:rPr lang="en-US" sz="2200" dirty="0" err="1"/>
              <a:t>java.awt</a:t>
            </a:r>
            <a:r>
              <a:rPr lang="en-US" sz="2200" dirty="0"/>
              <a:t>, you must import both packages with all their files:</a:t>
            </a:r>
          </a:p>
          <a:p>
            <a:pPr marL="2395538" indent="0" algn="just">
              <a:buNone/>
            </a:pPr>
            <a:r>
              <a:rPr lang="en-US" sz="2200" b="1" dirty="0"/>
              <a:t>import </a:t>
            </a:r>
            <a:r>
              <a:rPr lang="en-US" sz="2200" b="1" dirty="0" err="1"/>
              <a:t>java.awt</a:t>
            </a:r>
            <a:r>
              <a:rPr lang="en-US" sz="2200" b="1" dirty="0"/>
              <a:t>.*;</a:t>
            </a:r>
          </a:p>
          <a:p>
            <a:pPr marL="2395538" indent="0" algn="just">
              <a:buNone/>
            </a:pPr>
            <a:r>
              <a:rPr lang="en-US" sz="2200" b="1" dirty="0"/>
              <a:t>import </a:t>
            </a:r>
            <a:r>
              <a:rPr lang="en-US" sz="2200" b="1" dirty="0" err="1"/>
              <a:t>java.awt.color</a:t>
            </a:r>
            <a:r>
              <a:rPr lang="en-US" sz="2200" b="1" dirty="0"/>
              <a:t>.*;</a:t>
            </a:r>
          </a:p>
          <a:p>
            <a:pPr marL="0" indent="0" algn="ctr">
              <a:buNone/>
            </a:pPr>
            <a:endParaRPr lang="en" sz="2200" b="1" dirty="0"/>
          </a:p>
        </p:txBody>
      </p:sp>
    </p:spTree>
    <p:extLst>
      <p:ext uri="{BB962C8B-B14F-4D97-AF65-F5344CB8AC3E}">
        <p14:creationId xmlns:p14="http://schemas.microsoft.com/office/powerpoint/2010/main" val="117395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Creating and Using Packages</a:t>
            </a:r>
            <a:endParaRPr lang="en-US" dirty="0"/>
          </a:p>
        </p:txBody>
      </p:sp>
      <p:sp>
        <p:nvSpPr>
          <p:cNvPr id="3" name="Content Placeholder 2"/>
          <p:cNvSpPr>
            <a:spLocks noGrp="1"/>
          </p:cNvSpPr>
          <p:nvPr>
            <p:ph idx="1"/>
          </p:nvPr>
        </p:nvSpPr>
        <p:spPr/>
        <p:txBody>
          <a:bodyPr/>
          <a:lstStyle/>
          <a:p>
            <a:pPr algn="just"/>
            <a:r>
              <a:rPr lang="en-US" dirty="0"/>
              <a:t>To make types easier to find and use, to avoid naming conflicts, and to control access, programmers bundle groups of related types into packages.</a:t>
            </a:r>
          </a:p>
          <a:p>
            <a:pPr marL="0" indent="0">
              <a:buNone/>
            </a:pPr>
            <a:endParaRPr lang="en-US" dirty="0"/>
          </a:p>
        </p:txBody>
      </p:sp>
      <p:sp>
        <p:nvSpPr>
          <p:cNvPr id="4" name="TextBox 3"/>
          <p:cNvSpPr txBox="1"/>
          <p:nvPr/>
        </p:nvSpPr>
        <p:spPr>
          <a:xfrm>
            <a:off x="609600" y="3886199"/>
            <a:ext cx="8229600" cy="2123658"/>
          </a:xfrm>
          <a:prstGeom prst="rect">
            <a:avLst/>
          </a:prstGeom>
          <a:solidFill>
            <a:schemeClr val="accent2">
              <a:lumMod val="40000"/>
              <a:lumOff val="60000"/>
            </a:schemeClr>
          </a:solidFill>
        </p:spPr>
        <p:txBody>
          <a:bodyPr wrap="square" rtlCol="0">
            <a:spAutoFit/>
          </a:bodyPr>
          <a:lstStyle/>
          <a:p>
            <a:pPr algn="just"/>
            <a:r>
              <a:rPr lang="en-US" sz="2200" b="1" dirty="0"/>
              <a:t>Definition:</a:t>
            </a:r>
            <a:r>
              <a:rPr lang="en-US" sz="2200" dirty="0"/>
              <a:t> A </a:t>
            </a:r>
            <a:r>
              <a:rPr lang="en-US" sz="2200" b="1" i="1" dirty="0"/>
              <a:t>package</a:t>
            </a:r>
            <a:r>
              <a:rPr lang="en-US" sz="2200" dirty="0"/>
              <a:t> is a grouping of related types providing access protection and name space management. Note that </a:t>
            </a:r>
            <a:r>
              <a:rPr lang="en-US" sz="2200" b="1" i="1" dirty="0"/>
              <a:t>types</a:t>
            </a:r>
            <a:r>
              <a:rPr lang="en-US" sz="2200" dirty="0"/>
              <a:t> refers to</a:t>
            </a:r>
            <a:r>
              <a:rPr lang="en-US" sz="2200" b="1" dirty="0"/>
              <a:t> classes, interfaces, enumerations, </a:t>
            </a:r>
            <a:r>
              <a:rPr lang="en-US" sz="2200" dirty="0"/>
              <a:t>and</a:t>
            </a:r>
            <a:r>
              <a:rPr lang="en-US" sz="2200" b="1" dirty="0"/>
              <a:t> annotation types</a:t>
            </a:r>
            <a:r>
              <a:rPr lang="en-US" sz="2200" dirty="0"/>
              <a:t>. Enumerations and annotation types are special kinds of classes and interfaces, respectively, so </a:t>
            </a:r>
            <a:r>
              <a:rPr lang="en-US" sz="2200" i="1" dirty="0"/>
              <a:t>types</a:t>
            </a:r>
            <a:r>
              <a:rPr lang="en-US" sz="2200" dirty="0"/>
              <a:t> are often referred to in this lesson simply as </a:t>
            </a:r>
            <a:r>
              <a:rPr lang="en-US" sz="2200" i="1" dirty="0"/>
              <a:t>classes and interfaces</a:t>
            </a:r>
            <a:r>
              <a:rPr lang="en-US" sz="2200" dirty="0"/>
              <a:t>.</a:t>
            </a:r>
          </a:p>
        </p:txBody>
      </p:sp>
    </p:spTree>
    <p:extLst>
      <p:ext uri="{BB962C8B-B14F-4D97-AF65-F5344CB8AC3E}">
        <p14:creationId xmlns:p14="http://schemas.microsoft.com/office/powerpoint/2010/main" val="3967494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b="1" dirty="0"/>
              <a:t>Name Ambiguities</a:t>
            </a:r>
          </a:p>
        </p:txBody>
      </p:sp>
      <p:sp>
        <p:nvSpPr>
          <p:cNvPr id="3" name="Content Placeholder 2"/>
          <p:cNvSpPr>
            <a:spLocks noGrp="1"/>
          </p:cNvSpPr>
          <p:nvPr>
            <p:ph idx="1"/>
          </p:nvPr>
        </p:nvSpPr>
        <p:spPr>
          <a:xfrm>
            <a:off x="114300" y="1066800"/>
            <a:ext cx="8915400" cy="5638799"/>
          </a:xfrm>
        </p:spPr>
        <p:txBody>
          <a:bodyPr>
            <a:noAutofit/>
          </a:bodyPr>
          <a:lstStyle/>
          <a:p>
            <a:pPr algn="just"/>
            <a:r>
              <a:rPr lang="en-US" sz="2600" dirty="0"/>
              <a:t>If a member in one package shares its name with a member in another package and both packages are imported, you must refer to each member by its qualified name. </a:t>
            </a:r>
          </a:p>
          <a:p>
            <a:pPr algn="just"/>
            <a:r>
              <a:rPr lang="en-US" sz="2600" dirty="0"/>
              <a:t>For example, assume the </a:t>
            </a:r>
            <a:r>
              <a:rPr lang="en-US" sz="2600" b="1" dirty="0"/>
              <a:t>graphics</a:t>
            </a:r>
            <a:r>
              <a:rPr lang="en-US" sz="2600" dirty="0"/>
              <a:t> package defines a class named </a:t>
            </a:r>
            <a:r>
              <a:rPr lang="en-US" sz="2600" b="1" dirty="0"/>
              <a:t>Rectangle</a:t>
            </a:r>
            <a:r>
              <a:rPr lang="en-US" sz="2600" dirty="0"/>
              <a:t>. The </a:t>
            </a:r>
            <a:r>
              <a:rPr lang="en-US" sz="2600" b="1" dirty="0" err="1"/>
              <a:t>java.awt</a:t>
            </a:r>
            <a:r>
              <a:rPr lang="en-US" sz="2600" dirty="0"/>
              <a:t> package also contains a </a:t>
            </a:r>
            <a:r>
              <a:rPr lang="en-US" sz="2600" b="1" dirty="0"/>
              <a:t>Rectangle </a:t>
            </a:r>
            <a:r>
              <a:rPr lang="en-US" sz="2600" dirty="0"/>
              <a:t>class. If both </a:t>
            </a:r>
            <a:r>
              <a:rPr lang="en-US" sz="2600" b="1" dirty="0"/>
              <a:t>graphics</a:t>
            </a:r>
            <a:r>
              <a:rPr lang="en-US" sz="2600" dirty="0"/>
              <a:t> and </a:t>
            </a:r>
            <a:r>
              <a:rPr lang="en-US" sz="2600" b="1" dirty="0" err="1"/>
              <a:t>java.awt</a:t>
            </a:r>
            <a:r>
              <a:rPr lang="en-US" sz="2600" dirty="0"/>
              <a:t> have been imported, the following is ambiguous.</a:t>
            </a:r>
          </a:p>
          <a:p>
            <a:pPr marL="0" indent="0" algn="ctr">
              <a:buNone/>
            </a:pPr>
            <a:r>
              <a:rPr lang="en-US" sz="2600" b="1" dirty="0"/>
              <a:t>Rectangle </a:t>
            </a:r>
            <a:r>
              <a:rPr lang="en-US" sz="2600" b="1" dirty="0" err="1"/>
              <a:t>rect</a:t>
            </a:r>
            <a:r>
              <a:rPr lang="en-US" sz="2600" b="1" dirty="0"/>
              <a:t>;</a:t>
            </a:r>
          </a:p>
          <a:p>
            <a:pPr algn="just"/>
            <a:r>
              <a:rPr lang="en-US" sz="2600" dirty="0"/>
              <a:t>In such a situation, you have to use the member's fully qualified name to indicate exactly which </a:t>
            </a:r>
            <a:r>
              <a:rPr lang="en-US" sz="2600" b="1" dirty="0"/>
              <a:t>Rectangle</a:t>
            </a:r>
            <a:r>
              <a:rPr lang="en-US" sz="2600" dirty="0"/>
              <a:t> class you want. For example,</a:t>
            </a:r>
            <a:endParaRPr lang="en-US" sz="2600" b="1" dirty="0"/>
          </a:p>
          <a:p>
            <a:pPr marL="0" indent="0" algn="ctr">
              <a:buNone/>
            </a:pPr>
            <a:r>
              <a:rPr lang="en-US" sz="2600" b="1" dirty="0" err="1"/>
              <a:t>graphics.Rectangle</a:t>
            </a:r>
            <a:r>
              <a:rPr lang="en-US" sz="2600" b="1" dirty="0"/>
              <a:t> </a:t>
            </a:r>
            <a:r>
              <a:rPr lang="en-US" sz="2600" b="1" dirty="0" err="1"/>
              <a:t>rect</a:t>
            </a:r>
            <a:r>
              <a:rPr lang="en-US" sz="2600" b="1" dirty="0"/>
              <a:t>;</a:t>
            </a:r>
            <a:endParaRPr lang="en" sz="2600" b="1" dirty="0"/>
          </a:p>
          <a:p>
            <a:endParaRPr lang="en-US" sz="2600" dirty="0"/>
          </a:p>
          <a:p>
            <a:pPr algn="just"/>
            <a:endParaRPr lang="en-US" sz="2600" dirty="0"/>
          </a:p>
          <a:p>
            <a:pPr algn="just"/>
            <a:endParaRPr lang="en-US" sz="2600" dirty="0"/>
          </a:p>
        </p:txBody>
      </p:sp>
    </p:spTree>
    <p:extLst>
      <p:ext uri="{BB962C8B-B14F-4D97-AF65-F5344CB8AC3E}">
        <p14:creationId xmlns:p14="http://schemas.microsoft.com/office/powerpoint/2010/main" val="3078261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A89B74-BCEC-4CCB-B3BF-C79C422EB81C}"/>
              </a:ext>
            </a:extLst>
          </p:cNvPr>
          <p:cNvSpPr txBox="1"/>
          <p:nvPr/>
        </p:nvSpPr>
        <p:spPr>
          <a:xfrm>
            <a:off x="270163" y="1752600"/>
            <a:ext cx="8603673" cy="3508653"/>
          </a:xfrm>
          <a:prstGeom prst="rect">
            <a:avLst/>
          </a:prstGeom>
          <a:solidFill>
            <a:schemeClr val="accent2">
              <a:lumMod val="50000"/>
            </a:schemeClr>
          </a:solidFill>
        </p:spPr>
        <p:txBody>
          <a:bodyPr wrap="square">
            <a:spAutoFit/>
          </a:bodyPr>
          <a:lstStyle/>
          <a:p>
            <a:pPr>
              <a:defRPr/>
            </a:pPr>
            <a:r>
              <a:rPr lang="en-US" sz="2200" b="1" dirty="0">
                <a:solidFill>
                  <a:schemeClr val="bg1"/>
                </a:solidFill>
              </a:rPr>
              <a:t>Assignment I </a:t>
            </a:r>
            <a:r>
              <a:rPr lang="en-US" sz="2200" b="1" dirty="0" err="1">
                <a:solidFill>
                  <a:schemeClr val="bg1"/>
                </a:solidFill>
              </a:rPr>
              <a:t>Qn</a:t>
            </a:r>
            <a:r>
              <a:rPr lang="en-US" sz="2200" b="1" dirty="0">
                <a:solidFill>
                  <a:schemeClr val="bg1"/>
                </a:solidFill>
              </a:rPr>
              <a:t> 9:</a:t>
            </a:r>
            <a:endParaRPr lang="en-US" sz="2500" dirty="0">
              <a:solidFill>
                <a:srgbClr val="C00000"/>
              </a:solidFill>
            </a:endParaRPr>
          </a:p>
          <a:p>
            <a:pPr algn="just"/>
            <a:r>
              <a:rPr lang="en-US" sz="2500" dirty="0">
                <a:solidFill>
                  <a:schemeClr val="bg1"/>
                </a:solidFill>
              </a:rPr>
              <a:t>There are three alternatives that you would use to access a public package member from outside its package:</a:t>
            </a:r>
          </a:p>
          <a:p>
            <a:pPr marL="1377950" lvl="1" indent="-514350" algn="just">
              <a:buFont typeface="+mj-lt"/>
              <a:buAutoNum type="romanLcPeriod"/>
            </a:pPr>
            <a:r>
              <a:rPr lang="en-US" sz="2500" dirty="0">
                <a:solidFill>
                  <a:schemeClr val="bg1"/>
                </a:solidFill>
              </a:rPr>
              <a:t>Referring to the member by its fully qualified name</a:t>
            </a:r>
          </a:p>
          <a:p>
            <a:pPr marL="1377950" lvl="1" indent="-514350" algn="just">
              <a:buFont typeface="+mj-lt"/>
              <a:buAutoNum type="romanLcPeriod"/>
            </a:pPr>
            <a:r>
              <a:rPr lang="en-US" sz="2500" dirty="0">
                <a:solidFill>
                  <a:schemeClr val="bg1"/>
                </a:solidFill>
              </a:rPr>
              <a:t>Importing the package member</a:t>
            </a:r>
          </a:p>
          <a:p>
            <a:pPr marL="1377950" lvl="1" indent="-514350" algn="just">
              <a:buFont typeface="+mj-lt"/>
              <a:buAutoNum type="romanLcPeriod"/>
            </a:pPr>
            <a:r>
              <a:rPr lang="en-US" sz="2500" dirty="0">
                <a:solidFill>
                  <a:schemeClr val="bg1"/>
                </a:solidFill>
              </a:rPr>
              <a:t>Importing the member's entire package</a:t>
            </a:r>
          </a:p>
          <a:p>
            <a:pPr marL="84138" lvl="1" algn="just"/>
            <a:r>
              <a:rPr lang="en-US" sz="2500" dirty="0">
                <a:solidFill>
                  <a:schemeClr val="bg1"/>
                </a:solidFill>
              </a:rPr>
              <a:t>What advantage does the first approach (Referring to the member by its fully qualified name) have</a:t>
            </a:r>
            <a:r>
              <a:rPr lang="en-US" sz="2500" dirty="0">
                <a:solidFill>
                  <a:srgbClr val="FF0000"/>
                </a:solidFill>
              </a:rPr>
              <a:t> </a:t>
            </a:r>
            <a:r>
              <a:rPr lang="en-US" sz="2500" dirty="0">
                <a:solidFill>
                  <a:schemeClr val="bg1"/>
                </a:solidFill>
              </a:rPr>
              <a:t>over</a:t>
            </a:r>
            <a:r>
              <a:rPr lang="en-US" sz="2500" dirty="0">
                <a:solidFill>
                  <a:srgbClr val="FF0000"/>
                </a:solidFill>
              </a:rPr>
              <a:t> </a:t>
            </a:r>
            <a:r>
              <a:rPr lang="en-US" sz="2500" dirty="0">
                <a:solidFill>
                  <a:schemeClr val="bg1"/>
                </a:solidFill>
              </a:rPr>
              <a:t>the other two approaches?</a:t>
            </a:r>
          </a:p>
        </p:txBody>
      </p:sp>
    </p:spTree>
    <p:extLst>
      <p:ext uri="{BB962C8B-B14F-4D97-AF65-F5344CB8AC3E}">
        <p14:creationId xmlns:p14="http://schemas.microsoft.com/office/powerpoint/2010/main" val="2706781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135563"/>
          </a:xfrm>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4800" dirty="0"/>
              <a:t>End</a:t>
            </a:r>
          </a:p>
        </p:txBody>
      </p:sp>
    </p:spTree>
    <p:extLst>
      <p:ext uri="{BB962C8B-B14F-4D97-AF65-F5344CB8AC3E}">
        <p14:creationId xmlns:p14="http://schemas.microsoft.com/office/powerpoint/2010/main" val="1542193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and Using Packages</a:t>
            </a:r>
            <a:endParaRPr lang="en-US" dirty="0"/>
          </a:p>
        </p:txBody>
      </p:sp>
      <p:sp>
        <p:nvSpPr>
          <p:cNvPr id="3" name="Content Placeholder 2"/>
          <p:cNvSpPr>
            <a:spLocks noGrp="1"/>
          </p:cNvSpPr>
          <p:nvPr>
            <p:ph idx="1"/>
          </p:nvPr>
        </p:nvSpPr>
        <p:spPr/>
        <p:txBody>
          <a:bodyPr>
            <a:normAutofit/>
          </a:bodyPr>
          <a:lstStyle/>
          <a:p>
            <a:r>
              <a:rPr lang="en-US" dirty="0"/>
              <a:t>The types that are part of the Java platform are members of various packages that bundle classes by function: </a:t>
            </a:r>
          </a:p>
          <a:p>
            <a:pPr lvl="1"/>
            <a:r>
              <a:rPr lang="en-US" dirty="0"/>
              <a:t>fundamental classes are in </a:t>
            </a:r>
            <a:r>
              <a:rPr lang="en-US" b="1" dirty="0" err="1"/>
              <a:t>java.lang</a:t>
            </a:r>
            <a:r>
              <a:rPr lang="en-US" dirty="0"/>
              <a:t>,</a:t>
            </a:r>
            <a:r>
              <a:rPr lang="en-US" b="1" dirty="0"/>
              <a:t> </a:t>
            </a:r>
          </a:p>
          <a:p>
            <a:pPr lvl="1"/>
            <a:r>
              <a:rPr lang="en-US" dirty="0"/>
              <a:t>classes for reading and writing (input and output) are in </a:t>
            </a:r>
            <a:r>
              <a:rPr lang="en-US" b="1" dirty="0"/>
              <a:t>java.io</a:t>
            </a:r>
            <a:r>
              <a:rPr lang="en-US" dirty="0"/>
              <a:t>,</a:t>
            </a:r>
            <a:r>
              <a:rPr lang="en-US" b="1" dirty="0"/>
              <a:t> </a:t>
            </a:r>
          </a:p>
          <a:p>
            <a:pPr lvl="1"/>
            <a:r>
              <a:rPr lang="en-US" dirty="0"/>
              <a:t>and so on. </a:t>
            </a:r>
          </a:p>
          <a:p>
            <a:pPr marL="342900" lvl="1" indent="-342900">
              <a:buFont typeface="Arial" pitchFamily="34" charset="0"/>
              <a:buChar char="•"/>
            </a:pPr>
            <a:r>
              <a:rPr lang="en-US" sz="3200" dirty="0"/>
              <a:t>You can put your types in packages too.</a:t>
            </a:r>
          </a:p>
          <a:p>
            <a:endParaRPr lang="en-US" dirty="0"/>
          </a:p>
        </p:txBody>
      </p:sp>
    </p:spTree>
    <p:extLst>
      <p:ext uri="{BB962C8B-B14F-4D97-AF65-F5344CB8AC3E}">
        <p14:creationId xmlns:p14="http://schemas.microsoft.com/office/powerpoint/2010/main" val="1157712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b="1" dirty="0"/>
              <a:t>Creating a Package</a:t>
            </a:r>
            <a:endParaRPr lang="en-US" dirty="0"/>
          </a:p>
        </p:txBody>
      </p:sp>
      <p:sp>
        <p:nvSpPr>
          <p:cNvPr id="3" name="Content Placeholder 2"/>
          <p:cNvSpPr>
            <a:spLocks noGrp="1"/>
          </p:cNvSpPr>
          <p:nvPr>
            <p:ph idx="1"/>
          </p:nvPr>
        </p:nvSpPr>
        <p:spPr>
          <a:xfrm>
            <a:off x="228600" y="795791"/>
            <a:ext cx="8686800" cy="5410200"/>
          </a:xfrm>
        </p:spPr>
        <p:txBody>
          <a:bodyPr>
            <a:noAutofit/>
          </a:bodyPr>
          <a:lstStyle/>
          <a:p>
            <a:pPr algn="just"/>
            <a:r>
              <a:rPr lang="en-US" sz="2600" dirty="0"/>
              <a:t>To create a package, you choose a name for the package (consider naming conventions) and put a </a:t>
            </a:r>
            <a:r>
              <a:rPr lang="en-US" sz="2600" b="1" dirty="0"/>
              <a:t>package</a:t>
            </a:r>
            <a:r>
              <a:rPr lang="en-US" sz="2600" dirty="0"/>
              <a:t> statement with that name at the top of </a:t>
            </a:r>
            <a:r>
              <a:rPr lang="en-US" sz="2600" i="1" dirty="0"/>
              <a:t>every source file </a:t>
            </a:r>
            <a:r>
              <a:rPr lang="en-US" sz="2600" dirty="0"/>
              <a:t>that contains the types (classes, interfaces, enumerations, and annotation types) that you want to include in the package.</a:t>
            </a:r>
          </a:p>
          <a:p>
            <a:pPr algn="just"/>
            <a:r>
              <a:rPr lang="en-US" sz="2600" dirty="0"/>
              <a:t>The package statement (for example, </a:t>
            </a:r>
            <a:r>
              <a:rPr lang="en-US" sz="2600" b="1" dirty="0"/>
              <a:t>package graphics</a:t>
            </a:r>
            <a:r>
              <a:rPr lang="en-US" sz="2600" dirty="0"/>
              <a:t>;) must be the first line in the source file.</a:t>
            </a:r>
          </a:p>
          <a:p>
            <a:pPr algn="just"/>
            <a:r>
              <a:rPr lang="en-US" sz="2600" dirty="0"/>
              <a:t>There can be only one package statement in each source file, and it applies to all types in the file.</a:t>
            </a:r>
          </a:p>
          <a:p>
            <a:pPr algn="just"/>
            <a:r>
              <a:rPr lang="en-US" sz="2600" dirty="0"/>
              <a:t>If you do not use a </a:t>
            </a:r>
            <a:r>
              <a:rPr lang="en-US" sz="2600" b="1" dirty="0"/>
              <a:t>package</a:t>
            </a:r>
            <a:r>
              <a:rPr lang="en-US" sz="2600" dirty="0"/>
              <a:t> statement, your type ends up in an unnamed package. Generally speaking, an unnamed package is only for small or temporary applications or when you are just beginning the development process. Otherwise, classes and interfaces belong in named packages.</a:t>
            </a:r>
          </a:p>
          <a:p>
            <a:pPr algn="just"/>
            <a:endParaRPr lang="en-US" sz="2600" dirty="0"/>
          </a:p>
        </p:txBody>
      </p:sp>
    </p:spTree>
    <p:extLst>
      <p:ext uri="{BB962C8B-B14F-4D97-AF65-F5344CB8AC3E}">
        <p14:creationId xmlns:p14="http://schemas.microsoft.com/office/powerpoint/2010/main" val="287708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Creating a Package</a:t>
            </a:r>
            <a:endParaRPr lang="en-US" sz="4000" dirty="0"/>
          </a:p>
        </p:txBody>
      </p:sp>
      <p:sp>
        <p:nvSpPr>
          <p:cNvPr id="5" name="TextBox 4"/>
          <p:cNvSpPr txBox="1"/>
          <p:nvPr/>
        </p:nvSpPr>
        <p:spPr>
          <a:xfrm>
            <a:off x="228600" y="1219200"/>
            <a:ext cx="8686800" cy="5293757"/>
          </a:xfrm>
          <a:prstGeom prst="rect">
            <a:avLst/>
          </a:prstGeom>
          <a:solidFill>
            <a:schemeClr val="accent2">
              <a:lumMod val="40000"/>
              <a:lumOff val="60000"/>
            </a:schemeClr>
          </a:solidFill>
        </p:spPr>
        <p:txBody>
          <a:bodyPr wrap="square" rtlCol="0">
            <a:spAutoFit/>
          </a:bodyPr>
          <a:lstStyle/>
          <a:p>
            <a:pPr algn="just"/>
            <a:r>
              <a:rPr lang="en-US" sz="2600" b="1" i="1" dirty="0"/>
              <a:t>Note: </a:t>
            </a:r>
          </a:p>
          <a:p>
            <a:pPr marL="342900" indent="-342900" algn="just">
              <a:buFontTx/>
              <a:buChar char="-"/>
            </a:pPr>
            <a:r>
              <a:rPr lang="en-US" sz="2600" dirty="0"/>
              <a:t>If you put multiple types in a single source file, only one can be </a:t>
            </a:r>
            <a:r>
              <a:rPr lang="en-US" sz="2600" b="1" dirty="0"/>
              <a:t>public</a:t>
            </a:r>
            <a:r>
              <a:rPr lang="en-US" sz="2600" dirty="0"/>
              <a:t>, and it must have the same name as the source file. For example, you can define </a:t>
            </a:r>
            <a:r>
              <a:rPr lang="en-US" sz="2600" b="1" dirty="0"/>
              <a:t>public</a:t>
            </a:r>
            <a:r>
              <a:rPr lang="en-US" sz="2600" dirty="0"/>
              <a:t> </a:t>
            </a:r>
            <a:r>
              <a:rPr lang="en-US" sz="2600" b="1" dirty="0"/>
              <a:t>class</a:t>
            </a:r>
            <a:r>
              <a:rPr lang="en-US" sz="2600" dirty="0"/>
              <a:t> Circle in the file </a:t>
            </a:r>
            <a:r>
              <a:rPr lang="en-US" sz="2600" b="1" dirty="0"/>
              <a:t>Circle.java</a:t>
            </a:r>
            <a:r>
              <a:rPr lang="en-US" sz="2600" dirty="0"/>
              <a:t>, define </a:t>
            </a:r>
            <a:r>
              <a:rPr lang="en-US" sz="2600" b="1" dirty="0"/>
              <a:t>public</a:t>
            </a:r>
            <a:r>
              <a:rPr lang="en-US" sz="2600" dirty="0"/>
              <a:t> </a:t>
            </a:r>
            <a:r>
              <a:rPr lang="en-US" sz="2600" b="1" dirty="0"/>
              <a:t>interface</a:t>
            </a:r>
            <a:r>
              <a:rPr lang="en-US" sz="2600" dirty="0"/>
              <a:t> </a:t>
            </a:r>
            <a:r>
              <a:rPr lang="en-US" sz="2600" b="1" dirty="0" err="1"/>
              <a:t>Draggable</a:t>
            </a:r>
            <a:r>
              <a:rPr lang="en-US" sz="2600" dirty="0"/>
              <a:t> in the file </a:t>
            </a:r>
            <a:r>
              <a:rPr lang="en-US" sz="2600" b="1" dirty="0"/>
              <a:t>Draggable.java</a:t>
            </a:r>
            <a:r>
              <a:rPr lang="en-US" sz="2600" dirty="0"/>
              <a:t>, define </a:t>
            </a:r>
            <a:r>
              <a:rPr lang="en-US" sz="2600" b="1" dirty="0"/>
              <a:t>public</a:t>
            </a:r>
            <a:r>
              <a:rPr lang="en-US" sz="2600" dirty="0"/>
              <a:t> </a:t>
            </a:r>
            <a:r>
              <a:rPr lang="en-US" sz="2600" b="1" dirty="0" err="1"/>
              <a:t>enum</a:t>
            </a:r>
            <a:r>
              <a:rPr lang="en-US" sz="2600" dirty="0"/>
              <a:t> </a:t>
            </a:r>
            <a:r>
              <a:rPr lang="en-US" sz="2600" b="1" dirty="0"/>
              <a:t>Day</a:t>
            </a:r>
            <a:r>
              <a:rPr lang="en-US" sz="2600" dirty="0"/>
              <a:t> in the file </a:t>
            </a:r>
            <a:r>
              <a:rPr lang="en-US" sz="2600" b="1" dirty="0"/>
              <a:t>Day.java</a:t>
            </a:r>
            <a:r>
              <a:rPr lang="en-US" sz="2600" dirty="0"/>
              <a:t>, and so forth.</a:t>
            </a:r>
          </a:p>
          <a:p>
            <a:pPr marL="342900" indent="-342900" algn="just">
              <a:buFontTx/>
              <a:buChar char="-"/>
            </a:pPr>
            <a:r>
              <a:rPr lang="en-US" sz="2600" dirty="0"/>
              <a:t>You can include non-public types in the same file as a public type (this is strongly discouraged, unless the non-public types are small and closely related to the public type), but only the public type will be accessible from outside of the package. All the top-level, non-public types will be </a:t>
            </a:r>
            <a:r>
              <a:rPr lang="en-US" sz="2600" b="1" dirty="0"/>
              <a:t>package private</a:t>
            </a:r>
            <a:r>
              <a:rPr lang="en-US" sz="2600" dirty="0"/>
              <a:t>.</a:t>
            </a:r>
          </a:p>
        </p:txBody>
      </p:sp>
    </p:spTree>
    <p:extLst>
      <p:ext uri="{BB962C8B-B14F-4D97-AF65-F5344CB8AC3E}">
        <p14:creationId xmlns:p14="http://schemas.microsoft.com/office/powerpoint/2010/main" val="396181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b="1" dirty="0"/>
              <a:t>Naming a Package</a:t>
            </a:r>
            <a:endParaRPr lang="en-US" dirty="0"/>
          </a:p>
        </p:txBody>
      </p:sp>
      <p:sp>
        <p:nvSpPr>
          <p:cNvPr id="3" name="Content Placeholder 2"/>
          <p:cNvSpPr>
            <a:spLocks noGrp="1"/>
          </p:cNvSpPr>
          <p:nvPr>
            <p:ph idx="1"/>
          </p:nvPr>
        </p:nvSpPr>
        <p:spPr>
          <a:xfrm>
            <a:off x="228600" y="795790"/>
            <a:ext cx="8686800" cy="5909809"/>
          </a:xfrm>
        </p:spPr>
        <p:txBody>
          <a:bodyPr>
            <a:noAutofit/>
          </a:bodyPr>
          <a:lstStyle/>
          <a:p>
            <a:pPr algn="just"/>
            <a:r>
              <a:rPr lang="en-US" sz="2500" dirty="0"/>
              <a:t>With programmers worldwide writing classes and interfaces using the Java programming language, it is likely that many programmers will use the same name for different types. </a:t>
            </a:r>
          </a:p>
          <a:p>
            <a:pPr algn="just"/>
            <a:r>
              <a:rPr lang="en-US" sz="2500" dirty="0"/>
              <a:t>For example, a programmer might defines a </a:t>
            </a:r>
            <a:r>
              <a:rPr lang="en-US" sz="2500" b="1" dirty="0"/>
              <a:t>Rectangle </a:t>
            </a:r>
            <a:r>
              <a:rPr lang="en-US" sz="2500" dirty="0"/>
              <a:t>class when there is already a </a:t>
            </a:r>
            <a:r>
              <a:rPr lang="en-US" sz="2500" b="1" dirty="0"/>
              <a:t>Rectangle</a:t>
            </a:r>
            <a:r>
              <a:rPr lang="en-US" sz="2500" dirty="0"/>
              <a:t> class in the </a:t>
            </a:r>
            <a:r>
              <a:rPr lang="en-US" sz="2500" b="1" dirty="0" err="1"/>
              <a:t>java.awt</a:t>
            </a:r>
            <a:r>
              <a:rPr lang="en-US" sz="2500" b="1" dirty="0"/>
              <a:t> </a:t>
            </a:r>
            <a:r>
              <a:rPr lang="en-US" sz="2500" dirty="0"/>
              <a:t>package. Still, the compiler allows both classes to have the same name if they are in different packages. </a:t>
            </a:r>
          </a:p>
          <a:p>
            <a:pPr algn="just"/>
            <a:r>
              <a:rPr lang="en-US" sz="2500" dirty="0"/>
              <a:t>The “fully qualified name” of each </a:t>
            </a:r>
            <a:r>
              <a:rPr lang="en-US" sz="2500" b="1" dirty="0"/>
              <a:t>Rectangle </a:t>
            </a:r>
            <a:r>
              <a:rPr lang="en-US" sz="2500" dirty="0"/>
              <a:t>class includes the package name. That is, the fully qualified name of the </a:t>
            </a:r>
            <a:r>
              <a:rPr lang="en-US" sz="2500" b="1" dirty="0"/>
              <a:t>Rectangle </a:t>
            </a:r>
            <a:r>
              <a:rPr lang="en-US" sz="2500" dirty="0"/>
              <a:t>class in the </a:t>
            </a:r>
            <a:r>
              <a:rPr lang="en-US" sz="2500" b="1" dirty="0"/>
              <a:t>graphics </a:t>
            </a:r>
            <a:r>
              <a:rPr lang="en-US" sz="2500" dirty="0"/>
              <a:t>package is </a:t>
            </a:r>
            <a:r>
              <a:rPr lang="en-US" sz="2500" b="1" dirty="0" err="1"/>
              <a:t>graphics.Rectangle</a:t>
            </a:r>
            <a:r>
              <a:rPr lang="en-US" sz="2500" dirty="0"/>
              <a:t>, and the fully qualified name of the </a:t>
            </a:r>
            <a:r>
              <a:rPr lang="en-US" sz="2500" b="1" dirty="0"/>
              <a:t>Rectangle </a:t>
            </a:r>
            <a:r>
              <a:rPr lang="en-US" sz="2500" dirty="0"/>
              <a:t>class in the </a:t>
            </a:r>
            <a:r>
              <a:rPr lang="en-US" sz="2500" b="1" dirty="0" err="1"/>
              <a:t>java.awt</a:t>
            </a:r>
            <a:r>
              <a:rPr lang="en-US" sz="2500" b="1" dirty="0"/>
              <a:t> </a:t>
            </a:r>
            <a:r>
              <a:rPr lang="en-US" sz="2500" dirty="0"/>
              <a:t>package is </a:t>
            </a:r>
            <a:r>
              <a:rPr lang="en-US" sz="2500" b="1" dirty="0" err="1"/>
              <a:t>java.awt.Rectangle</a:t>
            </a:r>
            <a:r>
              <a:rPr lang="en-US" sz="2500" dirty="0"/>
              <a:t>.</a:t>
            </a:r>
          </a:p>
          <a:p>
            <a:pPr algn="just"/>
            <a:r>
              <a:rPr lang="en-US" sz="2500" dirty="0"/>
              <a:t>This works well unless two independent programmers use the same name for their packages. What prevents this problem? </a:t>
            </a:r>
            <a:r>
              <a:rPr lang="en-US" sz="2500" b="1" dirty="0"/>
              <a:t>Convention</a:t>
            </a:r>
            <a:r>
              <a:rPr lang="en-US" sz="2500" dirty="0"/>
              <a:t>.</a:t>
            </a:r>
          </a:p>
          <a:p>
            <a:pPr marL="0" indent="0">
              <a:buNone/>
            </a:pPr>
            <a:br>
              <a:rPr lang="en-US" sz="2500" dirty="0"/>
            </a:br>
            <a:endParaRPr lang="en-US" sz="2500" dirty="0"/>
          </a:p>
        </p:txBody>
      </p:sp>
    </p:spTree>
    <p:extLst>
      <p:ext uri="{BB962C8B-B14F-4D97-AF65-F5344CB8AC3E}">
        <p14:creationId xmlns:p14="http://schemas.microsoft.com/office/powerpoint/2010/main" val="245526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b="1" dirty="0"/>
              <a:t>Naming Conventions</a:t>
            </a:r>
          </a:p>
        </p:txBody>
      </p:sp>
      <p:sp>
        <p:nvSpPr>
          <p:cNvPr id="3" name="Content Placeholder 2"/>
          <p:cNvSpPr>
            <a:spLocks noGrp="1"/>
          </p:cNvSpPr>
          <p:nvPr>
            <p:ph idx="1"/>
          </p:nvPr>
        </p:nvSpPr>
        <p:spPr>
          <a:xfrm>
            <a:off x="228600" y="795790"/>
            <a:ext cx="8686800" cy="5909809"/>
          </a:xfrm>
        </p:spPr>
        <p:txBody>
          <a:bodyPr>
            <a:noAutofit/>
          </a:bodyPr>
          <a:lstStyle/>
          <a:p>
            <a:pPr algn="just"/>
            <a:r>
              <a:rPr lang="en-US" sz="2700" dirty="0"/>
              <a:t>Package names are written in all lower case to avoid conflict with the names of classes or interfaces.</a:t>
            </a:r>
          </a:p>
          <a:p>
            <a:pPr algn="just"/>
            <a:r>
              <a:rPr lang="en-US" sz="2700" dirty="0"/>
              <a:t>Companies use their reversed Internet domain name to begin their package names—for example, </a:t>
            </a:r>
            <a:r>
              <a:rPr lang="en-US" sz="2700" b="1" dirty="0" err="1"/>
              <a:t>com.example.mypackage</a:t>
            </a:r>
            <a:r>
              <a:rPr lang="en-US" sz="2700" dirty="0"/>
              <a:t> for a package named </a:t>
            </a:r>
            <a:r>
              <a:rPr lang="en-US" sz="2700" b="1" dirty="0" err="1"/>
              <a:t>mypackage</a:t>
            </a:r>
            <a:r>
              <a:rPr lang="en-US" sz="2700" dirty="0"/>
              <a:t> created by a programmer at </a:t>
            </a:r>
            <a:r>
              <a:rPr lang="en-US" sz="2700" b="1" dirty="0"/>
              <a:t>example.com</a:t>
            </a:r>
            <a:r>
              <a:rPr lang="en-US" sz="2700" dirty="0"/>
              <a:t>.</a:t>
            </a:r>
          </a:p>
          <a:p>
            <a:pPr algn="just"/>
            <a:r>
              <a:rPr lang="en-US" sz="2700" dirty="0"/>
              <a:t>Name collisions that occur within a single company need to be handled by convention within that company, perhaps by including the region or the project name after the company name (for example</a:t>
            </a:r>
            <a:r>
              <a:rPr lang="en-US" sz="2700" b="1" dirty="0"/>
              <a:t>, </a:t>
            </a:r>
            <a:r>
              <a:rPr lang="en-US" sz="2700" b="1" dirty="0" err="1"/>
              <a:t>com.example.region.mypackage</a:t>
            </a:r>
            <a:r>
              <a:rPr lang="en-US" sz="2700" dirty="0"/>
              <a:t>).</a:t>
            </a:r>
          </a:p>
          <a:p>
            <a:pPr algn="just"/>
            <a:r>
              <a:rPr lang="en-US" sz="2700" dirty="0"/>
              <a:t>Packages in the Java language itself begin with </a:t>
            </a:r>
            <a:r>
              <a:rPr lang="en-US" sz="2700" b="1" dirty="0"/>
              <a:t>java. </a:t>
            </a:r>
            <a:r>
              <a:rPr lang="en-US" sz="2700" dirty="0"/>
              <a:t>or</a:t>
            </a:r>
            <a:r>
              <a:rPr lang="en-US" sz="2700" b="1" dirty="0"/>
              <a:t> </a:t>
            </a:r>
            <a:r>
              <a:rPr lang="en-US" sz="2700" b="1" dirty="0" err="1"/>
              <a:t>javax</a:t>
            </a:r>
            <a:r>
              <a:rPr lang="en-US" sz="2700" b="1" dirty="0"/>
              <a:t>.</a:t>
            </a:r>
          </a:p>
        </p:txBody>
      </p:sp>
    </p:spTree>
    <p:extLst>
      <p:ext uri="{BB962C8B-B14F-4D97-AF65-F5344CB8AC3E}">
        <p14:creationId xmlns:p14="http://schemas.microsoft.com/office/powerpoint/2010/main" val="397703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b="1" dirty="0"/>
              <a:t>Naming Conventions</a:t>
            </a:r>
          </a:p>
        </p:txBody>
      </p:sp>
      <p:sp>
        <p:nvSpPr>
          <p:cNvPr id="3" name="Content Placeholder 2"/>
          <p:cNvSpPr>
            <a:spLocks noGrp="1"/>
          </p:cNvSpPr>
          <p:nvPr>
            <p:ph idx="1"/>
          </p:nvPr>
        </p:nvSpPr>
        <p:spPr>
          <a:xfrm>
            <a:off x="228600" y="795790"/>
            <a:ext cx="8686800" cy="5909809"/>
          </a:xfrm>
        </p:spPr>
        <p:txBody>
          <a:bodyPr>
            <a:noAutofit/>
          </a:bodyPr>
          <a:lstStyle/>
          <a:p>
            <a:pPr algn="just"/>
            <a:r>
              <a:rPr lang="en-US" sz="2700" dirty="0"/>
              <a:t>In some cases, the internet domain name may not be a valid package name. This can occur if the domain name contains a hyphen or other special character, if the package name begins with a digit or other character that is illegal to use as the beginning of a Java name, or if the package name contains a reserved Java keyword, such as "</a:t>
            </a:r>
            <a:r>
              <a:rPr lang="en-US" sz="2700" dirty="0" err="1"/>
              <a:t>int</a:t>
            </a:r>
            <a:r>
              <a:rPr lang="en-US" sz="2700" dirty="0"/>
              <a:t>". In this event, the suggested convention is to add an underscore. For example:</a:t>
            </a:r>
          </a:p>
          <a:p>
            <a:pPr algn="just"/>
            <a:endParaRPr lang="en-US" sz="2700" dirty="0"/>
          </a:p>
        </p:txBody>
      </p:sp>
      <p:pic>
        <p:nvPicPr>
          <p:cNvPr id="5" name="Picture 4"/>
          <p:cNvPicPr>
            <a:picLocks noChangeAspect="1"/>
          </p:cNvPicPr>
          <p:nvPr/>
        </p:nvPicPr>
        <p:blipFill>
          <a:blip r:embed="rId2"/>
          <a:stretch>
            <a:fillRect/>
          </a:stretch>
        </p:blipFill>
        <p:spPr>
          <a:xfrm>
            <a:off x="685800" y="4191000"/>
            <a:ext cx="7772400" cy="2276287"/>
          </a:xfrm>
          <a:prstGeom prst="rect">
            <a:avLst/>
          </a:prstGeom>
        </p:spPr>
      </p:pic>
    </p:spTree>
    <p:extLst>
      <p:ext uri="{BB962C8B-B14F-4D97-AF65-F5344CB8AC3E}">
        <p14:creationId xmlns:p14="http://schemas.microsoft.com/office/powerpoint/2010/main" val="3449730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b="1" dirty="0"/>
              <a:t>Using Package Members</a:t>
            </a:r>
          </a:p>
        </p:txBody>
      </p:sp>
      <p:sp>
        <p:nvSpPr>
          <p:cNvPr id="3" name="Content Placeholder 2"/>
          <p:cNvSpPr>
            <a:spLocks noGrp="1"/>
          </p:cNvSpPr>
          <p:nvPr>
            <p:ph idx="1"/>
          </p:nvPr>
        </p:nvSpPr>
        <p:spPr>
          <a:xfrm>
            <a:off x="228600" y="795790"/>
            <a:ext cx="8686800" cy="5909809"/>
          </a:xfrm>
        </p:spPr>
        <p:txBody>
          <a:bodyPr>
            <a:noAutofit/>
          </a:bodyPr>
          <a:lstStyle/>
          <a:p>
            <a:pPr algn="just"/>
            <a:r>
              <a:rPr lang="en-US" sz="2700" dirty="0"/>
              <a:t>The types that comprise a package are known as the </a:t>
            </a:r>
            <a:r>
              <a:rPr lang="en-US" sz="2700" b="1" dirty="0"/>
              <a:t>package</a:t>
            </a:r>
            <a:r>
              <a:rPr lang="en-US" sz="2700" dirty="0"/>
              <a:t> </a:t>
            </a:r>
            <a:r>
              <a:rPr lang="en-US" sz="2700" b="1" dirty="0"/>
              <a:t>members</a:t>
            </a:r>
            <a:r>
              <a:rPr lang="en-US" sz="2700" dirty="0"/>
              <a:t>.</a:t>
            </a:r>
          </a:p>
          <a:p>
            <a:pPr algn="just"/>
            <a:r>
              <a:rPr lang="en-US" sz="2700" dirty="0"/>
              <a:t>To use a </a:t>
            </a:r>
            <a:r>
              <a:rPr lang="en-US" sz="2700" b="1" dirty="0"/>
              <a:t>public</a:t>
            </a:r>
            <a:r>
              <a:rPr lang="en-US" sz="2700" dirty="0"/>
              <a:t> package member from outside its package, you must do one of the following:</a:t>
            </a:r>
          </a:p>
          <a:p>
            <a:pPr marL="1320800" lvl="1" indent="-457200" algn="just">
              <a:buFont typeface="+mj-lt"/>
              <a:buAutoNum type="alphaLcParenR"/>
            </a:pPr>
            <a:r>
              <a:rPr lang="en-US" sz="2500" dirty="0"/>
              <a:t>Refer to the member by its fully qualified name</a:t>
            </a:r>
          </a:p>
          <a:p>
            <a:pPr marL="1320800" lvl="1" indent="-457200" algn="just">
              <a:buFont typeface="+mj-lt"/>
              <a:buAutoNum type="alphaLcParenR"/>
            </a:pPr>
            <a:r>
              <a:rPr lang="en-US" sz="2500" dirty="0"/>
              <a:t>Import the package member</a:t>
            </a:r>
          </a:p>
          <a:p>
            <a:pPr marL="1320800" lvl="1" indent="-457200" algn="just">
              <a:buFont typeface="+mj-lt"/>
              <a:buAutoNum type="alphaLcParenR"/>
            </a:pPr>
            <a:r>
              <a:rPr lang="en-US" sz="2500" dirty="0"/>
              <a:t>Import the member's entire package</a:t>
            </a:r>
          </a:p>
          <a:p>
            <a:pPr algn="just"/>
            <a:r>
              <a:rPr lang="en-US" sz="2700" dirty="0"/>
              <a:t>Each is appropriate for different situations, as explained in the slides that follow.</a:t>
            </a:r>
          </a:p>
        </p:txBody>
      </p:sp>
    </p:spTree>
    <p:extLst>
      <p:ext uri="{BB962C8B-B14F-4D97-AF65-F5344CB8AC3E}">
        <p14:creationId xmlns:p14="http://schemas.microsoft.com/office/powerpoint/2010/main" val="1047689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3787</TotalTime>
  <Words>2054</Words>
  <Application>Microsoft Office PowerPoint</Application>
  <PresentationFormat>On-screen Show (4:3)</PresentationFormat>
  <Paragraphs>154</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RCS 122  OBJECT ORIENTED PROGRAMMING I</vt:lpstr>
      <vt:lpstr>Creating and Using Packages</vt:lpstr>
      <vt:lpstr>Creating and Using Packages</vt:lpstr>
      <vt:lpstr>Creating a Package</vt:lpstr>
      <vt:lpstr>Creating a Package</vt:lpstr>
      <vt:lpstr>Naming a Package</vt:lpstr>
      <vt:lpstr>Naming Conventions</vt:lpstr>
      <vt:lpstr>Naming Conventions</vt:lpstr>
      <vt:lpstr>Using Package Members</vt:lpstr>
      <vt:lpstr>a) Referring to a Package Member by Its Qualified Name</vt:lpstr>
      <vt:lpstr>a) Referring to a Package Member by Its Qualified Name: Example</vt:lpstr>
      <vt:lpstr>a) Referring to a Package Member by Its Qualified Name</vt:lpstr>
      <vt:lpstr>b) Importing a Package Member</vt:lpstr>
      <vt:lpstr>b) Importing a Package Member: Example</vt:lpstr>
      <vt:lpstr>c) Importing an Entire Package</vt:lpstr>
      <vt:lpstr>c) Importing an Entire Package: Example</vt:lpstr>
      <vt:lpstr>c) Importing an Entire Package</vt:lpstr>
      <vt:lpstr>Note</vt:lpstr>
      <vt:lpstr>Apparent Hierarchies of Packages</vt:lpstr>
      <vt:lpstr>Name Ambiguities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Deogratias</dc:creator>
  <cp:lastModifiedBy>SaM</cp:lastModifiedBy>
  <cp:revision>217</cp:revision>
  <cp:lastPrinted>2012-03-29T08:18:45Z</cp:lastPrinted>
  <dcterms:created xsi:type="dcterms:W3CDTF">2012-03-28T20:07:05Z</dcterms:created>
  <dcterms:modified xsi:type="dcterms:W3CDTF">2022-04-26T14:19:47Z</dcterms:modified>
</cp:coreProperties>
</file>