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1"/>
  </p:handoutMasterIdLst>
  <p:sldIdLst>
    <p:sldId id="345" r:id="rId2"/>
    <p:sldId id="264" r:id="rId3"/>
    <p:sldId id="327" r:id="rId4"/>
    <p:sldId id="329" r:id="rId5"/>
    <p:sldId id="330" r:id="rId6"/>
    <p:sldId id="337" r:id="rId7"/>
    <p:sldId id="331" r:id="rId8"/>
    <p:sldId id="332" r:id="rId9"/>
    <p:sldId id="333" r:id="rId10"/>
    <p:sldId id="334" r:id="rId11"/>
    <p:sldId id="335" r:id="rId12"/>
    <p:sldId id="336" r:id="rId13"/>
    <p:sldId id="338" r:id="rId14"/>
    <p:sldId id="341" r:id="rId15"/>
    <p:sldId id="342" r:id="rId16"/>
    <p:sldId id="343" r:id="rId17"/>
    <p:sldId id="339" r:id="rId18"/>
    <p:sldId id="344" r:id="rId19"/>
    <p:sldId id="26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>
      <p:cViewPr varScale="1">
        <p:scale>
          <a:sx n="68" d="100"/>
          <a:sy n="68" d="100"/>
        </p:scale>
        <p:origin x="126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83CDA-2911-47B1-9ABC-576DA2FABCA7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E6445-6847-46B4-B022-2C6535653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17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7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96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8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7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24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23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41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83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3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9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0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B022F-37D6-4D3F-803A-7F18FA38F484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7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RCS 122 </a:t>
            </a:r>
            <a:br>
              <a:rPr lang="en-US" dirty="0"/>
            </a:br>
            <a:r>
              <a:rPr lang="en-US" dirty="0"/>
              <a:t>OBJECT ORIENTED PROGRAMMING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650" y="4191000"/>
            <a:ext cx="7124700" cy="1470025"/>
          </a:xfrm>
        </p:spPr>
        <p:txBody>
          <a:bodyPr>
            <a:normAutofit/>
          </a:bodyPr>
          <a:lstStyle/>
          <a:p>
            <a:r>
              <a:rPr lang="en-US" sz="3000" b="1"/>
              <a:t>Lecture 13: </a:t>
            </a:r>
            <a:r>
              <a:rPr lang="en-US" b="1" dirty="0"/>
              <a:t>An Overview of Strings</a:t>
            </a:r>
          </a:p>
          <a:p>
            <a:endParaRPr lang="en-US" b="1" dirty="0"/>
          </a:p>
          <a:p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33567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String Concatenation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54864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The String class includes a method for concatenating two strings-</a:t>
            </a:r>
          </a:p>
          <a:p>
            <a:pPr marL="0" indent="0" algn="ctr">
              <a:buNone/>
            </a:pPr>
            <a:r>
              <a:rPr lang="en-US" dirty="0"/>
              <a:t>	</a:t>
            </a:r>
            <a:r>
              <a:rPr lang="en-US" b="1" dirty="0"/>
              <a:t>string1.concat(string2);</a:t>
            </a:r>
          </a:p>
          <a:p>
            <a:pPr algn="just"/>
            <a:r>
              <a:rPr lang="en-US" dirty="0"/>
              <a:t>This returns a new string that is string1 with string2 added to it at the end. </a:t>
            </a:r>
          </a:p>
          <a:p>
            <a:pPr algn="just"/>
            <a:r>
              <a:rPr lang="en-US" dirty="0"/>
              <a:t>You can also use the </a:t>
            </a:r>
            <a:r>
              <a:rPr lang="en-US" dirty="0" err="1"/>
              <a:t>concat</a:t>
            </a:r>
            <a:r>
              <a:rPr lang="en-US" dirty="0"/>
              <a:t>() method with string literals, as in −</a:t>
            </a:r>
          </a:p>
          <a:p>
            <a:pPr marL="0" indent="0" algn="ctr">
              <a:buNone/>
            </a:pPr>
            <a:r>
              <a:rPr lang="en-US" b="1" dirty="0"/>
              <a:t>"My name is ".</a:t>
            </a:r>
            <a:r>
              <a:rPr lang="en-US" b="1" dirty="0" err="1"/>
              <a:t>concat</a:t>
            </a:r>
            <a:r>
              <a:rPr lang="en-US" b="1" dirty="0"/>
              <a:t>("Zara");</a:t>
            </a:r>
          </a:p>
          <a:p>
            <a:pPr algn="just"/>
            <a:r>
              <a:rPr lang="en-US" dirty="0"/>
              <a:t>Strings are more commonly concatenated with the + operator, as in −</a:t>
            </a:r>
          </a:p>
          <a:p>
            <a:pPr marL="0" indent="0" algn="ctr">
              <a:buNone/>
            </a:pPr>
            <a:r>
              <a:rPr lang="en-US" b="1" dirty="0"/>
              <a:t>"Hello," + " world" + "!“</a:t>
            </a:r>
          </a:p>
          <a:p>
            <a:pPr algn="just"/>
            <a:r>
              <a:rPr lang="en-US" dirty="0"/>
              <a:t>which results in −</a:t>
            </a:r>
          </a:p>
          <a:p>
            <a:pPr marL="0" indent="0" algn="ctr">
              <a:buNone/>
            </a:pPr>
            <a:r>
              <a:rPr lang="en-US" b="1" dirty="0"/>
              <a:t>"Hello, world!"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190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143" y="7620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String Concatenation: </a:t>
            </a:r>
            <a:r>
              <a:rPr lang="en-US" dirty="0"/>
              <a:t>Example I </a:t>
            </a:r>
            <a:r>
              <a:rPr lang="en-US" sz="3300" dirty="0"/>
              <a:t>(Concatenation without using the </a:t>
            </a:r>
            <a:r>
              <a:rPr lang="en-US" sz="3300" b="1" dirty="0" err="1"/>
              <a:t>concat</a:t>
            </a:r>
            <a:r>
              <a:rPr lang="en-US" sz="3300" b="1" dirty="0"/>
              <a:t>() </a:t>
            </a:r>
            <a:r>
              <a:rPr lang="en-US" sz="3300" dirty="0"/>
              <a:t>method)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57400"/>
            <a:ext cx="8534400" cy="4495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public class </a:t>
            </a:r>
            <a:r>
              <a:rPr lang="en-US" dirty="0" err="1"/>
              <a:t>StringDemo</a:t>
            </a:r>
            <a:r>
              <a:rPr lang="en-US" dirty="0"/>
              <a:t> {</a:t>
            </a:r>
          </a:p>
          <a:p>
            <a:pPr marL="0" indent="0" algn="just">
              <a:buNone/>
            </a:pPr>
            <a:r>
              <a:rPr lang="en-US" dirty="0"/>
              <a:t>   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 algn="just">
              <a:buNone/>
            </a:pPr>
            <a:r>
              <a:rPr lang="en-US" dirty="0"/>
              <a:t>      String string1 = “Four Six Two";</a:t>
            </a:r>
          </a:p>
          <a:p>
            <a:pPr marL="0" indent="0" algn="just">
              <a:buNone/>
            </a:pPr>
            <a:r>
              <a:rPr lang="en-US" dirty="0"/>
              <a:t>      System.out.println(“One " + string1 + “Three");</a:t>
            </a:r>
          </a:p>
          <a:p>
            <a:pPr marL="0" indent="0" algn="just">
              <a:buNone/>
            </a:pPr>
            <a:r>
              <a:rPr lang="en-US" dirty="0"/>
              <a:t>   }</a:t>
            </a:r>
          </a:p>
          <a:p>
            <a:pPr marL="0" indent="0" algn="just">
              <a:buNone/>
            </a:pPr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 rot="20110097">
            <a:off x="6356386" y="5412205"/>
            <a:ext cx="182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Output??</a:t>
            </a:r>
          </a:p>
        </p:txBody>
      </p:sp>
    </p:spTree>
    <p:extLst>
      <p:ext uri="{BB962C8B-B14F-4D97-AF65-F5344CB8AC3E}">
        <p14:creationId xmlns:p14="http://schemas.microsoft.com/office/powerpoint/2010/main" val="1678404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String Concatenation: </a:t>
            </a:r>
            <a:r>
              <a:rPr lang="en-US" dirty="0"/>
              <a:t>Example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534400" cy="5181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public class Test {</a:t>
            </a:r>
          </a:p>
          <a:p>
            <a:pPr marL="0" indent="0" algn="just">
              <a:buNone/>
            </a:pPr>
            <a:r>
              <a:rPr lang="en-US" dirty="0"/>
              <a:t>   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 algn="just">
              <a:buNone/>
            </a:pPr>
            <a:r>
              <a:rPr lang="en-US" dirty="0"/>
              <a:t>      String s = "Strings are immutable";</a:t>
            </a:r>
          </a:p>
          <a:p>
            <a:pPr marL="0" indent="0" algn="just">
              <a:buNone/>
            </a:pPr>
            <a:r>
              <a:rPr lang="en-US" dirty="0"/>
              <a:t>      s = </a:t>
            </a:r>
            <a:r>
              <a:rPr lang="en-US" dirty="0" err="1"/>
              <a:t>s.concat</a:t>
            </a:r>
            <a:r>
              <a:rPr lang="en-US" dirty="0"/>
              <a:t>(" all the time");</a:t>
            </a:r>
          </a:p>
          <a:p>
            <a:pPr marL="0" indent="0" algn="just">
              <a:buNone/>
            </a:pPr>
            <a:r>
              <a:rPr lang="en-US" dirty="0"/>
              <a:t>      System.out.println(s);</a:t>
            </a:r>
          </a:p>
          <a:p>
            <a:pPr marL="0" indent="0" algn="just">
              <a:buNone/>
            </a:pPr>
            <a:r>
              <a:rPr lang="en-US" dirty="0"/>
              <a:t>   }</a:t>
            </a:r>
          </a:p>
          <a:p>
            <a:pPr marL="0" indent="0" algn="just">
              <a:buNone/>
            </a:pPr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 rot="20110097">
            <a:off x="6356386" y="5412205"/>
            <a:ext cx="182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Output??</a:t>
            </a:r>
          </a:p>
        </p:txBody>
      </p:sp>
    </p:spTree>
    <p:extLst>
      <p:ext uri="{BB962C8B-B14F-4D97-AF65-F5344CB8AC3E}">
        <p14:creationId xmlns:p14="http://schemas.microsoft.com/office/powerpoint/2010/main" val="550289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CharAt</a:t>
            </a:r>
            <a:endParaRPr lang="en-US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54864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3500" dirty="0"/>
              <a:t>The </a:t>
            </a:r>
            <a:r>
              <a:rPr lang="en-US" sz="3500" b="1" dirty="0" err="1"/>
              <a:t>CharAt</a:t>
            </a:r>
            <a:r>
              <a:rPr lang="en-US" sz="3500" dirty="0"/>
              <a:t> method returns the character located at the String's specified index. </a:t>
            </a:r>
          </a:p>
          <a:p>
            <a:pPr algn="just"/>
            <a:r>
              <a:rPr lang="en-US" sz="3500" dirty="0"/>
              <a:t>String indexes start from zero.</a:t>
            </a:r>
          </a:p>
          <a:p>
            <a:pPr algn="just"/>
            <a:r>
              <a:rPr lang="en-US" sz="3500" dirty="0"/>
              <a:t>Syntax:</a:t>
            </a:r>
          </a:p>
          <a:p>
            <a:pPr marL="0" indent="0" algn="just">
              <a:buNone/>
            </a:pPr>
            <a:r>
              <a:rPr lang="en-US" sz="2800" b="1" dirty="0"/>
              <a:t>	public char </a:t>
            </a:r>
            <a:r>
              <a:rPr lang="en-US" sz="2800" b="1" dirty="0" err="1"/>
              <a:t>charAt</a:t>
            </a:r>
            <a:r>
              <a:rPr lang="en-US" sz="2800" b="1" dirty="0"/>
              <a:t>(</a:t>
            </a:r>
            <a:r>
              <a:rPr lang="en-US" sz="2800" b="1" dirty="0" err="1"/>
              <a:t>int</a:t>
            </a:r>
            <a:r>
              <a:rPr lang="en-US" sz="2800" b="1" dirty="0"/>
              <a:t> index)</a:t>
            </a:r>
          </a:p>
          <a:p>
            <a:pPr algn="just"/>
            <a:r>
              <a:rPr lang="en-US" sz="3500" dirty="0"/>
              <a:t>Parameters</a:t>
            </a:r>
            <a:r>
              <a:rPr lang="en-US" dirty="0"/>
              <a:t>:</a:t>
            </a:r>
          </a:p>
          <a:p>
            <a:pPr marL="0" indent="0" algn="just">
              <a:buNone/>
            </a:pPr>
            <a:r>
              <a:rPr lang="en-US" sz="2800" b="1" dirty="0"/>
              <a:t>	index</a:t>
            </a:r>
            <a:r>
              <a:rPr lang="en-US" sz="2800" dirty="0"/>
              <a:t> − Index of the character to be returned.</a:t>
            </a:r>
          </a:p>
          <a:p>
            <a:r>
              <a:rPr lang="en-US" sz="3500" dirty="0"/>
              <a:t>Return Value:</a:t>
            </a:r>
          </a:p>
          <a:p>
            <a:pPr marL="0" indent="0">
              <a:buNone/>
            </a:pPr>
            <a:r>
              <a:rPr lang="en-US" sz="2800" dirty="0"/>
              <a:t>	This method returns a char at the specified index.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153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CharAt</a:t>
            </a:r>
            <a:r>
              <a:rPr lang="en-US" b="1" dirty="0"/>
              <a:t> : </a:t>
            </a:r>
            <a:r>
              <a:rPr lang="en-US" dirty="0"/>
              <a:t>Example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534400" cy="5181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public class Test {</a:t>
            </a:r>
          </a:p>
          <a:p>
            <a:pPr marL="0" indent="0" algn="just">
              <a:buNone/>
            </a:pPr>
            <a:r>
              <a:rPr lang="en-US" dirty="0"/>
              <a:t>   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 algn="just">
              <a:buNone/>
            </a:pPr>
            <a:r>
              <a:rPr lang="en-US" dirty="0"/>
              <a:t>      String s = "Strings are immutable";</a:t>
            </a:r>
          </a:p>
          <a:p>
            <a:pPr marL="0" indent="0" algn="just">
              <a:buNone/>
            </a:pPr>
            <a:r>
              <a:rPr lang="en-US" dirty="0"/>
              <a:t>      char result = </a:t>
            </a:r>
            <a:r>
              <a:rPr lang="en-US" dirty="0" err="1"/>
              <a:t>s.charAt</a:t>
            </a:r>
            <a:r>
              <a:rPr lang="en-US" dirty="0"/>
              <a:t>(8);</a:t>
            </a:r>
          </a:p>
          <a:p>
            <a:pPr marL="0" indent="0" algn="just">
              <a:buNone/>
            </a:pPr>
            <a:r>
              <a:rPr lang="en-US" dirty="0"/>
              <a:t>      System.out.println(result);</a:t>
            </a:r>
          </a:p>
          <a:p>
            <a:pPr marL="0" indent="0" algn="just">
              <a:buNone/>
            </a:pPr>
            <a:r>
              <a:rPr lang="en-US" dirty="0"/>
              <a:t>   }</a:t>
            </a:r>
          </a:p>
          <a:p>
            <a:pPr marL="0" indent="0" algn="just">
              <a:buNone/>
            </a:pPr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 rot="20110097">
            <a:off x="6356386" y="5412205"/>
            <a:ext cx="182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Output??</a:t>
            </a:r>
          </a:p>
        </p:txBody>
      </p:sp>
    </p:spTree>
    <p:extLst>
      <p:ext uri="{BB962C8B-B14F-4D97-AF65-F5344CB8AC3E}">
        <p14:creationId xmlns:p14="http://schemas.microsoft.com/office/powerpoint/2010/main" val="2487469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String replace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5486400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The String replace method returns a new string resulting from replacing all occurrences of </a:t>
            </a:r>
            <a:r>
              <a:rPr lang="en-US" dirty="0" err="1"/>
              <a:t>oldChar</a:t>
            </a:r>
            <a:r>
              <a:rPr lang="en-US" dirty="0"/>
              <a:t> in this string with </a:t>
            </a:r>
            <a:r>
              <a:rPr lang="en-US" dirty="0" err="1"/>
              <a:t>newChar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Syntax:</a:t>
            </a:r>
          </a:p>
          <a:p>
            <a:pPr marL="0" indent="0" algn="just">
              <a:buNone/>
            </a:pPr>
            <a:r>
              <a:rPr lang="en-US" sz="3000" b="1" dirty="0"/>
              <a:t>	</a:t>
            </a:r>
            <a:r>
              <a:rPr lang="en-US" sz="2700" b="1" dirty="0"/>
              <a:t>public String replace(char </a:t>
            </a:r>
            <a:r>
              <a:rPr lang="en-US" sz="2700" b="1" dirty="0" err="1"/>
              <a:t>oldChar</a:t>
            </a:r>
            <a:r>
              <a:rPr lang="en-US" sz="2700" b="1" dirty="0"/>
              <a:t>, char </a:t>
            </a:r>
            <a:r>
              <a:rPr lang="en-US" sz="2700" b="1" dirty="0" err="1"/>
              <a:t>newChar</a:t>
            </a:r>
            <a:r>
              <a:rPr lang="en-US" sz="2700" b="1" dirty="0"/>
              <a:t>)</a:t>
            </a:r>
            <a:endParaRPr lang="en-US" sz="2700" dirty="0"/>
          </a:p>
          <a:p>
            <a:pPr algn="just"/>
            <a:r>
              <a:rPr lang="en-US" dirty="0"/>
              <a:t>Parameters:</a:t>
            </a:r>
          </a:p>
          <a:p>
            <a:pPr lvl="1"/>
            <a:r>
              <a:rPr lang="en-US" b="1" dirty="0" err="1"/>
              <a:t>oldChar</a:t>
            </a:r>
            <a:r>
              <a:rPr lang="en-US" dirty="0"/>
              <a:t> − the old character.</a:t>
            </a:r>
          </a:p>
          <a:p>
            <a:pPr lvl="1"/>
            <a:r>
              <a:rPr lang="en-US" b="1" dirty="0" err="1"/>
              <a:t>newChar</a:t>
            </a:r>
            <a:r>
              <a:rPr lang="en-US" dirty="0"/>
              <a:t> − the new character.</a:t>
            </a:r>
          </a:p>
          <a:p>
            <a:pPr algn="just"/>
            <a:r>
              <a:rPr lang="en-US" dirty="0"/>
              <a:t>Return Value:</a:t>
            </a:r>
          </a:p>
          <a:p>
            <a:pPr lvl="1" algn="just"/>
            <a:r>
              <a:rPr lang="en-US" dirty="0"/>
              <a:t>It returns a string derived from this string by replacing every occurrence of </a:t>
            </a:r>
            <a:r>
              <a:rPr lang="en-US" dirty="0" err="1"/>
              <a:t>oldChar</a:t>
            </a:r>
            <a:r>
              <a:rPr lang="en-US" dirty="0"/>
              <a:t> with </a:t>
            </a:r>
            <a:r>
              <a:rPr lang="en-US" dirty="0" err="1"/>
              <a:t>newChar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236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String replace: </a:t>
            </a:r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5486400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dirty="0"/>
              <a:t> </a:t>
            </a:r>
          </a:p>
          <a:p>
            <a:pPr marL="0" indent="0" algn="just">
              <a:buNone/>
            </a:pPr>
            <a:r>
              <a:rPr lang="en-US" dirty="0"/>
              <a:t>public class Test {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   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 algn="just">
              <a:buNone/>
            </a:pPr>
            <a:r>
              <a:rPr lang="en-US" dirty="0"/>
              <a:t>      String Str = new String(“</a:t>
            </a:r>
            <a:r>
              <a:rPr lang="en-US" dirty="0" err="1"/>
              <a:t>Ruaha</a:t>
            </a:r>
            <a:r>
              <a:rPr lang="en-US" dirty="0"/>
              <a:t> </a:t>
            </a:r>
            <a:r>
              <a:rPr lang="en-US"/>
              <a:t>Catholic University");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      </a:t>
            </a:r>
            <a:r>
              <a:rPr lang="en-US" dirty="0" err="1"/>
              <a:t>System.out.print</a:t>
            </a:r>
            <a:r>
              <a:rPr lang="en-US" dirty="0"/>
              <a:t>("Return Value :" );</a:t>
            </a:r>
          </a:p>
          <a:p>
            <a:pPr marL="0" indent="0" algn="just">
              <a:buNone/>
            </a:pPr>
            <a:r>
              <a:rPr lang="en-US" dirty="0"/>
              <a:t>      System.out.println(</a:t>
            </a:r>
            <a:r>
              <a:rPr lang="en-US" dirty="0" err="1"/>
              <a:t>Str.replace</a:t>
            </a:r>
            <a:r>
              <a:rPr lang="en-US" dirty="0"/>
              <a:t>('h', 'y'));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      </a:t>
            </a:r>
            <a:r>
              <a:rPr lang="en-US" dirty="0" err="1"/>
              <a:t>System.out.print</a:t>
            </a:r>
            <a:r>
              <a:rPr lang="en-US" dirty="0"/>
              <a:t>("Return Value :" );</a:t>
            </a:r>
          </a:p>
          <a:p>
            <a:pPr marL="0" indent="0" algn="just">
              <a:buNone/>
            </a:pPr>
            <a:r>
              <a:rPr lang="en-US" dirty="0"/>
              <a:t>      System.out.println(</a:t>
            </a:r>
            <a:r>
              <a:rPr lang="en-US" dirty="0" err="1"/>
              <a:t>Str.replace</a:t>
            </a:r>
            <a:r>
              <a:rPr lang="en-US" dirty="0"/>
              <a:t>('u', 'U'));</a:t>
            </a:r>
          </a:p>
          <a:p>
            <a:pPr marL="0" indent="0" algn="just">
              <a:buNone/>
            </a:pPr>
            <a:r>
              <a:rPr lang="en-US" dirty="0"/>
              <a:t>   }</a:t>
            </a:r>
          </a:p>
          <a:p>
            <a:pPr marL="0" indent="0" algn="just">
              <a:buNone/>
            </a:pPr>
            <a:r>
              <a:rPr lang="en-US" dirty="0"/>
              <a:t>} </a:t>
            </a:r>
          </a:p>
        </p:txBody>
      </p:sp>
      <p:sp>
        <p:nvSpPr>
          <p:cNvPr id="5" name="TextBox 4"/>
          <p:cNvSpPr txBox="1"/>
          <p:nvPr/>
        </p:nvSpPr>
        <p:spPr>
          <a:xfrm rot="20110097">
            <a:off x="6356386" y="5412205"/>
            <a:ext cx="182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Output??</a:t>
            </a:r>
          </a:p>
        </p:txBody>
      </p:sp>
    </p:spTree>
    <p:extLst>
      <p:ext uri="{BB962C8B-B14F-4D97-AF65-F5344CB8AC3E}">
        <p14:creationId xmlns:p14="http://schemas.microsoft.com/office/powerpoint/2010/main" val="1819537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String trim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54864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This method returns a copy of the string, with </a:t>
            </a:r>
            <a:r>
              <a:rPr lang="en-US" i="1" dirty="0"/>
              <a:t>leading</a:t>
            </a:r>
            <a:r>
              <a:rPr lang="en-US" dirty="0"/>
              <a:t> and </a:t>
            </a:r>
            <a:r>
              <a:rPr lang="en-US" i="1" dirty="0"/>
              <a:t>trailing</a:t>
            </a:r>
            <a:r>
              <a:rPr lang="en-US" dirty="0"/>
              <a:t> whitespace omitted.</a:t>
            </a:r>
          </a:p>
          <a:p>
            <a:pPr algn="just"/>
            <a:r>
              <a:rPr lang="en-US" dirty="0"/>
              <a:t>Syntax:</a:t>
            </a:r>
          </a:p>
          <a:p>
            <a:pPr marL="400050" lvl="1" indent="0" algn="just">
              <a:buNone/>
            </a:pPr>
            <a:r>
              <a:rPr lang="en-US" b="1" dirty="0"/>
              <a:t>    public String trim()</a:t>
            </a:r>
            <a:endParaRPr lang="en-US" dirty="0"/>
          </a:p>
          <a:p>
            <a:pPr algn="just"/>
            <a:r>
              <a:rPr lang="en-US" dirty="0"/>
              <a:t>Return Value:</a:t>
            </a:r>
          </a:p>
          <a:p>
            <a:pPr lvl="1" algn="just"/>
            <a:r>
              <a:rPr lang="en-US" dirty="0"/>
              <a:t>It returns a copy of this string with leading and trailing white space removed, or this string if it has no leading or trailing white space.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567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String trim: </a:t>
            </a:r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5486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000" dirty="0"/>
              <a:t>public class Test {</a:t>
            </a:r>
          </a:p>
          <a:p>
            <a:pPr marL="0" indent="0" algn="just">
              <a:buNone/>
            </a:pPr>
            <a:r>
              <a:rPr lang="en-US" sz="3000" dirty="0"/>
              <a:t>   public static void main(String </a:t>
            </a:r>
            <a:r>
              <a:rPr lang="en-US" sz="3000" dirty="0" err="1"/>
              <a:t>args</a:t>
            </a:r>
            <a:r>
              <a:rPr lang="en-US" sz="3000" dirty="0"/>
              <a:t>[]) {</a:t>
            </a:r>
          </a:p>
          <a:p>
            <a:pPr marL="0" indent="0" algn="just">
              <a:buNone/>
            </a:pPr>
            <a:r>
              <a:rPr lang="en-US" sz="3000" dirty="0"/>
              <a:t>      String </a:t>
            </a:r>
            <a:r>
              <a:rPr lang="en-US" sz="3000" dirty="0" err="1"/>
              <a:t>Str</a:t>
            </a:r>
            <a:r>
              <a:rPr lang="en-US" sz="3000" dirty="0"/>
              <a:t> = new String("          Welcome to </a:t>
            </a:r>
            <a:r>
              <a:rPr lang="en-US" sz="3000" dirty="0" err="1"/>
              <a:t>Ruaha</a:t>
            </a:r>
            <a:r>
              <a:rPr lang="en-US" sz="3000" dirty="0"/>
              <a:t> Catholic                 University              ");</a:t>
            </a:r>
          </a:p>
          <a:p>
            <a:pPr marL="0" indent="0" algn="just">
              <a:buNone/>
            </a:pPr>
            <a:endParaRPr lang="en-US" sz="3000" dirty="0"/>
          </a:p>
          <a:p>
            <a:pPr marL="0" indent="0" algn="just">
              <a:buNone/>
            </a:pPr>
            <a:r>
              <a:rPr lang="en-US" sz="3000" dirty="0"/>
              <a:t>      </a:t>
            </a:r>
            <a:r>
              <a:rPr lang="en-US" sz="3000" dirty="0" err="1"/>
              <a:t>System.out.print</a:t>
            </a:r>
            <a:r>
              <a:rPr lang="en-US" sz="3000" dirty="0"/>
              <a:t>("Return Value :" );</a:t>
            </a:r>
          </a:p>
          <a:p>
            <a:pPr marL="0" indent="0" algn="just">
              <a:buNone/>
            </a:pPr>
            <a:r>
              <a:rPr lang="en-US" sz="3000" dirty="0"/>
              <a:t>      System.out.println(</a:t>
            </a:r>
            <a:r>
              <a:rPr lang="en-US" sz="3000" dirty="0" err="1"/>
              <a:t>Str.trim</a:t>
            </a:r>
            <a:r>
              <a:rPr lang="en-US" sz="3000" dirty="0"/>
              <a:t>() );</a:t>
            </a:r>
          </a:p>
          <a:p>
            <a:pPr marL="0" indent="0" algn="just">
              <a:buNone/>
            </a:pPr>
            <a:r>
              <a:rPr lang="en-US" sz="3000" dirty="0"/>
              <a:t>   }</a:t>
            </a:r>
          </a:p>
          <a:p>
            <a:pPr marL="0" indent="0" algn="just">
              <a:buNone/>
            </a:pPr>
            <a:r>
              <a:rPr lang="en-US" sz="3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9578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3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542193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54864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Strings, which are widely used in Java programming, are a sequence of characters. </a:t>
            </a:r>
          </a:p>
          <a:p>
            <a:pPr algn="just"/>
            <a:r>
              <a:rPr lang="en-US" dirty="0"/>
              <a:t>The Java platform provides the String class to create and manipulate strings.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581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Creating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5486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most direct way to create a string is to write: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String greeting = "Hello world!";</a:t>
            </a:r>
          </a:p>
          <a:p>
            <a:pPr algn="just"/>
            <a:r>
              <a:rPr lang="en-US" dirty="0"/>
              <a:t>Whenever it encounters a string literal in your code, the compiler creates a String object with its value in this case, "Hello world!'.</a:t>
            </a:r>
          </a:p>
          <a:p>
            <a:r>
              <a:rPr lang="en-US" dirty="0"/>
              <a:t>As with any other object, you can create String objects by using the new keyword and a constructor. The String class has 11 constructors that allow you to provide the initial value of the string using different sources, such as an array of characters.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119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StringDemo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US" dirty="0"/>
              <a:t>      char[] </a:t>
            </a:r>
            <a:r>
              <a:rPr lang="en-US" dirty="0" err="1"/>
              <a:t>helloArray</a:t>
            </a:r>
            <a:r>
              <a:rPr lang="en-US" dirty="0"/>
              <a:t> = { 'h', 'e', 'l', 'l', 'o', '.' };</a:t>
            </a:r>
          </a:p>
          <a:p>
            <a:pPr marL="0" indent="0">
              <a:buNone/>
            </a:pPr>
            <a:r>
              <a:rPr lang="en-US" dirty="0"/>
              <a:t>      String </a:t>
            </a:r>
            <a:r>
              <a:rPr lang="en-US" dirty="0" err="1"/>
              <a:t>helloString</a:t>
            </a:r>
            <a:r>
              <a:rPr lang="en-US" dirty="0"/>
              <a:t> = new String(</a:t>
            </a:r>
            <a:r>
              <a:rPr lang="en-US" dirty="0" err="1"/>
              <a:t>helloArray</a:t>
            </a:r>
            <a:r>
              <a:rPr lang="en-US" dirty="0"/>
              <a:t>);  </a:t>
            </a:r>
          </a:p>
          <a:p>
            <a:pPr marL="0" indent="0">
              <a:buNone/>
            </a:pPr>
            <a:r>
              <a:rPr lang="en-US" dirty="0"/>
              <a:t>      System.out.println( </a:t>
            </a:r>
            <a:r>
              <a:rPr lang="en-US" dirty="0" err="1"/>
              <a:t>helloString</a:t>
            </a:r>
            <a:r>
              <a:rPr lang="en-US" dirty="0"/>
              <a:t> 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 rot="20110097">
            <a:off x="6356386" y="4777997"/>
            <a:ext cx="182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Output??</a:t>
            </a:r>
          </a:p>
        </p:txBody>
      </p:sp>
    </p:spTree>
    <p:extLst>
      <p:ext uri="{BB962C8B-B14F-4D97-AF65-F5344CB8AC3E}">
        <p14:creationId xmlns:p14="http://schemas.microsoft.com/office/powerpoint/2010/main" val="3568906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54864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String class is immutable, so that once it is created a String object cannot be changed. If there is a necessity to make a lot of modifications to Strings of characters, then you should use String Buffer &amp; String Builder Classes.</a:t>
            </a:r>
          </a:p>
        </p:txBody>
      </p:sp>
    </p:spTree>
    <p:extLst>
      <p:ext uri="{BB962C8B-B14F-4D97-AF65-F5344CB8AC3E}">
        <p14:creationId xmlns:p14="http://schemas.microsoft.com/office/powerpoint/2010/main" val="835041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String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54864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There are many String Methods. Below are just some of them: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/>
              <a:t>String length - </a:t>
            </a:r>
            <a:r>
              <a:rPr lang="en-US" dirty="0" err="1"/>
              <a:t>int</a:t>
            </a:r>
            <a:r>
              <a:rPr lang="en-US" dirty="0"/>
              <a:t> length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/>
              <a:t>String concatenation - String </a:t>
            </a:r>
            <a:r>
              <a:rPr lang="en-US" dirty="0" err="1"/>
              <a:t>concat</a:t>
            </a:r>
            <a:r>
              <a:rPr lang="en-US" dirty="0"/>
              <a:t>(String </a:t>
            </a:r>
            <a:r>
              <a:rPr lang="en-US" dirty="0" err="1"/>
              <a:t>str</a:t>
            </a:r>
            <a:r>
              <a:rPr lang="en-US" dirty="0"/>
              <a:t>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 err="1"/>
              <a:t>CharAt</a:t>
            </a:r>
            <a:r>
              <a:rPr lang="en-US" dirty="0"/>
              <a:t> - char </a:t>
            </a:r>
            <a:r>
              <a:rPr lang="en-US" dirty="0" err="1"/>
              <a:t>charAt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index)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 err="1"/>
              <a:t>compareTo</a:t>
            </a:r>
            <a:r>
              <a:rPr lang="en-US" dirty="0"/>
              <a:t> -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compareTo</a:t>
            </a:r>
            <a:r>
              <a:rPr lang="en-US" dirty="0"/>
              <a:t>(Object o)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/>
              <a:t>equals - </a:t>
            </a:r>
            <a:r>
              <a:rPr lang="en-US" dirty="0" err="1"/>
              <a:t>boolean</a:t>
            </a:r>
            <a:r>
              <a:rPr lang="en-US" dirty="0"/>
              <a:t> equals(Object </a:t>
            </a:r>
            <a:r>
              <a:rPr lang="en-US" dirty="0" err="1"/>
              <a:t>anObject</a:t>
            </a:r>
            <a:r>
              <a:rPr lang="en-US" dirty="0"/>
              <a:t>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 err="1"/>
              <a:t>indexOf</a:t>
            </a:r>
            <a:r>
              <a:rPr lang="en-US" dirty="0"/>
              <a:t> -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indexOf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en-US" dirty="0"/>
              <a:t>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 err="1"/>
              <a:t>indexOf</a:t>
            </a:r>
            <a:r>
              <a:rPr lang="en-US" dirty="0"/>
              <a:t> -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indexOf</a:t>
            </a:r>
            <a:r>
              <a:rPr lang="en-US" dirty="0"/>
              <a:t>(String </a:t>
            </a:r>
            <a:r>
              <a:rPr lang="en-US" dirty="0" err="1"/>
              <a:t>str</a:t>
            </a:r>
            <a:r>
              <a:rPr lang="en-US" dirty="0"/>
              <a:t>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/>
              <a:t>replace - String replace(char </a:t>
            </a:r>
            <a:r>
              <a:rPr lang="en-US" dirty="0" err="1"/>
              <a:t>oldChar</a:t>
            </a:r>
            <a:r>
              <a:rPr lang="en-US" dirty="0"/>
              <a:t>, char </a:t>
            </a:r>
            <a:r>
              <a:rPr lang="en-US" dirty="0" err="1"/>
              <a:t>newChar</a:t>
            </a:r>
            <a:r>
              <a:rPr lang="en-US" dirty="0"/>
              <a:t>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 err="1"/>
              <a:t>toLowerCase</a:t>
            </a:r>
            <a:r>
              <a:rPr lang="en-US" dirty="0"/>
              <a:t>  - String </a:t>
            </a:r>
            <a:r>
              <a:rPr lang="en-US" dirty="0" err="1"/>
              <a:t>toLowerCase</a:t>
            </a:r>
            <a:r>
              <a:rPr lang="en-US" dirty="0"/>
              <a:t>()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/>
              <a:t>trim - String trim()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747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String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54864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Methods used to obtain information about an object are known as </a:t>
            </a:r>
            <a:r>
              <a:rPr lang="en-US" b="1" dirty="0" err="1"/>
              <a:t>accessor</a:t>
            </a:r>
            <a:r>
              <a:rPr lang="en-US" b="1" dirty="0"/>
              <a:t> methods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One </a:t>
            </a:r>
            <a:r>
              <a:rPr lang="en-US" dirty="0" err="1"/>
              <a:t>accessor</a:t>
            </a:r>
            <a:r>
              <a:rPr lang="en-US" dirty="0"/>
              <a:t> method that you can use with strings is the length() method, which returns the number of characters contained in the string object.</a:t>
            </a:r>
          </a:p>
        </p:txBody>
      </p:sp>
    </p:spTree>
    <p:extLst>
      <p:ext uri="{BB962C8B-B14F-4D97-AF65-F5344CB8AC3E}">
        <p14:creationId xmlns:p14="http://schemas.microsoft.com/office/powerpoint/2010/main" val="3558608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String Length : </a:t>
            </a:r>
            <a:r>
              <a:rPr lang="en-US" dirty="0"/>
              <a:t>Example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534400" cy="5181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public class </a:t>
            </a:r>
            <a:r>
              <a:rPr lang="en-US" dirty="0" err="1"/>
              <a:t>StringDemo</a:t>
            </a:r>
            <a:r>
              <a:rPr lang="en-US" dirty="0"/>
              <a:t> {</a:t>
            </a:r>
          </a:p>
          <a:p>
            <a:pPr marL="0" indent="0" algn="just">
              <a:buNone/>
            </a:pPr>
            <a:r>
              <a:rPr lang="en-US" dirty="0"/>
              <a:t>   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 algn="just">
              <a:buNone/>
            </a:pPr>
            <a:r>
              <a:rPr lang="en-US" dirty="0"/>
              <a:t>      String palindrome = "Dot saw I was Tod";</a:t>
            </a:r>
          </a:p>
          <a:p>
            <a:pPr marL="0" indent="0" algn="just">
              <a:buNone/>
            </a:pPr>
            <a:r>
              <a:rPr lang="en-US" dirty="0"/>
              <a:t>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 = </a:t>
            </a:r>
            <a:r>
              <a:rPr lang="en-US" dirty="0" err="1"/>
              <a:t>palindrome.length</a:t>
            </a:r>
            <a:r>
              <a:rPr lang="en-US" dirty="0"/>
              <a:t>();</a:t>
            </a:r>
          </a:p>
          <a:p>
            <a:pPr marL="0" indent="0" algn="just">
              <a:buNone/>
            </a:pPr>
            <a:r>
              <a:rPr lang="en-US" dirty="0"/>
              <a:t>      System.out.println( "String Length is : " + </a:t>
            </a:r>
            <a:r>
              <a:rPr lang="en-US" dirty="0" err="1"/>
              <a:t>len</a:t>
            </a:r>
            <a:r>
              <a:rPr lang="en-US" dirty="0"/>
              <a:t> );</a:t>
            </a:r>
          </a:p>
          <a:p>
            <a:pPr marL="0" indent="0" algn="just">
              <a:buNone/>
            </a:pPr>
            <a:r>
              <a:rPr lang="en-US" dirty="0"/>
              <a:t>   }</a:t>
            </a:r>
          </a:p>
          <a:p>
            <a:pPr marL="0" indent="0" algn="just">
              <a:buNone/>
            </a:pPr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 rot="20110097">
            <a:off x="6356386" y="5412205"/>
            <a:ext cx="182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Output??</a:t>
            </a:r>
          </a:p>
        </p:txBody>
      </p:sp>
    </p:spTree>
    <p:extLst>
      <p:ext uri="{BB962C8B-B14F-4D97-AF65-F5344CB8AC3E}">
        <p14:creationId xmlns:p14="http://schemas.microsoft.com/office/powerpoint/2010/main" val="1999101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String Length : </a:t>
            </a:r>
            <a:r>
              <a:rPr lang="en-US" dirty="0"/>
              <a:t>Example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7912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500" dirty="0"/>
              <a:t>public class Test {</a:t>
            </a:r>
          </a:p>
          <a:p>
            <a:pPr marL="0" indent="0" algn="just">
              <a:buNone/>
            </a:pPr>
            <a:r>
              <a:rPr lang="en-US" sz="2500" dirty="0"/>
              <a:t>   public static void main(String </a:t>
            </a:r>
            <a:r>
              <a:rPr lang="en-US" sz="2500" dirty="0" err="1"/>
              <a:t>args</a:t>
            </a:r>
            <a:r>
              <a:rPr lang="en-US" sz="2500" dirty="0"/>
              <a:t>[]) {</a:t>
            </a:r>
          </a:p>
          <a:p>
            <a:pPr marL="0" indent="0" algn="just">
              <a:buNone/>
            </a:pPr>
            <a:r>
              <a:rPr lang="en-US" sz="2500" dirty="0"/>
              <a:t>      String Str1 = new String(“</a:t>
            </a:r>
            <a:r>
              <a:rPr lang="en-US" sz="2500" dirty="0" err="1"/>
              <a:t>Ruaha</a:t>
            </a:r>
            <a:r>
              <a:rPr lang="en-US" sz="2500" dirty="0"/>
              <a:t> Catholic University");</a:t>
            </a:r>
          </a:p>
          <a:p>
            <a:pPr marL="0" indent="0" algn="just">
              <a:buNone/>
            </a:pPr>
            <a:r>
              <a:rPr lang="en-US" sz="2500" dirty="0"/>
              <a:t>      String Str2 = “Iringa";</a:t>
            </a:r>
          </a:p>
          <a:p>
            <a:pPr marL="0" indent="0" algn="just">
              <a:buNone/>
            </a:pPr>
            <a:endParaRPr lang="en-US" sz="2500" dirty="0"/>
          </a:p>
          <a:p>
            <a:pPr marL="0" indent="0" algn="just">
              <a:buNone/>
            </a:pPr>
            <a:r>
              <a:rPr lang="en-US" sz="2500" dirty="0"/>
              <a:t>      </a:t>
            </a:r>
            <a:r>
              <a:rPr lang="en-US" sz="2500" dirty="0" err="1"/>
              <a:t>System.out.print</a:t>
            </a:r>
            <a:r>
              <a:rPr lang="en-US" sz="2500" dirty="0"/>
              <a:t>("String Length :" );</a:t>
            </a:r>
          </a:p>
          <a:p>
            <a:pPr marL="0" indent="0" algn="just">
              <a:buNone/>
            </a:pPr>
            <a:r>
              <a:rPr lang="en-US" sz="2500" dirty="0"/>
              <a:t>      System.out.println(Str1.length());</a:t>
            </a:r>
          </a:p>
          <a:p>
            <a:pPr marL="0" indent="0" algn="just">
              <a:buNone/>
            </a:pPr>
            <a:endParaRPr lang="en-US" sz="2500" dirty="0"/>
          </a:p>
          <a:p>
            <a:pPr marL="0" indent="0" algn="just">
              <a:buNone/>
            </a:pPr>
            <a:r>
              <a:rPr lang="en-US" sz="2500" dirty="0"/>
              <a:t>      </a:t>
            </a:r>
            <a:r>
              <a:rPr lang="en-US" sz="2500" dirty="0" err="1"/>
              <a:t>System.out.print</a:t>
            </a:r>
            <a:r>
              <a:rPr lang="en-US" sz="2500" dirty="0"/>
              <a:t>("String Length :" );</a:t>
            </a:r>
          </a:p>
          <a:p>
            <a:pPr marL="0" indent="0" algn="just">
              <a:buNone/>
            </a:pPr>
            <a:r>
              <a:rPr lang="en-US" sz="2500" dirty="0"/>
              <a:t>      System.out.println(Str2.length());</a:t>
            </a:r>
          </a:p>
          <a:p>
            <a:pPr marL="0" indent="0" algn="just">
              <a:buNone/>
            </a:pPr>
            <a:r>
              <a:rPr lang="en-US" sz="2500" dirty="0"/>
              <a:t>   }</a:t>
            </a:r>
          </a:p>
          <a:p>
            <a:pPr marL="0" indent="0" algn="just">
              <a:buNone/>
            </a:pPr>
            <a:r>
              <a:rPr lang="en-US" sz="25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 rot="20110097">
            <a:off x="6356386" y="5412205"/>
            <a:ext cx="182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Output??</a:t>
            </a:r>
          </a:p>
        </p:txBody>
      </p:sp>
      <p:sp>
        <p:nvSpPr>
          <p:cNvPr id="5" name="TextBox 4"/>
          <p:cNvSpPr txBox="1"/>
          <p:nvPr/>
        </p:nvSpPr>
        <p:spPr>
          <a:xfrm rot="20586539">
            <a:off x="5345734" y="2441996"/>
            <a:ext cx="3850104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Note</a:t>
            </a:r>
            <a:r>
              <a:rPr lang="en-US" b="1" dirty="0"/>
              <a:t>:</a:t>
            </a:r>
          </a:p>
          <a:p>
            <a:r>
              <a:rPr lang="en-US" dirty="0"/>
              <a:t>String name = new String(“My String”);</a:t>
            </a:r>
          </a:p>
          <a:p>
            <a:pPr algn="ctr"/>
            <a:r>
              <a:rPr lang="en-US" b="1" dirty="0"/>
              <a:t>is equivalent to: </a:t>
            </a:r>
          </a:p>
          <a:p>
            <a:r>
              <a:rPr lang="en-US" dirty="0"/>
              <a:t>String name = “My String”;</a:t>
            </a:r>
          </a:p>
        </p:txBody>
      </p:sp>
    </p:spTree>
    <p:extLst>
      <p:ext uri="{BB962C8B-B14F-4D97-AF65-F5344CB8AC3E}">
        <p14:creationId xmlns:p14="http://schemas.microsoft.com/office/powerpoint/2010/main" val="1109986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2894</TotalTime>
  <Words>1131</Words>
  <Application>Microsoft Office PowerPoint</Application>
  <PresentationFormat>On-screen Show (4:3)</PresentationFormat>
  <Paragraphs>156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Office Theme</vt:lpstr>
      <vt:lpstr>RCS 122  OBJECT ORIENTED PROGRAMMING I</vt:lpstr>
      <vt:lpstr>Strings</vt:lpstr>
      <vt:lpstr>Creating Strings</vt:lpstr>
      <vt:lpstr>Example</vt:lpstr>
      <vt:lpstr>Note</vt:lpstr>
      <vt:lpstr>String Methods</vt:lpstr>
      <vt:lpstr>String Length</vt:lpstr>
      <vt:lpstr>String Length : Example I</vt:lpstr>
      <vt:lpstr>String Length : Example II</vt:lpstr>
      <vt:lpstr>String Concatenation</vt:lpstr>
      <vt:lpstr>String Concatenation: Example I (Concatenation without using the concat() method)</vt:lpstr>
      <vt:lpstr>String Concatenation: Example II</vt:lpstr>
      <vt:lpstr>CharAt</vt:lpstr>
      <vt:lpstr>CharAt : Example I</vt:lpstr>
      <vt:lpstr>String replace</vt:lpstr>
      <vt:lpstr>String replace: Example</vt:lpstr>
      <vt:lpstr>String trim</vt:lpstr>
      <vt:lpstr>String trim: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Deogratias</dc:creator>
  <cp:lastModifiedBy>SaM</cp:lastModifiedBy>
  <cp:revision>229</cp:revision>
  <cp:lastPrinted>2012-03-29T08:18:45Z</cp:lastPrinted>
  <dcterms:created xsi:type="dcterms:W3CDTF">2012-03-28T20:07:05Z</dcterms:created>
  <dcterms:modified xsi:type="dcterms:W3CDTF">2022-04-12T10:11:00Z</dcterms:modified>
</cp:coreProperties>
</file>