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260" r:id="rId3"/>
    <p:sldId id="257" r:id="rId4"/>
    <p:sldId id="279" r:id="rId5"/>
    <p:sldId id="280" r:id="rId6"/>
    <p:sldId id="258" r:id="rId7"/>
    <p:sldId id="259" r:id="rId8"/>
    <p:sldId id="261" r:id="rId9"/>
    <p:sldId id="262" r:id="rId10"/>
    <p:sldId id="264" r:id="rId11"/>
    <p:sldId id="265" r:id="rId12"/>
    <p:sldId id="333" r:id="rId13"/>
    <p:sldId id="263" r:id="rId14"/>
    <p:sldId id="266" r:id="rId15"/>
    <p:sldId id="267" r:id="rId16"/>
    <p:sldId id="269" r:id="rId17"/>
    <p:sldId id="268" r:id="rId18"/>
    <p:sldId id="272" r:id="rId19"/>
    <p:sldId id="270" r:id="rId20"/>
    <p:sldId id="273" r:id="rId21"/>
    <p:sldId id="274" r:id="rId22"/>
    <p:sldId id="275" r:id="rId23"/>
    <p:sldId id="276" r:id="rId24"/>
    <p:sldId id="34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4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4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5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6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8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384B-8D12-45F7-BCB6-F569BE2B0FF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RCS 122 </a:t>
            </a:r>
            <a:br>
              <a:rPr lang="en-US" dirty="0"/>
            </a:br>
            <a:r>
              <a:rPr lang="en-US" dirty="0"/>
              <a:t>OBJECT ORIENTED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650" y="4191000"/>
            <a:ext cx="7124700" cy="1470025"/>
          </a:xfrm>
        </p:spPr>
        <p:txBody>
          <a:bodyPr>
            <a:normAutofit/>
          </a:bodyPr>
          <a:lstStyle/>
          <a:p>
            <a:r>
              <a:rPr lang="en-US" sz="3000" b="1" dirty="0"/>
              <a:t>Lecture 15: </a:t>
            </a:r>
            <a:r>
              <a:rPr lang="en-US" b="1" dirty="0"/>
              <a:t>Arrays</a:t>
            </a:r>
          </a:p>
          <a:p>
            <a:endParaRPr lang="en-US" b="1" dirty="0"/>
          </a:p>
          <a:p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356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initialized when they are created. The general form for initializing a one-dimensional array is:</a:t>
            </a:r>
          </a:p>
          <a:p>
            <a:pPr marL="457200" lvl="1" indent="0">
              <a:buNone/>
            </a:pPr>
            <a:r>
              <a:rPr lang="nn-NO" i="1" dirty="0"/>
              <a:t>type array-name</a:t>
            </a:r>
            <a:r>
              <a:rPr lang="nn-NO" dirty="0"/>
              <a:t>[ ] = { </a:t>
            </a:r>
            <a:r>
              <a:rPr lang="nn-NO" i="1" dirty="0"/>
              <a:t>val1, val2, val3, ... , valN </a:t>
            </a:r>
            <a:r>
              <a:rPr lang="nn-NO" dirty="0"/>
              <a:t>};</a:t>
            </a:r>
          </a:p>
          <a:p>
            <a:r>
              <a:rPr lang="en-US" dirty="0"/>
              <a:t>Java allocates enough space for this array</a:t>
            </a:r>
          </a:p>
          <a:p>
            <a:pPr lvl="1"/>
            <a:r>
              <a:rPr lang="en-US" dirty="0"/>
              <a:t>There is no need of using new operator</a:t>
            </a:r>
          </a:p>
          <a:p>
            <a:pPr lvl="1"/>
            <a:r>
              <a:rPr lang="en-US" dirty="0"/>
              <a:t>There is no need of specifying the size of array</a:t>
            </a:r>
          </a:p>
        </p:txBody>
      </p:sp>
    </p:spTree>
    <p:extLst>
      <p:ext uri="{BB962C8B-B14F-4D97-AF65-F5344CB8AC3E}">
        <p14:creationId xmlns:p14="http://schemas.microsoft.com/office/powerpoint/2010/main" val="218114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8001000" cy="50937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500" dirty="0"/>
              <a:t>class </a:t>
            </a:r>
            <a:r>
              <a:rPr lang="en-US" sz="2500" dirty="0" err="1"/>
              <a:t>MinMax</a:t>
            </a:r>
            <a:r>
              <a:rPr lang="en-US" sz="2500" dirty="0"/>
              <a:t> {</a:t>
            </a:r>
          </a:p>
          <a:p>
            <a:r>
              <a:rPr lang="en-US" sz="2500" dirty="0"/>
              <a:t>    public static void main(String </a:t>
            </a:r>
            <a:r>
              <a:rPr lang="en-US" sz="2500" dirty="0" err="1"/>
              <a:t>args</a:t>
            </a:r>
            <a:r>
              <a:rPr lang="en-US" sz="2500" dirty="0"/>
              <a:t>[]) {</a:t>
            </a:r>
          </a:p>
          <a:p>
            <a:r>
              <a:rPr lang="de-DE" sz="2500" dirty="0"/>
              <a:t>        int nums[] = { 99, -10, 100, 123, 18, -978, </a:t>
            </a:r>
            <a:r>
              <a:rPr lang="en-US" sz="2500" dirty="0"/>
              <a:t>56, 23, 463, -9, 287, 49 };</a:t>
            </a:r>
          </a:p>
          <a:p>
            <a:r>
              <a:rPr lang="en-US" sz="2500" dirty="0"/>
              <a:t>        </a:t>
            </a:r>
            <a:r>
              <a:rPr lang="en-US" sz="2500" dirty="0" err="1"/>
              <a:t>int</a:t>
            </a:r>
            <a:r>
              <a:rPr lang="en-US" sz="2500" dirty="0"/>
              <a:t> min, max;</a:t>
            </a:r>
          </a:p>
          <a:p>
            <a:r>
              <a:rPr lang="en-US" sz="2500" dirty="0"/>
              <a:t>        min = max = </a:t>
            </a:r>
            <a:r>
              <a:rPr lang="en-US" sz="2500" dirty="0" err="1"/>
              <a:t>nums</a:t>
            </a:r>
            <a:r>
              <a:rPr lang="en-US" sz="2500" dirty="0"/>
              <a:t>[0];</a:t>
            </a:r>
          </a:p>
          <a:p>
            <a:r>
              <a:rPr lang="nn-NO" sz="2500" dirty="0"/>
              <a:t>        for(int i=1; i &lt; 10; i++) {</a:t>
            </a:r>
          </a:p>
          <a:p>
            <a:r>
              <a:rPr lang="en-US" sz="2500" dirty="0"/>
              <a:t>            if(</a:t>
            </a:r>
            <a:r>
              <a:rPr lang="en-US" sz="2500" dirty="0" err="1"/>
              <a:t>nums</a:t>
            </a:r>
            <a:r>
              <a:rPr lang="en-US" sz="2500" dirty="0"/>
              <a:t>[i] &lt; min) min = </a:t>
            </a:r>
            <a:r>
              <a:rPr lang="en-US" sz="2500" dirty="0" err="1"/>
              <a:t>nums</a:t>
            </a:r>
            <a:r>
              <a:rPr lang="en-US" sz="2500" dirty="0"/>
              <a:t>[i];</a:t>
            </a:r>
          </a:p>
          <a:p>
            <a:r>
              <a:rPr lang="en-US" sz="2500" dirty="0"/>
              <a:t>            if(</a:t>
            </a:r>
            <a:r>
              <a:rPr lang="en-US" sz="2500" dirty="0" err="1"/>
              <a:t>nums</a:t>
            </a:r>
            <a:r>
              <a:rPr lang="en-US" sz="2500" dirty="0"/>
              <a:t>[i] &gt; max) max = </a:t>
            </a:r>
            <a:r>
              <a:rPr lang="en-US" sz="2500" dirty="0" err="1"/>
              <a:t>nums</a:t>
            </a:r>
            <a:r>
              <a:rPr lang="en-US" sz="2500" dirty="0"/>
              <a:t>[i];</a:t>
            </a:r>
          </a:p>
          <a:p>
            <a:r>
              <a:rPr lang="en-US" sz="2500" dirty="0"/>
              <a:t>        }</a:t>
            </a:r>
          </a:p>
          <a:p>
            <a:r>
              <a:rPr lang="en-US" sz="2500" dirty="0"/>
              <a:t>        </a:t>
            </a:r>
            <a:r>
              <a:rPr lang="en-US" sz="2500" dirty="0" err="1"/>
              <a:t>System.out.println</a:t>
            </a:r>
            <a:r>
              <a:rPr lang="en-US" sz="2500" dirty="0"/>
              <a:t>("Min and max: " + min + " " + max);</a:t>
            </a:r>
          </a:p>
          <a:p>
            <a:r>
              <a:rPr lang="en-US" sz="2500" dirty="0"/>
              <a:t>    }</a:t>
            </a:r>
          </a:p>
          <a:p>
            <a:r>
              <a:rPr lang="en-US" sz="25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1852121"/>
            <a:ext cx="2667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Array initialization: 99 has index of 0, 49 has index of 11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352800" y="1447800"/>
            <a:ext cx="2362200" cy="1004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46376" y="4491305"/>
            <a:ext cx="26670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Notice the loop starts from 1. WHY?</a:t>
            </a:r>
          </a:p>
        </p:txBody>
      </p:sp>
    </p:spTree>
    <p:extLst>
      <p:ext uri="{BB962C8B-B14F-4D97-AF65-F5344CB8AC3E}">
        <p14:creationId xmlns:p14="http://schemas.microsoft.com/office/powerpoint/2010/main" val="283228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200"/>
            <a:ext cx="8229600" cy="228600"/>
          </a:xfrm>
        </p:spPr>
        <p:txBody>
          <a:bodyPr>
            <a:noAutofit/>
          </a:bodyPr>
          <a:lstStyle/>
          <a:p>
            <a:r>
              <a:rPr lang="en-US" sz="3500" b="1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763000" cy="6400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300" b="1" dirty="0"/>
              <a:t>public class </a:t>
            </a:r>
            <a:r>
              <a:rPr lang="en-US" sz="3300" b="1" dirty="0" err="1"/>
              <a:t>TestArray</a:t>
            </a:r>
            <a:r>
              <a:rPr lang="en-US" sz="3300" b="1" dirty="0"/>
              <a:t> {</a:t>
            </a:r>
          </a:p>
          <a:p>
            <a:pPr marL="0" indent="0">
              <a:buNone/>
            </a:pPr>
            <a:endParaRPr lang="en" sz="3300" b="1" dirty="0"/>
          </a:p>
          <a:p>
            <a:pPr marL="0" indent="0">
              <a:buNone/>
            </a:pPr>
            <a:r>
              <a:rPr lang="en-US" sz="3300" b="1" dirty="0"/>
              <a:t>   public static void main(String[] </a:t>
            </a:r>
            <a:r>
              <a:rPr lang="en-US" sz="3300" b="1" dirty="0" err="1"/>
              <a:t>args</a:t>
            </a:r>
            <a:r>
              <a:rPr lang="en-US" sz="3300" b="1" dirty="0"/>
              <a:t>) {</a:t>
            </a:r>
          </a:p>
          <a:p>
            <a:pPr marL="0" indent="0">
              <a:buNone/>
            </a:pPr>
            <a:r>
              <a:rPr lang="fr-FR" sz="3300" b="1" dirty="0"/>
              <a:t>      double[] </a:t>
            </a:r>
            <a:r>
              <a:rPr lang="fr-FR" sz="3300" b="1" dirty="0" err="1"/>
              <a:t>myList</a:t>
            </a:r>
            <a:r>
              <a:rPr lang="fr-FR" sz="3300" b="1" dirty="0"/>
              <a:t> = {1.9, 2.9, 3.4, 3.5};</a:t>
            </a:r>
          </a:p>
          <a:p>
            <a:pPr marL="0" indent="0">
              <a:buNone/>
            </a:pPr>
            <a:endParaRPr lang="en" sz="3300" b="1" dirty="0"/>
          </a:p>
          <a:p>
            <a:pPr marL="0" indent="0">
              <a:buNone/>
            </a:pPr>
            <a:r>
              <a:rPr lang="en-US" sz="3300" b="1" dirty="0"/>
              <a:t>      // Print all the array elements</a:t>
            </a:r>
          </a:p>
          <a:p>
            <a:pPr marL="0" indent="0">
              <a:buNone/>
            </a:pPr>
            <a:r>
              <a:rPr lang="nn-NO" sz="3300" b="1" dirty="0"/>
              <a:t>      for (int i = 0; i &lt; myList.length; i++) {</a:t>
            </a:r>
          </a:p>
          <a:p>
            <a:pPr marL="0" indent="0">
              <a:buNone/>
            </a:pPr>
            <a:r>
              <a:rPr lang="en-US" sz="3300" b="1" dirty="0"/>
              <a:t>         System.out.println(</a:t>
            </a:r>
            <a:r>
              <a:rPr lang="en-US" sz="3300" b="1" dirty="0" err="1"/>
              <a:t>myList</a:t>
            </a:r>
            <a:r>
              <a:rPr lang="en-US" sz="3300" b="1" dirty="0"/>
              <a:t>[</a:t>
            </a:r>
            <a:r>
              <a:rPr lang="en-US" sz="3300" b="1" dirty="0" err="1"/>
              <a:t>i</a:t>
            </a:r>
            <a:r>
              <a:rPr lang="en-US" sz="3300" b="1" dirty="0"/>
              <a:t>] + " ");</a:t>
            </a:r>
          </a:p>
          <a:p>
            <a:pPr marL="0" indent="0">
              <a:buNone/>
            </a:pPr>
            <a:r>
              <a:rPr lang="en" sz="3300" b="1" dirty="0"/>
              <a:t>      }</a:t>
            </a:r>
          </a:p>
          <a:p>
            <a:pPr marL="0" indent="0">
              <a:buNone/>
            </a:pPr>
            <a:r>
              <a:rPr lang="en" sz="3300" b="1" dirty="0"/>
              <a:t>     </a:t>
            </a:r>
          </a:p>
          <a:p>
            <a:pPr marL="0" indent="0">
              <a:buNone/>
            </a:pPr>
            <a:r>
              <a:rPr lang="en-US" sz="3300" b="1" dirty="0"/>
              <a:t>      // Summing all elements</a:t>
            </a:r>
          </a:p>
          <a:p>
            <a:pPr marL="0" indent="0">
              <a:buNone/>
            </a:pPr>
            <a:r>
              <a:rPr lang="en-US" sz="3300" b="1" dirty="0"/>
              <a:t>      double total = 0;</a:t>
            </a:r>
          </a:p>
          <a:p>
            <a:pPr marL="0" indent="0">
              <a:buNone/>
            </a:pPr>
            <a:r>
              <a:rPr lang="nn-NO" sz="3300" b="1" dirty="0"/>
              <a:t>      for (int i = 0; i &lt; myList.length; i++) {</a:t>
            </a:r>
          </a:p>
          <a:p>
            <a:pPr marL="0" indent="0">
              <a:buNone/>
            </a:pPr>
            <a:r>
              <a:rPr lang="en-US" sz="3300" b="1" dirty="0"/>
              <a:t>         total += </a:t>
            </a:r>
            <a:r>
              <a:rPr lang="en-US" sz="3300" b="1" dirty="0" err="1"/>
              <a:t>myList</a:t>
            </a:r>
            <a:r>
              <a:rPr lang="en-US" sz="3300" b="1" dirty="0"/>
              <a:t>[</a:t>
            </a:r>
            <a:r>
              <a:rPr lang="en-US" sz="3300" b="1" dirty="0" err="1"/>
              <a:t>i</a:t>
            </a:r>
            <a:r>
              <a:rPr lang="en-US" sz="3300" b="1" dirty="0"/>
              <a:t>];</a:t>
            </a:r>
          </a:p>
          <a:p>
            <a:pPr marL="0" indent="0">
              <a:buNone/>
            </a:pPr>
            <a:r>
              <a:rPr lang="en" sz="3300" b="1" dirty="0"/>
              <a:t>      }</a:t>
            </a:r>
          </a:p>
          <a:p>
            <a:pPr marL="0" indent="0">
              <a:buNone/>
            </a:pPr>
            <a:r>
              <a:rPr lang="en-US" sz="3300" b="1" dirty="0"/>
              <a:t>      System.out.println("Total is " + total);</a:t>
            </a:r>
          </a:p>
          <a:p>
            <a:pPr marL="0" indent="0">
              <a:buNone/>
            </a:pPr>
            <a:r>
              <a:rPr lang="en" sz="3300" b="1" dirty="0"/>
              <a:t>      </a:t>
            </a:r>
          </a:p>
          <a:p>
            <a:pPr marL="0" indent="0">
              <a:buNone/>
            </a:pPr>
            <a:r>
              <a:rPr lang="en-US" sz="3300" b="1" dirty="0"/>
              <a:t>      // Finding the largest element</a:t>
            </a:r>
          </a:p>
          <a:p>
            <a:pPr marL="0" indent="0">
              <a:buNone/>
            </a:pPr>
            <a:r>
              <a:rPr lang="en-US" sz="3300" b="1" dirty="0"/>
              <a:t>      double max = </a:t>
            </a:r>
            <a:r>
              <a:rPr lang="en-US" sz="3300" b="1" dirty="0" err="1"/>
              <a:t>myList</a:t>
            </a:r>
            <a:r>
              <a:rPr lang="en-US" sz="3300" b="1" dirty="0"/>
              <a:t>[0];</a:t>
            </a:r>
          </a:p>
          <a:p>
            <a:pPr marL="0" indent="0">
              <a:buNone/>
            </a:pPr>
            <a:r>
              <a:rPr lang="nn-NO" sz="3300" b="1" dirty="0"/>
              <a:t>      for (int i = 1; i &lt; myList.length; i++) {</a:t>
            </a:r>
          </a:p>
          <a:p>
            <a:pPr marL="0" indent="0">
              <a:buNone/>
            </a:pPr>
            <a:r>
              <a:rPr lang="en-US" sz="3300" b="1" dirty="0"/>
              <a:t>         if (</a:t>
            </a:r>
            <a:r>
              <a:rPr lang="en-US" sz="3300" b="1" dirty="0" err="1"/>
              <a:t>myList</a:t>
            </a:r>
            <a:r>
              <a:rPr lang="en-US" sz="3300" b="1" dirty="0"/>
              <a:t>[</a:t>
            </a:r>
            <a:r>
              <a:rPr lang="en-US" sz="3300" b="1" dirty="0" err="1"/>
              <a:t>i</a:t>
            </a:r>
            <a:r>
              <a:rPr lang="en-US" sz="3300" b="1" dirty="0"/>
              <a:t>] &gt; max) max = </a:t>
            </a:r>
            <a:r>
              <a:rPr lang="en-US" sz="3300" b="1" dirty="0" err="1"/>
              <a:t>myList</a:t>
            </a:r>
            <a:r>
              <a:rPr lang="en-US" sz="3300" b="1" dirty="0"/>
              <a:t>[</a:t>
            </a:r>
            <a:r>
              <a:rPr lang="en-US" sz="3300" b="1" dirty="0" err="1"/>
              <a:t>i</a:t>
            </a:r>
            <a:r>
              <a:rPr lang="en-US" sz="3300" b="1" dirty="0"/>
              <a:t>];</a:t>
            </a:r>
          </a:p>
          <a:p>
            <a:pPr marL="0" indent="0">
              <a:buNone/>
            </a:pPr>
            <a:r>
              <a:rPr lang="en" sz="3300" b="1" dirty="0"/>
              <a:t>      }</a:t>
            </a:r>
          </a:p>
          <a:p>
            <a:pPr marL="0" indent="0">
              <a:buNone/>
            </a:pPr>
            <a:r>
              <a:rPr lang="en-US" sz="3300" b="1" dirty="0"/>
              <a:t>      System.out.println("Max is " + max);  </a:t>
            </a:r>
          </a:p>
          <a:p>
            <a:pPr marL="0" indent="0">
              <a:buNone/>
            </a:pPr>
            <a:r>
              <a:rPr lang="en" sz="3300" b="1" dirty="0"/>
              <a:t>   }</a:t>
            </a:r>
          </a:p>
          <a:p>
            <a:pPr marL="0" indent="0">
              <a:buNone/>
            </a:pPr>
            <a:r>
              <a:rPr lang="en" sz="3300" b="1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0110097">
            <a:off x="6356386" y="4777997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121972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1B7152-ADC6-4C5C-A89D-E4FD2214218D}"/>
              </a:ext>
            </a:extLst>
          </p:cNvPr>
          <p:cNvSpPr txBox="1"/>
          <p:nvPr/>
        </p:nvSpPr>
        <p:spPr>
          <a:xfrm>
            <a:off x="152400" y="1851645"/>
            <a:ext cx="8839200" cy="31547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60363" indent="-360363">
              <a:defRPr/>
            </a:pPr>
            <a:r>
              <a:rPr lang="en-US" sz="2500" b="1" dirty="0">
                <a:solidFill>
                  <a:schemeClr val="bg1"/>
                </a:solidFill>
              </a:rPr>
              <a:t>Assignment I </a:t>
            </a:r>
            <a:r>
              <a:rPr lang="en-US" sz="2500" b="1" dirty="0" err="1">
                <a:solidFill>
                  <a:schemeClr val="bg1"/>
                </a:solidFill>
              </a:rPr>
              <a:t>Qn</a:t>
            </a:r>
            <a:r>
              <a:rPr lang="en-US" sz="2500" b="1" dirty="0">
                <a:solidFill>
                  <a:schemeClr val="bg1"/>
                </a:solidFill>
              </a:rPr>
              <a:t> 10: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Write a java class named 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Stats</a:t>
            </a:r>
            <a:r>
              <a:rPr lang="en-US" sz="2500" dirty="0">
                <a:solidFill>
                  <a:schemeClr val="bg1"/>
                </a:solidFill>
              </a:rPr>
              <a:t> that has one data member of type array of int and two methods one calculate the maximum number and another calculate the average number.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Write the java program named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StatsMain</a:t>
            </a:r>
            <a:r>
              <a:rPr lang="en-US" sz="2500" dirty="0">
                <a:solidFill>
                  <a:schemeClr val="bg1"/>
                </a:solidFill>
              </a:rPr>
              <a:t> that make use of 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Stats</a:t>
            </a:r>
            <a:r>
              <a:rPr lang="en-US" sz="2500" dirty="0">
                <a:solidFill>
                  <a:schemeClr val="bg1"/>
                </a:solidFill>
              </a:rPr>
              <a:t> class by allowing user to enter numbers and then use the above class to compute maximum and average number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60363" indent="-360363" algn="ctr">
              <a:defRPr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--- [end of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Assignment I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---</a:t>
            </a:r>
          </a:p>
        </p:txBody>
      </p:sp>
    </p:spTree>
    <p:extLst>
      <p:ext uri="{BB962C8B-B14F-4D97-AF65-F5344CB8AC3E}">
        <p14:creationId xmlns:p14="http://schemas.microsoft.com/office/powerpoint/2010/main" val="352886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two-dimensional array is, in essence, a list of one-dimensional arrays. </a:t>
            </a:r>
          </a:p>
          <a:p>
            <a:r>
              <a:rPr lang="en-US" dirty="0"/>
              <a:t>To declare a two-dimensional integer array </a:t>
            </a:r>
            <a:r>
              <a:rPr lang="en-US" b="1" dirty="0"/>
              <a:t>table </a:t>
            </a:r>
            <a:r>
              <a:rPr lang="en-US" dirty="0"/>
              <a:t>of size 3, 4you would write: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table[][]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[3][4];</a:t>
            </a:r>
          </a:p>
          <a:p>
            <a:r>
              <a:rPr lang="en-US" dirty="0"/>
              <a:t>To assign an element to array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table[1][2] = 7; </a:t>
            </a:r>
          </a:p>
          <a:p>
            <a:pPr lvl="1"/>
            <a:r>
              <a:rPr lang="en-US" dirty="0"/>
              <a:t>Assign 7 to a table at location with row index of 1 and column index of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1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7086600" cy="40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105400"/>
            <a:ext cx="70866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Left index represent a row number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Right index represent a column number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4594" y="2133600"/>
            <a:ext cx="31242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What is the value of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table[0][3]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table[2][2]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table[1][0]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table[3][2]</a:t>
            </a:r>
          </a:p>
        </p:txBody>
      </p:sp>
    </p:spTree>
    <p:extLst>
      <p:ext uri="{BB962C8B-B14F-4D97-AF65-F5344CB8AC3E}">
        <p14:creationId xmlns:p14="http://schemas.microsoft.com/office/powerpoint/2010/main" val="196491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you allocate memory for a multidimensional array, you need to specify only the memory for the first (leftmost) dimension. </a:t>
            </a:r>
          </a:p>
          <a:p>
            <a:r>
              <a:rPr lang="en-US" dirty="0"/>
              <a:t>You can allocate the remaining dimensions separately. </a:t>
            </a:r>
          </a:p>
          <a:p>
            <a:pPr lvl="1"/>
            <a:r>
              <a:rPr lang="en-US" dirty="0"/>
              <a:t>The following code allocates memory for the first dimension of </a:t>
            </a:r>
            <a:r>
              <a:rPr lang="en-US" b="1" dirty="0"/>
              <a:t>table </a:t>
            </a:r>
            <a:r>
              <a:rPr lang="en-US" dirty="0"/>
              <a:t>when it is declared. </a:t>
            </a:r>
          </a:p>
          <a:p>
            <a:pPr lvl="1"/>
            <a:r>
              <a:rPr lang="en-US" dirty="0"/>
              <a:t>It allocates the second dimension manually.</a:t>
            </a:r>
          </a:p>
          <a:p>
            <a:pPr marL="800100" lvl="2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table[][]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[3][];</a:t>
            </a:r>
          </a:p>
          <a:p>
            <a:pPr marL="800100" lvl="2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table[0]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800100" lvl="2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table[1]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 marL="800100" lvl="2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table[2]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[6];</a:t>
            </a:r>
          </a:p>
        </p:txBody>
      </p:sp>
    </p:spTree>
    <p:extLst>
      <p:ext uri="{BB962C8B-B14F-4D97-AF65-F5344CB8AC3E}">
        <p14:creationId xmlns:p14="http://schemas.microsoft.com/office/powerpoint/2010/main" val="45362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A multidimensional array can be initialized by enclosing each dimension’s initializer list within its own set of curly braces.</a:t>
            </a:r>
          </a:p>
          <a:p>
            <a:pPr marL="457200" lvl="1" indent="0">
              <a:buNone/>
            </a:pPr>
            <a:r>
              <a:rPr lang="en-US" i="1" dirty="0"/>
              <a:t>type-</a:t>
            </a:r>
            <a:r>
              <a:rPr lang="en-US" i="1" dirty="0" err="1"/>
              <a:t>specifier</a:t>
            </a:r>
            <a:r>
              <a:rPr lang="en-US" i="1" dirty="0"/>
              <a:t> </a:t>
            </a:r>
            <a:r>
              <a:rPr lang="en-US" i="1" dirty="0" err="1"/>
              <a:t>array_name</a:t>
            </a:r>
            <a:r>
              <a:rPr lang="en-US" dirty="0"/>
              <a:t>[ ] [ ] = {{ </a:t>
            </a:r>
            <a:r>
              <a:rPr lang="en-US" i="1" dirty="0" err="1"/>
              <a:t>val</a:t>
            </a:r>
            <a:r>
              <a:rPr lang="en-US" dirty="0"/>
              <a:t>, </a:t>
            </a:r>
            <a:r>
              <a:rPr lang="en-US" i="1" dirty="0" err="1"/>
              <a:t>val</a:t>
            </a:r>
            <a:r>
              <a:rPr lang="en-US" dirty="0"/>
              <a:t>, </a:t>
            </a:r>
            <a:r>
              <a:rPr lang="en-US" i="1" dirty="0" err="1"/>
              <a:t>val</a:t>
            </a:r>
            <a:r>
              <a:rPr lang="en-US" dirty="0"/>
              <a:t>, ..., </a:t>
            </a:r>
            <a:r>
              <a:rPr lang="en-US" i="1" dirty="0" err="1"/>
              <a:t>val</a:t>
            </a:r>
            <a:r>
              <a:rPr lang="en-US" i="1" dirty="0"/>
              <a:t> </a:t>
            </a:r>
            <a:r>
              <a:rPr lang="en-US" dirty="0"/>
              <a:t>},</a:t>
            </a:r>
          </a:p>
          <a:p>
            <a:pPr marL="457200" lvl="1" indent="0">
              <a:buNone/>
            </a:pPr>
            <a:r>
              <a:rPr lang="en-US" dirty="0"/>
              <a:t>{ </a:t>
            </a:r>
            <a:r>
              <a:rPr lang="en-US" i="1" dirty="0" err="1"/>
              <a:t>val</a:t>
            </a:r>
            <a:r>
              <a:rPr lang="en-US" dirty="0"/>
              <a:t>, </a:t>
            </a:r>
            <a:r>
              <a:rPr lang="en-US" i="1" dirty="0" err="1"/>
              <a:t>val</a:t>
            </a:r>
            <a:r>
              <a:rPr lang="en-US" dirty="0"/>
              <a:t>, </a:t>
            </a:r>
            <a:r>
              <a:rPr lang="en-US" i="1" dirty="0" err="1"/>
              <a:t>val</a:t>
            </a:r>
            <a:r>
              <a:rPr lang="en-US" dirty="0"/>
              <a:t>, ..., </a:t>
            </a:r>
            <a:r>
              <a:rPr lang="en-US" i="1" dirty="0" err="1"/>
              <a:t>val</a:t>
            </a:r>
            <a:r>
              <a:rPr lang="en-US" i="1" dirty="0"/>
              <a:t> </a:t>
            </a:r>
            <a:r>
              <a:rPr lang="en-US" dirty="0"/>
              <a:t>}}</a:t>
            </a:r>
          </a:p>
          <a:p>
            <a:r>
              <a:rPr lang="en-US" dirty="0"/>
              <a:t>Example: 10 rows, two columns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sqrs</a:t>
            </a:r>
            <a:r>
              <a:rPr lang="en-US" dirty="0"/>
              <a:t>[][] = {{ 1, 1 },{ 2, 4 },{ 3, 9 },{ 4, 16 },{ 5, 25 },</a:t>
            </a:r>
          </a:p>
          <a:p>
            <a:pPr marL="457200" lvl="1" indent="0">
              <a:buNone/>
            </a:pPr>
            <a:r>
              <a:rPr lang="en-US" dirty="0"/>
              <a:t>{ 6, 36 },{ 7, 49 },{ 8, 64 },{ 9, 81 },{ 10, 100 }};</a:t>
            </a:r>
          </a:p>
        </p:txBody>
      </p:sp>
    </p:spTree>
    <p:extLst>
      <p:ext uri="{BB962C8B-B14F-4D97-AF65-F5344CB8AC3E}">
        <p14:creationId xmlns:p14="http://schemas.microsoft.com/office/powerpoint/2010/main" val="312432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752600"/>
            <a:ext cx="8382000" cy="48936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LengthDemo</a:t>
            </a:r>
            <a:r>
              <a:rPr lang="en-US" sz="2400" dirty="0"/>
              <a:t> {</a:t>
            </a:r>
          </a:p>
          <a:p>
            <a:r>
              <a:rPr lang="en-US" sz="2400" dirty="0"/>
              <a:t>  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int</a:t>
            </a:r>
            <a:r>
              <a:rPr lang="en-US" sz="2400" dirty="0"/>
              <a:t> list[] = new </a:t>
            </a:r>
            <a:r>
              <a:rPr lang="en-US" sz="2400" dirty="0" err="1"/>
              <a:t>int</a:t>
            </a:r>
            <a:r>
              <a:rPr lang="en-US" sz="2400" dirty="0"/>
              <a:t>[10];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nums</a:t>
            </a:r>
            <a:r>
              <a:rPr lang="en-US" sz="2400" dirty="0"/>
              <a:t>[] = { 1, 2, 3 };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int</a:t>
            </a:r>
            <a:r>
              <a:rPr lang="en-US" sz="2400" dirty="0"/>
              <a:t> table[][] = { {1, 2, 3},{4, 5},{6, 7, 8, 9}};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("length of list is " + </a:t>
            </a:r>
            <a:r>
              <a:rPr lang="en-US" sz="2400" dirty="0" err="1"/>
              <a:t>list.length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("length of </a:t>
            </a:r>
            <a:r>
              <a:rPr lang="en-US" sz="2400" dirty="0" err="1"/>
              <a:t>nums</a:t>
            </a:r>
            <a:r>
              <a:rPr lang="en-US" sz="2400" dirty="0"/>
              <a:t> is " + </a:t>
            </a:r>
            <a:r>
              <a:rPr lang="en-US" sz="2400" dirty="0" err="1"/>
              <a:t>nums.length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("length of table is " + </a:t>
            </a:r>
            <a:r>
              <a:rPr lang="en-US" sz="2400" dirty="0" err="1"/>
              <a:t>table.length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("length of table[0] is " + table[0].length);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("length of table[1] is " + table[1].length);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("length of table[2] is " + table[2].length);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572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Because arrays are implemented as objects, each array has associated with it a </a:t>
            </a:r>
            <a:r>
              <a:rPr lang="en-US" sz="2400" b="1" dirty="0"/>
              <a:t>length </a:t>
            </a:r>
            <a:r>
              <a:rPr lang="en-US" sz="2400" dirty="0"/>
              <a:t>instance variable that contains the number of elements that the array can hold.</a:t>
            </a:r>
          </a:p>
        </p:txBody>
      </p:sp>
      <p:sp>
        <p:nvSpPr>
          <p:cNvPr id="6" name="Rectangle 5"/>
          <p:cNvSpPr/>
          <p:nvPr/>
        </p:nvSpPr>
        <p:spPr>
          <a:xfrm>
            <a:off x="248194" y="105676"/>
            <a:ext cx="3446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Using the length Member</a:t>
            </a:r>
          </a:p>
        </p:txBody>
      </p:sp>
    </p:spTree>
    <p:extLst>
      <p:ext uri="{BB962C8B-B14F-4D97-AF65-F5344CB8AC3E}">
        <p14:creationId xmlns:p14="http://schemas.microsoft.com/office/powerpoint/2010/main" val="226514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62696"/>
            <a:ext cx="2146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Assigning an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614" y="337414"/>
            <a:ext cx="6074986" cy="6463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00" b="1" dirty="0"/>
              <a:t>public class </a:t>
            </a:r>
            <a:r>
              <a:rPr lang="en-US" sz="2300" b="1" dirty="0" err="1"/>
              <a:t>AssignArray</a:t>
            </a:r>
            <a:r>
              <a:rPr lang="en-US" sz="2300" b="1" dirty="0"/>
              <a:t> {</a:t>
            </a:r>
          </a:p>
          <a:p>
            <a:r>
              <a:rPr lang="en-US" sz="2300" b="1" dirty="0"/>
              <a:t>    public static void main(String[] </a:t>
            </a:r>
            <a:r>
              <a:rPr lang="en-US" sz="2300" b="1" dirty="0" err="1"/>
              <a:t>args</a:t>
            </a:r>
            <a:r>
              <a:rPr lang="en-US" sz="2300" b="1" dirty="0"/>
              <a:t>) {</a:t>
            </a:r>
          </a:p>
          <a:p>
            <a:r>
              <a:rPr lang="en-US" sz="2300" b="1" dirty="0"/>
              <a:t>        </a:t>
            </a:r>
            <a:r>
              <a:rPr lang="en-US" sz="2300" b="1" dirty="0" err="1"/>
              <a:t>int</a:t>
            </a:r>
            <a:r>
              <a:rPr lang="en-US" sz="2300" b="1" dirty="0"/>
              <a:t>[] numbers1 = {45, 32, 13, 17, 24, 27, 35};</a:t>
            </a:r>
          </a:p>
          <a:p>
            <a:r>
              <a:rPr lang="en-US" sz="2300" b="1" dirty="0"/>
              <a:t>        </a:t>
            </a:r>
            <a:r>
              <a:rPr lang="en-US" sz="2300" b="1" dirty="0" err="1"/>
              <a:t>int</a:t>
            </a:r>
            <a:r>
              <a:rPr lang="en-US" sz="2300" b="1" dirty="0"/>
              <a:t>[] numbers2 = {50, 70, 85, 75, 65, 55, 60};</a:t>
            </a:r>
          </a:p>
          <a:p>
            <a:r>
              <a:rPr lang="en-US" sz="2300" b="1" dirty="0"/>
              <a:t>        for (</a:t>
            </a:r>
            <a:r>
              <a:rPr lang="en-US" sz="2300" b="1" dirty="0" err="1"/>
              <a:t>int</a:t>
            </a:r>
            <a:r>
              <a:rPr lang="en-US" sz="2300" b="1" dirty="0"/>
              <a:t> i=0; i&lt;numbers1.length; i++)</a:t>
            </a:r>
          </a:p>
          <a:p>
            <a:r>
              <a:rPr lang="en-US" sz="2300" dirty="0"/>
              <a:t>            </a:t>
            </a:r>
            <a:r>
              <a:rPr lang="en-US" sz="2300" dirty="0" err="1"/>
              <a:t>System.</a:t>
            </a:r>
            <a:r>
              <a:rPr lang="en-US" sz="2300" i="1" dirty="0" err="1"/>
              <a:t>out.print</a:t>
            </a:r>
            <a:r>
              <a:rPr lang="en-US" sz="2300" i="1" dirty="0"/>
              <a:t>(numbers1[i]+" ");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System.</a:t>
            </a:r>
            <a:r>
              <a:rPr lang="en-US" sz="2300" i="1" dirty="0" err="1"/>
              <a:t>out.println</a:t>
            </a:r>
            <a:r>
              <a:rPr lang="en-US" sz="2300" i="1" dirty="0"/>
              <a:t>();</a:t>
            </a:r>
          </a:p>
          <a:p>
            <a:r>
              <a:rPr lang="en-US" sz="2300" b="1" dirty="0"/>
              <a:t>        for (</a:t>
            </a:r>
            <a:r>
              <a:rPr lang="en-US" sz="2300" b="1" dirty="0" err="1"/>
              <a:t>int</a:t>
            </a:r>
            <a:r>
              <a:rPr lang="en-US" sz="2300" b="1" dirty="0"/>
              <a:t> i=0; i&lt;numbers2.length; i++)</a:t>
            </a:r>
          </a:p>
          <a:p>
            <a:r>
              <a:rPr lang="en-US" sz="2300" dirty="0"/>
              <a:t>            </a:t>
            </a:r>
            <a:r>
              <a:rPr lang="en-US" sz="2300" dirty="0" err="1"/>
              <a:t>System.</a:t>
            </a:r>
            <a:r>
              <a:rPr lang="en-US" sz="2300" i="1" dirty="0" err="1"/>
              <a:t>out.print</a:t>
            </a:r>
            <a:r>
              <a:rPr lang="en-US" sz="2300" i="1" dirty="0"/>
              <a:t>(numbers2[i]+" ");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System.</a:t>
            </a:r>
            <a:r>
              <a:rPr lang="en-US" sz="2300" i="1" dirty="0" err="1"/>
              <a:t>out.println</a:t>
            </a:r>
            <a:r>
              <a:rPr lang="en-US" sz="2300" i="1" dirty="0"/>
              <a:t>();</a:t>
            </a:r>
            <a:endParaRPr lang="en-US" sz="2300" dirty="0"/>
          </a:p>
          <a:p>
            <a:r>
              <a:rPr lang="en-US" sz="2300" dirty="0"/>
              <a:t>        numbers1 = numbers2;</a:t>
            </a:r>
          </a:p>
          <a:p>
            <a:r>
              <a:rPr lang="en-US" sz="2300" b="1" dirty="0"/>
              <a:t>        for (</a:t>
            </a:r>
            <a:r>
              <a:rPr lang="en-US" sz="2300" b="1" dirty="0" err="1"/>
              <a:t>int</a:t>
            </a:r>
            <a:r>
              <a:rPr lang="en-US" sz="2300" b="1" dirty="0"/>
              <a:t> i=0; i&lt;numbers1.length; i++)</a:t>
            </a:r>
          </a:p>
          <a:p>
            <a:r>
              <a:rPr lang="en-US" sz="2300" dirty="0"/>
              <a:t>            </a:t>
            </a:r>
            <a:r>
              <a:rPr lang="en-US" sz="2300" dirty="0" err="1"/>
              <a:t>System.</a:t>
            </a:r>
            <a:r>
              <a:rPr lang="en-US" sz="2300" i="1" dirty="0" err="1"/>
              <a:t>out.print</a:t>
            </a:r>
            <a:r>
              <a:rPr lang="en-US" sz="2300" i="1" dirty="0"/>
              <a:t>(numbers1[i]+" ");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System.</a:t>
            </a:r>
            <a:r>
              <a:rPr lang="en-US" sz="2300" i="1" dirty="0" err="1"/>
              <a:t>out.println</a:t>
            </a:r>
            <a:r>
              <a:rPr lang="en-US" sz="2300" i="1" dirty="0"/>
              <a:t>();</a:t>
            </a:r>
          </a:p>
          <a:p>
            <a:r>
              <a:rPr lang="en-US" sz="2300" b="1" dirty="0"/>
              <a:t>        for (</a:t>
            </a:r>
            <a:r>
              <a:rPr lang="en-US" sz="2300" b="1" dirty="0" err="1"/>
              <a:t>int</a:t>
            </a:r>
            <a:r>
              <a:rPr lang="en-US" sz="2300" b="1" dirty="0"/>
              <a:t> i=0; i&lt;numbers2.length; i++)</a:t>
            </a:r>
          </a:p>
          <a:p>
            <a:r>
              <a:rPr lang="en-US" sz="2300" dirty="0"/>
              <a:t>            </a:t>
            </a:r>
            <a:r>
              <a:rPr lang="en-US" sz="2300" dirty="0" err="1"/>
              <a:t>System.</a:t>
            </a:r>
            <a:r>
              <a:rPr lang="en-US" sz="2300" i="1" dirty="0" err="1"/>
              <a:t>out.print</a:t>
            </a:r>
            <a:r>
              <a:rPr lang="en-US" sz="2300" i="1" dirty="0"/>
              <a:t>(numbers2[i]+" ");</a:t>
            </a:r>
          </a:p>
          <a:p>
            <a:r>
              <a:rPr lang="en-US" sz="2300" dirty="0"/>
              <a:t>    }</a:t>
            </a:r>
          </a:p>
          <a:p>
            <a:r>
              <a:rPr lang="en-US" sz="23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1800" y="533400"/>
            <a:ext cx="2172789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300" dirty="0"/>
              <a:t>Assigning an array to another array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038600" y="1110481"/>
            <a:ext cx="2743200" cy="277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14456" y="3429000"/>
            <a:ext cx="2172789" cy="25699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300" dirty="0"/>
              <a:t>The two arrays have equal size, what happen if</a:t>
            </a:r>
          </a:p>
          <a:p>
            <a:pPr marL="457200" indent="-457200">
              <a:buAutoNum type="arabicPeriod"/>
            </a:pPr>
            <a:r>
              <a:rPr lang="en-US" sz="2300" dirty="0"/>
              <a:t>numbers1 is larger </a:t>
            </a:r>
          </a:p>
          <a:p>
            <a:pPr marL="457200" indent="-457200">
              <a:buAutoNum type="arabicPeriod"/>
            </a:pPr>
            <a:r>
              <a:rPr lang="en-US" sz="2300" dirty="0"/>
              <a:t>numbers2 is larger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7925" y="2057400"/>
            <a:ext cx="2172789" cy="8002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300" dirty="0"/>
              <a:t>What will be the output?</a:t>
            </a:r>
          </a:p>
        </p:txBody>
      </p:sp>
    </p:spTree>
    <p:extLst>
      <p:ext uri="{BB962C8B-B14F-4D97-AF65-F5344CB8AC3E}">
        <p14:creationId xmlns:p14="http://schemas.microsoft.com/office/powerpoint/2010/main" val="8942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been using primitive data types reference data types (objects)</a:t>
            </a:r>
          </a:p>
          <a:p>
            <a:r>
              <a:rPr lang="en-US" dirty="0"/>
              <a:t>All these kinds of data were stored individually </a:t>
            </a:r>
            <a:r>
              <a:rPr lang="en-US" dirty="0" err="1"/>
              <a:t>ie</a:t>
            </a:r>
            <a:r>
              <a:rPr lang="en-US" dirty="0"/>
              <a:t> a single </a:t>
            </a:r>
            <a:r>
              <a:rPr lang="en-US" dirty="0" err="1"/>
              <a:t>int</a:t>
            </a:r>
            <a:r>
              <a:rPr lang="en-US" dirty="0"/>
              <a:t>, or double, a single object,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There are different problems in real world that requires data to be stored in combination or collection.</a:t>
            </a:r>
          </a:p>
          <a:p>
            <a:r>
              <a:rPr lang="en-US" dirty="0"/>
              <a:t>Arrays provides one way of addressing this issue</a:t>
            </a:r>
          </a:p>
        </p:txBody>
      </p:sp>
    </p:spTree>
    <p:extLst>
      <p:ext uri="{BB962C8B-B14F-4D97-AF65-F5344CB8AC3E}">
        <p14:creationId xmlns:p14="http://schemas.microsoft.com/office/powerpoint/2010/main" val="3282813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For-Each Style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726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working with arrays, it is common to encounter situations in which each element in an array must be examined, from start to finish</a:t>
            </a:r>
          </a:p>
          <a:p>
            <a:r>
              <a:rPr lang="en-US" dirty="0"/>
              <a:t>Because such “start to finish” operations are so common, Java defines a second form of the </a:t>
            </a:r>
            <a:r>
              <a:rPr lang="en-US" b="1" dirty="0"/>
              <a:t>for </a:t>
            </a:r>
            <a:r>
              <a:rPr lang="en-US" dirty="0"/>
              <a:t>loop that streamlines this operation</a:t>
            </a:r>
          </a:p>
          <a:p>
            <a:r>
              <a:rPr lang="en-US" dirty="0"/>
              <a:t>A for-each loop cycles through a collection of objects, such as an array, in strictly sequential fashion, from start to finish.</a:t>
            </a:r>
          </a:p>
          <a:p>
            <a:r>
              <a:rPr lang="en-US" dirty="0"/>
              <a:t>It was introduced with the release of J2SE 5,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143000"/>
            <a:ext cx="41537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a.k.a</a:t>
            </a:r>
            <a:r>
              <a:rPr lang="en-US" sz="3000" dirty="0"/>
              <a:t> Enhanced for loop</a:t>
            </a:r>
          </a:p>
        </p:txBody>
      </p:sp>
    </p:spTree>
    <p:extLst>
      <p:ext uri="{BB962C8B-B14F-4D97-AF65-F5344CB8AC3E}">
        <p14:creationId xmlns:p14="http://schemas.microsoft.com/office/powerpoint/2010/main" val="3866917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6179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/>
              <a:t>The general form of the for-each style for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086" y="688683"/>
            <a:ext cx="6965497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000" dirty="0"/>
              <a:t>for(</a:t>
            </a:r>
            <a:r>
              <a:rPr lang="en-US" sz="3000" i="1" dirty="0"/>
              <a:t>type </a:t>
            </a:r>
            <a:r>
              <a:rPr lang="en-US" sz="3000" i="1" dirty="0" err="1"/>
              <a:t>itr-var</a:t>
            </a:r>
            <a:r>
              <a:rPr lang="en-US" sz="3000" i="1" dirty="0"/>
              <a:t> </a:t>
            </a:r>
            <a:r>
              <a:rPr lang="en-US" sz="3000" dirty="0"/>
              <a:t>: </a:t>
            </a:r>
            <a:r>
              <a:rPr lang="en-US" sz="3000" i="1" dirty="0"/>
              <a:t>collection</a:t>
            </a:r>
            <a:r>
              <a:rPr lang="en-US" sz="3000" dirty="0"/>
              <a:t>) </a:t>
            </a:r>
            <a:r>
              <a:rPr lang="en-US" sz="3000" i="1" dirty="0"/>
              <a:t>statement</a:t>
            </a:r>
            <a:r>
              <a:rPr lang="en-US" sz="3000" dirty="0"/>
              <a:t>-</a:t>
            </a:r>
            <a:r>
              <a:rPr lang="en-US" sz="3000" i="1" dirty="0"/>
              <a:t>block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52400" y="1371600"/>
            <a:ext cx="891540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i="1" dirty="0"/>
              <a:t>type </a:t>
            </a:r>
            <a:r>
              <a:rPr lang="en-US" sz="2400" dirty="0"/>
              <a:t>specifies the type,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i="1" dirty="0" err="1"/>
              <a:t>itr-var</a:t>
            </a:r>
            <a:r>
              <a:rPr lang="en-US" sz="2400" i="1" dirty="0"/>
              <a:t> </a:t>
            </a:r>
            <a:r>
              <a:rPr lang="en-US" sz="2400" dirty="0"/>
              <a:t>specifies the name of an </a:t>
            </a:r>
            <a:r>
              <a:rPr lang="en-US" sz="2400" i="1" dirty="0"/>
              <a:t>iteration variable </a:t>
            </a:r>
            <a:r>
              <a:rPr lang="en-US" sz="2400" dirty="0"/>
              <a:t>that will receive the elements from a collection, one at a time, from beginning to end.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collection being cycled through is specified by </a:t>
            </a:r>
            <a:r>
              <a:rPr lang="en-US" sz="2400" i="1" dirty="0"/>
              <a:t>collection</a:t>
            </a:r>
            <a:r>
              <a:rPr lang="en-US" sz="2400" dirty="0"/>
              <a:t>. There are various types of collections that can be used with the </a:t>
            </a:r>
            <a:r>
              <a:rPr lang="en-US" sz="2400" b="1" dirty="0"/>
              <a:t>for</a:t>
            </a:r>
            <a:r>
              <a:rPr lang="en-US" sz="2400" dirty="0"/>
              <a:t>, but here we will use the array.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With each iteration of the loop, the next element in the collection is retrieved and stored in </a:t>
            </a:r>
            <a:r>
              <a:rPr lang="en-US" sz="2400" i="1" dirty="0" err="1"/>
              <a:t>itr</a:t>
            </a:r>
            <a:r>
              <a:rPr lang="en-US" sz="2400" i="1" dirty="0"/>
              <a:t>-var</a:t>
            </a:r>
            <a:r>
              <a:rPr lang="en-US" sz="24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loop repeats until all elements in the collection have been obtained. Thus, when iterating over an array of size </a:t>
            </a:r>
            <a:r>
              <a:rPr lang="en-US" sz="2400" i="1" dirty="0"/>
              <a:t>N</a:t>
            </a:r>
            <a:r>
              <a:rPr lang="en-US" sz="2400" dirty="0"/>
              <a:t>, the enhanced </a:t>
            </a:r>
            <a:r>
              <a:rPr lang="en-US" sz="2400" b="1" dirty="0"/>
              <a:t>for </a:t>
            </a:r>
            <a:r>
              <a:rPr lang="en-US" sz="2400" dirty="0"/>
              <a:t>obtains the elements in the array in index order, from 0 to </a:t>
            </a:r>
            <a:r>
              <a:rPr lang="en-US" sz="2400" i="1" dirty="0"/>
              <a:t>N</a:t>
            </a:r>
            <a:r>
              <a:rPr lang="en-US" sz="2400" dirty="0"/>
              <a:t>-1.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i="1" dirty="0"/>
              <a:t>type </a:t>
            </a:r>
            <a:r>
              <a:rPr lang="en-US" sz="2400" dirty="0"/>
              <a:t>must be the same as (or compatible with) the elements stored in the collection</a:t>
            </a:r>
          </a:p>
        </p:txBody>
      </p:sp>
    </p:spTree>
    <p:extLst>
      <p:ext uri="{BB962C8B-B14F-4D97-AF65-F5344CB8AC3E}">
        <p14:creationId xmlns:p14="http://schemas.microsoft.com/office/powerpoint/2010/main" val="197712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03" y="719554"/>
            <a:ext cx="7667897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import </a:t>
            </a:r>
            <a:r>
              <a:rPr lang="en-US" sz="2400" b="1" dirty="0" err="1"/>
              <a:t>java.text</a:t>
            </a:r>
            <a:r>
              <a:rPr lang="en-US" sz="2400" b="1" dirty="0"/>
              <a:t>.*;</a:t>
            </a:r>
          </a:p>
          <a:p>
            <a:r>
              <a:rPr lang="en-US" sz="2400" b="1" dirty="0"/>
              <a:t>public class </a:t>
            </a:r>
            <a:r>
              <a:rPr lang="en-US" sz="2400" b="1" dirty="0" err="1"/>
              <a:t>ForEachSum</a:t>
            </a:r>
            <a:r>
              <a:rPr lang="en-US" sz="2400" b="1" dirty="0"/>
              <a:t> {</a:t>
            </a:r>
          </a:p>
          <a:p>
            <a:r>
              <a:rPr lang="en-US" sz="2400" b="1" dirty="0"/>
              <a:t>     public static void main(String[] </a:t>
            </a:r>
            <a:r>
              <a:rPr lang="en-US" sz="2400" b="1" dirty="0" err="1"/>
              <a:t>args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          </a:t>
            </a:r>
            <a:r>
              <a:rPr lang="en-US" sz="2400" b="1" dirty="0" err="1"/>
              <a:t>int</a:t>
            </a:r>
            <a:r>
              <a:rPr lang="en-US" sz="2400" b="1" dirty="0"/>
              <a:t>[] numbers = {50, 70, 85, 75, 65, 55, 60, 1, 5};</a:t>
            </a:r>
          </a:p>
          <a:p>
            <a:r>
              <a:rPr lang="en-US" sz="2400" b="1" dirty="0"/>
              <a:t>          </a:t>
            </a:r>
            <a:r>
              <a:rPr lang="en-US" sz="2400" b="1" dirty="0" err="1"/>
              <a:t>int</a:t>
            </a:r>
            <a:r>
              <a:rPr lang="en-US" sz="2400" b="1" dirty="0"/>
              <a:t> sum = 0;</a:t>
            </a:r>
          </a:p>
          <a:p>
            <a:r>
              <a:rPr lang="en-US" sz="2400" b="1" dirty="0"/>
              <a:t>          for(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num:numbers</a:t>
            </a:r>
            <a:r>
              <a:rPr lang="en-US" sz="2400" b="1" dirty="0"/>
              <a:t>) </a:t>
            </a:r>
            <a:r>
              <a:rPr lang="en-US" sz="2400" dirty="0"/>
              <a:t>sum+=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DecimalFormat</a:t>
            </a:r>
            <a:r>
              <a:rPr lang="en-US" sz="2400" dirty="0"/>
              <a:t> </a:t>
            </a:r>
            <a:r>
              <a:rPr lang="en-US" sz="2400" dirty="0" err="1"/>
              <a:t>df</a:t>
            </a:r>
            <a:r>
              <a:rPr lang="en-US" sz="2400" dirty="0"/>
              <a:t> = </a:t>
            </a:r>
            <a:r>
              <a:rPr lang="en-US" sz="2400" b="1" dirty="0"/>
              <a:t>new </a:t>
            </a:r>
            <a:r>
              <a:rPr lang="en-US" sz="2400" b="1" dirty="0" err="1"/>
              <a:t>DecimalFormat</a:t>
            </a:r>
            <a:r>
              <a:rPr lang="en-US" sz="2400" b="1" dirty="0"/>
              <a:t>("0.00");</a:t>
            </a:r>
          </a:p>
          <a:p>
            <a:r>
              <a:rPr lang="en-US" sz="2400" b="1" dirty="0"/>
              <a:t>          double average = (double)sum/</a:t>
            </a:r>
            <a:r>
              <a:rPr lang="en-US" sz="2400" b="1" dirty="0" err="1"/>
              <a:t>numbers.length</a:t>
            </a:r>
            <a:r>
              <a:rPr lang="en-US" sz="2400" b="1" dirty="0"/>
              <a:t>;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System.</a:t>
            </a:r>
            <a:r>
              <a:rPr lang="en-US" sz="2400" i="1" dirty="0" err="1"/>
              <a:t>out.println</a:t>
            </a:r>
            <a:r>
              <a:rPr lang="en-US" sz="2400" i="1" dirty="0"/>
              <a:t>("Sum="+sum);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System.</a:t>
            </a:r>
            <a:r>
              <a:rPr lang="en-US" sz="2400" i="1" dirty="0" err="1"/>
              <a:t>out.println</a:t>
            </a:r>
            <a:r>
              <a:rPr lang="en-US" sz="2400" i="1" dirty="0"/>
              <a:t>("Average="+</a:t>
            </a:r>
            <a:r>
              <a:rPr lang="en-US" sz="2400" i="1" dirty="0" err="1"/>
              <a:t>df.format</a:t>
            </a:r>
            <a:r>
              <a:rPr lang="en-US" sz="2400" i="1" dirty="0"/>
              <a:t>(average));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399" y="76200"/>
            <a:ext cx="155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903" y="5486400"/>
            <a:ext cx="694946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for (</a:t>
            </a:r>
            <a:r>
              <a:rPr lang="en-US" sz="2400" dirty="0" err="1"/>
              <a:t>int</a:t>
            </a:r>
            <a:r>
              <a:rPr lang="en-US" sz="2400" dirty="0"/>
              <a:t> i=0; i&lt;</a:t>
            </a:r>
            <a:r>
              <a:rPr lang="en-US" sz="2400" dirty="0" err="1"/>
              <a:t>numbers.length</a:t>
            </a:r>
            <a:r>
              <a:rPr lang="en-US" sz="2400" dirty="0"/>
              <a:t>; i++) sum += numbers[i];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H="1" flipV="1">
            <a:off x="381002" y="3810000"/>
            <a:ext cx="3350635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1000" y="2895600"/>
            <a:ext cx="6858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853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6200"/>
            <a:ext cx="6400800" cy="5293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600" dirty="0"/>
              <a:t>class </a:t>
            </a:r>
            <a:r>
              <a:rPr lang="en-US" sz="2600" dirty="0" err="1"/>
              <a:t>NoChange</a:t>
            </a:r>
            <a:r>
              <a:rPr lang="en-US" sz="2600" dirty="0"/>
              <a:t> {</a:t>
            </a:r>
          </a:p>
          <a:p>
            <a:r>
              <a:rPr lang="en-US" sz="2600" dirty="0"/>
              <a:t>     public static void main(String </a:t>
            </a:r>
            <a:r>
              <a:rPr lang="en-US" sz="2600" dirty="0" err="1"/>
              <a:t>args</a:t>
            </a:r>
            <a:r>
              <a:rPr lang="en-US" sz="2600" dirty="0"/>
              <a:t>[]) {</a:t>
            </a:r>
          </a:p>
          <a:p>
            <a:r>
              <a:rPr lang="en-US" sz="2600" dirty="0"/>
              <a:t>         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nums</a:t>
            </a:r>
            <a:r>
              <a:rPr lang="en-US" sz="2600" dirty="0"/>
              <a:t>[] = { 1, 2, 3, 4, 5, 6, 7, 8, 9, 10 };</a:t>
            </a:r>
          </a:p>
          <a:p>
            <a:r>
              <a:rPr lang="en-US" sz="2600" dirty="0"/>
              <a:t>         for(</a:t>
            </a:r>
            <a:r>
              <a:rPr lang="en-US" sz="2600" dirty="0" err="1"/>
              <a:t>int</a:t>
            </a:r>
            <a:r>
              <a:rPr lang="en-US" sz="2600" dirty="0"/>
              <a:t> x : </a:t>
            </a:r>
            <a:r>
              <a:rPr lang="en-US" sz="2600" dirty="0" err="1"/>
              <a:t>nums</a:t>
            </a:r>
            <a:r>
              <a:rPr lang="en-US" sz="2600" dirty="0"/>
              <a:t>) {</a:t>
            </a:r>
          </a:p>
          <a:p>
            <a:r>
              <a:rPr lang="en-US" sz="2600" dirty="0"/>
              <a:t>             </a:t>
            </a:r>
            <a:r>
              <a:rPr lang="en-US" sz="2600" dirty="0" err="1"/>
              <a:t>System.out.print</a:t>
            </a:r>
            <a:r>
              <a:rPr lang="en-US" sz="2600" dirty="0"/>
              <a:t>(x + " ");</a:t>
            </a:r>
          </a:p>
          <a:p>
            <a:r>
              <a:rPr lang="en-US" sz="2600" dirty="0"/>
              <a:t>             x = x * 10; // no effect on </a:t>
            </a:r>
            <a:r>
              <a:rPr lang="en-US" sz="2600" dirty="0" err="1"/>
              <a:t>nums</a:t>
            </a:r>
            <a:endParaRPr lang="en-US" sz="2600" dirty="0"/>
          </a:p>
          <a:p>
            <a:r>
              <a:rPr lang="en-US" sz="2600" dirty="0"/>
              <a:t>        }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System.out.println</a:t>
            </a:r>
            <a:r>
              <a:rPr lang="en-US" sz="2600" dirty="0"/>
              <a:t>();</a:t>
            </a:r>
          </a:p>
          <a:p>
            <a:r>
              <a:rPr lang="en-US" sz="2600" dirty="0"/>
              <a:t>        for(</a:t>
            </a:r>
            <a:r>
              <a:rPr lang="en-US" sz="2600" dirty="0" err="1"/>
              <a:t>int</a:t>
            </a:r>
            <a:r>
              <a:rPr lang="en-US" sz="2600" dirty="0"/>
              <a:t> x : </a:t>
            </a:r>
            <a:r>
              <a:rPr lang="en-US" sz="2600" dirty="0" err="1"/>
              <a:t>nums</a:t>
            </a:r>
            <a:r>
              <a:rPr lang="en-US" sz="2600" dirty="0"/>
              <a:t>)</a:t>
            </a:r>
          </a:p>
          <a:p>
            <a:r>
              <a:rPr lang="en-US" sz="2600" dirty="0"/>
              <a:t>           </a:t>
            </a:r>
            <a:r>
              <a:rPr lang="en-US" sz="2600" dirty="0" err="1"/>
              <a:t>System.out.print</a:t>
            </a:r>
            <a:r>
              <a:rPr lang="en-US" sz="2600" dirty="0"/>
              <a:t>(x + " ");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System.out.println</a:t>
            </a:r>
            <a:r>
              <a:rPr lang="en-US" sz="2600" dirty="0"/>
              <a:t>();</a:t>
            </a:r>
          </a:p>
          <a:p>
            <a:r>
              <a:rPr lang="en-US" sz="2600" dirty="0"/>
              <a:t>  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903" y="5486400"/>
            <a:ext cx="822225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Enhanced for loop is read-only, can’t change the underlying 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903" y="6019800"/>
            <a:ext cx="2410097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b="1" dirty="0"/>
              <a:t>1 2 3 4 5 6 7 8 9 10 </a:t>
            </a:r>
          </a:p>
          <a:p>
            <a:r>
              <a:rPr lang="en-US" sz="2200" b="1" dirty="0"/>
              <a:t>1 2 3 4 5 6 7 8 9 10 </a:t>
            </a:r>
          </a:p>
        </p:txBody>
      </p:sp>
      <p:sp>
        <p:nvSpPr>
          <p:cNvPr id="7" name="Right Brace 6"/>
          <p:cNvSpPr/>
          <p:nvPr/>
        </p:nvSpPr>
        <p:spPr>
          <a:xfrm>
            <a:off x="2743200" y="6095364"/>
            <a:ext cx="457200" cy="61704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02862" y="6104120"/>
            <a:ext cx="1253355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b="1" dirty="0"/>
              <a:t>Output </a:t>
            </a:r>
          </a:p>
        </p:txBody>
      </p:sp>
      <p:cxnSp>
        <p:nvCxnSpPr>
          <p:cNvPr id="12" name="Straight Arrow Connector 11"/>
          <p:cNvCxnSpPr>
            <a:stCxn id="8" idx="1"/>
            <a:endCxn id="7" idx="1"/>
          </p:cNvCxnSpPr>
          <p:nvPr/>
        </p:nvCxnSpPr>
        <p:spPr>
          <a:xfrm flipH="1">
            <a:off x="3200400" y="6319564"/>
            <a:ext cx="1202462" cy="84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9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206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and create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multidimensional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irregular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array 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length array member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for-each style for loop</a:t>
            </a:r>
          </a:p>
        </p:txBody>
      </p:sp>
    </p:spTree>
    <p:extLst>
      <p:ext uri="{BB962C8B-B14F-4D97-AF65-F5344CB8AC3E}">
        <p14:creationId xmlns:p14="http://schemas.microsoft.com/office/powerpoint/2010/main" val="183929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do we need arrays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322" y="1670387"/>
            <a:ext cx="6250478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double rain1, rain2, rain3, …. rain12;</a:t>
            </a:r>
          </a:p>
          <a:p>
            <a:r>
              <a:rPr lang="en-US" sz="2800" dirty="0" err="1"/>
              <a:t>System.out.prinltn</a:t>
            </a:r>
            <a:r>
              <a:rPr lang="en-US" sz="2800" dirty="0"/>
              <a:t>(“</a:t>
            </a:r>
            <a:r>
              <a:rPr lang="en-US" sz="2800" dirty="0" err="1"/>
              <a:t>R.Fall</a:t>
            </a:r>
            <a:r>
              <a:rPr lang="en-US" sz="2800" dirty="0"/>
              <a:t> month 1 : “);</a:t>
            </a:r>
          </a:p>
          <a:p>
            <a:r>
              <a:rPr lang="en-US" sz="2800" dirty="0"/>
              <a:t>rain1 = </a:t>
            </a:r>
            <a:r>
              <a:rPr lang="en-US" sz="2800" dirty="0" err="1"/>
              <a:t>scan.nextInt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System.out.prinltn</a:t>
            </a:r>
            <a:r>
              <a:rPr lang="en-US" sz="2800" dirty="0"/>
              <a:t>(“</a:t>
            </a:r>
            <a:r>
              <a:rPr lang="en-US" sz="2800" dirty="0" err="1"/>
              <a:t>R.Fall</a:t>
            </a:r>
            <a:r>
              <a:rPr lang="en-US" sz="2800" dirty="0"/>
              <a:t> month 2 : “);</a:t>
            </a:r>
          </a:p>
          <a:p>
            <a:r>
              <a:rPr lang="en-US" sz="2800" dirty="0"/>
              <a:t>rain2 = </a:t>
            </a:r>
            <a:r>
              <a:rPr lang="en-US" sz="2800" dirty="0" err="1"/>
              <a:t>scan.nextInt</a:t>
            </a:r>
            <a:r>
              <a:rPr lang="en-US" sz="2800" dirty="0"/>
              <a:t>();</a:t>
            </a:r>
          </a:p>
          <a:p>
            <a:r>
              <a:rPr lang="en-US" sz="2800" dirty="0"/>
              <a:t>...</a:t>
            </a:r>
          </a:p>
          <a:p>
            <a:r>
              <a:rPr lang="en-US" sz="2800" dirty="0" err="1"/>
              <a:t>System.out.prinltn</a:t>
            </a:r>
            <a:r>
              <a:rPr lang="en-US" sz="2800" dirty="0"/>
              <a:t>(“</a:t>
            </a:r>
            <a:r>
              <a:rPr lang="en-US" sz="2800" dirty="0" err="1"/>
              <a:t>R.Fall</a:t>
            </a:r>
            <a:r>
              <a:rPr lang="en-US" sz="2800" dirty="0"/>
              <a:t> month 12 : “);</a:t>
            </a:r>
          </a:p>
          <a:p>
            <a:r>
              <a:rPr lang="en-US" sz="2800" dirty="0"/>
              <a:t>rain12 = </a:t>
            </a:r>
            <a:r>
              <a:rPr lang="en-US" sz="2800" dirty="0" err="1"/>
              <a:t>scan.nextInt</a:t>
            </a:r>
            <a:r>
              <a:rPr lang="en-US" sz="2800" dirty="0"/>
              <a:t>();</a:t>
            </a:r>
          </a:p>
          <a:p>
            <a:r>
              <a:rPr lang="en-US" sz="2800" dirty="0"/>
              <a:t>double total = rain1 + rain2 + … rain12;</a:t>
            </a:r>
          </a:p>
          <a:p>
            <a:r>
              <a:rPr lang="en-US" sz="2800" dirty="0"/>
              <a:t>double average = total/12;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Given the rainfall for 12 months of 2011 compute the average.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15200" y="1301055"/>
            <a:ext cx="914400" cy="756345"/>
            <a:chOff x="7239000" y="1301055"/>
            <a:chExt cx="914400" cy="756345"/>
          </a:xfrm>
        </p:grpSpPr>
        <p:sp>
          <p:nvSpPr>
            <p:cNvPr id="6" name="Rounded Rectangle 5"/>
            <p:cNvSpPr/>
            <p:nvPr/>
          </p:nvSpPr>
          <p:spPr>
            <a:xfrm>
              <a:off x="7239000" y="1670387"/>
              <a:ext cx="914400" cy="387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39000" y="130105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rain1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23909" y="2362200"/>
            <a:ext cx="914400" cy="756345"/>
            <a:chOff x="7239000" y="1301055"/>
            <a:chExt cx="914400" cy="756345"/>
          </a:xfrm>
        </p:grpSpPr>
        <p:sp>
          <p:nvSpPr>
            <p:cNvPr id="10" name="Rounded Rectangle 9"/>
            <p:cNvSpPr/>
            <p:nvPr/>
          </p:nvSpPr>
          <p:spPr>
            <a:xfrm>
              <a:off x="7239000" y="1670387"/>
              <a:ext cx="914400" cy="387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9000" y="130105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rain2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30440" y="3429000"/>
            <a:ext cx="914400" cy="756345"/>
            <a:chOff x="7239000" y="1301055"/>
            <a:chExt cx="914400" cy="756345"/>
          </a:xfrm>
        </p:grpSpPr>
        <p:sp>
          <p:nvSpPr>
            <p:cNvPr id="13" name="Rounded Rectangle 12"/>
            <p:cNvSpPr/>
            <p:nvPr/>
          </p:nvSpPr>
          <p:spPr>
            <a:xfrm>
              <a:off x="7239000" y="1670387"/>
              <a:ext cx="914400" cy="387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39000" y="130105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rain3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25937" y="5105400"/>
            <a:ext cx="1110343" cy="830997"/>
            <a:chOff x="7239000" y="1301055"/>
            <a:chExt cx="914400" cy="830997"/>
          </a:xfrm>
        </p:grpSpPr>
        <p:sp>
          <p:nvSpPr>
            <p:cNvPr id="16" name="Rounded Rectangle 15"/>
            <p:cNvSpPr/>
            <p:nvPr/>
          </p:nvSpPr>
          <p:spPr>
            <a:xfrm>
              <a:off x="7239000" y="1670387"/>
              <a:ext cx="914400" cy="387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1301055"/>
              <a:ext cx="914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rain12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50322" y="6211669"/>
            <a:ext cx="7774478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Too many variables. Prone to errors. Not practical!</a:t>
            </a:r>
          </a:p>
        </p:txBody>
      </p:sp>
    </p:spTree>
    <p:extLst>
      <p:ext uri="{BB962C8B-B14F-4D97-AF65-F5344CB8AC3E}">
        <p14:creationId xmlns:p14="http://schemas.microsoft.com/office/powerpoint/2010/main" val="259476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" y="1340108"/>
            <a:ext cx="6250173" cy="48320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/>
              <a:t>double[] rain;</a:t>
            </a:r>
            <a:endParaRPr lang="en-US" sz="2800" dirty="0"/>
          </a:p>
          <a:p>
            <a:r>
              <a:rPr lang="en-US" sz="2800" b="1" dirty="0"/>
              <a:t>rain = new double[12];</a:t>
            </a:r>
            <a:endParaRPr lang="en-US" sz="2800" dirty="0"/>
          </a:p>
          <a:p>
            <a:r>
              <a:rPr lang="en-US" sz="2800" b="1" dirty="0" err="1"/>
              <a:t>System.out.prinltn</a:t>
            </a:r>
            <a:r>
              <a:rPr lang="en-US" sz="2800" b="1" dirty="0"/>
              <a:t>(“</a:t>
            </a:r>
            <a:r>
              <a:rPr lang="en-US" sz="2800" b="1" dirty="0" err="1"/>
              <a:t>R.Fall</a:t>
            </a:r>
            <a:r>
              <a:rPr lang="en-US" sz="2800" b="1" dirty="0"/>
              <a:t> month 1 : “);</a:t>
            </a:r>
            <a:endParaRPr lang="en-US" sz="2800" dirty="0"/>
          </a:p>
          <a:p>
            <a:r>
              <a:rPr lang="en-US" sz="2800" b="1" dirty="0"/>
              <a:t>rain[0] = </a:t>
            </a:r>
            <a:r>
              <a:rPr lang="en-US" sz="2800" b="1" dirty="0" err="1"/>
              <a:t>scan.nextInt</a:t>
            </a:r>
            <a:r>
              <a:rPr lang="en-US" sz="2800" b="1" dirty="0"/>
              <a:t>();</a:t>
            </a:r>
            <a:endParaRPr lang="en-US" sz="2800" dirty="0"/>
          </a:p>
          <a:p>
            <a:r>
              <a:rPr lang="en-US" sz="2800" b="1" dirty="0" err="1"/>
              <a:t>System.out.prinltn</a:t>
            </a:r>
            <a:r>
              <a:rPr lang="en-US" sz="2800" b="1" dirty="0"/>
              <a:t>(“</a:t>
            </a:r>
            <a:r>
              <a:rPr lang="en-US" sz="2800" b="1" dirty="0" err="1"/>
              <a:t>R.Fall</a:t>
            </a:r>
            <a:r>
              <a:rPr lang="en-US" sz="2800" b="1" dirty="0"/>
              <a:t> month 2 : “);</a:t>
            </a:r>
            <a:endParaRPr lang="en-US" sz="2800" dirty="0"/>
          </a:p>
          <a:p>
            <a:r>
              <a:rPr lang="en-US" sz="2800" b="1" dirty="0"/>
              <a:t>rain[1] = </a:t>
            </a:r>
            <a:r>
              <a:rPr lang="en-US" sz="2800" b="1" dirty="0" err="1"/>
              <a:t>scan.nextInt</a:t>
            </a:r>
            <a:r>
              <a:rPr lang="en-US" sz="2800" b="1" dirty="0"/>
              <a:t>();</a:t>
            </a:r>
            <a:endParaRPr lang="en-US" sz="2800" dirty="0"/>
          </a:p>
          <a:p>
            <a:r>
              <a:rPr lang="en-US" sz="2800" b="1" dirty="0"/>
              <a:t>...</a:t>
            </a:r>
            <a:endParaRPr lang="en-US" sz="2800" dirty="0"/>
          </a:p>
          <a:p>
            <a:r>
              <a:rPr lang="en-US" sz="2800" b="1" dirty="0" err="1"/>
              <a:t>System.out.prinltn</a:t>
            </a:r>
            <a:r>
              <a:rPr lang="en-US" sz="2800" b="1" dirty="0"/>
              <a:t>(“</a:t>
            </a:r>
            <a:r>
              <a:rPr lang="en-US" sz="2800" b="1" dirty="0" err="1"/>
              <a:t>R.Fall</a:t>
            </a:r>
            <a:r>
              <a:rPr lang="en-US" sz="2800" b="1" dirty="0"/>
              <a:t> month 12 : “);</a:t>
            </a:r>
            <a:endParaRPr lang="en-US" sz="2800" dirty="0"/>
          </a:p>
          <a:p>
            <a:r>
              <a:rPr lang="en-US" sz="2800" b="1" dirty="0"/>
              <a:t>rain[11] = </a:t>
            </a:r>
            <a:r>
              <a:rPr lang="en-US" sz="2800" b="1" dirty="0" err="1"/>
              <a:t>scan.nextInt</a:t>
            </a:r>
            <a:r>
              <a:rPr lang="en-US" sz="2800" b="1" dirty="0"/>
              <a:t>();</a:t>
            </a:r>
            <a:endParaRPr lang="en-US" sz="2800" dirty="0"/>
          </a:p>
          <a:p>
            <a:r>
              <a:rPr lang="en-US" sz="2800" b="1" dirty="0"/>
              <a:t>double total = rain[0]+ rain[1]... rain[11];</a:t>
            </a:r>
            <a:endParaRPr lang="en-US" sz="2800" dirty="0"/>
          </a:p>
          <a:p>
            <a:r>
              <a:rPr lang="en-US" sz="2800" b="1" dirty="0"/>
              <a:t>double average = total/12;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04800" y="152400"/>
            <a:ext cx="5181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Arrays help us avoid declaring many variables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64392" y="339673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: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15000" y="463505"/>
            <a:ext cx="3281924" cy="5012334"/>
            <a:chOff x="5867400" y="463505"/>
            <a:chExt cx="3281924" cy="5012334"/>
          </a:xfrm>
        </p:grpSpPr>
        <p:grpSp>
          <p:nvGrpSpPr>
            <p:cNvPr id="8" name="Group 7"/>
            <p:cNvGrpSpPr/>
            <p:nvPr/>
          </p:nvGrpSpPr>
          <p:grpSpPr>
            <a:xfrm>
              <a:off x="7287318" y="795081"/>
              <a:ext cx="1732163" cy="405944"/>
              <a:chOff x="7315200" y="1066800"/>
              <a:chExt cx="1732163" cy="40594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rain[0]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87318" y="2360832"/>
              <a:ext cx="1732163" cy="405944"/>
              <a:chOff x="7315200" y="1066800"/>
              <a:chExt cx="1732163" cy="40594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rain[4]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287318" y="1143000"/>
              <a:ext cx="1732163" cy="405944"/>
              <a:chOff x="7315200" y="1066800"/>
              <a:chExt cx="1732163" cy="40594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rain[1]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287318" y="1548944"/>
              <a:ext cx="1732163" cy="405944"/>
              <a:chOff x="7315200" y="1066800"/>
              <a:chExt cx="1732163" cy="40594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rain[2]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287318" y="1954888"/>
              <a:ext cx="1732163" cy="405944"/>
              <a:chOff x="7315200" y="1066800"/>
              <a:chExt cx="1732163" cy="40594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rain[3]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287318" y="2766776"/>
              <a:ext cx="1732163" cy="405944"/>
              <a:chOff x="7315200" y="1066800"/>
              <a:chExt cx="1732163" cy="40594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rain[5]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287318" y="3886200"/>
              <a:ext cx="1732163" cy="405944"/>
              <a:chOff x="7315200" y="1066800"/>
              <a:chExt cx="1732163" cy="40594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rain[8]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287318" y="4258007"/>
              <a:ext cx="1732163" cy="405944"/>
              <a:chOff x="7315200" y="1066800"/>
              <a:chExt cx="1732163" cy="40594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rain[9]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287318" y="4663951"/>
              <a:ext cx="1862006" cy="405944"/>
              <a:chOff x="7315200" y="1066800"/>
              <a:chExt cx="1862006" cy="40594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153400" y="1072634"/>
                <a:ext cx="10238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rain[10]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287318" y="5069895"/>
              <a:ext cx="1862006" cy="405944"/>
              <a:chOff x="7315200" y="1066800"/>
              <a:chExt cx="1862006" cy="40594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153400" y="1072634"/>
                <a:ext cx="10238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rain[11]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287318" y="3076902"/>
              <a:ext cx="1732163" cy="405944"/>
              <a:chOff x="7315200" y="1066800"/>
              <a:chExt cx="1732163" cy="40594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rain[6]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287318" y="3482846"/>
              <a:ext cx="1732163" cy="405944"/>
              <a:chOff x="7315200" y="1066800"/>
              <a:chExt cx="1732163" cy="40594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rain[7]</a:t>
                </a: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5867400" y="800915"/>
              <a:ext cx="687572" cy="347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3"/>
              <a:endCxn id="6" idx="1"/>
            </p:cNvCxnSpPr>
            <p:nvPr/>
          </p:nvCxnSpPr>
          <p:spPr>
            <a:xfrm>
              <a:off x="6554972" y="974875"/>
              <a:ext cx="732346" cy="107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883564" y="463505"/>
              <a:ext cx="6714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rain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04798" y="6308080"/>
            <a:ext cx="8692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Does it make life easy ? Hardly! Many repetitive statements !</a:t>
            </a:r>
          </a:p>
        </p:txBody>
      </p:sp>
    </p:spTree>
    <p:extLst>
      <p:ext uri="{BB962C8B-B14F-4D97-AF65-F5344CB8AC3E}">
        <p14:creationId xmlns:p14="http://schemas.microsoft.com/office/powerpoint/2010/main" val="369967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array is a collection of variables of the same type, referred to by a common name. </a:t>
            </a:r>
          </a:p>
          <a:p>
            <a:r>
              <a:rPr lang="en-US" dirty="0"/>
              <a:t>Arrays can have one or more dimensions, although the one-dimensional array is the most common. </a:t>
            </a:r>
          </a:p>
          <a:p>
            <a:r>
              <a:rPr lang="en-US" dirty="0"/>
              <a:t>Arrays are used for a variety of purposes because they offer a convenient means of grouping together related variables.  Array can be used to hold</a:t>
            </a:r>
          </a:p>
          <a:p>
            <a:pPr lvl="1"/>
            <a:r>
              <a:rPr lang="en-US" dirty="0"/>
              <a:t>daily high temperature for a month, </a:t>
            </a:r>
          </a:p>
          <a:p>
            <a:pPr lvl="1"/>
            <a:r>
              <a:rPr lang="en-US" dirty="0"/>
              <a:t>a list of stock price averages, or a list of your</a:t>
            </a:r>
          </a:p>
          <a:p>
            <a:pPr lvl="1"/>
            <a:r>
              <a:rPr lang="en-US" dirty="0"/>
              <a:t>collection of programming books.</a:t>
            </a:r>
          </a:p>
          <a:p>
            <a:r>
              <a:rPr lang="en-US" dirty="0"/>
              <a:t>Advantages of using Array: It organizes data such that</a:t>
            </a:r>
          </a:p>
          <a:p>
            <a:pPr lvl="1"/>
            <a:r>
              <a:rPr lang="en-US" dirty="0"/>
              <a:t>It can be easily manipulated.</a:t>
            </a:r>
          </a:p>
          <a:p>
            <a:pPr lvl="1"/>
            <a:r>
              <a:rPr lang="en-US" dirty="0"/>
              <a:t>It  can be easily sorted.</a:t>
            </a:r>
          </a:p>
          <a:p>
            <a:r>
              <a:rPr lang="en-US" dirty="0"/>
              <a:t>In Java, arrays are implemented as objects. </a:t>
            </a:r>
          </a:p>
        </p:txBody>
      </p:sp>
    </p:spTree>
    <p:extLst>
      <p:ext uri="{BB962C8B-B14F-4D97-AF65-F5344CB8AC3E}">
        <p14:creationId xmlns:p14="http://schemas.microsoft.com/office/powerpoint/2010/main" val="239572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One-Dimensional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one-dimensional array is a list of related variables.</a:t>
            </a:r>
          </a:p>
          <a:p>
            <a:r>
              <a:rPr lang="en-US" dirty="0"/>
              <a:t>To declare a one-dimensional array</a:t>
            </a:r>
          </a:p>
          <a:p>
            <a:pPr lvl="1"/>
            <a:r>
              <a:rPr lang="en-US" i="1" dirty="0"/>
              <a:t>type array-name</a:t>
            </a:r>
            <a:r>
              <a:rPr lang="en-US" dirty="0"/>
              <a:t>[ ] = new </a:t>
            </a:r>
            <a:r>
              <a:rPr lang="en-US" i="1" dirty="0"/>
              <a:t>type</a:t>
            </a:r>
            <a:r>
              <a:rPr lang="en-US" dirty="0"/>
              <a:t>[</a:t>
            </a:r>
            <a:r>
              <a:rPr lang="en-US" i="1" dirty="0"/>
              <a:t>size</a:t>
            </a:r>
            <a:r>
              <a:rPr lang="en-US" dirty="0"/>
              <a:t>];</a:t>
            </a:r>
          </a:p>
          <a:p>
            <a:r>
              <a:rPr lang="en-US" i="1" dirty="0"/>
              <a:t>type </a:t>
            </a:r>
            <a:r>
              <a:rPr lang="en-US" dirty="0"/>
              <a:t>declares the base type of the array which determines the data type of each element contained in the array. </a:t>
            </a:r>
          </a:p>
          <a:p>
            <a:r>
              <a:rPr lang="en-US" dirty="0"/>
              <a:t>The number of elements that the array will hold is determined by </a:t>
            </a:r>
            <a:r>
              <a:rPr lang="en-US" i="1" dirty="0"/>
              <a:t>size</a:t>
            </a:r>
            <a:r>
              <a:rPr lang="en-US" dirty="0"/>
              <a:t>. </a:t>
            </a:r>
          </a:p>
          <a:p>
            <a:r>
              <a:rPr lang="en-US" dirty="0"/>
              <a:t>As other objects, the creation of an array is a two-step process.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declare an array reference variable.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memory for the array </a:t>
            </a:r>
          </a:p>
          <a:p>
            <a:r>
              <a:rPr lang="en-US" dirty="0"/>
              <a:t>An individual element within an array is accessed by use of an index. An </a:t>
            </a:r>
            <a:r>
              <a:rPr lang="en-US" i="1" dirty="0"/>
              <a:t>index </a:t>
            </a:r>
            <a:r>
              <a:rPr lang="en-US" dirty="0"/>
              <a:t>describes the position of an element within an array. In Java, all arrays have zero as the index of their first element.</a:t>
            </a:r>
          </a:p>
        </p:txBody>
      </p:sp>
    </p:spTree>
    <p:extLst>
      <p:ext uri="{BB962C8B-B14F-4D97-AF65-F5344CB8AC3E}">
        <p14:creationId xmlns:p14="http://schemas.microsoft.com/office/powerpoint/2010/main" val="109014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6248400" cy="52629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// Demonstrate a one-dimensional array.</a:t>
            </a:r>
          </a:p>
          <a:p>
            <a:r>
              <a:rPr lang="en-US" sz="2800" dirty="0"/>
              <a:t>class </a:t>
            </a:r>
            <a:r>
              <a:rPr lang="en-US" sz="2800" dirty="0" err="1"/>
              <a:t>ArrayDemo</a:t>
            </a:r>
            <a:r>
              <a:rPr lang="en-US" sz="2800" dirty="0"/>
              <a:t> {</a:t>
            </a:r>
          </a:p>
          <a:p>
            <a:r>
              <a:rPr lang="en-US" sz="2800" dirty="0"/>
              <a:t>   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 {</a:t>
            </a:r>
          </a:p>
          <a:p>
            <a:r>
              <a:rPr lang="en-US" sz="2800" dirty="0"/>
              <a:t>       </a:t>
            </a:r>
            <a:r>
              <a:rPr lang="en-US" sz="2800" dirty="0" err="1"/>
              <a:t>int</a:t>
            </a:r>
            <a:r>
              <a:rPr lang="en-US" sz="2800" dirty="0"/>
              <a:t> sample[] = new </a:t>
            </a:r>
            <a:r>
              <a:rPr lang="en-US" sz="2800" dirty="0" err="1"/>
              <a:t>int</a:t>
            </a:r>
            <a:r>
              <a:rPr lang="en-US" sz="2800" dirty="0"/>
              <a:t>[10];</a:t>
            </a:r>
          </a:p>
          <a:p>
            <a:r>
              <a:rPr lang="en-US" sz="2800" dirty="0"/>
              <a:t>       </a:t>
            </a:r>
            <a:r>
              <a:rPr lang="en-US" sz="2800" dirty="0" err="1"/>
              <a:t>int</a:t>
            </a:r>
            <a:r>
              <a:rPr lang="en-US" sz="2800" dirty="0"/>
              <a:t> i;</a:t>
            </a:r>
          </a:p>
          <a:p>
            <a:r>
              <a:rPr lang="nn-NO" sz="2800" dirty="0"/>
              <a:t>       for(i = 0; i &lt; 10; i = i+1)</a:t>
            </a:r>
          </a:p>
          <a:p>
            <a:r>
              <a:rPr lang="en-US" sz="2800" dirty="0"/>
              <a:t>           sample[i] = i;</a:t>
            </a:r>
          </a:p>
          <a:p>
            <a:r>
              <a:rPr lang="nn-NO" sz="2800" dirty="0"/>
              <a:t>       for(i = 0; i &lt; 10; i = i+1)</a:t>
            </a:r>
          </a:p>
          <a:p>
            <a:r>
              <a:rPr lang="en-US" sz="2800" dirty="0"/>
              <a:t>           </a:t>
            </a:r>
            <a:r>
              <a:rPr lang="en-US" sz="2800" dirty="0" err="1"/>
              <a:t>System.out.println</a:t>
            </a:r>
            <a:r>
              <a:rPr lang="en-US" sz="2800" dirty="0"/>
              <a:t>("This is sample[" + i + "]: " +sample[i]);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0846" y="609600"/>
            <a:ext cx="2124518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first element has index of zero. So the loop must start with zero</a:t>
            </a:r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905000" y="1948428"/>
            <a:ext cx="4735846" cy="566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1905000" y="1948428"/>
            <a:ext cx="4735846" cy="1338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14682" y="3657600"/>
            <a:ext cx="2276917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loop doesn’t reach 10 as there is no such index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2438400" y="2743201"/>
            <a:ext cx="4276282" cy="1822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 flipV="1">
            <a:off x="2438400" y="3654371"/>
            <a:ext cx="4276282" cy="911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5653275"/>
            <a:ext cx="514615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how does array receive elements?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sample[i] = i;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5058" y="6279939"/>
            <a:ext cx="382816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What will be the output?</a:t>
            </a:r>
          </a:p>
        </p:txBody>
      </p:sp>
    </p:spTree>
    <p:extLst>
      <p:ext uri="{BB962C8B-B14F-4D97-AF65-F5344CB8AC3E}">
        <p14:creationId xmlns:p14="http://schemas.microsoft.com/office/powerpoint/2010/main" val="78512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array is declared as: 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sample[]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/>
            <a:r>
              <a:rPr lang="en-US" dirty="0"/>
              <a:t>This declare and creates an array of 10 elements,</a:t>
            </a:r>
          </a:p>
          <a:p>
            <a:pPr lvl="1"/>
            <a:r>
              <a:rPr lang="en-US" dirty="0"/>
              <a:t>The index of first element is 0 and the index of last element is 9. </a:t>
            </a:r>
          </a:p>
          <a:p>
            <a:r>
              <a:rPr lang="en-US" dirty="0"/>
              <a:t>Generally, for array with n elements the index of first element is 0 and the index of last element is n-1</a:t>
            </a:r>
          </a:p>
          <a:p>
            <a:r>
              <a:rPr lang="en-US" dirty="0"/>
              <a:t>The assignment to an array is done as: 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sample[i] = i;</a:t>
            </a:r>
          </a:p>
          <a:p>
            <a:pPr lvl="1"/>
            <a:r>
              <a:rPr lang="en-US" dirty="0"/>
              <a:t>The assignment should specify the array index. To put the element x at array named </a:t>
            </a:r>
            <a:r>
              <a:rPr lang="en-US" dirty="0" err="1"/>
              <a:t>arr</a:t>
            </a:r>
            <a:r>
              <a:rPr lang="en-US" dirty="0"/>
              <a:t> located at index I you do the following: 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[i] = x;</a:t>
            </a:r>
          </a:p>
          <a:p>
            <a:r>
              <a:rPr lang="en-US" dirty="0"/>
              <a:t>The array is traversed using loop. Note that the loop starts from zero to cope with the first element of an array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6193971"/>
            <a:ext cx="6083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b="1" dirty="0">
                <a:latin typeface="Courier New" pitchFamily="49" charset="0"/>
                <a:cs typeface="Courier New" pitchFamily="49" charset="0"/>
              </a:rPr>
              <a:t>for(i = 0; i &lt; 10; i = i+1){...}</a:t>
            </a:r>
          </a:p>
        </p:txBody>
      </p:sp>
    </p:spTree>
    <p:extLst>
      <p:ext uri="{BB962C8B-B14F-4D97-AF65-F5344CB8AC3E}">
        <p14:creationId xmlns:p14="http://schemas.microsoft.com/office/powerpoint/2010/main" val="391700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2711</Words>
  <Application>Microsoft Office PowerPoint</Application>
  <PresentationFormat>On-screen Show (4:3)</PresentationFormat>
  <Paragraphs>276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RCS 122  OBJECT ORIENTED PROGRAMMING I</vt:lpstr>
      <vt:lpstr>Introduction </vt:lpstr>
      <vt:lpstr>What you should understand</vt:lpstr>
      <vt:lpstr>Why do we need arrays ?</vt:lpstr>
      <vt:lpstr>PowerPoint Presentation</vt:lpstr>
      <vt:lpstr>Arrays </vt:lpstr>
      <vt:lpstr>One-Dimensional Arrays</vt:lpstr>
      <vt:lpstr>PowerPoint Presentation</vt:lpstr>
      <vt:lpstr>Example explained</vt:lpstr>
      <vt:lpstr>Array initializers.</vt:lpstr>
      <vt:lpstr>PowerPoint Presentation</vt:lpstr>
      <vt:lpstr>  </vt:lpstr>
      <vt:lpstr>PowerPoint Presentation</vt:lpstr>
      <vt:lpstr>Two-Dimensional Arrays</vt:lpstr>
      <vt:lpstr>PowerPoint Presentation</vt:lpstr>
      <vt:lpstr>Irregular Arrays</vt:lpstr>
      <vt:lpstr>Initializing Multidimensional Arrays</vt:lpstr>
      <vt:lpstr>PowerPoint Presentation</vt:lpstr>
      <vt:lpstr>PowerPoint Presentation</vt:lpstr>
      <vt:lpstr>The For-Each Style for Loop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Deogratias</dc:creator>
  <cp:lastModifiedBy>UserME</cp:lastModifiedBy>
  <cp:revision>43</cp:revision>
  <dcterms:created xsi:type="dcterms:W3CDTF">2012-04-06T21:21:38Z</dcterms:created>
  <dcterms:modified xsi:type="dcterms:W3CDTF">2021-06-16T09:00:47Z</dcterms:modified>
</cp:coreProperties>
</file>